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7" r:id="rId2"/>
    <p:sldId id="269" r:id="rId3"/>
    <p:sldId id="306" r:id="rId4"/>
    <p:sldId id="307" r:id="rId5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86401" autoAdjust="0"/>
  </p:normalViewPr>
  <p:slideViewPr>
    <p:cSldViewPr>
      <p:cViewPr varScale="1">
        <p:scale>
          <a:sx n="91" d="100"/>
          <a:sy n="91" d="100"/>
        </p:scale>
        <p:origin x="1404" y="96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02608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61836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99106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196753"/>
            <a:ext cx="7772400" cy="2403698"/>
          </a:xfrm>
        </p:spPr>
        <p:txBody>
          <a:bodyPr/>
          <a:lstStyle/>
          <a:p>
            <a:r>
              <a:rPr lang="en-US" dirty="0"/>
              <a:t>FRMCS / MONASTARY</a:t>
            </a:r>
            <a:br>
              <a:rPr lang="en-US" dirty="0"/>
            </a:br>
            <a:r>
              <a:rPr lang="en-GB" sz="2800" dirty="0"/>
              <a:t>Railway Communication</a:t>
            </a:r>
            <a:br>
              <a:rPr lang="en-GB" sz="2800" dirty="0"/>
            </a:br>
            <a:br>
              <a:rPr lang="en-GB" sz="2800" dirty="0"/>
            </a:br>
            <a:r>
              <a:rPr lang="en-GB" sz="2800" dirty="0"/>
              <a:t>Stage 1 Status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Martin Öttl</a:t>
            </a:r>
          </a:p>
          <a:p>
            <a:r>
              <a:rPr lang="en-US" dirty="0"/>
              <a:t>Nokia</a:t>
            </a:r>
          </a:p>
          <a:p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/>
              <a:t>S6-170499</a:t>
            </a:r>
          </a:p>
          <a:p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S6-17xxxx)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 dirty="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527488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WG6 Meeting #17</a:t>
            </a:r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err="1"/>
              <a:t>Prag</a:t>
            </a:r>
            <a:r>
              <a:rPr lang="en-GB" sz="1200" b="1" dirty="0"/>
              <a:t>, Czech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116632"/>
            <a:ext cx="7125865" cy="1296144"/>
          </a:xfrm>
        </p:spPr>
        <p:txBody>
          <a:bodyPr/>
          <a:lstStyle/>
          <a:p>
            <a:r>
              <a:rPr lang="en-GB" dirty="0"/>
              <a:t>FS_FRMCS (stage 1)</a:t>
            </a:r>
            <a:br>
              <a:rPr lang="en-GB" dirty="0"/>
            </a:br>
            <a:r>
              <a:rPr lang="en-GB" sz="2000" dirty="0"/>
              <a:t>Study on Future Railway Mobile Communication System</a:t>
            </a:r>
            <a:endParaRPr lang="en-GB" dirty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8463" y="1412776"/>
            <a:ext cx="8353425" cy="4752739"/>
          </a:xfrm>
        </p:spPr>
        <p:txBody>
          <a:bodyPr/>
          <a:lstStyle/>
          <a:p>
            <a:pPr>
              <a:defRPr/>
            </a:pPr>
            <a:r>
              <a:rPr lang="en-GB" dirty="0"/>
              <a:t>TR 22.889</a:t>
            </a:r>
          </a:p>
          <a:p>
            <a:pPr lvl="1">
              <a:defRPr/>
            </a:pPr>
            <a:r>
              <a:rPr lang="en-GB" sz="2000" dirty="0"/>
              <a:t>Approved at SA#75 (03/2017)</a:t>
            </a:r>
          </a:p>
          <a:p>
            <a:pPr lvl="1">
              <a:defRPr/>
            </a:pPr>
            <a:r>
              <a:rPr lang="en-GB" sz="2000" dirty="0"/>
              <a:t>SP-170165</a:t>
            </a:r>
            <a:endParaRPr lang="en-GB" sz="2000" dirty="0">
              <a:solidFill>
                <a:srgbClr val="FF0000"/>
              </a:solidFill>
            </a:endParaRPr>
          </a:p>
          <a:p>
            <a:pPr lvl="1"/>
            <a:r>
              <a:rPr lang="en-GB" sz="2000" dirty="0"/>
              <a:t>No contentious issues</a:t>
            </a:r>
            <a:endParaRPr lang="de-DE" sz="2000" dirty="0"/>
          </a:p>
          <a:p>
            <a:pPr>
              <a:defRPr/>
            </a:pPr>
            <a:r>
              <a:rPr lang="en-GB" dirty="0"/>
              <a:t>Study item completion</a:t>
            </a:r>
          </a:p>
          <a:p>
            <a:pPr lvl="1">
              <a:defRPr/>
            </a:pPr>
            <a:r>
              <a:rPr lang="en-GB" sz="2000" dirty="0"/>
              <a:t>After last meeting: 80%</a:t>
            </a:r>
          </a:p>
          <a:p>
            <a:pPr lvl="1">
              <a:defRPr/>
            </a:pPr>
            <a:r>
              <a:rPr lang="en-GB" sz="2000" dirty="0">
                <a:solidFill>
                  <a:srgbClr val="FF0000"/>
                </a:solidFill>
              </a:rPr>
              <a:t>May (this week) meeting: 100%</a:t>
            </a:r>
          </a:p>
          <a:p>
            <a:pPr lvl="1">
              <a:defRPr/>
            </a:pPr>
            <a:r>
              <a:rPr lang="en-GB" sz="2000" dirty="0">
                <a:solidFill>
                  <a:srgbClr val="FF0000"/>
                </a:solidFill>
              </a:rPr>
              <a:t>August meeting: Functions not covered by normative Rel-15 CRs will be removed from the TR.</a:t>
            </a:r>
          </a:p>
          <a:p>
            <a:pPr>
              <a:defRPr/>
            </a:pPr>
            <a:r>
              <a:rPr lang="en-US" dirty="0"/>
              <a:t>Focus next SA1#78 meeting</a:t>
            </a:r>
          </a:p>
          <a:p>
            <a:pPr lvl="1">
              <a:defRPr/>
            </a:pPr>
            <a:r>
              <a:rPr lang="en-US" sz="1600" dirty="0"/>
              <a:t>Requirements Consolidation</a:t>
            </a:r>
          </a:p>
          <a:p>
            <a:pPr lvl="1">
              <a:defRPr/>
            </a:pPr>
            <a:r>
              <a:rPr lang="en-US" sz="1600" dirty="0"/>
              <a:t>Gap Analysis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661687113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246870"/>
            <a:ext cx="6910387" cy="782637"/>
          </a:xfrm>
        </p:spPr>
        <p:txBody>
          <a:bodyPr/>
          <a:lstStyle/>
          <a:p>
            <a:r>
              <a:rPr lang="en-GB" dirty="0"/>
              <a:t>MONASTERY (stage 1)</a:t>
            </a:r>
            <a:br>
              <a:rPr lang="en-GB" dirty="0"/>
            </a:br>
            <a:r>
              <a:rPr lang="en-US" sz="2000" dirty="0"/>
              <a:t>Mobile Communication System for Railways</a:t>
            </a:r>
            <a:endParaRPr lang="en-GB" dirty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8463" y="1268760"/>
            <a:ext cx="8353425" cy="4950101"/>
          </a:xfrm>
        </p:spPr>
        <p:txBody>
          <a:bodyPr/>
          <a:lstStyle/>
          <a:p>
            <a:pPr>
              <a:defRPr/>
            </a:pPr>
            <a:r>
              <a:rPr lang="en-GB" dirty="0"/>
              <a:t>Work item</a:t>
            </a:r>
          </a:p>
          <a:p>
            <a:pPr lvl="1">
              <a:defRPr/>
            </a:pPr>
            <a:r>
              <a:rPr lang="en-GB" sz="2000" dirty="0"/>
              <a:t>WID approved at SA#75 (SP-170163)</a:t>
            </a:r>
          </a:p>
          <a:p>
            <a:pPr lvl="1">
              <a:defRPr/>
            </a:pPr>
            <a:r>
              <a:rPr lang="en-US" sz="2000" dirty="0"/>
              <a:t>Mobile Communication System for Railways</a:t>
            </a:r>
          </a:p>
          <a:p>
            <a:pPr lvl="1">
              <a:defRPr/>
            </a:pPr>
            <a:r>
              <a:rPr lang="en-GB" sz="2000" dirty="0"/>
              <a:t>Acronym: MONASTERY</a:t>
            </a:r>
          </a:p>
          <a:p>
            <a:pPr>
              <a:defRPr/>
            </a:pPr>
            <a:r>
              <a:rPr lang="en-GB" dirty="0"/>
              <a:t>Impacted specifications</a:t>
            </a:r>
          </a:p>
          <a:p>
            <a:pPr lvl="1">
              <a:defRPr/>
            </a:pPr>
            <a:r>
              <a:rPr lang="en-GB" sz="2000" dirty="0"/>
              <a:t>TS 22.179, TS 22.280</a:t>
            </a:r>
          </a:p>
          <a:p>
            <a:pPr marL="457200" lvl="1" indent="0">
              <a:buNone/>
              <a:defRPr/>
            </a:pPr>
            <a:r>
              <a:rPr lang="en-GB" sz="2000" dirty="0">
                <a:solidFill>
                  <a:srgbClr val="FF0000"/>
                </a:solidFill>
              </a:rPr>
              <a:t>Note: Other specifications listed in the WID will not be modified in this release.</a:t>
            </a:r>
          </a:p>
          <a:p>
            <a:pPr>
              <a:defRPr/>
            </a:pPr>
            <a:r>
              <a:rPr lang="en-GB" dirty="0"/>
              <a:t>Work item completion</a:t>
            </a:r>
            <a:endParaRPr lang="en-GB" sz="1800" dirty="0"/>
          </a:p>
          <a:p>
            <a:pPr lvl="1">
              <a:defRPr/>
            </a:pPr>
            <a:r>
              <a:rPr lang="en-GB" sz="1800" dirty="0"/>
              <a:t>Sent for one step approved to SA#76 (06/2017)</a:t>
            </a:r>
          </a:p>
          <a:p>
            <a:pPr lvl="1">
              <a:defRPr/>
            </a:pPr>
            <a:r>
              <a:rPr lang="en-US" sz="1800">
                <a:solidFill>
                  <a:srgbClr val="FF0000"/>
                </a:solidFill>
              </a:rPr>
              <a:t>SA1 plans to </a:t>
            </a:r>
            <a:r>
              <a:rPr lang="en-US" sz="1800" dirty="0">
                <a:solidFill>
                  <a:srgbClr val="FF0000"/>
                </a:solidFill>
              </a:rPr>
              <a:t>send an LS at the end of their May meeting to SA6 containing the agreed CRs. The CRs shows Rel-15 additions – no other functions shall be part of Rel-15!</a:t>
            </a:r>
          </a:p>
          <a:p>
            <a:pPr lvl="1">
              <a:defRPr/>
            </a:pPr>
            <a:endParaRPr lang="en-GB" sz="1800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62483932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188640"/>
            <a:ext cx="6981849" cy="1525946"/>
          </a:xfrm>
        </p:spPr>
        <p:txBody>
          <a:bodyPr/>
          <a:lstStyle/>
          <a:p>
            <a:r>
              <a:rPr lang="en-GB" dirty="0"/>
              <a:t>Railway Communication</a:t>
            </a:r>
            <a:br>
              <a:rPr lang="en-GB" dirty="0"/>
            </a:br>
            <a:r>
              <a:rPr lang="en-GB" dirty="0"/>
              <a:t>(stage 1)</a:t>
            </a:r>
            <a:br>
              <a:rPr lang="en-GB" dirty="0"/>
            </a:br>
            <a:r>
              <a:rPr lang="en-US" sz="2000" dirty="0"/>
              <a:t>Transition from Rel-15 to Rel-16</a:t>
            </a:r>
            <a:endParaRPr lang="en-GB" dirty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8463" y="1988840"/>
            <a:ext cx="8353425" cy="3528392"/>
          </a:xfrm>
        </p:spPr>
        <p:txBody>
          <a:bodyPr/>
          <a:lstStyle/>
          <a:p>
            <a:pPr marL="342900" lvl="1" indent="-342900">
              <a:buChar char="•"/>
              <a:defRPr/>
            </a:pPr>
            <a:r>
              <a:rPr lang="en-GB" sz="2800" dirty="0">
                <a:solidFill>
                  <a:srgbClr val="FF0000"/>
                </a:solidFill>
                <a:ea typeface="+mn-ea"/>
                <a:cs typeface="+mn-cs"/>
              </a:rPr>
              <a:t>Outlook</a:t>
            </a:r>
          </a:p>
          <a:p>
            <a:pPr lvl="1">
              <a:defRPr/>
            </a:pPr>
            <a:r>
              <a:rPr lang="en-US" sz="2000" dirty="0">
                <a:solidFill>
                  <a:srgbClr val="FF0000"/>
                </a:solidFill>
              </a:rPr>
              <a:t>Functions not covered by Rel-15 in stage 1 will be removed from Rel-15 TR 22.889.</a:t>
            </a:r>
          </a:p>
          <a:p>
            <a:pPr lvl="1">
              <a:defRPr/>
            </a:pPr>
            <a:r>
              <a:rPr lang="en-US" sz="2000" dirty="0">
                <a:solidFill>
                  <a:srgbClr val="FF0000"/>
                </a:solidFill>
              </a:rPr>
              <a:t>This removal will be done SA1’s August meeting after the Rel-16 version of TR 22.889 is created (in order not to loose any material).</a:t>
            </a:r>
          </a:p>
          <a:p>
            <a:pPr lvl="1">
              <a:defRPr/>
            </a:pPr>
            <a:r>
              <a:rPr lang="en-US" sz="2000" dirty="0">
                <a:solidFill>
                  <a:srgbClr val="FF0000"/>
                </a:solidFill>
              </a:rPr>
              <a:t>A new stage 1 study or work item is planned for Rel-16 covering at least all those functions which did not become normative in Rel-15. </a:t>
            </a:r>
          </a:p>
          <a:p>
            <a:pPr lvl="1">
              <a:defRPr/>
            </a:pPr>
            <a:endParaRPr lang="en-US" sz="2000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4</a:t>
            </a:fld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227764560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262</Words>
  <Application>Microsoft Office PowerPoint</Application>
  <PresentationFormat>On-screen Show (4:3)</PresentationFormat>
  <Paragraphs>44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MS Mincho</vt:lpstr>
      <vt:lpstr>Arial</vt:lpstr>
      <vt:lpstr>Bookman Old Style</vt:lpstr>
      <vt:lpstr>Times New Roman</vt:lpstr>
      <vt:lpstr>Blank Presentation</vt:lpstr>
      <vt:lpstr>FRMCS / MONASTARY Railway Communication  Stage 1 Status</vt:lpstr>
      <vt:lpstr>FS_FRMCS (stage 1) Study on Future Railway Mobile Communication System</vt:lpstr>
      <vt:lpstr>MONASTERY (stage 1) Mobile Communication System for Railways</vt:lpstr>
      <vt:lpstr>Railway Communication (stage 1) Transition from Rel-15 to Rel-16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mo20170419</cp:lastModifiedBy>
  <cp:revision>455</cp:revision>
  <cp:lastPrinted>2000-01-14T10:02:55Z</cp:lastPrinted>
  <dcterms:created xsi:type="dcterms:W3CDTF">1999-11-22T09:19:47Z</dcterms:created>
  <dcterms:modified xsi:type="dcterms:W3CDTF">2017-05-02T04:32:21Z</dcterms:modified>
  <cp:category>Presentation</cp:category>
</cp:coreProperties>
</file>