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8"/>
  </p:notesMasterIdLst>
  <p:handoutMasterIdLst>
    <p:handoutMasterId r:id="rId19"/>
  </p:handoutMasterIdLst>
  <p:sldIdLst>
    <p:sldId id="341" r:id="rId5"/>
    <p:sldId id="363" r:id="rId6"/>
    <p:sldId id="364" r:id="rId7"/>
    <p:sldId id="373" r:id="rId8"/>
    <p:sldId id="372" r:id="rId9"/>
    <p:sldId id="366" r:id="rId10"/>
    <p:sldId id="368" r:id="rId11"/>
    <p:sldId id="369" r:id="rId12"/>
    <p:sldId id="370" r:id="rId13"/>
    <p:sldId id="365" r:id="rId14"/>
    <p:sldId id="371" r:id="rId15"/>
    <p:sldId id="367" r:id="rId16"/>
    <p:sldId id="374" r:id="rId17"/>
  </p:sldIdLst>
  <p:sldSz cx="12192000" cy="6858000"/>
  <p:notesSz cx="7010400" cy="92964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3" autoAdjust="0"/>
    <p:restoredTop sz="94679" autoAdjust="0"/>
  </p:normalViewPr>
  <p:slideViewPr>
    <p:cSldViewPr snapToGrid="0">
      <p:cViewPr varScale="1">
        <p:scale>
          <a:sx n="91" d="100"/>
          <a:sy n="91" d="100"/>
        </p:scale>
        <p:origin x="840" y="9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3456" y="7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1"/>
            <a:ext cx="3038912" cy="46540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71489" y="1"/>
            <a:ext cx="3038912" cy="46540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8830995"/>
            <a:ext cx="3038912" cy="46540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71489" y="8830995"/>
            <a:ext cx="3038912" cy="46540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1"/>
            <a:ext cx="3038912" cy="46540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71489" y="1"/>
            <a:ext cx="3038912" cy="46540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35792" y="4415498"/>
            <a:ext cx="5138816" cy="4184258"/>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8830995"/>
            <a:ext cx="3038912" cy="46540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71489" y="8830995"/>
            <a:ext cx="3038912" cy="46540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585771"/>
            <a:ext cx="10515600" cy="1104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2023</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4" name="Text Box 14">
            <a:extLst>
              <a:ext uri="{FF2B5EF4-FFF2-40B4-BE49-F238E27FC236}">
                <a16:creationId xmlns:a16="http://schemas.microsoft.com/office/drawing/2014/main" id="{04953B71-6776-413E-AC69-E69762C9C33E}"/>
              </a:ext>
            </a:extLst>
          </p:cNvPr>
          <p:cNvSpPr txBox="1">
            <a:spLocks noChangeArrowheads="1"/>
          </p:cNvSpPr>
          <p:nvPr userDrawn="1"/>
        </p:nvSpPr>
        <p:spPr bwMode="auto">
          <a:xfrm>
            <a:off x="323849" y="73025"/>
            <a:ext cx="3703027" cy="461665"/>
          </a:xfrm>
          <a:prstGeom prst="rect">
            <a:avLst/>
          </a:prstGeom>
          <a:noFill/>
          <a:ln>
            <a:noFill/>
          </a:ln>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TSG-SA WG6 Meeting #58</a:t>
            </a:r>
          </a:p>
          <a:p>
            <a:pPr eaLnBrk="1" hangingPunct="1">
              <a:defRPr/>
            </a:pPr>
            <a:r>
              <a:rPr lang="en-GB" altLang="en-US" sz="1200" b="1" dirty="0">
                <a:latin typeface="Arial "/>
              </a:rPr>
              <a:t>Chicago, USA 13</a:t>
            </a:r>
            <a:r>
              <a:rPr lang="en-GB" altLang="en-US" sz="1200" b="1" baseline="30000" dirty="0">
                <a:latin typeface="Arial "/>
              </a:rPr>
              <a:t>th</a:t>
            </a:r>
            <a:r>
              <a:rPr lang="en-GB" altLang="en-US" sz="1200" b="1" dirty="0">
                <a:latin typeface="Arial "/>
              </a:rPr>
              <a:t> – 17</a:t>
            </a:r>
            <a:r>
              <a:rPr lang="en-GB" altLang="en-US" sz="1200" b="1" baseline="30000" dirty="0">
                <a:latin typeface="Arial "/>
              </a:rPr>
              <a:t>th</a:t>
            </a:r>
            <a:r>
              <a:rPr lang="en-GB" altLang="en-US" sz="1200" b="1" dirty="0">
                <a:latin typeface="Arial "/>
              </a:rPr>
              <a:t> November 2023</a:t>
            </a:r>
            <a:endParaRPr lang="en-US" altLang="en-US" sz="1200" b="1" dirty="0">
              <a:latin typeface="Arial "/>
            </a:endParaRPr>
          </a:p>
        </p:txBody>
      </p:sp>
      <p:sp>
        <p:nvSpPr>
          <p:cNvPr id="15" name="Text Box 13">
            <a:extLst>
              <a:ext uri="{FF2B5EF4-FFF2-40B4-BE49-F238E27FC236}">
                <a16:creationId xmlns:a16="http://schemas.microsoft.com/office/drawing/2014/main" id="{897F339D-C9FE-4694-B4EA-980A7508C12C}"/>
              </a:ext>
            </a:extLst>
          </p:cNvPr>
          <p:cNvSpPr txBox="1">
            <a:spLocks noChangeArrowheads="1"/>
          </p:cNvSpPr>
          <p:nvPr userDrawn="1"/>
        </p:nvSpPr>
        <p:spPr bwMode="auto">
          <a:xfrm>
            <a:off x="9401961" y="73009"/>
            <a:ext cx="1463675" cy="276225"/>
          </a:xfrm>
          <a:prstGeom prst="rect">
            <a:avLst/>
          </a:prstGeom>
          <a:noFill/>
          <a:ln>
            <a:noFill/>
          </a:ln>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en-GB" altLang="en-US" sz="1200" b="1" dirty="0"/>
              <a:t>S6-23xxxx</a:t>
            </a:r>
            <a:r>
              <a:rPr lang="en-GB" altLang="en-US" sz="1200" dirty="0"/>
              <a:t> </a:t>
            </a:r>
            <a:endParaRPr lang="en-GB" altLang="en-US" sz="1200" dirty="0">
              <a:solidFill>
                <a:schemeClr val="bg2"/>
              </a:solidFill>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2147888" y="1709738"/>
            <a:ext cx="8509602" cy="2852737"/>
          </a:xfrm>
        </p:spPr>
        <p:txBody>
          <a:bodyPr/>
          <a:lstStyle/>
          <a:p>
            <a:pPr eaLnBrk="1" hangingPunct="1"/>
            <a:r>
              <a:rPr lang="en-GB" altLang="en-US" dirty="0"/>
              <a:t>MC Gateway UE Discussion</a:t>
            </a:r>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body" idx="4294967295"/>
          </p:nvPr>
        </p:nvSpPr>
        <p:spPr>
          <a:xfrm>
            <a:off x="2147888" y="5475249"/>
            <a:ext cx="7886700" cy="614401"/>
          </a:xfrm>
        </p:spPr>
        <p:txBody>
          <a:bodyPr/>
          <a:lstStyle/>
          <a:p>
            <a:pPr marL="0" indent="0" eaLnBrk="1" hangingPunct="1">
              <a:buFontTx/>
              <a:buNone/>
            </a:pPr>
            <a:r>
              <a:rPr lang="en-GB" altLang="en-US" dirty="0"/>
              <a:t>Jerry Shih, </a:t>
            </a:r>
            <a:r>
              <a:rPr lang="en-GB" altLang="en-US" dirty="0" err="1"/>
              <a:t>at&amp;t</a:t>
            </a:r>
            <a:endParaRPr lang="en-GB" altLang="en-US" dirty="0"/>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3AFF4909-1900-46CD-87F7-AE296C59418F}"/>
              </a:ext>
            </a:extLst>
          </p:cNvPr>
          <p:cNvSpPr>
            <a:spLocks noGrp="1"/>
          </p:cNvSpPr>
          <p:nvPr>
            <p:ph type="title"/>
          </p:nvPr>
        </p:nvSpPr>
        <p:spPr/>
        <p:txBody>
          <a:bodyPr/>
          <a:lstStyle/>
          <a:p>
            <a:r>
              <a:rPr lang="en-GB" altLang="en-US" dirty="0"/>
              <a:t>Conclusion</a:t>
            </a:r>
          </a:p>
        </p:txBody>
      </p:sp>
      <p:sp>
        <p:nvSpPr>
          <p:cNvPr id="8195" name="Content Placeholder 2">
            <a:extLst>
              <a:ext uri="{FF2B5EF4-FFF2-40B4-BE49-F238E27FC236}">
                <a16:creationId xmlns:a16="http://schemas.microsoft.com/office/drawing/2014/main" id="{A955EC6E-B2A1-4AA5-9F6A-E317D7FE324C}"/>
              </a:ext>
            </a:extLst>
          </p:cNvPr>
          <p:cNvSpPr>
            <a:spLocks noGrp="1"/>
          </p:cNvSpPr>
          <p:nvPr>
            <p:ph idx="1"/>
          </p:nvPr>
        </p:nvSpPr>
        <p:spPr>
          <a:xfrm>
            <a:off x="838200" y="1986455"/>
            <a:ext cx="10515600" cy="4190508"/>
          </a:xfrm>
        </p:spPr>
        <p:txBody>
          <a:bodyPr/>
          <a:lstStyle/>
          <a:p>
            <a:r>
              <a:rPr lang="en-US" altLang="en-US" sz="1800" dirty="0"/>
              <a:t> No need for the GW-global reference point.</a:t>
            </a:r>
          </a:p>
          <a:p>
            <a:r>
              <a:rPr lang="en-US" altLang="en-US" sz="1800" dirty="0"/>
              <a:t> There are two types of authentication and authorization:</a:t>
            </a:r>
          </a:p>
          <a:p>
            <a:pPr lvl="1"/>
            <a:r>
              <a:rPr lang="en-US" altLang="en-US" sz="1600" dirty="0"/>
              <a:t>The connection request from non 3GPP device to the MC GWUE (our focus of work).</a:t>
            </a:r>
          </a:p>
          <a:p>
            <a:pPr lvl="1"/>
            <a:r>
              <a:rPr lang="en-US" altLang="en-US" sz="1600" dirty="0"/>
              <a:t>The MC service request with the MC service server; business as usual. </a:t>
            </a:r>
          </a:p>
          <a:p>
            <a:r>
              <a:rPr lang="en-US" altLang="en-US" sz="1800" dirty="0"/>
              <a:t> Proper configuration needs to be provisioned on the non 3GPP device, the MC GWUE and the MCX network.</a:t>
            </a:r>
          </a:p>
          <a:p>
            <a:r>
              <a:rPr lang="en-US" altLang="en-US" sz="1800" dirty="0"/>
              <a:t> MC client (be on the non 3GPP device or on the MC GWUE) follows normal procedures defined in 23.280 to get access to MCX services.</a:t>
            </a:r>
          </a:p>
          <a:p>
            <a:r>
              <a:rPr lang="en-US" altLang="en-US" sz="1800" dirty="0"/>
              <a:t> MC GWUE routing described in 11.4 has no relevance to the application layer and should be handled by the CT groups; this needs to be very clear in our specification.</a:t>
            </a:r>
          </a:p>
          <a:p>
            <a:r>
              <a:rPr lang="en-US" altLang="en-US" sz="1800" dirty="0"/>
              <a:t> 11.5.1.2.3, 11.5.1.3.3 procedures need to be updated.</a:t>
            </a:r>
          </a:p>
          <a:p>
            <a:r>
              <a:rPr lang="en-US" altLang="en-US" sz="1800" dirty="0"/>
              <a:t> Other 11.5.X procedures need to be reviewed as well.</a:t>
            </a:r>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763E7-4674-59CB-5146-EE5650ED5C03}"/>
              </a:ext>
            </a:extLst>
          </p:cNvPr>
          <p:cNvSpPr>
            <a:spLocks noGrp="1"/>
          </p:cNvSpPr>
          <p:nvPr>
            <p:ph type="title"/>
          </p:nvPr>
        </p:nvSpPr>
        <p:spPr/>
        <p:txBody>
          <a:bodyPr/>
          <a:lstStyle/>
          <a:p>
            <a:r>
              <a:rPr lang="en-US" dirty="0"/>
              <a:t>Reference slides</a:t>
            </a:r>
          </a:p>
        </p:txBody>
      </p:sp>
    </p:spTree>
    <p:extLst>
      <p:ext uri="{BB962C8B-B14F-4D97-AF65-F5344CB8AC3E}">
        <p14:creationId xmlns:p14="http://schemas.microsoft.com/office/powerpoint/2010/main" val="704331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722EB-919F-4D35-30A2-B66CF8516665}"/>
              </a:ext>
            </a:extLst>
          </p:cNvPr>
          <p:cNvSpPr>
            <a:spLocks noGrp="1"/>
          </p:cNvSpPr>
          <p:nvPr>
            <p:ph type="title"/>
          </p:nvPr>
        </p:nvSpPr>
        <p:spPr/>
        <p:txBody>
          <a:bodyPr/>
          <a:lstStyle/>
          <a:p>
            <a:r>
              <a:rPr lang="en-US" dirty="0"/>
              <a:t>MC service configuration (10.1.1.1)</a:t>
            </a:r>
          </a:p>
        </p:txBody>
      </p:sp>
      <p:pic>
        <p:nvPicPr>
          <p:cNvPr id="4" name="Picture 3">
            <a:extLst>
              <a:ext uri="{FF2B5EF4-FFF2-40B4-BE49-F238E27FC236}">
                <a16:creationId xmlns:a16="http://schemas.microsoft.com/office/drawing/2014/main" id="{2B1CA21E-9678-CD08-4F7C-0F93B72A7A61}"/>
              </a:ext>
            </a:extLst>
          </p:cNvPr>
          <p:cNvPicPr>
            <a:picLocks noChangeAspect="1"/>
          </p:cNvPicPr>
          <p:nvPr/>
        </p:nvPicPr>
        <p:blipFill>
          <a:blip r:embed="rId2"/>
          <a:stretch>
            <a:fillRect/>
          </a:stretch>
        </p:blipFill>
        <p:spPr>
          <a:xfrm>
            <a:off x="3786096" y="1881753"/>
            <a:ext cx="4254318" cy="4390476"/>
          </a:xfrm>
          <a:prstGeom prst="rect">
            <a:avLst/>
          </a:prstGeom>
        </p:spPr>
      </p:pic>
    </p:spTree>
    <p:extLst>
      <p:ext uri="{BB962C8B-B14F-4D97-AF65-F5344CB8AC3E}">
        <p14:creationId xmlns:p14="http://schemas.microsoft.com/office/powerpoint/2010/main" val="666655808"/>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E273C-6476-8ECB-EDA1-55307677D715}"/>
              </a:ext>
            </a:extLst>
          </p:cNvPr>
          <p:cNvSpPr>
            <a:spLocks noGrp="1"/>
          </p:cNvSpPr>
          <p:nvPr>
            <p:ph type="title"/>
          </p:nvPr>
        </p:nvSpPr>
        <p:spPr/>
        <p:txBody>
          <a:bodyPr/>
          <a:lstStyle/>
          <a:p>
            <a:r>
              <a:rPr lang="en-US" dirty="0"/>
              <a:t>MC GWUE functional model</a:t>
            </a:r>
          </a:p>
        </p:txBody>
      </p:sp>
      <p:pic>
        <p:nvPicPr>
          <p:cNvPr id="4" name="Picture 3">
            <a:extLst>
              <a:ext uri="{FF2B5EF4-FFF2-40B4-BE49-F238E27FC236}">
                <a16:creationId xmlns:a16="http://schemas.microsoft.com/office/drawing/2014/main" id="{D3C1053F-D4A5-945F-E7BA-33CF38B1CE54}"/>
              </a:ext>
            </a:extLst>
          </p:cNvPr>
          <p:cNvPicPr>
            <a:picLocks noChangeAspect="1"/>
          </p:cNvPicPr>
          <p:nvPr/>
        </p:nvPicPr>
        <p:blipFill>
          <a:blip r:embed="rId2"/>
          <a:stretch>
            <a:fillRect/>
          </a:stretch>
        </p:blipFill>
        <p:spPr>
          <a:xfrm>
            <a:off x="2713674" y="1838252"/>
            <a:ext cx="5503952" cy="4433977"/>
          </a:xfrm>
          <a:prstGeom prst="rect">
            <a:avLst/>
          </a:prstGeom>
        </p:spPr>
      </p:pic>
    </p:spTree>
    <p:extLst>
      <p:ext uri="{BB962C8B-B14F-4D97-AF65-F5344CB8AC3E}">
        <p14:creationId xmlns:p14="http://schemas.microsoft.com/office/powerpoint/2010/main" val="1697097367"/>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GB" altLang="en-US"/>
              <a:t>Outline</a:t>
            </a:r>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p:txBody>
          <a:bodyPr/>
          <a:lstStyle/>
          <a:p>
            <a:r>
              <a:rPr lang="en-US" altLang="en-US" dirty="0"/>
              <a:t> Security concerns</a:t>
            </a:r>
          </a:p>
          <a:p>
            <a:r>
              <a:rPr lang="en-US" altLang="en-US" dirty="0"/>
              <a:t> Simple principles</a:t>
            </a:r>
          </a:p>
          <a:p>
            <a:r>
              <a:rPr lang="en-US" altLang="en-US" dirty="0"/>
              <a:t> Connection request to MC GWUE</a:t>
            </a:r>
          </a:p>
          <a:p>
            <a:r>
              <a:rPr lang="en-US" altLang="en-US" dirty="0"/>
              <a:t> MCX service access</a:t>
            </a:r>
          </a:p>
          <a:p>
            <a:r>
              <a:rPr lang="en-US" altLang="en-US" dirty="0"/>
              <a:t> Conclusion</a:t>
            </a: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t>Security, security, security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a:xfrm>
            <a:off x="838200" y="2312275"/>
            <a:ext cx="10515600" cy="3864687"/>
          </a:xfrm>
        </p:spPr>
        <p:txBody>
          <a:bodyPr/>
          <a:lstStyle/>
          <a:p>
            <a:r>
              <a:rPr lang="en-US" altLang="en-US" dirty="0"/>
              <a:t> No device outside the core network can be connected to the network without proper authentication and authorization.</a:t>
            </a:r>
          </a:p>
          <a:p>
            <a:r>
              <a:rPr lang="en-US" altLang="en-US" dirty="0"/>
              <a:t> MC Gateway UE connects to the MCX network with well-defined procedures.</a:t>
            </a:r>
          </a:p>
          <a:p>
            <a:r>
              <a:rPr lang="en-US" altLang="en-US" dirty="0"/>
              <a:t> To allow a non 3GPP device uses MC Gateway UE to connect to the MCX network for MCX services, the MC Gateway UE needs to perform proper authentication and authorization on the non 3GPP device.</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D33F2-4B09-50FC-7825-0A9E906BF677}"/>
              </a:ext>
            </a:extLst>
          </p:cNvPr>
          <p:cNvSpPr>
            <a:spLocks noGrp="1"/>
          </p:cNvSpPr>
          <p:nvPr>
            <p:ph type="title"/>
          </p:nvPr>
        </p:nvSpPr>
        <p:spPr/>
        <p:txBody>
          <a:bodyPr/>
          <a:lstStyle/>
          <a:p>
            <a:r>
              <a:rPr lang="en-US" dirty="0"/>
              <a:t>Simple principles</a:t>
            </a:r>
          </a:p>
        </p:txBody>
      </p:sp>
      <p:sp>
        <p:nvSpPr>
          <p:cNvPr id="3" name="Content Placeholder 2">
            <a:extLst>
              <a:ext uri="{FF2B5EF4-FFF2-40B4-BE49-F238E27FC236}">
                <a16:creationId xmlns:a16="http://schemas.microsoft.com/office/drawing/2014/main" id="{2FB791F0-85A5-0D10-FC8F-547762E757AA}"/>
              </a:ext>
            </a:extLst>
          </p:cNvPr>
          <p:cNvSpPr>
            <a:spLocks noGrp="1"/>
          </p:cNvSpPr>
          <p:nvPr>
            <p:ph idx="1"/>
          </p:nvPr>
        </p:nvSpPr>
        <p:spPr>
          <a:xfrm>
            <a:off x="602114" y="1920891"/>
            <a:ext cx="10515600" cy="4462656"/>
          </a:xfrm>
        </p:spPr>
        <p:txBody>
          <a:bodyPr/>
          <a:lstStyle/>
          <a:p>
            <a:r>
              <a:rPr lang="en-US" sz="2400" dirty="0"/>
              <a:t> An authorized user always uses the MC client to access MC services.</a:t>
            </a:r>
          </a:p>
          <a:p>
            <a:r>
              <a:rPr lang="en-US" sz="2400" dirty="0"/>
              <a:t> MC service access shall always follow clause 10.1.1.1 (23.280) time sequence from a device (UE) that hosts MC client.</a:t>
            </a:r>
          </a:p>
          <a:p>
            <a:r>
              <a:rPr lang="en-US" sz="2400" dirty="0"/>
              <a:t> When a non 3GPP device uses a MC GWUE:</a:t>
            </a:r>
          </a:p>
          <a:p>
            <a:pPr lvl="1"/>
            <a:r>
              <a:rPr lang="en-US" sz="2000" dirty="0"/>
              <a:t>A secured mechanism to allow the non 3GPP device to access the MC GWUE needs to be defined</a:t>
            </a:r>
          </a:p>
          <a:p>
            <a:pPr lvl="1"/>
            <a:r>
              <a:rPr lang="en-US" sz="2000" dirty="0"/>
              <a:t>When the non 3GPP device hosts a MC client, all MC application layer procedures (from beginning to end) are supported by its own MC client with the MC GWUE relay service.</a:t>
            </a:r>
          </a:p>
          <a:p>
            <a:pPr lvl="1"/>
            <a:r>
              <a:rPr lang="en-US" sz="2000" dirty="0"/>
              <a:t>When the non 3GPP device (with no MC client) uses the MC GWUE MC client to access MC services:</a:t>
            </a:r>
          </a:p>
          <a:p>
            <a:pPr lvl="2"/>
            <a:r>
              <a:rPr lang="en-US" sz="1600" dirty="0"/>
              <a:t>All MC application layer procedures are supported by the MC client on the MC GWUE</a:t>
            </a:r>
          </a:p>
          <a:p>
            <a:pPr lvl="2"/>
            <a:r>
              <a:rPr lang="en-US" sz="1600" dirty="0"/>
              <a:t>The needed information (data/content) for the MC communications are provided by the non 3GPP device thru a persistent session connection between the non 3GPP device and the MC GWUE that is implementation specific.</a:t>
            </a:r>
          </a:p>
        </p:txBody>
      </p:sp>
    </p:spTree>
    <p:extLst>
      <p:ext uri="{BB962C8B-B14F-4D97-AF65-F5344CB8AC3E}">
        <p14:creationId xmlns:p14="http://schemas.microsoft.com/office/powerpoint/2010/main" val="3246382625"/>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780A3-9E30-6EA8-C362-120FA5A6A4D5}"/>
              </a:ext>
            </a:extLst>
          </p:cNvPr>
          <p:cNvSpPr>
            <a:spLocks noGrp="1"/>
          </p:cNvSpPr>
          <p:nvPr>
            <p:ph type="title"/>
          </p:nvPr>
        </p:nvSpPr>
        <p:spPr/>
        <p:txBody>
          <a:bodyPr/>
          <a:lstStyle/>
          <a:p>
            <a:r>
              <a:rPr lang="en-US" dirty="0"/>
              <a:t>MC ID and MC service ID</a:t>
            </a:r>
          </a:p>
        </p:txBody>
      </p:sp>
      <p:sp>
        <p:nvSpPr>
          <p:cNvPr id="3" name="Content Placeholder 2">
            <a:extLst>
              <a:ext uri="{FF2B5EF4-FFF2-40B4-BE49-F238E27FC236}">
                <a16:creationId xmlns:a16="http://schemas.microsoft.com/office/drawing/2014/main" id="{0190BD79-4D1C-4A86-E05C-430280982E83}"/>
              </a:ext>
            </a:extLst>
          </p:cNvPr>
          <p:cNvSpPr>
            <a:spLocks noGrp="1"/>
          </p:cNvSpPr>
          <p:nvPr>
            <p:ph idx="1"/>
          </p:nvPr>
        </p:nvSpPr>
        <p:spPr>
          <a:xfrm>
            <a:off x="838200" y="1697054"/>
            <a:ext cx="10515600" cy="4575175"/>
          </a:xfrm>
        </p:spPr>
        <p:txBody>
          <a:bodyPr/>
          <a:lstStyle/>
          <a:p>
            <a:pPr marL="0" indent="0">
              <a:buNone/>
            </a:pPr>
            <a:r>
              <a:rPr lang="en-US" dirty="0"/>
              <a:t>MC ID - </a:t>
            </a:r>
            <a:r>
              <a:rPr lang="en-US" sz="1400" dirty="0"/>
              <a:t>The MC ID is the identity that an MC service user presents to the identity management server during a user authentication transaction. In general, since identity management is a common service it uses an identity which is linked to a set of credentials (e.g. biometrics, </a:t>
            </a:r>
            <a:r>
              <a:rPr lang="en-US" sz="1400" dirty="0" err="1"/>
              <a:t>secureID</a:t>
            </a:r>
            <a:r>
              <a:rPr lang="en-US" sz="1400" dirty="0"/>
              <a:t>, username/password) that may not necessarily be tied to a single mission critical service. The MC ID and the MC service ID may be the same. </a:t>
            </a:r>
            <a:r>
              <a:rPr lang="en-US" sz="1400" dirty="0">
                <a:solidFill>
                  <a:srgbClr val="FF0000"/>
                </a:solidFill>
              </a:rPr>
              <a:t>The MC ID uniquely identifies the MC service user </a:t>
            </a:r>
            <a:r>
              <a:rPr lang="en-US" sz="1400" dirty="0"/>
              <a:t>to the identity management server. </a:t>
            </a:r>
          </a:p>
          <a:p>
            <a:pPr marL="0" indent="0">
              <a:buNone/>
            </a:pPr>
            <a:r>
              <a:rPr lang="en-US" dirty="0"/>
              <a:t>MC service ID - </a:t>
            </a:r>
            <a:r>
              <a:rPr lang="en-GB" sz="1400" dirty="0">
                <a:effectLst/>
                <a:latin typeface="Times New Roman" panose="02020603050405020304" pitchFamily="18" charset="0"/>
                <a:ea typeface="Times New Roman" panose="02020603050405020304" pitchFamily="18" charset="0"/>
              </a:rPr>
              <a:t>The MC service ID is a globally unique identifier within the MC service that </a:t>
            </a:r>
            <a:r>
              <a:rPr lang="en-GB" sz="1400" dirty="0">
                <a:solidFill>
                  <a:srgbClr val="FF0000"/>
                </a:solidFill>
                <a:effectLst/>
                <a:latin typeface="Times New Roman" panose="02020603050405020304" pitchFamily="18" charset="0"/>
                <a:ea typeface="Times New Roman" panose="02020603050405020304" pitchFamily="18" charset="0"/>
              </a:rPr>
              <a:t>represents the MC service user</a:t>
            </a:r>
            <a:r>
              <a:rPr lang="en-GB" sz="1400" dirty="0">
                <a:effectLst/>
                <a:latin typeface="Times New Roman" panose="02020603050405020304" pitchFamily="18" charset="0"/>
                <a:ea typeface="Times New Roman" panose="02020603050405020304" pitchFamily="18" charset="0"/>
              </a:rPr>
              <a:t>. The MC service ID identifies an MC service user. The MC service ID may also identify one or more MC service user profiles for the user at the application layer.</a:t>
            </a:r>
            <a:r>
              <a:rPr lang="en-GB" sz="1800"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There are attributes associated with the MC service ID configured in the MC service that relate to the human user of the MC service. </a:t>
            </a:r>
            <a:endParaRPr lang="en-US" dirty="0"/>
          </a:p>
          <a:p>
            <a:pPr marL="0" indent="0">
              <a:buNone/>
            </a:pPr>
            <a:r>
              <a:rPr lang="en-US" sz="1600" dirty="0"/>
              <a:t>A MC client needs to have the MC ID available (either configured or user provided) for the MC service authentication with the </a:t>
            </a:r>
            <a:r>
              <a:rPr lang="en-US" sz="1600" dirty="0" err="1"/>
              <a:t>IdM</a:t>
            </a:r>
            <a:r>
              <a:rPr lang="en-US" sz="1600" dirty="0"/>
              <a:t> server; the MC service ID(s) associated with the MC ID may be configured on the </a:t>
            </a:r>
            <a:r>
              <a:rPr lang="en-US" sz="1600" dirty="0" err="1"/>
              <a:t>IdM</a:t>
            </a:r>
            <a:r>
              <a:rPr lang="en-US" sz="1600" dirty="0"/>
              <a:t> server and may be returned to the MC client for MC service (i.e. download the user profile).</a:t>
            </a:r>
          </a:p>
          <a:p>
            <a:pPr marL="0" indent="0">
              <a:buNone/>
            </a:pPr>
            <a:r>
              <a:rPr lang="en-US" sz="1600" b="1" dirty="0">
                <a:solidFill>
                  <a:schemeClr val="accent1">
                    <a:lumMod val="75000"/>
                  </a:schemeClr>
                </a:solidFill>
              </a:rPr>
              <a:t>For non 3GPP device that doesn’t support MC client, there are two mode of operations:</a:t>
            </a:r>
          </a:p>
          <a:p>
            <a:pPr marL="342900" indent="-342900">
              <a:buFont typeface="+mj-lt"/>
              <a:buAutoNum type="arabicPeriod"/>
            </a:pPr>
            <a:r>
              <a:rPr lang="en-US" sz="1600" dirty="0"/>
              <a:t>Fixed association of the non 3GPP device (without MC client) to a MC user profile (i.e. a permanent assigned MC service ID), the MC ID needs to be made available on the non 3GPP device or the MC GWUE (if not on the non 3GPP device) and the </a:t>
            </a:r>
            <a:r>
              <a:rPr lang="en-US" sz="1600" dirty="0" err="1"/>
              <a:t>IdM</a:t>
            </a:r>
            <a:r>
              <a:rPr lang="en-US" sz="1600" dirty="0"/>
              <a:t> server.</a:t>
            </a:r>
          </a:p>
          <a:p>
            <a:pPr marL="342900" indent="-342900">
              <a:buFont typeface="+mj-lt"/>
              <a:buAutoNum type="arabicPeriod"/>
            </a:pPr>
            <a:r>
              <a:rPr lang="en-US" sz="1600" dirty="0"/>
              <a:t>For random use of MC service by a non 3GPP device (without MC client) that authorized by the MC GWUE, the MC GWUE will randomly select a MC ID from its available pool for </a:t>
            </a:r>
            <a:r>
              <a:rPr lang="en-US" sz="1600" dirty="0" err="1"/>
              <a:t>IdM</a:t>
            </a:r>
            <a:r>
              <a:rPr lang="en-US" sz="1600" dirty="0"/>
              <a:t> authentication as normal authentication procedure.</a:t>
            </a:r>
          </a:p>
        </p:txBody>
      </p:sp>
    </p:spTree>
    <p:extLst>
      <p:ext uri="{BB962C8B-B14F-4D97-AF65-F5344CB8AC3E}">
        <p14:creationId xmlns:p14="http://schemas.microsoft.com/office/powerpoint/2010/main" val="2949955515"/>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13B4A-D731-5983-4DE4-F147A864B978}"/>
              </a:ext>
            </a:extLst>
          </p:cNvPr>
          <p:cNvSpPr>
            <a:spLocks noGrp="1"/>
          </p:cNvSpPr>
          <p:nvPr>
            <p:ph type="title"/>
          </p:nvPr>
        </p:nvSpPr>
        <p:spPr/>
        <p:txBody>
          <a:bodyPr/>
          <a:lstStyle/>
          <a:p>
            <a:r>
              <a:rPr lang="en-US" sz="3600" dirty="0"/>
              <a:t>MC Gateway UE and non 3GPP device connection</a:t>
            </a:r>
          </a:p>
        </p:txBody>
      </p:sp>
      <p:sp>
        <p:nvSpPr>
          <p:cNvPr id="3" name="Content Placeholder 2">
            <a:extLst>
              <a:ext uri="{FF2B5EF4-FFF2-40B4-BE49-F238E27FC236}">
                <a16:creationId xmlns:a16="http://schemas.microsoft.com/office/drawing/2014/main" id="{BC8E5A10-4D38-3EE9-43CB-C2C9E2B24121}"/>
              </a:ext>
            </a:extLst>
          </p:cNvPr>
          <p:cNvSpPr>
            <a:spLocks noGrp="1"/>
          </p:cNvSpPr>
          <p:nvPr>
            <p:ph idx="1"/>
          </p:nvPr>
        </p:nvSpPr>
        <p:spPr/>
        <p:txBody>
          <a:bodyPr/>
          <a:lstStyle/>
          <a:p>
            <a:r>
              <a:rPr lang="en-US" sz="2400" dirty="0"/>
              <a:t> Certain security credentials need to be provisioned on both MC Gateway UE and non 3GPP device (user) for connection authentication and authorization.</a:t>
            </a:r>
          </a:p>
          <a:p>
            <a:r>
              <a:rPr lang="en-US" sz="2400" dirty="0"/>
              <a:t> These credentials are used for mutual authentication to make sure the identities of both entities.</a:t>
            </a:r>
          </a:p>
          <a:p>
            <a:r>
              <a:rPr lang="en-US" sz="2400" dirty="0"/>
              <a:t> Once authenticated, the MC Gateway UE may authorize the non 3GPP device (user) to access the MCX network for MCX services.</a:t>
            </a:r>
          </a:p>
          <a:p>
            <a:r>
              <a:rPr lang="en-US" sz="2400" dirty="0"/>
              <a:t> The user on the non 3GPP device will need to use his/her/guest MCX service profile to access the MCX services using a MC client.</a:t>
            </a:r>
          </a:p>
          <a:p>
            <a:r>
              <a:rPr lang="en-US" sz="2400" dirty="0"/>
              <a:t> The MC client may reside on the non 3GPP device or on the MC Gateway UE.</a:t>
            </a:r>
          </a:p>
        </p:txBody>
      </p:sp>
    </p:spTree>
    <p:extLst>
      <p:ext uri="{BB962C8B-B14F-4D97-AF65-F5344CB8AC3E}">
        <p14:creationId xmlns:p14="http://schemas.microsoft.com/office/powerpoint/2010/main" val="2457941065"/>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86195-D2D0-5BDF-81A0-CA3A1A5B0C1E}"/>
              </a:ext>
            </a:extLst>
          </p:cNvPr>
          <p:cNvSpPr>
            <a:spLocks noGrp="1"/>
          </p:cNvSpPr>
          <p:nvPr>
            <p:ph type="title"/>
          </p:nvPr>
        </p:nvSpPr>
        <p:spPr/>
        <p:txBody>
          <a:bodyPr/>
          <a:lstStyle/>
          <a:p>
            <a:r>
              <a:rPr lang="en-US" sz="3200" dirty="0"/>
              <a:t>Connection to use MC Gateway UE services</a:t>
            </a:r>
          </a:p>
        </p:txBody>
      </p:sp>
      <p:sp>
        <p:nvSpPr>
          <p:cNvPr id="3" name="Content Placeholder 2">
            <a:extLst>
              <a:ext uri="{FF2B5EF4-FFF2-40B4-BE49-F238E27FC236}">
                <a16:creationId xmlns:a16="http://schemas.microsoft.com/office/drawing/2014/main" id="{C4AA6151-6912-00B4-5EBC-EE1035FB8F3C}"/>
              </a:ext>
            </a:extLst>
          </p:cNvPr>
          <p:cNvSpPr>
            <a:spLocks noGrp="1"/>
          </p:cNvSpPr>
          <p:nvPr>
            <p:ph idx="1"/>
          </p:nvPr>
        </p:nvSpPr>
        <p:spPr>
          <a:xfrm>
            <a:off x="6096000" y="2299633"/>
            <a:ext cx="5184228" cy="3097432"/>
          </a:xfrm>
        </p:spPr>
        <p:txBody>
          <a:bodyPr/>
          <a:lstStyle/>
          <a:p>
            <a:r>
              <a:rPr lang="en-US" sz="1400" dirty="0"/>
              <a:t>The non 3GPP device (user) makes a connection request (over the GW-local) to the MC GWUE. The ID and credential are provisioned for authentication. Service requested includes if the MC client hosting is needed and which MCX service(s) support is needed.</a:t>
            </a:r>
          </a:p>
          <a:p>
            <a:r>
              <a:rPr lang="en-US" sz="1400" dirty="0"/>
              <a:t>The MC GWUE authenticates the non 3GPP device (user) and authorizes the services requested (maybe a subset of requested MC services depending on available resources). The credentials could be used for mutual authentication.</a:t>
            </a:r>
          </a:p>
          <a:p>
            <a:r>
              <a:rPr lang="en-US" sz="1400" dirty="0"/>
              <a:t>As the non 3GPP device development is outside of our scope, the communication protocol is implementation specific to accommodate the flexibility of different device deployment.</a:t>
            </a:r>
          </a:p>
          <a:p>
            <a:r>
              <a:rPr lang="en-US" sz="1400" dirty="0"/>
              <a:t>Architectural requirements on MC GWUE (which is in scope) shall be clearly specified in our specification.</a:t>
            </a:r>
          </a:p>
        </p:txBody>
      </p:sp>
      <p:pic>
        <p:nvPicPr>
          <p:cNvPr id="5" name="Picture 4">
            <a:extLst>
              <a:ext uri="{FF2B5EF4-FFF2-40B4-BE49-F238E27FC236}">
                <a16:creationId xmlns:a16="http://schemas.microsoft.com/office/drawing/2014/main" id="{FD116FA9-FC43-8AC4-0ABA-9E9CAEF2EA23}"/>
              </a:ext>
            </a:extLst>
          </p:cNvPr>
          <p:cNvPicPr>
            <a:picLocks noChangeAspect="1"/>
          </p:cNvPicPr>
          <p:nvPr/>
        </p:nvPicPr>
        <p:blipFill>
          <a:blip r:embed="rId2"/>
          <a:stretch>
            <a:fillRect/>
          </a:stretch>
        </p:blipFill>
        <p:spPr>
          <a:xfrm>
            <a:off x="680229" y="2299633"/>
            <a:ext cx="5086350" cy="2886075"/>
          </a:xfrm>
          <a:prstGeom prst="rect">
            <a:avLst/>
          </a:prstGeom>
        </p:spPr>
      </p:pic>
    </p:spTree>
    <p:extLst>
      <p:ext uri="{BB962C8B-B14F-4D97-AF65-F5344CB8AC3E}">
        <p14:creationId xmlns:p14="http://schemas.microsoft.com/office/powerpoint/2010/main" val="2469430651"/>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3601E-F013-FBB9-AE00-8BE1D5129840}"/>
              </a:ext>
            </a:extLst>
          </p:cNvPr>
          <p:cNvSpPr>
            <a:spLocks noGrp="1"/>
          </p:cNvSpPr>
          <p:nvPr>
            <p:ph type="title"/>
          </p:nvPr>
        </p:nvSpPr>
        <p:spPr/>
        <p:txBody>
          <a:bodyPr/>
          <a:lstStyle/>
          <a:p>
            <a:r>
              <a:rPr lang="en-US" dirty="0"/>
              <a:t>MCX service access (no MC client)</a:t>
            </a:r>
          </a:p>
        </p:txBody>
      </p:sp>
      <p:sp>
        <p:nvSpPr>
          <p:cNvPr id="3" name="Content Placeholder 2">
            <a:extLst>
              <a:ext uri="{FF2B5EF4-FFF2-40B4-BE49-F238E27FC236}">
                <a16:creationId xmlns:a16="http://schemas.microsoft.com/office/drawing/2014/main" id="{71F339E1-D624-A883-4A23-A6A71C2EE3DD}"/>
              </a:ext>
            </a:extLst>
          </p:cNvPr>
          <p:cNvSpPr>
            <a:spLocks noGrp="1"/>
          </p:cNvSpPr>
          <p:nvPr>
            <p:ph idx="1"/>
          </p:nvPr>
        </p:nvSpPr>
        <p:spPr>
          <a:xfrm>
            <a:off x="6579477" y="1754375"/>
            <a:ext cx="4774323" cy="4698977"/>
          </a:xfrm>
        </p:spPr>
        <p:txBody>
          <a:bodyPr/>
          <a:lstStyle/>
          <a:p>
            <a:r>
              <a:rPr lang="en-US" sz="1200" dirty="0"/>
              <a:t>MC GWUE provisioning:</a:t>
            </a:r>
          </a:p>
          <a:p>
            <a:pPr lvl="1"/>
            <a:r>
              <a:rPr lang="en-US" sz="1000" dirty="0"/>
              <a:t>A set of “guest” MC IDs is provisioned both on the MC GWUE and MCX Network (with associated MC user profiles). The number of “guest MC IDs” provisioned on the MC GWUE determines how many non 3GPP devices/connections can be supported simultaneously.</a:t>
            </a:r>
          </a:p>
          <a:p>
            <a:pPr lvl="1"/>
            <a:r>
              <a:rPr lang="en-US" sz="1000" dirty="0"/>
              <a:t>Once authorized the MC GWUE will assign one “guest ” profile (MC ID) to one MC service request by the non 3GPP device.</a:t>
            </a:r>
          </a:p>
          <a:p>
            <a:pPr lvl="1"/>
            <a:r>
              <a:rPr lang="en-US" sz="1000" dirty="0"/>
              <a:t>The MC ID is used to obtain the MC service ID from the </a:t>
            </a:r>
            <a:r>
              <a:rPr lang="en-US" sz="1000" dirty="0" err="1"/>
              <a:t>IdM</a:t>
            </a:r>
            <a:r>
              <a:rPr lang="en-US" sz="1000" dirty="0"/>
              <a:t> server. (cover by SA3) and store together for the life of the service session.</a:t>
            </a:r>
          </a:p>
          <a:p>
            <a:r>
              <a:rPr lang="en-US" sz="1200" dirty="0"/>
              <a:t>The non 3GPP device has been authorized to use MC GWUE.</a:t>
            </a:r>
          </a:p>
          <a:p>
            <a:r>
              <a:rPr lang="en-US" sz="1200" dirty="0"/>
              <a:t> MC GWUE instantiates the MC client to manage the non 3GPP device (user) requested MCX service.</a:t>
            </a:r>
          </a:p>
          <a:p>
            <a:r>
              <a:rPr lang="en-US" sz="1200" dirty="0"/>
              <a:t>The MC GWUE instantiated MC client uses the normal procedure (10.1.1.1) for user authentication (with provisioned guest ID) and MC service authorization (with the provisioned guest MC service ID) with the MC server. The (guest) user profile will be downloaded to the MC GWUE once the authentication and authorization is success.</a:t>
            </a:r>
          </a:p>
          <a:p>
            <a:r>
              <a:rPr lang="en-US" sz="1200" dirty="0"/>
              <a:t>The MC GWUE and the non 3GPP device use the GW-local reference point to communicate essential data (content) to allow the instantiated MC client on the MC GWUE to perform needed MCX service.</a:t>
            </a:r>
          </a:p>
          <a:p>
            <a:r>
              <a:rPr lang="en-US" sz="1200" dirty="0"/>
              <a:t>Once the service request completes by the non 3GPP device (user), the MC GWUE releases the guest MC ID back to the pool of available resources and ready for the next non 3GPP device to use.</a:t>
            </a:r>
          </a:p>
        </p:txBody>
      </p:sp>
      <p:pic>
        <p:nvPicPr>
          <p:cNvPr id="5" name="Picture 4">
            <a:extLst>
              <a:ext uri="{FF2B5EF4-FFF2-40B4-BE49-F238E27FC236}">
                <a16:creationId xmlns:a16="http://schemas.microsoft.com/office/drawing/2014/main" id="{EAEFBE4C-DF8E-C5CC-2597-7C4B555BF5EC}"/>
              </a:ext>
            </a:extLst>
          </p:cNvPr>
          <p:cNvPicPr>
            <a:picLocks noChangeAspect="1"/>
          </p:cNvPicPr>
          <p:nvPr/>
        </p:nvPicPr>
        <p:blipFill>
          <a:blip r:embed="rId2"/>
          <a:stretch>
            <a:fillRect/>
          </a:stretch>
        </p:blipFill>
        <p:spPr>
          <a:xfrm>
            <a:off x="335036" y="2414732"/>
            <a:ext cx="6115050" cy="2933700"/>
          </a:xfrm>
          <a:prstGeom prst="rect">
            <a:avLst/>
          </a:prstGeom>
        </p:spPr>
      </p:pic>
      <p:sp>
        <p:nvSpPr>
          <p:cNvPr id="6" name="TextBox 5">
            <a:extLst>
              <a:ext uri="{FF2B5EF4-FFF2-40B4-BE49-F238E27FC236}">
                <a16:creationId xmlns:a16="http://schemas.microsoft.com/office/drawing/2014/main" id="{AE267ADE-B388-035F-5DA3-8A28EB0AAB23}"/>
              </a:ext>
            </a:extLst>
          </p:cNvPr>
          <p:cNvSpPr txBox="1"/>
          <p:nvPr/>
        </p:nvSpPr>
        <p:spPr>
          <a:xfrm>
            <a:off x="838200" y="5868867"/>
            <a:ext cx="3799438" cy="246221"/>
          </a:xfrm>
          <a:prstGeom prst="rect">
            <a:avLst/>
          </a:prstGeom>
          <a:noFill/>
        </p:spPr>
        <p:txBody>
          <a:bodyPr wrap="none" rtlCol="0">
            <a:spAutoFit/>
          </a:bodyPr>
          <a:lstStyle/>
          <a:p>
            <a:r>
              <a:rPr lang="en-US" sz="1000" dirty="0">
                <a:solidFill>
                  <a:srgbClr val="FF0000"/>
                </a:solidFill>
              </a:rPr>
              <a:t>NOTE: This use case is for dynamically assigned MC service ID.</a:t>
            </a:r>
          </a:p>
        </p:txBody>
      </p:sp>
    </p:spTree>
    <p:extLst>
      <p:ext uri="{BB962C8B-B14F-4D97-AF65-F5344CB8AC3E}">
        <p14:creationId xmlns:p14="http://schemas.microsoft.com/office/powerpoint/2010/main" val="2451289352"/>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4AC85-E96F-7CB9-BDCB-77BD94D30224}"/>
              </a:ext>
            </a:extLst>
          </p:cNvPr>
          <p:cNvSpPr>
            <a:spLocks noGrp="1"/>
          </p:cNvSpPr>
          <p:nvPr>
            <p:ph type="title"/>
          </p:nvPr>
        </p:nvSpPr>
        <p:spPr/>
        <p:txBody>
          <a:bodyPr/>
          <a:lstStyle/>
          <a:p>
            <a:r>
              <a:rPr lang="en-US" dirty="0"/>
              <a:t>MCX service access (with MC Client)</a:t>
            </a:r>
          </a:p>
        </p:txBody>
      </p:sp>
      <p:sp>
        <p:nvSpPr>
          <p:cNvPr id="8" name="Content Placeholder 7">
            <a:extLst>
              <a:ext uri="{FF2B5EF4-FFF2-40B4-BE49-F238E27FC236}">
                <a16:creationId xmlns:a16="http://schemas.microsoft.com/office/drawing/2014/main" id="{4E2FAFCD-ED45-20BC-9E8F-263ED1EFC88F}"/>
              </a:ext>
            </a:extLst>
          </p:cNvPr>
          <p:cNvSpPr>
            <a:spLocks noGrp="1"/>
          </p:cNvSpPr>
          <p:nvPr>
            <p:ph idx="1"/>
          </p:nvPr>
        </p:nvSpPr>
        <p:spPr>
          <a:xfrm>
            <a:off x="6779172" y="2207172"/>
            <a:ext cx="4574628" cy="3381211"/>
          </a:xfrm>
        </p:spPr>
        <p:txBody>
          <a:bodyPr/>
          <a:lstStyle/>
          <a:p>
            <a:r>
              <a:rPr lang="en-US" sz="1200" dirty="0"/>
              <a:t>The non 3GPP device has been authorized to use MC GWUE.</a:t>
            </a:r>
          </a:p>
          <a:p>
            <a:r>
              <a:rPr lang="en-US" sz="1200" dirty="0"/>
              <a:t>The MC ID and/or MC service ID are provisioned on the non 3GPP device (to be used by the MC client) and the MCX Network (with associated user profile).</a:t>
            </a:r>
          </a:p>
          <a:p>
            <a:r>
              <a:rPr lang="en-US" sz="1200" dirty="0"/>
              <a:t>The non 3GPP device uses its own MC client to access MCX service with the MCX Network (with MC GWUE relay).</a:t>
            </a:r>
          </a:p>
          <a:p>
            <a:r>
              <a:rPr lang="en-US" sz="1200" dirty="0"/>
              <a:t>The MC GWUE will make sure the traffic relayed from non 3GPP device is what has been authorized.</a:t>
            </a:r>
          </a:p>
          <a:p>
            <a:r>
              <a:rPr lang="en-US" sz="1200" dirty="0"/>
              <a:t>The MC client uses the normal procedure (10.1.1.1) for user authentication (with provisioned MC ID) and MC service authorization (with the provisioned MC service ID) with the MC service server. The user profile will be downloaded to the non 3GPP device once the authentication and authorization is success.</a:t>
            </a:r>
          </a:p>
          <a:p>
            <a:r>
              <a:rPr lang="en-US" sz="1200" dirty="0"/>
              <a:t>Once the non 3GPP device completes its MCX service access, the relay function on MC GWUE is terminated and no more traffic will be relayed.</a:t>
            </a:r>
          </a:p>
          <a:p>
            <a:endParaRPr lang="en-US" sz="1200" dirty="0"/>
          </a:p>
        </p:txBody>
      </p:sp>
      <p:pic>
        <p:nvPicPr>
          <p:cNvPr id="4" name="Picture 3">
            <a:extLst>
              <a:ext uri="{FF2B5EF4-FFF2-40B4-BE49-F238E27FC236}">
                <a16:creationId xmlns:a16="http://schemas.microsoft.com/office/drawing/2014/main" id="{AE1F49CC-B491-31AA-E142-7191EA8C55E1}"/>
              </a:ext>
            </a:extLst>
          </p:cNvPr>
          <p:cNvPicPr>
            <a:picLocks noChangeAspect="1"/>
          </p:cNvPicPr>
          <p:nvPr/>
        </p:nvPicPr>
        <p:blipFill>
          <a:blip r:embed="rId2"/>
          <a:stretch>
            <a:fillRect/>
          </a:stretch>
        </p:blipFill>
        <p:spPr>
          <a:xfrm>
            <a:off x="400319" y="2272701"/>
            <a:ext cx="5991225" cy="2933700"/>
          </a:xfrm>
          <a:prstGeom prst="rect">
            <a:avLst/>
          </a:prstGeom>
        </p:spPr>
      </p:pic>
    </p:spTree>
    <p:extLst>
      <p:ext uri="{BB962C8B-B14F-4D97-AF65-F5344CB8AC3E}">
        <p14:creationId xmlns:p14="http://schemas.microsoft.com/office/powerpoint/2010/main" val="169062209"/>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CA3727-A4EB-4398-9783-D0148B061093}">
  <ds:schemaRefs>
    <ds:schemaRef ds:uri="http://purl.org/dc/dcmitype/"/>
    <ds:schemaRef ds:uri="280d8efa-eff2-4910-88d2-79ca146720c4"/>
    <ds:schemaRef ds:uri="http://www.w3.org/XML/1998/namespace"/>
    <ds:schemaRef ds:uri="http://schemas.openxmlformats.org/package/2006/metadata/core-properties"/>
    <ds:schemaRef ds:uri="http://purl.org/dc/elements/1.1/"/>
    <ds:schemaRef ds:uri="http://schemas.microsoft.com/office/2006/metadata/properties"/>
    <ds:schemaRef ds:uri="http://schemas.microsoft.com/office/2006/documentManagement/types"/>
    <ds:schemaRef ds:uri="http://schemas.microsoft.com/office/infopath/2007/PartnerControls"/>
    <ds:schemaRef ds:uri="679a257e-872f-4c98-9e8a-0a9c104f72cd"/>
    <ds:schemaRef ds:uri="http://purl.org/dc/terms/"/>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6372</TotalTime>
  <Words>1580</Words>
  <Application>Microsoft Office PowerPoint</Application>
  <PresentationFormat>Widescreen</PresentationFormat>
  <Paragraphs>70</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vt:lpstr>
      <vt:lpstr>Calibri</vt:lpstr>
      <vt:lpstr>Calibri Light</vt:lpstr>
      <vt:lpstr>Times New Roman</vt:lpstr>
      <vt:lpstr>Office Theme</vt:lpstr>
      <vt:lpstr>MC Gateway UE Discussion</vt:lpstr>
      <vt:lpstr>Outline</vt:lpstr>
      <vt:lpstr>Security, security, security</vt:lpstr>
      <vt:lpstr>Simple principles</vt:lpstr>
      <vt:lpstr>MC ID and MC service ID</vt:lpstr>
      <vt:lpstr>MC Gateway UE and non 3GPP device connection</vt:lpstr>
      <vt:lpstr>Connection to use MC Gateway UE services</vt:lpstr>
      <vt:lpstr>MCX service access (no MC client)</vt:lpstr>
      <vt:lpstr>MCX service access (with MC Client)</vt:lpstr>
      <vt:lpstr>Conclusion</vt:lpstr>
      <vt:lpstr>Reference slides</vt:lpstr>
      <vt:lpstr>MC service configuration (10.1.1.1)</vt:lpstr>
      <vt:lpstr>MC GWUE functional model</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JS 82223</cp:lastModifiedBy>
  <cp:revision>658</cp:revision>
  <cp:lastPrinted>2023-10-31T12:48:13Z</cp:lastPrinted>
  <dcterms:created xsi:type="dcterms:W3CDTF">2010-02-05T13:52:04Z</dcterms:created>
  <dcterms:modified xsi:type="dcterms:W3CDTF">2023-10-31T14:19:12Z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