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2"/>
  </p:notesMasterIdLst>
  <p:handoutMasterIdLst>
    <p:handoutMasterId r:id="rId13"/>
  </p:handoutMasterIdLst>
  <p:sldIdLst>
    <p:sldId id="341" r:id="rId5"/>
    <p:sldId id="363" r:id="rId6"/>
    <p:sldId id="364" r:id="rId7"/>
    <p:sldId id="366" r:id="rId8"/>
    <p:sldId id="367" r:id="rId9"/>
    <p:sldId id="368" r:id="rId10"/>
    <p:sldId id="365" r:id="rId1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D53D3"/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7" autoAdjust="0"/>
    <p:restoredTop sz="94679" autoAdjust="0"/>
  </p:normalViewPr>
  <p:slideViewPr>
    <p:cSldViewPr snapToGrid="0">
      <p:cViewPr varScale="1">
        <p:scale>
          <a:sx n="91" d="100"/>
          <a:sy n="91" d="100"/>
        </p:scale>
        <p:origin x="108" y="2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2023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#52-bis-e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e-meeting, 11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– 20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January 2023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S6-23xxx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package" Target="../embeddings/Microsoft_Visio_Drawing.vsdx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package" Target="../embeddings/Microsoft_Visio_Drawing1.vsdx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/>
              <a:t>AHGC on Multiple MC systems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/>
              <a:t>Jerry Shih</a:t>
            </a:r>
          </a:p>
          <a:p>
            <a:pPr marL="0" indent="0" eaLnBrk="1" hangingPunct="1">
              <a:buFontTx/>
              <a:buNone/>
            </a:pPr>
            <a:r>
              <a:rPr lang="en-GB" altLang="en-US" dirty="0"/>
              <a:t>AT&amp;T</a:t>
            </a:r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 We discussed S6-223348 in SA6 #52 and conference call, still concerns were raised</a:t>
            </a:r>
          </a:p>
          <a:p>
            <a:r>
              <a:rPr lang="en-US" altLang="en-US" dirty="0"/>
              <a:t> In current TSs, there are mechanisms with architectural principles to solve this multisystem call.</a:t>
            </a:r>
          </a:p>
          <a:p>
            <a:r>
              <a:rPr lang="en-US" altLang="en-US" dirty="0"/>
              <a:t> A proposed solution that align with the existing architectural principles.</a:t>
            </a: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D5529959-1F1B-FEA4-4500-6F9003E5B22E}"/>
              </a:ext>
            </a:extLst>
          </p:cNvPr>
          <p:cNvSpPr/>
          <p:nvPr/>
        </p:nvSpPr>
        <p:spPr>
          <a:xfrm>
            <a:off x="3552497" y="3983421"/>
            <a:ext cx="3544613" cy="1093076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0F8D169-2D24-AF0E-7E34-D6282408EB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278104"/>
              </p:ext>
            </p:extLst>
          </p:nvPr>
        </p:nvGraphicFramePr>
        <p:xfrm>
          <a:off x="2657865" y="2453296"/>
          <a:ext cx="4439245" cy="39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8429606" imgH="7029450" progId="Visio.Drawing.15">
                  <p:embed/>
                </p:oleObj>
              </mc:Choice>
              <mc:Fallback>
                <p:oleObj name="Visio" r:id="rId2" imgW="8429606" imgH="702945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7865" y="2453296"/>
                        <a:ext cx="4439245" cy="3974775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accent4">
                            <a:lumMod val="20000"/>
                            <a:lumOff val="8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Concerns with solution in S6-223348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846" y="1854116"/>
            <a:ext cx="9862926" cy="599180"/>
          </a:xfrm>
        </p:spPr>
        <p:txBody>
          <a:bodyPr/>
          <a:lstStyle/>
          <a:p>
            <a:pPr lvl="1"/>
            <a:r>
              <a:rPr lang="en-US" altLang="en-US" sz="1400" dirty="0"/>
              <a:t>Multiple focuses and controls; it is a departure of existing single focus and single control in a group communication</a:t>
            </a:r>
          </a:p>
          <a:p>
            <a:pPr lvl="1"/>
            <a:r>
              <a:rPr lang="en-US" altLang="en-US" sz="1400" dirty="0"/>
              <a:t>No solutions proposed to handle floor control with multiple focuses and controls</a:t>
            </a:r>
          </a:p>
          <a:p>
            <a:pPr marL="457200" lvl="1" indent="0">
              <a:buNone/>
            </a:pPr>
            <a:endParaRPr lang="en-US" altLang="en-US" dirty="0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019255C1-ABBD-7A2B-1B4E-12625FE3BE0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574587" y="-3"/>
            <a:ext cx="744980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214C8-DBBF-7669-695E-825CDB5DB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Existing architectural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90DBB-A461-5E1E-0B58-EDFD93725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93987"/>
            <a:ext cx="10515600" cy="1470025"/>
          </a:xfrm>
        </p:spPr>
        <p:txBody>
          <a:bodyPr/>
          <a:lstStyle/>
          <a:p>
            <a:r>
              <a:rPr lang="en-US" dirty="0"/>
              <a:t> Single focus and control in a group communication</a:t>
            </a:r>
          </a:p>
          <a:p>
            <a:r>
              <a:rPr lang="en-US" dirty="0"/>
              <a:t> Inter-MC system (service server) communication</a:t>
            </a:r>
          </a:p>
        </p:txBody>
      </p:sp>
    </p:spTree>
    <p:extLst>
      <p:ext uri="{BB962C8B-B14F-4D97-AF65-F5344CB8AC3E}">
        <p14:creationId xmlns:p14="http://schemas.microsoft.com/office/powerpoint/2010/main" val="3872362174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2D18019A-05C1-3071-EB7E-AD808A1E7E0C}"/>
              </a:ext>
            </a:extLst>
          </p:cNvPr>
          <p:cNvSpPr/>
          <p:nvPr/>
        </p:nvSpPr>
        <p:spPr>
          <a:xfrm>
            <a:off x="3794234" y="3731172"/>
            <a:ext cx="4451789" cy="966947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DF6FE-A405-174C-1400-E00C45773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focus and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FA59D-6371-9BE4-5499-0437648EBE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5120"/>
          </a:xfrm>
        </p:spPr>
        <p:txBody>
          <a:bodyPr/>
          <a:lstStyle/>
          <a:p>
            <a:r>
              <a:rPr lang="en-US"/>
              <a:t> Group </a:t>
            </a:r>
            <a:r>
              <a:rPr lang="en-US" dirty="0"/>
              <a:t>regroup procedure in 23.379 10.6.2.4.2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00E342D-F125-870A-C208-53E97DC05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173" y="24156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01ECFC5-71F7-CC2B-6268-BD66FF564B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2473827"/>
              </p:ext>
            </p:extLst>
          </p:nvPr>
        </p:nvGraphicFramePr>
        <p:xfrm>
          <a:off x="2207173" y="2415682"/>
          <a:ext cx="6038850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6034986" imgH="4015656" progId="Visio.Drawing.11">
                  <p:embed/>
                </p:oleObj>
              </mc:Choice>
              <mc:Fallback>
                <p:oleObj name="Visio" r:id="rId2" imgW="6034986" imgH="401565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7173" y="2415682"/>
                        <a:ext cx="6038850" cy="401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440D3BF8-CFC2-61A1-D0BB-529EE29DAC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1016" y="3429000"/>
            <a:ext cx="4803568" cy="764367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1DBD8FF-F20A-50BA-70AA-288151EE7C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31019" y="4258817"/>
            <a:ext cx="4803565" cy="1181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29963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D3CB29B6-B916-41C4-09B6-D7FC78EBF22B}"/>
              </a:ext>
            </a:extLst>
          </p:cNvPr>
          <p:cNvSpPr/>
          <p:nvPr/>
        </p:nvSpPr>
        <p:spPr>
          <a:xfrm>
            <a:off x="3804745" y="3836276"/>
            <a:ext cx="2102069" cy="77776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D400E9-4329-B92D-F67C-C8C6A1E0B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 MC systems server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572D6F-52DB-D35C-BB1E-D8F4B9ACE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28692"/>
          </a:xfrm>
        </p:spPr>
        <p:txBody>
          <a:bodyPr/>
          <a:lstStyle/>
          <a:p>
            <a:r>
              <a:rPr lang="en-US" dirty="0"/>
              <a:t> Inter MC systems service server communication in 23.280 10.16.3.3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6854344-A4BE-82BD-3274-1CEAD91FD6E5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130798" y="1509728"/>
            <a:ext cx="1020350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44A98064-17F4-1BFE-48DB-DEFEF616233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21947"/>
              </p:ext>
            </p:extLst>
          </p:nvPr>
        </p:nvGraphicFramePr>
        <p:xfrm>
          <a:off x="3048001" y="2286485"/>
          <a:ext cx="4647378" cy="39857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2" imgW="5543588" imgH="4762636" progId="Visio.Drawing.15">
                  <p:embed/>
                </p:oleObj>
              </mc:Choice>
              <mc:Fallback>
                <p:oleObj name="Visio" r:id="rId2" imgW="5543588" imgH="4762636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1" y="2286485"/>
                        <a:ext cx="4647378" cy="39857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>
            <a:extLst>
              <a:ext uri="{FF2B5EF4-FFF2-40B4-BE49-F238E27FC236}">
                <a16:creationId xmlns:a16="http://schemas.microsoft.com/office/drawing/2014/main" id="{F3974DE1-C453-CB55-E77F-EACD99B636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8193" y="3085522"/>
            <a:ext cx="4893974" cy="12095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39405336-00E1-39FB-E517-4E10D7DBE7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51709" y="4613662"/>
            <a:ext cx="4528245" cy="121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3700395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2ACBC922-0AF0-C3EE-577D-A8A470CBAC48}"/>
              </a:ext>
            </a:extLst>
          </p:cNvPr>
          <p:cNvSpPr/>
          <p:nvPr/>
        </p:nvSpPr>
        <p:spPr>
          <a:xfrm>
            <a:off x="3478924" y="4924697"/>
            <a:ext cx="2908813" cy="134753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3D203B3-3E0E-D171-294B-10F5D04AA97C}"/>
              </a:ext>
            </a:extLst>
          </p:cNvPr>
          <p:cNvSpPr/>
          <p:nvPr/>
        </p:nvSpPr>
        <p:spPr>
          <a:xfrm>
            <a:off x="3814354" y="4193177"/>
            <a:ext cx="2573383" cy="73152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1">
            <a:extLst>
              <a:ext uri="{FF2B5EF4-FFF2-40B4-BE49-F238E27FC236}">
                <a16:creationId xmlns:a16="http://schemas.microsoft.com/office/drawing/2014/main" id="{E5474A4D-9B2A-2331-B10C-5FFEB4202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887" y="1690688"/>
            <a:ext cx="5599176" cy="46722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A new solution proposal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50BD9DC8-94B7-F984-539F-8F41E47E94C7}"/>
              </a:ext>
            </a:extLst>
          </p:cNvPr>
          <p:cNvSpPr/>
          <p:nvPr/>
        </p:nvSpPr>
        <p:spPr>
          <a:xfrm>
            <a:off x="8872326" y="3429000"/>
            <a:ext cx="1597573" cy="1048407"/>
          </a:xfrm>
          <a:prstGeom prst="wedgeEllipseCallout">
            <a:avLst>
              <a:gd name="adj1" fmla="val -210072"/>
              <a:gd name="adj2" fmla="val 47685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Inter MC systems communication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3E931F87-5BEF-9E8E-94B2-ABA8BCDF2929}"/>
              </a:ext>
            </a:extLst>
          </p:cNvPr>
          <p:cNvSpPr/>
          <p:nvPr/>
        </p:nvSpPr>
        <p:spPr>
          <a:xfrm>
            <a:off x="8938145" y="4603921"/>
            <a:ext cx="1597573" cy="1048407"/>
          </a:xfrm>
          <a:prstGeom prst="wedgeEllipseCallout">
            <a:avLst>
              <a:gd name="adj1" fmla="val -210072"/>
              <a:gd name="adj2" fmla="val 47685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Single focus and control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5601</TotalTime>
  <Words>151</Words>
  <Application>Microsoft Office PowerPoint</Application>
  <PresentationFormat>Widescreen</PresentationFormat>
  <Paragraphs>20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Arial </vt:lpstr>
      <vt:lpstr>Calibri</vt:lpstr>
      <vt:lpstr>Calibri Light</vt:lpstr>
      <vt:lpstr>Times New Roman</vt:lpstr>
      <vt:lpstr>Office Theme</vt:lpstr>
      <vt:lpstr>Visio</vt:lpstr>
      <vt:lpstr>AHGC on Multiple MC systems</vt:lpstr>
      <vt:lpstr>Outline</vt:lpstr>
      <vt:lpstr>Concerns with solution in S6-223348</vt:lpstr>
      <vt:lpstr>Existing architectural principles</vt:lpstr>
      <vt:lpstr>Single focus and control</vt:lpstr>
      <vt:lpstr>Inter MC systems server communication</vt:lpstr>
      <vt:lpstr>A new solution proposal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JS 121522</cp:lastModifiedBy>
  <cp:revision>610</cp:revision>
  <dcterms:created xsi:type="dcterms:W3CDTF">2010-02-05T13:52:04Z</dcterms:created>
  <dcterms:modified xsi:type="dcterms:W3CDTF">2023-01-03T20:54:57Z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