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1312" r:id="rId6"/>
    <p:sldId id="1314" r:id="rId7"/>
    <p:sldId id="1316" r:id="rId8"/>
    <p:sldId id="1313" r:id="rId9"/>
    <p:sldId id="1246" r:id="rId10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2B2B2"/>
    <a:srgbClr val="0000FF"/>
    <a:srgbClr val="72AF2F"/>
    <a:srgbClr val="808080"/>
    <a:srgbClr val="FFFFCC"/>
    <a:srgbClr val="C1E442"/>
    <a:srgbClr val="FFFF99"/>
    <a:srgbClr val="C6D254"/>
    <a:srgbClr val="000000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08" autoAdjust="0"/>
    <p:restoredTop sz="92197" autoAdjust="0"/>
  </p:normalViewPr>
  <p:slideViewPr>
    <p:cSldViewPr snapToGrid="0">
      <p:cViewPr varScale="1">
        <p:scale>
          <a:sx n="149" d="100"/>
          <a:sy n="149" d="100"/>
        </p:scale>
        <p:origin x="1248" y="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3348" y="-31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8/14/2025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84869265-D860-41CA-AFA8-4209B0619A9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TSG-SA5 Meeting #162</a:t>
            </a:r>
          </a:p>
          <a:p>
            <a:r>
              <a:rPr lang="fi-FI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Sweden, 25 - 29 August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Text Box 13">
            <a:extLst>
              <a:ext uri="{FF2B5EF4-FFF2-40B4-BE49-F238E27FC236}">
                <a16:creationId xmlns:a16="http://schemas.microsoft.com/office/drawing/2014/main" id="{BA8561C5-21F5-40B5-B842-0EAB593BAC9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62018" y="254593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S5-253207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630172" y="6376873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767489" y="6423704"/>
            <a:ext cx="7950201" cy="323171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de-D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S5-253207: </a:t>
            </a:r>
            <a:r>
              <a:rPr lang="sv-SE" sz="1100" b="1" kern="1200" spc="3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SA5#162, Goteborg, Sweden, 25 - 29 August 2025</a:t>
            </a: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2025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73685" y="3429000"/>
            <a:ext cx="8697009" cy="119269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GB" sz="4800" dirty="0"/>
              <a:t> </a:t>
            </a:r>
            <a:r>
              <a:rPr lang="en-GB" altLang="zh-CN" sz="4800" b="1" dirty="0"/>
              <a:t>SA5 meeting calendar</a:t>
            </a:r>
            <a:br>
              <a:rPr lang="en-GB" altLang="zh-CN" sz="4800" b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798027" y="4092113"/>
            <a:ext cx="8872667" cy="1712694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de-DE" altLang="de-DE" sz="2400" dirty="0">
                <a:latin typeface="Arial" charset="0"/>
              </a:rPr>
              <a:t>Zou Lan, SA5 Chair (Huawei)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CCBA0FCC-F867-4202-823A-96CB778B3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1143000"/>
          </a:xfrm>
        </p:spPr>
        <p:txBody>
          <a:bodyPr/>
          <a:lstStyle/>
          <a:p>
            <a:r>
              <a:rPr lang="en-US" altLang="zh-CN" dirty="0"/>
              <a:t>3GPP SA &amp; SA5 meeting calendar (2025)</a:t>
            </a:r>
            <a:endParaRPr lang="zh-CN" alt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72CFA6-B150-48A8-8616-5C53050DD2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352258"/>
              </p:ext>
            </p:extLst>
          </p:nvPr>
        </p:nvGraphicFramePr>
        <p:xfrm>
          <a:off x="570000" y="1371600"/>
          <a:ext cx="11052000" cy="39321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641908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SA5#159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 Feb 2025- 21 Feb 2025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Sophia Antipolis, FR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5GA SA5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SA#107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10 Mar 2025- 14 Mar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Incheon, South Korea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6G workshop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SA5#160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07 Apr 2025- 11 Apr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SA2/3/4/5/6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SA5#161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19 May 2025- 23 May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Fukuoka, Japan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SA WGs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30207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SA#108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09 Jun 2025- 13 Jun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Prague, Czech Republic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30347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25 Aug 2025- 29 Aug 2025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Goteborg, SE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 WGs/CT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306832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SA#109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2025- 19 Sep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Bei Jing,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Rel-19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36402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Oct 2025- 17 Oct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Wu Han, 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SA2/3/4/5/6 and CT1/3/4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1946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17 Nov 2025- 21 Nov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DALLAS, TEXAS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CT WGs, SA WGs, RAN WGs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67524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2025- 12 Dec 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BALTIMORE, MARYLAND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298209A6-B80F-42C3-87C2-B85AF97D5622}"/>
              </a:ext>
            </a:extLst>
          </p:cNvPr>
          <p:cNvSpPr/>
          <p:nvPr/>
        </p:nvSpPr>
        <p:spPr>
          <a:xfrm>
            <a:off x="457176" y="5349486"/>
            <a:ext cx="1127764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6 f2f SA5 meeting planned in 2025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20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</p:spTree>
    <p:extLst>
      <p:ext uri="{BB962C8B-B14F-4D97-AF65-F5344CB8AC3E}">
        <p14:creationId xmlns:p14="http://schemas.microsoft.com/office/powerpoint/2010/main" val="107344589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C5EBBB53-9B33-4777-9115-647F72E174FE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in 2026,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 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A885C84-341C-4314-B227-C6BA7B41ED59}"/>
              </a:ext>
            </a:extLst>
          </p:cNvPr>
          <p:cNvSpPr txBox="1"/>
          <p:nvPr/>
        </p:nvSpPr>
        <p:spPr>
          <a:xfrm>
            <a:off x="8624947" y="6145836"/>
            <a:ext cx="3073277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Reference: confirmed </a:t>
            </a:r>
            <a:r>
              <a:rPr lang="en-US" altLang="zh-CN" dirty="0" err="1"/>
              <a:t>tdoc</a:t>
            </a:r>
            <a:r>
              <a:rPr lang="en-US" altLang="zh-CN" dirty="0"/>
              <a:t> from MHPG</a:t>
            </a:r>
            <a:endParaRPr lang="zh-CN" altLang="en-US" dirty="0"/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136CB0E-F29C-410E-BCA4-BD3FECF010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2941140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SA5#165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9 Feb 2026 - 13 Feb 2026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 Mar 2026 - 13 Mar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Japan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13 Apr 2026 - 17 Apr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18 May 2026 - 22 May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09 Jun 2026 - 12 Jun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Singapore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Aug 2026 - 28 Aug 2026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Sep 2026 - 18 Sep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SA5#169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 Oct 2026 - 16 Oct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SA5#170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Nov 2026 - 20 Nov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Calgary, Canada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08 Dec 2026 - 11 Dec 2026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10" name="Title 1">
            <a:extLst>
              <a:ext uri="{FF2B5EF4-FFF2-40B4-BE49-F238E27FC236}">
                <a16:creationId xmlns:a16="http://schemas.microsoft.com/office/drawing/2014/main" id="{7F086B7F-8582-46A7-98CD-554523625D74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(2026)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267467048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>
            <a:extLst>
              <a:ext uri="{FF2B5EF4-FFF2-40B4-BE49-F238E27FC236}">
                <a16:creationId xmlns:a16="http://schemas.microsoft.com/office/drawing/2014/main" id="{AB6803E2-9DA3-4ED5-A5BB-09B6B52AE7E0}"/>
              </a:ext>
            </a:extLst>
          </p:cNvPr>
          <p:cNvSpPr/>
          <p:nvPr/>
        </p:nvSpPr>
        <p:spPr>
          <a:xfrm>
            <a:off x="493776" y="5463853"/>
            <a:ext cx="11622023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6 f2f SA5 meeting planned </a:t>
            </a:r>
            <a:r>
              <a:rPr lang="en-US" altLang="en-US" sz="1800" kern="0">
                <a:solidFill>
                  <a:prstClr val="black"/>
                </a:solidFill>
                <a:latin typeface="Calibri"/>
              </a:rPr>
              <a:t>in 2027,</a:t>
            </a:r>
            <a:r>
              <a:rPr lang="en-US" altLang="en-US" sz="1800" kern="0">
                <a:highlight>
                  <a:srgbClr val="00FFFF"/>
                </a:highlight>
                <a:latin typeface="Calibri"/>
              </a:rPr>
              <a:t> </a:t>
            </a:r>
            <a:r>
              <a:rPr lang="en-US" altLang="en-US" sz="1800" kern="0" dirty="0">
                <a:highlight>
                  <a:srgbClr val="00FFFF"/>
                </a:highlight>
                <a:latin typeface="Calibri"/>
              </a:rPr>
              <a:t>SA5 meetings </a:t>
            </a:r>
            <a:r>
              <a:rPr lang="en-US" altLang="en-US" sz="1800" kern="0" dirty="0">
                <a:solidFill>
                  <a:prstClr val="black"/>
                </a:solidFill>
                <a:highlight>
                  <a:srgbClr val="00FFFF"/>
                </a:highlight>
                <a:latin typeface="Calibri"/>
              </a:rPr>
              <a:t>to be collocated with other SA WG as much as possible</a:t>
            </a: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.</a:t>
            </a:r>
          </a:p>
          <a:p>
            <a:pPr marL="381000" indent="-379413">
              <a:spcBef>
                <a:spcPct val="20000"/>
              </a:spcBef>
              <a:buClr>
                <a:srgbClr val="C00000"/>
              </a:buClr>
              <a:buBlip>
                <a:blip r:embed="rId2"/>
              </a:buBlip>
            </a:pPr>
            <a:r>
              <a:rPr lang="en-US" altLang="en-US" sz="1800" kern="0" dirty="0">
                <a:solidFill>
                  <a:prstClr val="black"/>
                </a:solidFill>
                <a:latin typeface="Calibri"/>
              </a:rPr>
              <a:t>This slide is only for information, please book your hotel/flight after you received official meeting invitation</a:t>
            </a:r>
          </a:p>
        </p:txBody>
      </p:sp>
      <p:sp>
        <p:nvSpPr>
          <p:cNvPr id="5" name="TextBox 6">
            <a:extLst>
              <a:ext uri="{FF2B5EF4-FFF2-40B4-BE49-F238E27FC236}">
                <a16:creationId xmlns:a16="http://schemas.microsoft.com/office/drawing/2014/main" id="{5859C0B0-06CE-4C51-AF17-58C8BEA09C57}"/>
              </a:ext>
            </a:extLst>
          </p:cNvPr>
          <p:cNvSpPr txBox="1"/>
          <p:nvPr/>
        </p:nvSpPr>
        <p:spPr>
          <a:xfrm>
            <a:off x="8727258" y="6145836"/>
            <a:ext cx="272512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Reference: SP-250709 (endorsed)</a:t>
            </a:r>
            <a:endParaRPr lang="zh-CN" altLang="en-US" dirty="0"/>
          </a:p>
        </p:txBody>
      </p:sp>
      <p:graphicFrame>
        <p:nvGraphicFramePr>
          <p:cNvPr id="6" name="Table 8">
            <a:extLst>
              <a:ext uri="{FF2B5EF4-FFF2-40B4-BE49-F238E27FC236}">
                <a16:creationId xmlns:a16="http://schemas.microsoft.com/office/drawing/2014/main" id="{B8EC0D43-2F7E-4CB7-9B3E-301591CD95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5549242"/>
              </p:ext>
            </p:extLst>
          </p:nvPr>
        </p:nvGraphicFramePr>
        <p:xfrm>
          <a:off x="570000" y="1371600"/>
          <a:ext cx="11052000" cy="37774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3954">
                  <a:extLst>
                    <a:ext uri="{9D8B030D-6E8A-4147-A177-3AD203B41FA5}">
                      <a16:colId xmlns:a16="http://schemas.microsoft.com/office/drawing/2014/main" val="2472396523"/>
                    </a:ext>
                  </a:extLst>
                </a:gridCol>
                <a:gridCol w="2616846">
                  <a:extLst>
                    <a:ext uri="{9D8B030D-6E8A-4147-A177-3AD203B41FA5}">
                      <a16:colId xmlns:a16="http://schemas.microsoft.com/office/drawing/2014/main" val="906508873"/>
                    </a:ext>
                  </a:extLst>
                </a:gridCol>
                <a:gridCol w="2210400">
                  <a:extLst>
                    <a:ext uri="{9D8B030D-6E8A-4147-A177-3AD203B41FA5}">
                      <a16:colId xmlns:a16="http://schemas.microsoft.com/office/drawing/2014/main" val="520459498"/>
                    </a:ext>
                  </a:extLst>
                </a:gridCol>
                <a:gridCol w="1897008">
                  <a:extLst>
                    <a:ext uri="{9D8B030D-6E8A-4147-A177-3AD203B41FA5}">
                      <a16:colId xmlns:a16="http://schemas.microsoft.com/office/drawing/2014/main" val="2192747670"/>
                    </a:ext>
                  </a:extLst>
                </a:gridCol>
                <a:gridCol w="2523792">
                  <a:extLst>
                    <a:ext uri="{9D8B030D-6E8A-4147-A177-3AD203B41FA5}">
                      <a16:colId xmlns:a16="http://schemas.microsoft.com/office/drawing/2014/main" val="2953444473"/>
                    </a:ext>
                  </a:extLst>
                </a:gridCol>
              </a:tblGrid>
              <a:tr h="560906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Release dates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Other WGs (potential colocation)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257416517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SA5#171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22 Feb 2027 - 26 Feb 2027 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Korea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9267761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16 Mar 2027 - 19 Mar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Europe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stage 3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8617913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SA5#172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 Apr 2027 - 23 Apr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3087858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SA5#173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24 May 2027 - 28 May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b="0" dirty="0"/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1747"/>
                  </a:ext>
                </a:extLst>
              </a:tr>
              <a:tr h="26395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Jun 2027 - 18 Jun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>
                          <a:sym typeface="Wingdings" pitchFamily="2" charset="2"/>
                        </a:rPr>
                        <a:t>China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REL-20 ASN.1 freeze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83619715"/>
                  </a:ext>
                </a:extLst>
              </a:tr>
              <a:tr h="26518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SA5#174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 Aug 2027 - 3 Sep 2027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4041893"/>
                  </a:ext>
                </a:extLst>
              </a:tr>
              <a:tr h="26811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SA#117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21 Sep 2027 - 24 Sep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altLang="zh-CN" sz="1400" dirty="0"/>
                        <a:t>India (TBC)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89188346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SA5#175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 Oct 2027 - 15 Oct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Europe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SA2/3/5/6; SA4 (TBC), CT1/3/4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270779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SA5#176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15 Nov 2027 - 19 Nov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latin typeface="+mn-lt"/>
                        </a:rPr>
                        <a:t>SA1/2/3/4/5/6, CT1/3/4/6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48246202"/>
                  </a:ext>
                </a:extLst>
              </a:tr>
              <a:tr h="32114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latin typeface="+mn-lt"/>
                        </a:rPr>
                        <a:t>SA#118</a:t>
                      </a:r>
                      <a:endParaRPr lang="zh-CN" altLang="en-US" sz="1400" b="1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07 Dec 2027 - 10 Dec 2027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/>
                        <a:t>North America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400" dirty="0">
                        <a:latin typeface="+mn-lt"/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63546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EF7E032F-E072-42BC-A8A7-BE6D6C75471C}"/>
              </a:ext>
            </a:extLst>
          </p:cNvPr>
          <p:cNvSpPr txBox="1">
            <a:spLocks/>
          </p:cNvSpPr>
          <p:nvPr/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kern="0" dirty="0"/>
              <a:t>3GPP SA &amp; SA5 meeting calendar (2027)</a:t>
            </a:r>
            <a:endParaRPr lang="zh-CN" altLang="en-US" kern="0" dirty="0"/>
          </a:p>
        </p:txBody>
      </p:sp>
    </p:spTree>
    <p:extLst>
      <p:ext uri="{BB962C8B-B14F-4D97-AF65-F5344CB8AC3E}">
        <p14:creationId xmlns:p14="http://schemas.microsoft.com/office/powerpoint/2010/main" val="311832064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FB5833-9CDC-412F-AFB7-C1CCC7C6AD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2697" y="228600"/>
            <a:ext cx="9262492" cy="1143000"/>
          </a:xfrm>
        </p:spPr>
        <p:txBody>
          <a:bodyPr/>
          <a:lstStyle/>
          <a:p>
            <a:r>
              <a:rPr lang="en-US" altLang="zh-CN" dirty="0"/>
              <a:t>Joint workshop 2025 (open for proposals)</a:t>
            </a:r>
            <a:endParaRPr lang="zh-CN" altLang="en-US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CB09B2BC-5027-4889-AE75-7C4609697BD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251152"/>
              </p:ext>
            </p:extLst>
          </p:nvPr>
        </p:nvGraphicFramePr>
        <p:xfrm>
          <a:off x="492696" y="1328840"/>
          <a:ext cx="11206608" cy="28422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0021">
                  <a:extLst>
                    <a:ext uri="{9D8B030D-6E8A-4147-A177-3AD203B41FA5}">
                      <a16:colId xmlns:a16="http://schemas.microsoft.com/office/drawing/2014/main" val="2373675325"/>
                    </a:ext>
                  </a:extLst>
                </a:gridCol>
                <a:gridCol w="1654883">
                  <a:extLst>
                    <a:ext uri="{9D8B030D-6E8A-4147-A177-3AD203B41FA5}">
                      <a16:colId xmlns:a16="http://schemas.microsoft.com/office/drawing/2014/main" val="4104691232"/>
                    </a:ext>
                  </a:extLst>
                </a:gridCol>
                <a:gridCol w="1719845">
                  <a:extLst>
                    <a:ext uri="{9D8B030D-6E8A-4147-A177-3AD203B41FA5}">
                      <a16:colId xmlns:a16="http://schemas.microsoft.com/office/drawing/2014/main" val="2918137847"/>
                    </a:ext>
                  </a:extLst>
                </a:gridCol>
                <a:gridCol w="6321859">
                  <a:extLst>
                    <a:ext uri="{9D8B030D-6E8A-4147-A177-3AD203B41FA5}">
                      <a16:colId xmlns:a16="http://schemas.microsoft.com/office/drawing/2014/main" val="4274560431"/>
                    </a:ext>
                  </a:extLst>
                </a:gridCol>
              </a:tblGrid>
              <a:tr h="278651"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altLang="zh-CN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Meeting info</a:t>
                      </a:r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DateTime</a:t>
                      </a:r>
                      <a:endParaRPr lang="en-US" altLang="zh-CN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  <a:p>
                      <a:pPr marL="0" algn="ctr" defTabSz="1219170" rtl="0" eaLnBrk="1" fontAlgn="ctr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Location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1219170" rtl="0" eaLnBrk="1" fontAlgn="ctr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Planned topics</a:t>
                      </a:r>
                    </a:p>
                  </a:txBody>
                  <a:tcPr marL="7620" marR="7620" marT="7620" marB="0" anchor="ctr"/>
                </a:tc>
                <a:extLst>
                  <a:ext uri="{0D108BD9-81ED-4DB2-BD59-A6C34878D82A}">
                    <a16:rowId xmlns:a16="http://schemas.microsoft.com/office/drawing/2014/main" val="422594143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July 2025 13:00 UTC - 15:00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Management of Network Digital Twin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AI/ML management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Intent-driven Management Services (20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1639871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highlight>
                            <a:srgbClr val="C0C0C0"/>
                          </a:highlight>
                          <a:latin typeface="+mn-lt"/>
                        </a:rPr>
                        <a:t>Joint meeting with ETSI ISG ZSM</a:t>
                      </a:r>
                      <a:endParaRPr lang="zh-CN" altLang="en-US" sz="1400" b="1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17</a:t>
                      </a:r>
                      <a:r>
                        <a:rPr lang="en-US" altLang="zh-CN" sz="1400" kern="1200" baseline="300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highlight>
                            <a:srgbClr val="C0C0C0"/>
                          </a:highlight>
                          <a:latin typeface="+mn-lt"/>
                          <a:ea typeface="+mn-ea"/>
                          <a:cs typeface="+mn-cs"/>
                        </a:rPr>
                        <a:t>  July 2025 13:00 UTC - 14:00 UTC 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highlight>
                          <a:srgbClr val="C0C0C0"/>
                        </a:highligh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online</a:t>
                      </a:r>
                      <a:endParaRPr lang="zh-CN" altLang="en-US" sz="1400" dirty="0">
                        <a:highlight>
                          <a:srgbClr val="C0C0C0"/>
                        </a:highligh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Autonomous Agents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ZSM </a:t>
                      </a:r>
                      <a:r>
                        <a:rPr lang="en-US" altLang="zh-CN" sz="1400" dirty="0" err="1">
                          <a:highlight>
                            <a:srgbClr val="C0C0C0"/>
                          </a:highlight>
                          <a:latin typeface="+mn-lt"/>
                        </a:rPr>
                        <a:t>PoCs</a:t>
                      </a: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 (20 min)</a:t>
                      </a:r>
                    </a:p>
                    <a:p>
                      <a:pPr marL="285750" indent="-285750">
                        <a:buFont typeface="Wingdings" panose="05000000000000000000" pitchFamily="2" charset="2"/>
                        <a:buChar char="Ø"/>
                      </a:pPr>
                      <a:r>
                        <a:rPr lang="en-US" altLang="zh-CN" sz="1400" dirty="0">
                          <a:highlight>
                            <a:srgbClr val="C0C0C0"/>
                          </a:highlight>
                          <a:latin typeface="+mn-lt"/>
                        </a:rPr>
                        <a:t>Open discussion (15 min)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49546295"/>
                  </a:ext>
                </a:extLst>
              </a:tr>
              <a:tr h="503861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dirty="0">
                          <a:latin typeface="+mn-lt"/>
                        </a:rPr>
                        <a:t>Joint meeting with ETSI ISG NFV</a:t>
                      </a:r>
                      <a:endParaRPr lang="zh-CN" altLang="en-US" sz="1400" b="1" dirty="0">
                        <a:latin typeface="+mn-lt"/>
                      </a:endParaRPr>
                    </a:p>
                    <a:p>
                      <a:pPr algn="ctr"/>
                      <a:endParaRPr lang="zh-CN" altLang="en-US" sz="1400" b="1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Planned </a:t>
                      </a:r>
                      <a:r>
                        <a:rPr lang="en-US" altLang="zh-CN" sz="1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 September,2025</a:t>
                      </a:r>
                      <a:endParaRPr lang="zh-CN" altLang="en-US" sz="1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online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>
                          <a:latin typeface="+mn-lt"/>
                        </a:rPr>
                        <a:t>TBD</a:t>
                      </a:r>
                      <a:endParaRPr lang="zh-CN" altLang="en-US" sz="1400" dirty="0">
                        <a:latin typeface="+mn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31280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0757951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509" y="2650441"/>
            <a:ext cx="4008341" cy="519616"/>
          </a:xfrm>
        </p:spPr>
        <p:txBody>
          <a:bodyPr/>
          <a:lstStyle/>
          <a:p>
            <a:r>
              <a:rPr lang="sv-SE" sz="6000" dirty="0" err="1"/>
              <a:t>Thank</a:t>
            </a:r>
            <a:r>
              <a:rPr lang="sv-SE" sz="6000" dirty="0"/>
              <a:t> </a:t>
            </a:r>
            <a:r>
              <a:rPr lang="sv-SE" sz="6000" dirty="0" err="1"/>
              <a:t>you</a:t>
            </a:r>
            <a:r>
              <a:rPr lang="sv-SE" sz="60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20406958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0" ma:contentTypeDescription="Create a new document." ma:contentTypeScope="" ma:versionID="6292fa44ab954aa0fbadffb20d1b36d7">
  <xsd:schema xmlns:xsd="http://www.w3.org/2001/XMLSchema" xmlns:xs="http://www.w3.org/2001/XMLSchema" xmlns:p="http://schemas.microsoft.com/office/2006/metadata/properties" xmlns:ns3="6f846979-0e6f-42ff-8b87-e1893efeda99" targetNamespace="http://schemas.microsoft.com/office/2006/metadata/properties" ma:root="true" ma:fieldsID="beac905ced2eb3c7f1f983f973c4cb1e" ns3:_=""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MediaService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A0C5451-E459-4FFF-ABEC-04BA6559BCF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3C568A-0C46-4592-BB68-CDB41342D77A}">
  <ds:schemaRefs>
    <ds:schemaRef ds:uri="http://schemas.microsoft.com/office/2006/documentManagement/types"/>
    <ds:schemaRef ds:uri="6f846979-0e6f-42ff-8b87-e1893efeda99"/>
    <ds:schemaRef ds:uri="http://schemas.microsoft.com/office/2006/metadata/properties"/>
    <ds:schemaRef ds:uri="http://schemas.microsoft.com/office/infopath/2007/PartnerControls"/>
    <ds:schemaRef ds:uri="http://purl.org/dc/terms/"/>
    <ds:schemaRef ds:uri="http://purl.org/dc/elements/1.1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12376</TotalTime>
  <Words>689</Words>
  <Application>Microsoft Office PowerPoint</Application>
  <PresentationFormat>宽屏</PresentationFormat>
  <Paragraphs>161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 </vt:lpstr>
      <vt:lpstr>宋体</vt:lpstr>
      <vt:lpstr>Arial</vt:lpstr>
      <vt:lpstr>Calibri</vt:lpstr>
      <vt:lpstr>Times New Roman</vt:lpstr>
      <vt:lpstr>Wingdings</vt:lpstr>
      <vt:lpstr>Office Theme</vt:lpstr>
      <vt:lpstr>    SA5 meeting calendar    </vt:lpstr>
      <vt:lpstr>3GPP SA &amp; SA5 meeting calendar (2025)</vt:lpstr>
      <vt:lpstr>PowerPoint 演示文稿</vt:lpstr>
      <vt:lpstr>PowerPoint 演示文稿</vt:lpstr>
      <vt:lpstr>Joint workshop 2025 (open for proposals)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ZL</cp:lastModifiedBy>
  <cp:revision>810</cp:revision>
  <dcterms:created xsi:type="dcterms:W3CDTF">2019-03-13T01:38:36Z</dcterms:created>
  <dcterms:modified xsi:type="dcterms:W3CDTF">2025-08-14T02:33:37Z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0x0101003AA7AC0C743A294CADF60F661720E3E6</vt:lpwstr>
  </property>
  <property fmtid="{D5CDD505-2E9C-101B-9397-08002B2CF9AE}" pid="3" name="_2015_ms_pID_725343">
    <vt:lpwstr>(3)anw1F/1F5jiVy+jMIHqF03qXpYooiUrtgNYQBGYZ2DdoDsZXepZAq6FNVpDQQGRU04887Lvi
mJJ8pEsMl4BXOeSU+APYffyEWrEquN+K3AHo78PK0DftwZjtGD+c8rKHTgNp4ZgnhKasFp+a
3jVMapqsXA6HpZco5+v6z6uxH6Z2m3dd2cmL/pks+9jcSVGfStj80TnZ0nMjdm4jT8VxTE6u
FIkHIatBooRnPApkd1</vt:lpwstr>
  </property>
  <property fmtid="{D5CDD505-2E9C-101B-9397-08002B2CF9AE}" pid="4" name="_2015_ms_pID_7253431">
    <vt:lpwstr>MnCJgKS7Ze1ilqBdNygJSGsUrIgoQhyyjmGzOb1sTRP0QB4Iw4dfHa
7XhB81VyniGxGxGLvzZXx5Mav+ACHxYr653GO0dNtS2tME6Q2AtQ8141ntgG4DrOZKg6J0+3
hGnr6En9wk6Typc9fO/hG+0BadTefd+posOvTVROR8toVhDv/o4ASQW01GFbL4gZfYMQcmph
FtkFKYsuGpYynhPAoyHvmqNBiFCdBQZwiYTJ</vt:lpwstr>
  </property>
  <property fmtid="{D5CDD505-2E9C-101B-9397-08002B2CF9AE}" pid="5" name="_2015_ms_pID_7253432">
    <vt:lpwstr>Bg==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1700623718</vt:lpwstr>
  </property>
</Properties>
</file>