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11"/>
  </p:notesMasterIdLst>
  <p:handoutMasterIdLst>
    <p:handoutMasterId r:id="rId12"/>
  </p:handoutMasterIdLst>
  <p:sldIdLst>
    <p:sldId id="303" r:id="rId5"/>
    <p:sldId id="1312" r:id="rId6"/>
    <p:sldId id="1314" r:id="rId7"/>
    <p:sldId id="1315" r:id="rId8"/>
    <p:sldId id="1313" r:id="rId9"/>
    <p:sldId id="1246" r:id="rId1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2B2B2"/>
    <a:srgbClr val="0000FF"/>
    <a:srgbClr val="72AF2F"/>
    <a:srgbClr val="808080"/>
    <a:srgbClr val="FFFFCC"/>
    <a:srgbClr val="C1E442"/>
    <a:srgbClr val="FFFF99"/>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08" autoAdjust="0"/>
    <p:restoredTop sz="92197" autoAdjust="0"/>
  </p:normalViewPr>
  <p:slideViewPr>
    <p:cSldViewPr snapToGrid="0">
      <p:cViewPr varScale="1">
        <p:scale>
          <a:sx n="100" d="100"/>
          <a:sy n="100" d="100"/>
        </p:scale>
        <p:origin x="317"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12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5/9/2025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5/9/2025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TSG-SA5 Meeting #161</a:t>
            </a:r>
          </a:p>
          <a:p>
            <a:r>
              <a:rPr lang="fi-FI" sz="1200" b="1" kern="1200" dirty="0">
                <a:solidFill>
                  <a:schemeClr val="tx1"/>
                </a:solidFill>
                <a:latin typeface="Arial "/>
                <a:ea typeface="+mn-ea"/>
                <a:cs typeface="Arial" panose="020B0604020202020204" pitchFamily="34" charset="0"/>
              </a:rPr>
              <a:t>Fukuoka, Japan, 19 - 23 May 2025</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S5-252207</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sz="1100" b="1" kern="1200" spc="300" dirty="0">
                <a:solidFill>
                  <a:schemeClr val="tx1"/>
                </a:solidFill>
                <a:latin typeface="Arial" panose="020B0604020202020204" pitchFamily="34" charset="0"/>
                <a:ea typeface="+mn-ea"/>
                <a:cs typeface="Arial" panose="020B0604020202020204" pitchFamily="34" charset="0"/>
              </a:rPr>
              <a:t>S5-252207: </a:t>
            </a:r>
            <a:r>
              <a:rPr lang="sv-SE" sz="1100" b="1" kern="1200" spc="300" dirty="0">
                <a:solidFill>
                  <a:schemeClr val="tx1"/>
                </a:solidFill>
                <a:latin typeface="Arial" panose="020B0604020202020204" pitchFamily="34" charset="0"/>
                <a:ea typeface="+mn-ea"/>
                <a:cs typeface="Arial" panose="020B0604020202020204" pitchFamily="34" charset="0"/>
              </a:rPr>
              <a:t>SA5#161, </a:t>
            </a:r>
            <a:r>
              <a:rPr lang="fi-FI" sz="1100" b="1" kern="1200" spc="300" dirty="0">
                <a:solidFill>
                  <a:schemeClr val="tx1"/>
                </a:solidFill>
                <a:latin typeface="Arial" panose="020B0604020202020204" pitchFamily="34" charset="0"/>
                <a:ea typeface="+mn-ea"/>
                <a:cs typeface="Arial" panose="020B0604020202020204" pitchFamily="34" charset="0"/>
              </a:rPr>
              <a:t>Fukuoka, Japan, 19 - 23 May 2025</a:t>
            </a: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2025</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73685" y="3429000"/>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meeting calendar</a:t>
            </a:r>
            <a:br>
              <a:rPr lang="en-GB" altLang="zh-CN" sz="4800" b="1" dirty="0"/>
            </a:b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798027" y="4092113"/>
            <a:ext cx="8872667" cy="1712694"/>
          </a:xfrm>
        </p:spPr>
        <p:txBody>
          <a:bodyPr/>
          <a:lstStyle/>
          <a:p>
            <a:pPr>
              <a:lnSpc>
                <a:spcPct val="80000"/>
              </a:lnSpc>
            </a:pPr>
            <a:r>
              <a:rPr lang="de-DE" altLang="de-DE" sz="2400" dirty="0">
                <a:latin typeface="Arial" charset="0"/>
              </a:rPr>
              <a:t>Zou Lan, SA5 Chair (Huawei)</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CBA0FCC-F867-4202-823A-96CB778B3645}"/>
              </a:ext>
            </a:extLst>
          </p:cNvPr>
          <p:cNvSpPr>
            <a:spLocks noGrp="1"/>
          </p:cNvSpPr>
          <p:nvPr>
            <p:ph type="title"/>
          </p:nvPr>
        </p:nvSpPr>
        <p:spPr>
          <a:xfrm>
            <a:off x="652463" y="228600"/>
            <a:ext cx="9102725" cy="1143000"/>
          </a:xfrm>
        </p:spPr>
        <p:txBody>
          <a:bodyPr/>
          <a:lstStyle/>
          <a:p>
            <a:r>
              <a:rPr lang="en-US" altLang="zh-CN" dirty="0"/>
              <a:t>3GPP SA &amp; SA5 meeting calendar (2025)</a:t>
            </a:r>
            <a:endParaRPr lang="zh-CN" altLang="en-US" dirty="0"/>
          </a:p>
        </p:txBody>
      </p:sp>
      <p:graphicFrame>
        <p:nvGraphicFramePr>
          <p:cNvPr id="8" name="Table 7">
            <a:extLst>
              <a:ext uri="{FF2B5EF4-FFF2-40B4-BE49-F238E27FC236}">
                <a16:creationId xmlns:a16="http://schemas.microsoft.com/office/drawing/2014/main" id="{4372CFA6-B150-48A8-8616-5C53050DD2CD}"/>
              </a:ext>
            </a:extLst>
          </p:cNvPr>
          <p:cNvGraphicFramePr>
            <a:graphicFrameLocks noGrp="1"/>
          </p:cNvGraphicFramePr>
          <p:nvPr>
            <p:extLst>
              <p:ext uri="{D42A27DB-BD31-4B8C-83A1-F6EECF244321}">
                <p14:modId xmlns:p14="http://schemas.microsoft.com/office/powerpoint/2010/main" val="1140991427"/>
              </p:ext>
            </p:extLst>
          </p:nvPr>
        </p:nvGraphicFramePr>
        <p:xfrm>
          <a:off x="570000" y="1371600"/>
          <a:ext cx="11052000" cy="3932166"/>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641908">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67524">
                <a:tc>
                  <a:txBody>
                    <a:bodyPr/>
                    <a:lstStyle/>
                    <a:p>
                      <a:pPr algn="ctr"/>
                      <a:r>
                        <a:rPr lang="en-US" altLang="zh-CN" sz="1400" b="1" dirty="0">
                          <a:highlight>
                            <a:srgbClr val="C0C0C0"/>
                          </a:highlight>
                          <a:latin typeface="+mn-lt"/>
                        </a:rPr>
                        <a:t>SA5#159</a:t>
                      </a:r>
                      <a:endParaRPr lang="zh-CN" altLang="en-US" sz="1400" b="1" dirty="0">
                        <a:highlight>
                          <a:srgbClr val="C0C0C0"/>
                        </a:highlight>
                        <a:latin typeface="+mn-lt"/>
                      </a:endParaRPr>
                    </a:p>
                  </a:txBody>
                  <a:tcPr/>
                </a:tc>
                <a:tc>
                  <a:txBody>
                    <a:bodyPr/>
                    <a:lstStyle/>
                    <a:p>
                      <a:pPr marL="0" algn="l" defTabSz="1219170" rtl="0" eaLnBrk="1" latinLnBrk="0" hangingPunct="1"/>
                      <a:r>
                        <a:rPr lang="en-US" altLang="zh-CN" sz="1400" kern="1200" dirty="0">
                          <a:solidFill>
                            <a:schemeClr val="dk1"/>
                          </a:solidFill>
                          <a:highlight>
                            <a:srgbClr val="C0C0C0"/>
                          </a:highlight>
                          <a:latin typeface="+mn-lt"/>
                          <a:ea typeface="+mn-ea"/>
                          <a:cs typeface="+mn-cs"/>
                        </a:rPr>
                        <a:t>17 Feb 2025- 21 Feb 2025 </a:t>
                      </a:r>
                      <a:endParaRPr lang="zh-CN" altLang="en-US" sz="1400" kern="1200" dirty="0">
                        <a:solidFill>
                          <a:schemeClr val="dk1"/>
                        </a:solidFill>
                        <a:highlight>
                          <a:srgbClr val="C0C0C0"/>
                        </a:highlight>
                        <a:latin typeface="+mn-lt"/>
                        <a:ea typeface="+mn-ea"/>
                        <a:cs typeface="+mn-cs"/>
                      </a:endParaRPr>
                    </a:p>
                  </a:txBody>
                  <a:tcPr/>
                </a:tc>
                <a:tc>
                  <a:txBody>
                    <a:bodyPr/>
                    <a:lstStyle/>
                    <a:p>
                      <a:r>
                        <a:rPr lang="en-US" altLang="zh-CN" sz="1400" dirty="0">
                          <a:highlight>
                            <a:srgbClr val="C0C0C0"/>
                          </a:highlight>
                          <a:latin typeface="+mn-lt"/>
                        </a:rPr>
                        <a:t>Sophia Antipolis, FR</a:t>
                      </a:r>
                      <a:endParaRPr lang="zh-CN" altLang="en-US" sz="1400" dirty="0">
                        <a:highlight>
                          <a:srgbClr val="C0C0C0"/>
                        </a:highlight>
                        <a:latin typeface="+mn-lt"/>
                      </a:endParaRPr>
                    </a:p>
                  </a:txBody>
                  <a:tcPr/>
                </a:tc>
                <a:tc>
                  <a:txBody>
                    <a:bodyPr/>
                    <a:lstStyle/>
                    <a:p>
                      <a:r>
                        <a:rPr lang="en-US" altLang="zh-CN" sz="1400" dirty="0">
                          <a:highlight>
                            <a:srgbClr val="C0C0C0"/>
                          </a:highlight>
                          <a:latin typeface="+mn-lt"/>
                        </a:rPr>
                        <a:t>5GA SA5 workshop</a:t>
                      </a:r>
                      <a:endParaRPr lang="zh-CN" altLang="en-US" sz="1400" dirty="0">
                        <a:highlight>
                          <a:srgbClr val="C0C0C0"/>
                        </a:highlight>
                        <a:latin typeface="+mn-lt"/>
                      </a:endParaRPr>
                    </a:p>
                  </a:txBody>
                  <a:tcPr/>
                </a:tc>
                <a:tc>
                  <a:txBody>
                    <a:bodyPr/>
                    <a:lstStyle/>
                    <a:p>
                      <a:endParaRPr lang="zh-CN" altLang="en-US" sz="1400" dirty="0">
                        <a:highlight>
                          <a:srgbClr val="C0C0C0"/>
                        </a:highlight>
                        <a:latin typeface="+mn-lt"/>
                      </a:endParaRPr>
                    </a:p>
                  </a:txBody>
                  <a:tcPr/>
                </a:tc>
                <a:extLst>
                  <a:ext uri="{0D108BD9-81ED-4DB2-BD59-A6C34878D82A}">
                    <a16:rowId xmlns:a16="http://schemas.microsoft.com/office/drawing/2014/main" val="499267761"/>
                  </a:ext>
                </a:extLst>
              </a:tr>
              <a:tr h="367524">
                <a:tc>
                  <a:txBody>
                    <a:bodyPr/>
                    <a:lstStyle/>
                    <a:p>
                      <a:pPr algn="ctr"/>
                      <a:r>
                        <a:rPr lang="en-US" altLang="zh-CN" sz="1400" b="1" dirty="0">
                          <a:highlight>
                            <a:srgbClr val="C0C0C0"/>
                          </a:highlight>
                          <a:latin typeface="+mn-lt"/>
                        </a:rPr>
                        <a:t>SA#107</a:t>
                      </a:r>
                      <a:endParaRPr lang="zh-CN" altLang="en-US" sz="1400" b="1" dirty="0">
                        <a:highlight>
                          <a:srgbClr val="C0C0C0"/>
                        </a:highlight>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highlight>
                            <a:srgbClr val="C0C0C0"/>
                          </a:highlight>
                          <a:latin typeface="+mn-lt"/>
                          <a:ea typeface="+mn-ea"/>
                          <a:cs typeface="+mn-cs"/>
                        </a:rPr>
                        <a:t>10 Mar 2025- 14 Mar 2025</a:t>
                      </a:r>
                      <a:endParaRPr lang="zh-CN" altLang="en-US" sz="1400" kern="1200" dirty="0">
                        <a:solidFill>
                          <a:schemeClr val="dk1"/>
                        </a:solidFill>
                        <a:highlight>
                          <a:srgbClr val="C0C0C0"/>
                        </a:highlight>
                        <a:latin typeface="+mn-lt"/>
                        <a:ea typeface="+mn-ea"/>
                        <a:cs typeface="+mn-cs"/>
                      </a:endParaRPr>
                    </a:p>
                  </a:txBody>
                  <a:tcPr>
                    <a:solidFill>
                      <a:schemeClr val="accent6">
                        <a:lumMod val="40000"/>
                        <a:lumOff val="60000"/>
                      </a:schemeClr>
                    </a:solidFill>
                  </a:tcPr>
                </a:tc>
                <a:tc>
                  <a:txBody>
                    <a:bodyPr/>
                    <a:lstStyle/>
                    <a:p>
                      <a:r>
                        <a:rPr lang="en-US" altLang="zh-CN" sz="1400" dirty="0">
                          <a:highlight>
                            <a:srgbClr val="C0C0C0"/>
                          </a:highlight>
                          <a:latin typeface="+mn-lt"/>
                        </a:rPr>
                        <a:t>Incheon, South Korea</a:t>
                      </a:r>
                      <a:endParaRPr lang="zh-CN" altLang="en-US" sz="1400" dirty="0">
                        <a:highlight>
                          <a:srgbClr val="C0C0C0"/>
                        </a:highlight>
                        <a:latin typeface="+mn-lt"/>
                      </a:endParaRPr>
                    </a:p>
                  </a:txBody>
                  <a:tcPr>
                    <a:solidFill>
                      <a:schemeClr val="accent6">
                        <a:lumMod val="40000"/>
                        <a:lumOff val="60000"/>
                      </a:schemeClr>
                    </a:solidFill>
                  </a:tcPr>
                </a:tc>
                <a:tc>
                  <a:txBody>
                    <a:bodyPr/>
                    <a:lstStyle/>
                    <a:p>
                      <a:r>
                        <a:rPr lang="en-US" altLang="zh-CN" sz="1400" dirty="0">
                          <a:highlight>
                            <a:srgbClr val="C0C0C0"/>
                          </a:highlight>
                          <a:latin typeface="+mn-lt"/>
                        </a:rPr>
                        <a:t>6G workshop</a:t>
                      </a:r>
                      <a:endParaRPr lang="zh-CN" altLang="en-US" sz="1400" dirty="0">
                        <a:highlight>
                          <a:srgbClr val="C0C0C0"/>
                        </a:highlight>
                        <a:latin typeface="+mn-lt"/>
                      </a:endParaRPr>
                    </a:p>
                  </a:txBody>
                  <a:tcPr>
                    <a:solidFill>
                      <a:schemeClr val="accent6">
                        <a:lumMod val="40000"/>
                        <a:lumOff val="60000"/>
                      </a:schemeClr>
                    </a:solidFill>
                  </a:tcPr>
                </a:tc>
                <a:tc>
                  <a:txBody>
                    <a:bodyPr/>
                    <a:lstStyle/>
                    <a:p>
                      <a:endParaRPr lang="zh-CN" altLang="en-US" sz="1400" dirty="0">
                        <a:highlight>
                          <a:srgbClr val="C0C0C0"/>
                        </a:highlight>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30207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highlight>
                            <a:srgbClr val="C0C0C0"/>
                          </a:highlight>
                          <a:latin typeface="+mn-lt"/>
                        </a:rPr>
                        <a:t>SA5#160</a:t>
                      </a:r>
                      <a:endParaRPr lang="zh-CN" altLang="en-US" sz="1400" b="1" dirty="0">
                        <a:highlight>
                          <a:srgbClr val="C0C0C0"/>
                        </a:highlight>
                        <a:latin typeface="+mn-lt"/>
                      </a:endParaRPr>
                    </a:p>
                  </a:txBody>
                  <a:tcPr/>
                </a:tc>
                <a:tc>
                  <a:txBody>
                    <a:bodyPr/>
                    <a:lstStyle/>
                    <a:p>
                      <a:pPr marL="0" algn="l" defTabSz="1219170" rtl="0" eaLnBrk="1" latinLnBrk="0" hangingPunct="1"/>
                      <a:r>
                        <a:rPr lang="en-US" altLang="zh-CN" sz="1400" kern="1200" dirty="0">
                          <a:solidFill>
                            <a:schemeClr val="dk1"/>
                          </a:solidFill>
                          <a:highlight>
                            <a:srgbClr val="C0C0C0"/>
                          </a:highlight>
                          <a:latin typeface="+mn-lt"/>
                          <a:ea typeface="+mn-ea"/>
                          <a:cs typeface="+mn-cs"/>
                        </a:rPr>
                        <a:t>07 Apr 2025- 11 Apr 2025</a:t>
                      </a:r>
                      <a:endParaRPr lang="zh-CN" altLang="en-US" sz="1400" kern="1200" dirty="0">
                        <a:solidFill>
                          <a:schemeClr val="dk1"/>
                        </a:solidFill>
                        <a:highlight>
                          <a:srgbClr val="C0C0C0"/>
                        </a:highlight>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highlight>
                            <a:srgbClr val="C0C0C0"/>
                          </a:highlight>
                          <a:latin typeface="+mn-lt"/>
                        </a:rPr>
                        <a:t>Goteborg, SE</a:t>
                      </a:r>
                      <a:endParaRPr lang="zh-CN" altLang="en-US" sz="1400" dirty="0">
                        <a:highlight>
                          <a:srgbClr val="C0C0C0"/>
                        </a:highlight>
                        <a:latin typeface="+mn-lt"/>
                      </a:endParaRPr>
                    </a:p>
                  </a:txBody>
                  <a:tcPr/>
                </a:tc>
                <a:tc>
                  <a:txBody>
                    <a:bodyPr/>
                    <a:lstStyle/>
                    <a:p>
                      <a:endParaRPr lang="zh-CN" altLang="en-US" sz="1400" dirty="0">
                        <a:highlight>
                          <a:srgbClr val="C0C0C0"/>
                        </a:highlight>
                        <a:latin typeface="+mn-lt"/>
                      </a:endParaRPr>
                    </a:p>
                  </a:txBody>
                  <a:tcPr/>
                </a:tc>
                <a:tc>
                  <a:txBody>
                    <a:bodyPr/>
                    <a:lstStyle/>
                    <a:p>
                      <a:r>
                        <a:rPr lang="en-US" altLang="zh-CN" sz="1400" dirty="0">
                          <a:highlight>
                            <a:srgbClr val="C0C0C0"/>
                          </a:highlight>
                          <a:latin typeface="+mn-lt"/>
                        </a:rPr>
                        <a:t>SA2/3/4/5/6</a:t>
                      </a:r>
                      <a:endParaRPr lang="zh-CN" altLang="en-US" sz="1400" dirty="0">
                        <a:highlight>
                          <a:srgbClr val="C0C0C0"/>
                        </a:highlight>
                        <a:latin typeface="+mn-lt"/>
                      </a:endParaRPr>
                    </a:p>
                  </a:txBody>
                  <a:tcPr/>
                </a:tc>
                <a:extLst>
                  <a:ext uri="{0D108BD9-81ED-4DB2-BD59-A6C34878D82A}">
                    <a16:rowId xmlns:a16="http://schemas.microsoft.com/office/drawing/2014/main" val="3103087858"/>
                  </a:ext>
                </a:extLst>
              </a:tr>
              <a:tr h="30207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SA5#161</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19 May 2025- 23 May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Fukuoka, Japan</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4082371747"/>
                  </a:ext>
                </a:extLst>
              </a:tr>
              <a:tr h="302074">
                <a:tc>
                  <a:txBody>
                    <a:bodyPr/>
                    <a:lstStyle/>
                    <a:p>
                      <a:pPr algn="ctr"/>
                      <a:r>
                        <a:rPr lang="en-US" altLang="zh-CN" sz="1400" b="1" dirty="0">
                          <a:latin typeface="+mn-lt"/>
                        </a:rPr>
                        <a:t>SA#108</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09 Jun 2025- 13 Jun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Prague, Czech Republic</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034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SA5#162</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25 Aug 2025- 29 Aug 2025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Goteborg, SE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SA WGs/CT WGs</a:t>
                      </a:r>
                      <a:endParaRPr lang="zh-CN" altLang="en-US" sz="1400" dirty="0">
                        <a:latin typeface="+mn-lt"/>
                      </a:endParaRPr>
                    </a:p>
                  </a:txBody>
                  <a:tcPr/>
                </a:tc>
                <a:extLst>
                  <a:ext uri="{0D108BD9-81ED-4DB2-BD59-A6C34878D82A}">
                    <a16:rowId xmlns:a16="http://schemas.microsoft.com/office/drawing/2014/main" val="294041893"/>
                  </a:ext>
                </a:extLst>
              </a:tr>
              <a:tr h="306832">
                <a:tc>
                  <a:txBody>
                    <a:bodyPr/>
                    <a:lstStyle/>
                    <a:p>
                      <a:pPr algn="ctr"/>
                      <a:r>
                        <a:rPr lang="en-US" altLang="zh-CN" sz="1400" b="1" dirty="0">
                          <a:latin typeface="+mn-lt"/>
                        </a:rPr>
                        <a:t>SA#109</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15 Sep 2025- 19 Sep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China</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Rel-19 freeze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36402">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SA5#163</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Oct 2025- 17 Oct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China</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SA2/3/4/5/6 and CT1/3/4 WGs</a:t>
                      </a:r>
                      <a:endParaRPr lang="zh-CN" altLang="en-US" sz="1400" dirty="0">
                        <a:latin typeface="+mn-lt"/>
                      </a:endParaRPr>
                    </a:p>
                  </a:txBody>
                  <a:tcPr/>
                </a:tc>
                <a:extLst>
                  <a:ext uri="{0D108BD9-81ED-4DB2-BD59-A6C34878D82A}">
                    <a16:rowId xmlns:a16="http://schemas.microsoft.com/office/drawing/2014/main" val="882707792"/>
                  </a:ext>
                </a:extLst>
              </a:tr>
              <a:tr h="31946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SA5#164</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17 Nov 2025- 21 Nov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DALLAS, TEXAS</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748246202"/>
                  </a:ext>
                </a:extLst>
              </a:tr>
              <a:tr h="367524">
                <a:tc>
                  <a:txBody>
                    <a:bodyPr/>
                    <a:lstStyle/>
                    <a:p>
                      <a:pPr algn="ctr"/>
                      <a:r>
                        <a:rPr lang="en-US" altLang="zh-CN" sz="1400" b="1" dirty="0">
                          <a:latin typeface="+mn-lt"/>
                        </a:rPr>
                        <a:t>SA#110</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Dec 2025- 12 Dec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BALTIMORE, MARYLAND</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9" name="Rectangle 8">
            <a:extLst>
              <a:ext uri="{FF2B5EF4-FFF2-40B4-BE49-F238E27FC236}">
                <a16:creationId xmlns:a16="http://schemas.microsoft.com/office/drawing/2014/main" id="{298209A6-B80F-42C3-87C2-B85AF97D5622}"/>
              </a:ext>
            </a:extLst>
          </p:cNvPr>
          <p:cNvSpPr/>
          <p:nvPr/>
        </p:nvSpPr>
        <p:spPr>
          <a:xfrm>
            <a:off x="457176" y="5349486"/>
            <a:ext cx="11277648" cy="1077218"/>
          </a:xfrm>
          <a:prstGeom prst="rect">
            <a:avLst/>
          </a:prstGeom>
        </p:spPr>
        <p:txBody>
          <a:bodyPr wrap="square">
            <a:spAutoFit/>
          </a:bodyPr>
          <a:lstStyle/>
          <a:p>
            <a:pPr marL="381000" indent="-379413">
              <a:spcBef>
                <a:spcPct val="20000"/>
              </a:spcBef>
              <a:buClr>
                <a:srgbClr val="C00000"/>
              </a:buClr>
              <a:buBlip>
                <a:blip r:embed="rId2"/>
              </a:buBlip>
            </a:pPr>
            <a:r>
              <a:rPr lang="en-US" altLang="en-US" sz="2000" kern="0" dirty="0">
                <a:solidFill>
                  <a:prstClr val="black"/>
                </a:solidFill>
                <a:latin typeface="Calibri"/>
              </a:rPr>
              <a:t>6 f2f SA5 meeting planned in 2025</a:t>
            </a:r>
          </a:p>
          <a:p>
            <a:pPr marL="381000" indent="-379413">
              <a:spcBef>
                <a:spcPct val="20000"/>
              </a:spcBef>
              <a:buClr>
                <a:srgbClr val="C00000"/>
              </a:buClr>
              <a:buBlip>
                <a:blip r:embed="rId2"/>
              </a:buBlip>
            </a:pPr>
            <a:r>
              <a:rPr lang="en-US" altLang="en-US" sz="2000" kern="0" dirty="0">
                <a:solidFill>
                  <a:prstClr val="black"/>
                </a:solidFill>
                <a:latin typeface="Calibri"/>
              </a:rPr>
              <a:t>This slide is only for information, please book your hotel/flight after you received official meeting invitation</a:t>
            </a:r>
          </a:p>
        </p:txBody>
      </p:sp>
    </p:spTree>
    <p:extLst>
      <p:ext uri="{BB962C8B-B14F-4D97-AF65-F5344CB8AC3E}">
        <p14:creationId xmlns:p14="http://schemas.microsoft.com/office/powerpoint/2010/main" val="107344589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5EBBB53-9B33-4777-9115-647F72E174FE}"/>
              </a:ext>
            </a:extLst>
          </p:cNvPr>
          <p:cNvSpPr/>
          <p:nvPr/>
        </p:nvSpPr>
        <p:spPr>
          <a:xfrm>
            <a:off x="493776" y="5463853"/>
            <a:ext cx="11622023" cy="701731"/>
          </a:xfrm>
          <a:prstGeom prst="rect">
            <a:avLst/>
          </a:prstGeom>
        </p:spPr>
        <p:txBody>
          <a:bodyPr wrap="square">
            <a:spAutoFit/>
          </a:bodyPr>
          <a:lstStyle/>
          <a:p>
            <a:pPr marL="381000" indent="-379413">
              <a:spcBef>
                <a:spcPct val="20000"/>
              </a:spcBef>
              <a:buClr>
                <a:srgbClr val="C00000"/>
              </a:buClr>
              <a:buBlip>
                <a:blip r:embed="rId2"/>
              </a:buBlip>
            </a:pPr>
            <a:r>
              <a:rPr lang="en-US" altLang="en-US" sz="1800" kern="0" dirty="0">
                <a:solidFill>
                  <a:prstClr val="black"/>
                </a:solidFill>
                <a:latin typeface="Calibri"/>
              </a:rPr>
              <a:t>6 f2f SA5 meeting planned in 2026,</a:t>
            </a:r>
            <a:r>
              <a:rPr lang="en-US" altLang="en-US" sz="1800" kern="0" dirty="0">
                <a:highlight>
                  <a:srgbClr val="00FFFF"/>
                </a:highlight>
                <a:latin typeface="Calibri"/>
              </a:rPr>
              <a:t> SA5 meetings </a:t>
            </a:r>
            <a:r>
              <a:rPr lang="en-US" altLang="en-US" sz="1800" kern="0" dirty="0">
                <a:solidFill>
                  <a:prstClr val="black"/>
                </a:solidFill>
                <a:highlight>
                  <a:srgbClr val="00FFFF"/>
                </a:highlight>
                <a:latin typeface="Calibri"/>
              </a:rPr>
              <a:t>to be collocated with other SA WG as much as possible</a:t>
            </a:r>
            <a:r>
              <a:rPr lang="en-US" altLang="en-US" sz="1800" kern="0" dirty="0">
                <a:solidFill>
                  <a:prstClr val="black"/>
                </a:solidFill>
                <a:latin typeface="Calibri"/>
              </a:rPr>
              <a:t>.</a:t>
            </a:r>
          </a:p>
          <a:p>
            <a:pPr marL="381000" indent="-379413">
              <a:spcBef>
                <a:spcPct val="20000"/>
              </a:spcBef>
              <a:buClr>
                <a:srgbClr val="C00000"/>
              </a:buClr>
              <a:buBlip>
                <a:blip r:embed="rId2"/>
              </a:buBlip>
            </a:pPr>
            <a:r>
              <a:rPr lang="en-US" altLang="en-US" sz="1800" kern="0" dirty="0">
                <a:solidFill>
                  <a:prstClr val="black"/>
                </a:solidFill>
                <a:latin typeface="Calibri"/>
              </a:rPr>
              <a:t>This slide is only for information, please book your hotel/flight after you received official meeting invitation</a:t>
            </a:r>
          </a:p>
        </p:txBody>
      </p:sp>
      <p:sp>
        <p:nvSpPr>
          <p:cNvPr id="7" name="TextBox 6">
            <a:extLst>
              <a:ext uri="{FF2B5EF4-FFF2-40B4-BE49-F238E27FC236}">
                <a16:creationId xmlns:a16="http://schemas.microsoft.com/office/drawing/2014/main" id="{9A885C84-341C-4314-B227-C6BA7B41ED59}"/>
              </a:ext>
            </a:extLst>
          </p:cNvPr>
          <p:cNvSpPr txBox="1"/>
          <p:nvPr/>
        </p:nvSpPr>
        <p:spPr>
          <a:xfrm>
            <a:off x="8624947" y="6145836"/>
            <a:ext cx="3073277" cy="292388"/>
          </a:xfrm>
          <a:prstGeom prst="rect">
            <a:avLst/>
          </a:prstGeom>
          <a:noFill/>
        </p:spPr>
        <p:txBody>
          <a:bodyPr wrap="none" rtlCol="0">
            <a:spAutoFit/>
          </a:bodyPr>
          <a:lstStyle/>
          <a:p>
            <a:r>
              <a:rPr lang="en-US" altLang="zh-CN" dirty="0"/>
              <a:t>Reference: confirmed </a:t>
            </a:r>
            <a:r>
              <a:rPr lang="en-US" altLang="zh-CN" dirty="0" err="1"/>
              <a:t>tdoc</a:t>
            </a:r>
            <a:r>
              <a:rPr lang="en-US" altLang="zh-CN" dirty="0"/>
              <a:t> from MHPG</a:t>
            </a:r>
            <a:endParaRPr lang="zh-CN" altLang="en-US" dirty="0"/>
          </a:p>
        </p:txBody>
      </p:sp>
      <p:graphicFrame>
        <p:nvGraphicFramePr>
          <p:cNvPr id="9" name="Table 8">
            <a:extLst>
              <a:ext uri="{FF2B5EF4-FFF2-40B4-BE49-F238E27FC236}">
                <a16:creationId xmlns:a16="http://schemas.microsoft.com/office/drawing/2014/main" id="{A136CB0E-F29C-410E-BCA4-BD3FECF0105A}"/>
              </a:ext>
            </a:extLst>
          </p:cNvPr>
          <p:cNvGraphicFramePr>
            <a:graphicFrameLocks noGrp="1"/>
          </p:cNvGraphicFramePr>
          <p:nvPr>
            <p:extLst>
              <p:ext uri="{D42A27DB-BD31-4B8C-83A1-F6EECF244321}">
                <p14:modId xmlns:p14="http://schemas.microsoft.com/office/powerpoint/2010/main" val="970280189"/>
              </p:ext>
            </p:extLst>
          </p:nvPr>
        </p:nvGraphicFramePr>
        <p:xfrm>
          <a:off x="570000" y="1371600"/>
          <a:ext cx="11052000" cy="3777430"/>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560906">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21146">
                <a:tc>
                  <a:txBody>
                    <a:bodyPr/>
                    <a:lstStyle/>
                    <a:p>
                      <a:pPr algn="ctr"/>
                      <a:r>
                        <a:rPr lang="en-US" altLang="zh-CN" sz="1400" b="1" dirty="0">
                          <a:latin typeface="+mn-lt"/>
                        </a:rPr>
                        <a:t>SA5#165</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9 Feb 2026 - 13 Feb 2026 </a:t>
                      </a:r>
                      <a:endParaRPr lang="zh-CN" altLang="en-US" sz="1400" kern="1200" dirty="0">
                        <a:solidFill>
                          <a:schemeClr val="dk1"/>
                        </a:solidFill>
                        <a:latin typeface="+mn-lt"/>
                        <a:ea typeface="+mn-ea"/>
                        <a:cs typeface="+mn-cs"/>
                      </a:endParaRPr>
                    </a:p>
                  </a:txBody>
                  <a:tcPr/>
                </a:tc>
                <a:tc>
                  <a:txBody>
                    <a:bodyPr/>
                    <a:lstStyle/>
                    <a:p>
                      <a:r>
                        <a:rPr lang="en-US" altLang="zh-CN" sz="1400" dirty="0"/>
                        <a:t>India</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99267761"/>
                  </a:ext>
                </a:extLst>
              </a:tr>
              <a:tr h="321146">
                <a:tc>
                  <a:txBody>
                    <a:bodyPr/>
                    <a:lstStyle/>
                    <a:p>
                      <a:pPr algn="ctr"/>
                      <a:r>
                        <a:rPr lang="en-US" altLang="zh-CN" sz="1400" b="1" dirty="0">
                          <a:latin typeface="+mn-lt"/>
                        </a:rPr>
                        <a:t>SA#111</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9 Mar 2026 - 13 Mar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t>Japan</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26395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SA5#166</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Apr 2026 - 17 Apr 2026</a:t>
                      </a:r>
                      <a:endParaRPr lang="zh-CN" altLang="en-US" sz="1400" kern="1200" dirty="0">
                        <a:solidFill>
                          <a:schemeClr val="dk1"/>
                        </a:solidFill>
                        <a:latin typeface="+mn-lt"/>
                        <a:ea typeface="+mn-ea"/>
                        <a:cs typeface="+mn-cs"/>
                      </a:endParaRPr>
                    </a:p>
                  </a:txBody>
                  <a:tcPr/>
                </a:tc>
                <a:tc>
                  <a:txBody>
                    <a:bodyPr/>
                    <a:lstStyle/>
                    <a:p>
                      <a:r>
                        <a:rPr lang="en-US" altLang="zh-CN" sz="1400" b="0" dirty="0"/>
                        <a:t>Europe</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3103087858"/>
                  </a:ext>
                </a:extLst>
              </a:tr>
              <a:tr h="26395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SA5#167</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18 May 2026 - 22 May 2026</a:t>
                      </a:r>
                      <a:endParaRPr lang="zh-CN" altLang="en-US" sz="1400" kern="1200" dirty="0">
                        <a:solidFill>
                          <a:schemeClr val="dk1"/>
                        </a:solidFill>
                        <a:latin typeface="+mn-lt"/>
                        <a:ea typeface="+mn-ea"/>
                        <a:cs typeface="+mn-cs"/>
                      </a:endParaRPr>
                    </a:p>
                  </a:txBody>
                  <a:tcPr/>
                </a:tc>
                <a:tc>
                  <a:txBody>
                    <a:bodyPr/>
                    <a:lstStyle/>
                    <a:p>
                      <a:r>
                        <a:rPr lang="en-US" altLang="zh-CN" sz="1400" b="0" dirty="0"/>
                        <a:t>China</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082371747"/>
                  </a:ext>
                </a:extLst>
              </a:tr>
              <a:tr h="263956">
                <a:tc>
                  <a:txBody>
                    <a:bodyPr/>
                    <a:lstStyle/>
                    <a:p>
                      <a:pPr algn="ctr"/>
                      <a:r>
                        <a:rPr lang="en-US" altLang="zh-CN" sz="1400" b="1" dirty="0">
                          <a:latin typeface="+mn-lt"/>
                        </a:rPr>
                        <a:t>SA#112</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Jun 2026 - 12 Jun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dirty="0">
                          <a:sym typeface="Wingdings" pitchFamily="2" charset="2"/>
                        </a:rPr>
                        <a:t>Singapore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26518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SA5#168</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24 Aug 2026 - 28 Aug 2026 </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dirty="0"/>
                        <a:t>Europe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294041893"/>
                  </a:ext>
                </a:extLst>
              </a:tr>
              <a:tr h="268113">
                <a:tc>
                  <a:txBody>
                    <a:bodyPr/>
                    <a:lstStyle/>
                    <a:p>
                      <a:pPr algn="ctr"/>
                      <a:r>
                        <a:rPr lang="en-US" altLang="zh-CN" sz="1400" b="1" dirty="0">
                          <a:latin typeface="+mn-lt"/>
                        </a:rPr>
                        <a:t>SA#113</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14 Sep 2026 - 18 Sep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t>Europe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2114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SA5#169</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12 Oct 2026 - 16 Oct 2026</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t>Europe</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882707792"/>
                  </a:ext>
                </a:extLst>
              </a:tr>
              <a:tr h="32114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SA5#170</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16 Nov 2026 - 20 Nov 2026</a:t>
                      </a:r>
                      <a:endParaRPr lang="zh-CN" altLang="en-US" sz="1400" kern="1200" dirty="0">
                        <a:solidFill>
                          <a:schemeClr val="dk1"/>
                        </a:solidFill>
                        <a:latin typeface="+mn-lt"/>
                        <a:ea typeface="+mn-ea"/>
                        <a:cs typeface="+mn-cs"/>
                      </a:endParaRPr>
                    </a:p>
                  </a:txBody>
                  <a:tcPr/>
                </a:tc>
                <a:tc>
                  <a:txBody>
                    <a:bodyPr/>
                    <a:lstStyle/>
                    <a:p>
                      <a:r>
                        <a:rPr lang="en-US" altLang="zh-CN" sz="1400" dirty="0"/>
                        <a:t>North America</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3748246202"/>
                  </a:ext>
                </a:extLst>
              </a:tr>
              <a:tr h="321146">
                <a:tc>
                  <a:txBody>
                    <a:bodyPr/>
                    <a:lstStyle/>
                    <a:p>
                      <a:pPr algn="ctr"/>
                      <a:r>
                        <a:rPr lang="en-US" altLang="zh-CN" sz="1400" b="1" dirty="0">
                          <a:latin typeface="+mn-lt"/>
                        </a:rPr>
                        <a:t>SA#114</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07 Dec 2026 - 11 Dec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t>North America</a:t>
                      </a:r>
                      <a:endParaRPr lang="zh-CN" altLang="en-US" sz="1400" dirty="0">
                        <a:latin typeface="+mn-lt"/>
                      </a:endParaRPr>
                    </a:p>
                  </a:txBody>
                  <a:tcPr>
                    <a:solidFill>
                      <a:schemeClr val="accent6">
                        <a:lumMod val="40000"/>
                        <a:lumOff val="60000"/>
                      </a:schemeClr>
                    </a:solidFill>
                  </a:tcPr>
                </a:tc>
                <a:tc>
                  <a:txBody>
                    <a:bodyPr/>
                    <a:lstStyle/>
                    <a:p>
                      <a:endParaRPr lang="zh-CN" altLang="en-US" sz="140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10" name="Title 1">
            <a:extLst>
              <a:ext uri="{FF2B5EF4-FFF2-40B4-BE49-F238E27FC236}">
                <a16:creationId xmlns:a16="http://schemas.microsoft.com/office/drawing/2014/main" id="{7F086B7F-8582-46A7-98CD-554523625D74}"/>
              </a:ext>
            </a:extLst>
          </p:cNvPr>
          <p:cNvSpPr txBox="1">
            <a:spLocks/>
          </p:cNvSpPr>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kern="0" dirty="0"/>
              <a:t>3GPP SA &amp; SA5 meeting calendar (2026)</a:t>
            </a:r>
            <a:endParaRPr lang="zh-CN" altLang="en-US" kern="0" dirty="0"/>
          </a:p>
        </p:txBody>
      </p:sp>
    </p:spTree>
    <p:extLst>
      <p:ext uri="{BB962C8B-B14F-4D97-AF65-F5344CB8AC3E}">
        <p14:creationId xmlns:p14="http://schemas.microsoft.com/office/powerpoint/2010/main" val="267467048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AC06970-1428-47CE-BE78-2AA915EC8C2E}"/>
              </a:ext>
            </a:extLst>
          </p:cNvPr>
          <p:cNvSpPr txBox="1">
            <a:spLocks/>
          </p:cNvSpPr>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kern="0" dirty="0"/>
              <a:t>3GPP SA &amp; SA5 meeting calendar </a:t>
            </a:r>
          </a:p>
          <a:p>
            <a:r>
              <a:rPr lang="en-US" altLang="zh-CN" kern="0" dirty="0"/>
              <a:t>(2027 draft )</a:t>
            </a:r>
            <a:endParaRPr lang="zh-CN" altLang="en-US" kern="0" dirty="0"/>
          </a:p>
        </p:txBody>
      </p:sp>
      <p:graphicFrame>
        <p:nvGraphicFramePr>
          <p:cNvPr id="5" name="Object 4">
            <a:extLst>
              <a:ext uri="{FF2B5EF4-FFF2-40B4-BE49-F238E27FC236}">
                <a16:creationId xmlns:a16="http://schemas.microsoft.com/office/drawing/2014/main" id="{3144DBD5-9577-4A88-BAA3-8BF1D611377D}"/>
              </a:ext>
            </a:extLst>
          </p:cNvPr>
          <p:cNvGraphicFramePr>
            <a:graphicFrameLocks noChangeAspect="1"/>
          </p:cNvGraphicFramePr>
          <p:nvPr>
            <p:extLst>
              <p:ext uri="{D42A27DB-BD31-4B8C-83A1-F6EECF244321}">
                <p14:modId xmlns:p14="http://schemas.microsoft.com/office/powerpoint/2010/main" val="2868953745"/>
              </p:ext>
            </p:extLst>
          </p:nvPr>
        </p:nvGraphicFramePr>
        <p:xfrm>
          <a:off x="6221686" y="4016905"/>
          <a:ext cx="930275" cy="517525"/>
        </p:xfrm>
        <a:graphic>
          <a:graphicData uri="http://schemas.openxmlformats.org/presentationml/2006/ole">
            <mc:AlternateContent xmlns:mc="http://schemas.openxmlformats.org/markup-compatibility/2006">
              <mc:Choice xmlns:v="urn:schemas-microsoft-com:vml" Requires="v">
                <p:oleObj spid="_x0000_s1030" name="包装程序外壳对象" showAsIcon="1" r:id="rId3" imgW="929614" imgH="518269" progId="Package">
                  <p:embed/>
                </p:oleObj>
              </mc:Choice>
              <mc:Fallback>
                <p:oleObj name="包装程序外壳对象" showAsIcon="1" r:id="rId3" imgW="929614" imgH="518269" progId="Package">
                  <p:embed/>
                  <p:pic>
                    <p:nvPicPr>
                      <p:cNvPr id="0" name=""/>
                      <p:cNvPicPr/>
                      <p:nvPr/>
                    </p:nvPicPr>
                    <p:blipFill>
                      <a:blip r:embed="rId4"/>
                      <a:stretch>
                        <a:fillRect/>
                      </a:stretch>
                    </p:blipFill>
                    <p:spPr>
                      <a:xfrm>
                        <a:off x="6221686" y="4016905"/>
                        <a:ext cx="930275" cy="517525"/>
                      </a:xfrm>
                      <a:prstGeom prst="rect">
                        <a:avLst/>
                      </a:prstGeom>
                    </p:spPr>
                  </p:pic>
                </p:oleObj>
              </mc:Fallback>
            </mc:AlternateContent>
          </a:graphicData>
        </a:graphic>
      </p:graphicFrame>
      <p:sp>
        <p:nvSpPr>
          <p:cNvPr id="6" name="Rectangle 5">
            <a:extLst>
              <a:ext uri="{FF2B5EF4-FFF2-40B4-BE49-F238E27FC236}">
                <a16:creationId xmlns:a16="http://schemas.microsoft.com/office/drawing/2014/main" id="{671893A8-9591-4C32-8497-B7F011FFA377}"/>
              </a:ext>
            </a:extLst>
          </p:cNvPr>
          <p:cNvSpPr/>
          <p:nvPr/>
        </p:nvSpPr>
        <p:spPr>
          <a:xfrm>
            <a:off x="1240328" y="1963372"/>
            <a:ext cx="9962716" cy="1092607"/>
          </a:xfrm>
          <a:prstGeom prst="rect">
            <a:avLst/>
          </a:prstGeom>
        </p:spPr>
        <p:txBody>
          <a:bodyPr wrap="square">
            <a:spAutoFit/>
          </a:bodyPr>
          <a:lstStyle/>
          <a:p>
            <a:pPr marL="285750" indent="-285750">
              <a:buFont typeface="Wingdings" panose="05000000000000000000" pitchFamily="2" charset="2"/>
              <a:buChar char="Ø"/>
            </a:pPr>
            <a:r>
              <a:rPr lang="en-US" altLang="zh-CN" dirty="0"/>
              <a:t>Draft 2027 calendar attached is to be endorsed at SA#108</a:t>
            </a:r>
          </a:p>
          <a:p>
            <a:pPr marL="285750" indent="-285750">
              <a:buFont typeface="Wingdings" panose="05000000000000000000" pitchFamily="2" charset="2"/>
              <a:buChar char="Ø"/>
            </a:pPr>
            <a:r>
              <a:rPr lang="en-US" altLang="zh-CN" dirty="0"/>
              <a:t>A reminder from SA Chair: all SA WG meetings should be held during the same week and at a co-located venue. If a WG receives an offer from a company to host a meeting at a specific location, it must first be discussed at the TSG level. Only if there are no objections can this be forwarded to MHPG. In the past, we received several complaints about some SA WG meeting at different locations, which caused issues for companies with small delegations moving across WGs. The only exception to this is SA3-LI.</a:t>
            </a:r>
            <a:endParaRPr lang="zh-CN" altLang="en-US" dirty="0"/>
          </a:p>
        </p:txBody>
      </p:sp>
    </p:spTree>
    <p:extLst>
      <p:ext uri="{BB962C8B-B14F-4D97-AF65-F5344CB8AC3E}">
        <p14:creationId xmlns:p14="http://schemas.microsoft.com/office/powerpoint/2010/main" val="7598197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B5833-9CDC-412F-AFB7-C1CCC7C6ADE1}"/>
              </a:ext>
            </a:extLst>
          </p:cNvPr>
          <p:cNvSpPr>
            <a:spLocks noGrp="1"/>
          </p:cNvSpPr>
          <p:nvPr>
            <p:ph type="title"/>
          </p:nvPr>
        </p:nvSpPr>
        <p:spPr>
          <a:xfrm>
            <a:off x="492697" y="228600"/>
            <a:ext cx="9262492" cy="1143000"/>
          </a:xfrm>
        </p:spPr>
        <p:txBody>
          <a:bodyPr/>
          <a:lstStyle/>
          <a:p>
            <a:r>
              <a:rPr lang="en-US" altLang="zh-CN" dirty="0"/>
              <a:t>Joint workshop 2025 (open for proposals)</a:t>
            </a:r>
            <a:endParaRPr lang="zh-CN" altLang="en-US" dirty="0"/>
          </a:p>
        </p:txBody>
      </p:sp>
      <p:graphicFrame>
        <p:nvGraphicFramePr>
          <p:cNvPr id="6" name="Table 5">
            <a:extLst>
              <a:ext uri="{FF2B5EF4-FFF2-40B4-BE49-F238E27FC236}">
                <a16:creationId xmlns:a16="http://schemas.microsoft.com/office/drawing/2014/main" id="{CB09B2BC-5027-4889-AE75-7C4609697BD3}"/>
              </a:ext>
            </a:extLst>
          </p:cNvPr>
          <p:cNvGraphicFramePr>
            <a:graphicFrameLocks noGrp="1"/>
          </p:cNvGraphicFramePr>
          <p:nvPr>
            <p:extLst>
              <p:ext uri="{D42A27DB-BD31-4B8C-83A1-F6EECF244321}">
                <p14:modId xmlns:p14="http://schemas.microsoft.com/office/powerpoint/2010/main" val="2925091766"/>
              </p:ext>
            </p:extLst>
          </p:nvPr>
        </p:nvGraphicFramePr>
        <p:xfrm>
          <a:off x="492696" y="1328840"/>
          <a:ext cx="11206608" cy="2523161"/>
        </p:xfrm>
        <a:graphic>
          <a:graphicData uri="http://schemas.openxmlformats.org/drawingml/2006/table">
            <a:tbl>
              <a:tblPr firstRow="1" bandRow="1">
                <a:tableStyleId>{5C22544A-7EE6-4342-B048-85BDC9FD1C3A}</a:tableStyleId>
              </a:tblPr>
              <a:tblGrid>
                <a:gridCol w="1510021">
                  <a:extLst>
                    <a:ext uri="{9D8B030D-6E8A-4147-A177-3AD203B41FA5}">
                      <a16:colId xmlns:a16="http://schemas.microsoft.com/office/drawing/2014/main" val="2373675325"/>
                    </a:ext>
                  </a:extLst>
                </a:gridCol>
                <a:gridCol w="1654883">
                  <a:extLst>
                    <a:ext uri="{9D8B030D-6E8A-4147-A177-3AD203B41FA5}">
                      <a16:colId xmlns:a16="http://schemas.microsoft.com/office/drawing/2014/main" val="4104691232"/>
                    </a:ext>
                  </a:extLst>
                </a:gridCol>
                <a:gridCol w="1719845">
                  <a:extLst>
                    <a:ext uri="{9D8B030D-6E8A-4147-A177-3AD203B41FA5}">
                      <a16:colId xmlns:a16="http://schemas.microsoft.com/office/drawing/2014/main" val="2918137847"/>
                    </a:ext>
                  </a:extLst>
                </a:gridCol>
                <a:gridCol w="6321859">
                  <a:extLst>
                    <a:ext uri="{9D8B030D-6E8A-4147-A177-3AD203B41FA5}">
                      <a16:colId xmlns:a16="http://schemas.microsoft.com/office/drawing/2014/main" val="4274560431"/>
                    </a:ext>
                  </a:extLst>
                </a:gridCol>
              </a:tblGrid>
              <a:tr h="278651">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Planned topics</a:t>
                      </a:r>
                    </a:p>
                  </a:txBody>
                  <a:tcPr marL="7620" marR="7620" marT="7620" marB="0" anchor="ctr"/>
                </a:tc>
                <a:extLst>
                  <a:ext uri="{0D108BD9-81ED-4DB2-BD59-A6C34878D82A}">
                    <a16:rowId xmlns:a16="http://schemas.microsoft.com/office/drawing/2014/main" val="4225941431"/>
                  </a:ext>
                </a:extLst>
              </a:tr>
              <a:tr h="503861">
                <a:tc>
                  <a:txBody>
                    <a:bodyPr/>
                    <a:lstStyle/>
                    <a:p>
                      <a:pPr algn="ctr"/>
                      <a:r>
                        <a:rPr lang="en-US" altLang="zh-CN" sz="1400" b="1" dirty="0">
                          <a:latin typeface="+mn-lt"/>
                        </a:rPr>
                        <a:t>Joint meeting with ETSI ISG ZSM</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Planned </a:t>
                      </a:r>
                    </a:p>
                    <a:p>
                      <a:pPr marL="0" algn="l" defTabSz="1219170" rtl="0" eaLnBrk="1" latinLnBrk="0" hangingPunct="1"/>
                      <a:r>
                        <a:rPr lang="en-US" altLang="zh-CN" sz="1400" kern="1200" dirty="0">
                          <a:solidFill>
                            <a:schemeClr val="dk1"/>
                          </a:solidFill>
                          <a:highlight>
                            <a:srgbClr val="FFFF00"/>
                          </a:highlight>
                          <a:latin typeface="+mn-lt"/>
                          <a:ea typeface="+mn-ea"/>
                          <a:cs typeface="+mn-cs"/>
                        </a:rPr>
                        <a:t>3</a:t>
                      </a:r>
                      <a:r>
                        <a:rPr lang="en-US" altLang="zh-CN" sz="1400" kern="1200" baseline="30000" dirty="0">
                          <a:solidFill>
                            <a:schemeClr val="dk1"/>
                          </a:solidFill>
                          <a:highlight>
                            <a:srgbClr val="FFFF00"/>
                          </a:highlight>
                          <a:latin typeface="+mn-lt"/>
                          <a:ea typeface="+mn-ea"/>
                          <a:cs typeface="+mn-cs"/>
                        </a:rPr>
                        <a:t>rd</a:t>
                      </a:r>
                      <a:r>
                        <a:rPr lang="en-US" altLang="zh-CN" sz="1400" kern="1200" dirty="0">
                          <a:solidFill>
                            <a:schemeClr val="dk1"/>
                          </a:solidFill>
                          <a:highlight>
                            <a:srgbClr val="FFFF00"/>
                          </a:highlight>
                          <a:latin typeface="+mn-lt"/>
                          <a:ea typeface="+mn-ea"/>
                          <a:cs typeface="+mn-cs"/>
                        </a:rPr>
                        <a:t> July 2025 13:00 UTC - 15:00 UTC </a:t>
                      </a:r>
                      <a:endParaRPr lang="zh-CN" altLang="en-US" sz="1400" kern="1200" dirty="0">
                        <a:solidFill>
                          <a:schemeClr val="dk1"/>
                        </a:solidFill>
                        <a:highlight>
                          <a:srgbClr val="FFFF00"/>
                        </a:highlight>
                        <a:latin typeface="+mn-lt"/>
                        <a:ea typeface="+mn-ea"/>
                        <a:cs typeface="+mn-cs"/>
                      </a:endParaRPr>
                    </a:p>
                  </a:txBody>
                  <a:tcPr/>
                </a:tc>
                <a:tc>
                  <a:txBody>
                    <a:bodyPr/>
                    <a:lstStyle/>
                    <a:p>
                      <a:r>
                        <a:rPr lang="en-US" altLang="zh-CN" sz="1400" dirty="0">
                          <a:latin typeface="+mn-lt"/>
                        </a:rPr>
                        <a:t>online</a:t>
                      </a:r>
                      <a:endParaRPr lang="zh-CN" altLang="en-US" sz="1400" dirty="0">
                        <a:latin typeface="+mn-lt"/>
                      </a:endParaRPr>
                    </a:p>
                  </a:txBody>
                  <a:tcPr/>
                </a:tc>
                <a:tc>
                  <a:txBody>
                    <a:bodyPr/>
                    <a:lstStyle/>
                    <a:p>
                      <a:pPr marL="285750" indent="-285750">
                        <a:buFont typeface="Wingdings" panose="05000000000000000000" pitchFamily="2" charset="2"/>
                        <a:buChar char="Ø"/>
                      </a:pPr>
                      <a:r>
                        <a:rPr lang="en-US" altLang="zh-CN" sz="1400" dirty="0">
                          <a:latin typeface="+mn-lt"/>
                        </a:rPr>
                        <a:t>Management of Network Digital Twin (20 min)</a:t>
                      </a:r>
                    </a:p>
                    <a:p>
                      <a:pPr marL="285750" indent="-285750">
                        <a:buFont typeface="Wingdings" panose="05000000000000000000" pitchFamily="2" charset="2"/>
                        <a:buChar char="Ø"/>
                      </a:pPr>
                      <a:r>
                        <a:rPr lang="en-US" altLang="zh-CN" sz="1400" dirty="0">
                          <a:latin typeface="+mn-lt"/>
                        </a:rPr>
                        <a:t>AI/ML management (20 min)</a:t>
                      </a:r>
                    </a:p>
                    <a:p>
                      <a:pPr marL="285750" indent="-285750">
                        <a:buFont typeface="Wingdings" panose="05000000000000000000" pitchFamily="2" charset="2"/>
                        <a:buChar char="Ø"/>
                      </a:pPr>
                      <a:r>
                        <a:rPr lang="en-US" altLang="zh-CN" sz="1400" dirty="0">
                          <a:latin typeface="+mn-lt"/>
                        </a:rPr>
                        <a:t>Intent-driven Management Services (20 min)</a:t>
                      </a:r>
                    </a:p>
                    <a:p>
                      <a:pPr marL="285750" indent="-285750">
                        <a:buFont typeface="Wingdings" panose="05000000000000000000" pitchFamily="2" charset="2"/>
                        <a:buChar char="Ø"/>
                      </a:pPr>
                      <a:r>
                        <a:rPr lang="en-US" altLang="zh-CN" sz="1400" dirty="0">
                          <a:latin typeface="+mn-lt"/>
                        </a:rPr>
                        <a:t>Autonomous Agents (20 min)</a:t>
                      </a:r>
                    </a:p>
                    <a:p>
                      <a:pPr marL="285750" indent="-285750">
                        <a:buFont typeface="Wingdings" panose="05000000000000000000" pitchFamily="2" charset="2"/>
                        <a:buChar char="Ø"/>
                      </a:pPr>
                      <a:r>
                        <a:rPr lang="en-US" altLang="zh-CN" sz="1400" dirty="0">
                          <a:latin typeface="+mn-lt"/>
                        </a:rPr>
                        <a:t>ZSM </a:t>
                      </a:r>
                      <a:r>
                        <a:rPr lang="en-US" altLang="zh-CN" sz="1400" dirty="0" err="1">
                          <a:latin typeface="+mn-lt"/>
                        </a:rPr>
                        <a:t>PoCs</a:t>
                      </a:r>
                      <a:r>
                        <a:rPr lang="en-US" altLang="zh-CN" sz="1400" dirty="0">
                          <a:latin typeface="+mn-lt"/>
                        </a:rPr>
                        <a:t> (20 min)</a:t>
                      </a:r>
                    </a:p>
                    <a:p>
                      <a:pPr marL="285750" indent="-285750">
                        <a:buFont typeface="Wingdings" panose="05000000000000000000" pitchFamily="2" charset="2"/>
                        <a:buChar char="Ø"/>
                      </a:pPr>
                      <a:r>
                        <a:rPr lang="en-US" altLang="zh-CN" sz="1400" dirty="0">
                          <a:latin typeface="+mn-lt"/>
                        </a:rPr>
                        <a:t>Open discussion (15 min)</a:t>
                      </a:r>
                    </a:p>
                  </a:txBody>
                  <a:tcPr/>
                </a:tc>
                <a:extLst>
                  <a:ext uri="{0D108BD9-81ED-4DB2-BD59-A6C34878D82A}">
                    <a16:rowId xmlns:a16="http://schemas.microsoft.com/office/drawing/2014/main" val="2011639871"/>
                  </a:ext>
                </a:extLst>
              </a:tr>
              <a:tr h="503861">
                <a:tc>
                  <a:txBody>
                    <a:bodyPr/>
                    <a:lstStyle/>
                    <a:p>
                      <a:pPr algn="ctr"/>
                      <a:endParaRPr lang="zh-CN" altLang="en-US" sz="1400" b="1" dirty="0">
                        <a:latin typeface="+mn-lt"/>
                      </a:endParaRPr>
                    </a:p>
                  </a:txBody>
                  <a:tcPr/>
                </a:tc>
                <a:tc>
                  <a:txBody>
                    <a:bodyPr/>
                    <a:lstStyle/>
                    <a:p>
                      <a:pPr marL="0" algn="l" defTabSz="1219170" rtl="0" eaLnBrk="1" latinLnBrk="0" hangingPunct="1"/>
                      <a:endParaRPr lang="zh-CN" altLang="en-US" sz="1400" kern="1200" dirty="0">
                        <a:solidFill>
                          <a:schemeClr val="dk1"/>
                        </a:solidFill>
                        <a:latin typeface="+mn-lt"/>
                        <a:ea typeface="+mn-ea"/>
                        <a:cs typeface="+mn-cs"/>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2223128063"/>
                  </a:ext>
                </a:extLst>
              </a:tr>
            </a:tbl>
          </a:graphicData>
        </a:graphic>
      </p:graphicFrame>
    </p:spTree>
    <p:extLst>
      <p:ext uri="{BB962C8B-B14F-4D97-AF65-F5344CB8AC3E}">
        <p14:creationId xmlns:p14="http://schemas.microsoft.com/office/powerpoint/2010/main" val="400757951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6509" y="2650441"/>
            <a:ext cx="4008341" cy="519616"/>
          </a:xfrm>
        </p:spPr>
        <p:txBody>
          <a:bodyPr/>
          <a:lstStyle/>
          <a:p>
            <a:r>
              <a:rPr lang="sv-SE" sz="6000" dirty="0" err="1"/>
              <a:t>Thank</a:t>
            </a:r>
            <a:r>
              <a:rPr lang="sv-SE" sz="6000" dirty="0"/>
              <a:t> </a:t>
            </a:r>
            <a:r>
              <a:rPr lang="sv-SE" sz="6000" dirty="0" err="1"/>
              <a:t>you</a:t>
            </a:r>
            <a:r>
              <a:rPr lang="sv-SE" sz="6000" dirty="0"/>
              <a:t>!</a:t>
            </a:r>
          </a:p>
        </p:txBody>
      </p:sp>
    </p:spTree>
    <p:extLst>
      <p:ext uri="{BB962C8B-B14F-4D97-AF65-F5344CB8AC3E}">
        <p14:creationId xmlns:p14="http://schemas.microsoft.com/office/powerpoint/2010/main" val="20406958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613C568A-0C46-4592-BB68-CDB41342D77A}">
  <ds:schemaRefs>
    <ds:schemaRef ds:uri="http://schemas.microsoft.com/office/2006/documentManagement/types"/>
    <ds:schemaRef ds:uri="6f846979-0e6f-42ff-8b87-e1893efeda99"/>
    <ds:schemaRef ds:uri="http://schemas.microsoft.com/office/2006/metadata/properties"/>
    <ds:schemaRef ds:uri="http://schemas.microsoft.com/office/infopath/2007/PartnerControls"/>
    <ds:schemaRef ds:uri="http://purl.org/dc/terms/"/>
    <ds:schemaRef ds:uri="http://purl.org/dc/elements/1.1/"/>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12335</TotalTime>
  <Words>568</Words>
  <Application>Microsoft Office PowerPoint</Application>
  <PresentationFormat>Widescreen</PresentationFormat>
  <Paragraphs>111</Paragraphs>
  <Slides>6</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4" baseType="lpstr">
      <vt:lpstr>Arial </vt:lpstr>
      <vt:lpstr>宋体</vt:lpstr>
      <vt:lpstr>Arial</vt:lpstr>
      <vt:lpstr>Calibri</vt:lpstr>
      <vt:lpstr>Times New Roman</vt:lpstr>
      <vt:lpstr>Wingdings</vt:lpstr>
      <vt:lpstr>Office Theme</vt:lpstr>
      <vt:lpstr>包装程序外壳对象</vt:lpstr>
      <vt:lpstr>    SA5 meeting calendar    </vt:lpstr>
      <vt:lpstr>3GPP SA &amp; SA5 meeting calendar (2025)</vt:lpstr>
      <vt:lpstr>PowerPoint Presentation</vt:lpstr>
      <vt:lpstr>PowerPoint Presentation</vt:lpstr>
      <vt:lpstr>Joint workshop 2025 (open for proposals)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ZL</cp:lastModifiedBy>
  <cp:revision>802</cp:revision>
  <dcterms:created xsi:type="dcterms:W3CDTF">2019-03-13T01:38:36Z</dcterms:created>
  <dcterms:modified xsi:type="dcterms:W3CDTF">2025-05-09T15:18:05Z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(3)anw1F/1F5jiVy+jMIHqF03qXpYooiUrtgNYQBGYZ2DdoDsZXepZAq6FNVpDQQGRU04887Lvi
mJJ8pEsMl4BXOeSU+APYffyEWrEquN+K3AHo78PK0DftwZjtGD+c8rKHTgNp4ZgnhKasFp+a
3jVMapqsXA6HpZco5+v6z6uxH6Z2m3dd2cmL/pks+9jcSVGfStj80TnZ0nMjdm4jT8VxTE6u
FIkHIatBooRnPApkd1</vt:lpwstr>
  </property>
  <property fmtid="{D5CDD505-2E9C-101B-9397-08002B2CF9AE}" pid="4" name="_2015_ms_pID_7253431">
    <vt:lpwstr>MnCJgKS7Ze1ilqBdNygJSGsUrIgoQhyyjmGzOb1sTRP0QB4Iw4dfHa
7XhB81VyniGxGxGLvzZXx5Mav+ACHxYr653GO0dNtS2tME6Q2AtQ8141ntgG4DrOZKg6J0+3
hGnr6En9wk6Typc9fO/hG+0BadTefd+posOvTVROR8toVhDv/o4ASQW01GFbL4gZfYMQcmph
FtkFKYsuGpYynhPAoyHvmqNBiFCdBQZwiYTJ</vt:lpwstr>
  </property>
  <property fmtid="{D5CDD505-2E9C-101B-9397-08002B2CF9AE}" pid="5" name="_2015_ms_pID_7253432">
    <vt:lpwstr>Bg==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1700623718</vt:lpwstr>
  </property>
</Properties>
</file>