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1312" r:id="rId6"/>
    <p:sldId id="1314" r:id="rId7"/>
    <p:sldId id="1313" r:id="rId8"/>
    <p:sldId id="1246" r:id="rId9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2B2B2"/>
    <a:srgbClr val="0000FF"/>
    <a:srgbClr val="72AF2F"/>
    <a:srgbClr val="808080"/>
    <a:srgbClr val="FFFFCC"/>
    <a:srgbClr val="C1E442"/>
    <a:srgbClr val="FFFF99"/>
    <a:srgbClr val="C6D254"/>
    <a:srgbClr val="000000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08" autoAdjust="0"/>
    <p:restoredTop sz="92197" autoAdjust="0"/>
  </p:normalViewPr>
  <p:slideViewPr>
    <p:cSldViewPr snapToGrid="0">
      <p:cViewPr varScale="1">
        <p:scale>
          <a:sx n="116" d="100"/>
          <a:sy n="116" d="100"/>
        </p:scale>
        <p:origin x="1118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1814" y="-344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3/28/2025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3/28/2025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84869265-D860-41CA-AFA8-4209B0619A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WG5 Meeting #160</a:t>
            </a:r>
          </a:p>
          <a:p>
            <a:r>
              <a:rPr lang="sv-S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SA5#160, Goteborg, Sweden, 07 - 11 April 2025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 Box 13">
            <a:extLst>
              <a:ext uri="{FF2B5EF4-FFF2-40B4-BE49-F238E27FC236}">
                <a16:creationId xmlns:a16="http://schemas.microsoft.com/office/drawing/2014/main" id="{BA8561C5-21F5-40B5-B842-0EAB593BAC9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62018" y="254593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S5-251207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630172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67489" y="6423704"/>
            <a:ext cx="7950201" cy="323171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S5-251207: </a:t>
            </a:r>
            <a:r>
              <a:rPr lang="sv-SE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SA5#160, Goteborg, Sweden, 07 - 11 April 2025</a:t>
            </a: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2025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3685" y="3429000"/>
            <a:ext cx="8697009" cy="119269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 dirty="0"/>
              <a:t> </a:t>
            </a:r>
            <a:r>
              <a:rPr lang="en-GB" altLang="zh-CN" sz="4800" b="1" dirty="0"/>
              <a:t>SA5 meeting calendar</a:t>
            </a:r>
            <a:br>
              <a:rPr lang="en-GB" altLang="zh-CN" sz="4800" b="1" dirty="0"/>
            </a:b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798027" y="4092113"/>
            <a:ext cx="8872667" cy="1712694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de-DE" altLang="de-DE" sz="2400" dirty="0">
                <a:latin typeface="Arial" charset="0"/>
              </a:rPr>
              <a:t>Zou Lan, SA5 Chair (Huawei)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CBA0FCC-F867-4202-823A-96CB778B3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3GPP SA &amp; SA5 meeting calendar (2025)</a:t>
            </a:r>
            <a:endParaRPr lang="zh-CN" alt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372CFA6-B150-48A8-8616-5C53050DD2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1182825"/>
              </p:ext>
            </p:extLst>
          </p:nvPr>
        </p:nvGraphicFramePr>
        <p:xfrm>
          <a:off x="570000" y="1371600"/>
          <a:ext cx="11052000" cy="39321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1897008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523792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641908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6752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SA5#159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17 Feb 2025- 21 Feb 2025 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Sophia Antipolis, FR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5GA SA5 workshop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6752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SA#107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10 Mar 2025- 14 Mar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Incheon, South Korea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6G workshop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SA5#160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07 Apr 2025- 11 Apr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Goteborg, SE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SA2/3/4/5/6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SA5#161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19 May 2025- 23 May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Fukuoka, Japan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09 Jun 2025- 13 Jun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Prague, Czech Republic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30347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SA5#162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25 Aug 2025- 29 Aug 2025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Goteborg, SE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SA WGs/CT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3068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SA#109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Sep 2025- 19 Sep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Rel-19 freeze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36402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 Oct 2025- 17 Oct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SA2/3/4/5/6 and CT1/3/4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1946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 Nov 2025- 21 Nov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DALLAS, TEXAS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CT WGs, SA WGs, RAN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6752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SA#110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08 Dec 2025- 12 Dec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BALTIMORE, MARYLAND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298209A6-B80F-42C3-87C2-B85AF97D5622}"/>
              </a:ext>
            </a:extLst>
          </p:cNvPr>
          <p:cNvSpPr/>
          <p:nvPr/>
        </p:nvSpPr>
        <p:spPr>
          <a:xfrm>
            <a:off x="457176" y="5349486"/>
            <a:ext cx="112776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6 f2f SA5 meeting planned in 2025</a:t>
            </a:r>
          </a:p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This slide is only for information, please book your hotel/flight after you received official meeting invitation</a:t>
            </a:r>
          </a:p>
        </p:txBody>
      </p:sp>
    </p:spTree>
    <p:extLst>
      <p:ext uri="{BB962C8B-B14F-4D97-AF65-F5344CB8AC3E}">
        <p14:creationId xmlns:p14="http://schemas.microsoft.com/office/powerpoint/2010/main" val="107344589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5EBBB53-9B33-4777-9115-647F72E174FE}"/>
              </a:ext>
            </a:extLst>
          </p:cNvPr>
          <p:cNvSpPr/>
          <p:nvPr/>
        </p:nvSpPr>
        <p:spPr>
          <a:xfrm>
            <a:off x="493776" y="5463853"/>
            <a:ext cx="11622023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6 f2f SA5 meeting planned in 2026,</a:t>
            </a:r>
            <a:r>
              <a:rPr lang="en-US" altLang="en-US" sz="1800" kern="0" dirty="0">
                <a:highlight>
                  <a:srgbClr val="00FFFF"/>
                </a:highlight>
                <a:latin typeface="Calibri"/>
              </a:rPr>
              <a:t> SA5 meetings </a:t>
            </a:r>
            <a:r>
              <a:rPr lang="en-US" altLang="en-US" sz="1800" kern="0" dirty="0">
                <a:solidFill>
                  <a:prstClr val="black"/>
                </a:solidFill>
                <a:highlight>
                  <a:srgbClr val="00FFFF"/>
                </a:highlight>
                <a:latin typeface="Calibri"/>
              </a:rPr>
              <a:t>to be collocated with other SA WG as much as possible</a:t>
            </a: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.</a:t>
            </a:r>
          </a:p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This slide is only for information, please book your hotel/flight after you received official meeting invitation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885C84-341C-4314-B227-C6BA7B41ED59}"/>
              </a:ext>
            </a:extLst>
          </p:cNvPr>
          <p:cNvSpPr txBox="1"/>
          <p:nvPr/>
        </p:nvSpPr>
        <p:spPr>
          <a:xfrm>
            <a:off x="8624947" y="6145836"/>
            <a:ext cx="307327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Reference: confirmed </a:t>
            </a:r>
            <a:r>
              <a:rPr lang="en-US" altLang="zh-CN" dirty="0" err="1"/>
              <a:t>tdoc</a:t>
            </a:r>
            <a:r>
              <a:rPr lang="en-US" altLang="zh-CN" dirty="0"/>
              <a:t> from MHPG</a:t>
            </a:r>
            <a:endParaRPr lang="zh-CN" altLang="en-US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136CB0E-F29C-410E-BCA4-BD3FECF010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0280189"/>
              </p:ext>
            </p:extLst>
          </p:nvPr>
        </p:nvGraphicFramePr>
        <p:xfrm>
          <a:off x="570000" y="1371600"/>
          <a:ext cx="11052000" cy="3777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1897008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523792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560906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SA5#165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 Feb 2026 - 13 Feb 2026 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India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SA#111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 Mar 2026 - 13 Mar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Japan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 Apr 2026 - 17 Apr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SA5#167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 May 2026 - 22 May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SA#112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08 Jun 2026 - 12 Jun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>
                          <a:sym typeface="Wingdings" pitchFamily="2" charset="2"/>
                        </a:rPr>
                        <a:t>Singapore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26518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 Aug 2026 - 28 Aug 2026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26811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 Sep 2026 - 18 Sep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SA5#169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 Oct 2026 - 16 Oct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SA5#170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 Nov 2026 - 20 Nov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North America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07 Dec 2026 - 11 Dec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North America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7F086B7F-8582-46A7-98CD-554523625D74}"/>
              </a:ext>
            </a:extLst>
          </p:cNvPr>
          <p:cNvSpPr txBox="1">
            <a:spLocks/>
          </p:cNvSpPr>
          <p:nvPr/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kern="0" dirty="0"/>
              <a:t>3GPP SA &amp; SA5 meeting calendar (2026)</a:t>
            </a:r>
            <a:endParaRPr lang="zh-CN" altLang="en-US" kern="0" dirty="0"/>
          </a:p>
        </p:txBody>
      </p:sp>
    </p:spTree>
    <p:extLst>
      <p:ext uri="{BB962C8B-B14F-4D97-AF65-F5344CB8AC3E}">
        <p14:creationId xmlns:p14="http://schemas.microsoft.com/office/powerpoint/2010/main" val="267467048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B5833-9CDC-412F-AFB7-C1CCC7C6A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697" y="228600"/>
            <a:ext cx="9262492" cy="1143000"/>
          </a:xfrm>
        </p:spPr>
        <p:txBody>
          <a:bodyPr/>
          <a:lstStyle/>
          <a:p>
            <a:r>
              <a:rPr lang="en-US" altLang="zh-CN" dirty="0"/>
              <a:t>Joint workshop 2025 (open for proposals)</a:t>
            </a:r>
            <a:endParaRPr lang="zh-CN" alt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B09B2BC-5027-4889-AE75-7C4609697B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4248604"/>
              </p:ext>
            </p:extLst>
          </p:nvPr>
        </p:nvGraphicFramePr>
        <p:xfrm>
          <a:off x="492696" y="1328840"/>
          <a:ext cx="11206608" cy="20964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0021">
                  <a:extLst>
                    <a:ext uri="{9D8B030D-6E8A-4147-A177-3AD203B41FA5}">
                      <a16:colId xmlns:a16="http://schemas.microsoft.com/office/drawing/2014/main" val="2373675325"/>
                    </a:ext>
                  </a:extLst>
                </a:gridCol>
                <a:gridCol w="1654883">
                  <a:extLst>
                    <a:ext uri="{9D8B030D-6E8A-4147-A177-3AD203B41FA5}">
                      <a16:colId xmlns:a16="http://schemas.microsoft.com/office/drawing/2014/main" val="4104691232"/>
                    </a:ext>
                  </a:extLst>
                </a:gridCol>
                <a:gridCol w="1719845">
                  <a:extLst>
                    <a:ext uri="{9D8B030D-6E8A-4147-A177-3AD203B41FA5}">
                      <a16:colId xmlns:a16="http://schemas.microsoft.com/office/drawing/2014/main" val="2918137847"/>
                    </a:ext>
                  </a:extLst>
                </a:gridCol>
                <a:gridCol w="6321859">
                  <a:extLst>
                    <a:ext uri="{9D8B030D-6E8A-4147-A177-3AD203B41FA5}">
                      <a16:colId xmlns:a16="http://schemas.microsoft.com/office/drawing/2014/main" val="4274560431"/>
                    </a:ext>
                  </a:extLst>
                </a:gridCol>
              </a:tblGrid>
              <a:tr h="278651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Planned topics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225941431"/>
                  </a:ext>
                </a:extLst>
              </a:tr>
              <a:tr h="5038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Joint meeting with ETSI ISG ZSM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planned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Conf call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latin typeface="+mn-lt"/>
                        </a:rPr>
                        <a:t>Intent-driven Management Services. 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latin typeface="+mn-lt"/>
                        </a:rPr>
                        <a:t>AI/ML management.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latin typeface="+mn-lt"/>
                        </a:rPr>
                        <a:t>Management of Network Digital Twin.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latin typeface="+mn-lt"/>
                        </a:rPr>
                        <a:t>Closed control loops.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1639871"/>
                  </a:ext>
                </a:extLst>
              </a:tr>
              <a:tr h="503861">
                <a:tc>
                  <a:txBody>
                    <a:bodyPr/>
                    <a:lstStyle/>
                    <a:p>
                      <a:pPr algn="ctr"/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31280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757951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6509" y="2650441"/>
            <a:ext cx="4008341" cy="519616"/>
          </a:xfrm>
        </p:spPr>
        <p:txBody>
          <a:bodyPr/>
          <a:lstStyle/>
          <a:p>
            <a:r>
              <a:rPr lang="sv-SE" sz="6000" dirty="0" err="1"/>
              <a:t>Thank</a:t>
            </a:r>
            <a:r>
              <a:rPr lang="sv-SE" sz="6000" dirty="0"/>
              <a:t> </a:t>
            </a:r>
            <a:r>
              <a:rPr lang="sv-SE" sz="6000" dirty="0" err="1"/>
              <a:t>you</a:t>
            </a:r>
            <a:r>
              <a:rPr lang="sv-SE" sz="60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0406958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6292fa44ab954aa0fbadffb20d1b36d7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beac905ced2eb3c7f1f983f973c4cb1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13C568A-0C46-4592-BB68-CDB41342D77A}">
  <ds:schemaRefs>
    <ds:schemaRef ds:uri="http://schemas.microsoft.com/office/2006/documentManagement/types"/>
    <ds:schemaRef ds:uri="6f846979-0e6f-42ff-8b87-e1893efeda99"/>
    <ds:schemaRef ds:uri="http://schemas.microsoft.com/office/2006/metadata/properties"/>
    <ds:schemaRef ds:uri="http://schemas.microsoft.com/office/infopath/2007/PartnerControls"/>
    <ds:schemaRef ds:uri="http://purl.org/dc/terms/"/>
    <ds:schemaRef ds:uri="http://purl.org/dc/elements/1.1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A0C5451-E459-4FFF-ABEC-04BA6559BC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12077</TotalTime>
  <Words>415</Words>
  <Application>Microsoft Office PowerPoint</Application>
  <PresentationFormat>Widescreen</PresentationFormat>
  <Paragraphs>104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 </vt:lpstr>
      <vt:lpstr>宋体</vt:lpstr>
      <vt:lpstr>Arial</vt:lpstr>
      <vt:lpstr>Calibri</vt:lpstr>
      <vt:lpstr>Times New Roman</vt:lpstr>
      <vt:lpstr>Wingdings</vt:lpstr>
      <vt:lpstr>Office Theme</vt:lpstr>
      <vt:lpstr>    SA5 meeting calendar    </vt:lpstr>
      <vt:lpstr>3GPP SA &amp; SA5 meeting calendar (2025)</vt:lpstr>
      <vt:lpstr>PowerPoint Presentation</vt:lpstr>
      <vt:lpstr>Joint workshop 2025 (open for proposals)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Zou Lan</cp:lastModifiedBy>
  <cp:revision>795</cp:revision>
  <dcterms:created xsi:type="dcterms:W3CDTF">2019-03-13T01:38:36Z</dcterms:created>
  <dcterms:modified xsi:type="dcterms:W3CDTF">2025-03-28T08:42:43Z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_2015_ms_pID_725343">
    <vt:lpwstr>(3)anw1F/1F5jiVy+jMIHqF03qXpYooiUrtgNYQBGYZ2DdoDsZXepZAq6FNVpDQQGRU04887Lvi
mJJ8pEsMl4BXOeSU+APYffyEWrEquN+K3AHo78PK0DftwZjtGD+c8rKHTgNp4ZgnhKasFp+a
3jVMapqsXA6HpZco5+v6z6uxH6Z2m3dd2cmL/pks+9jcSVGfStj80TnZ0nMjdm4jT8VxTE6u
FIkHIatBooRnPApkd1</vt:lpwstr>
  </property>
  <property fmtid="{D5CDD505-2E9C-101B-9397-08002B2CF9AE}" pid="4" name="_2015_ms_pID_7253431">
    <vt:lpwstr>MnCJgKS7Ze1ilqBdNygJSGsUrIgoQhyyjmGzOb1sTRP0QB4Iw4dfHa
7XhB81VyniGxGxGLvzZXx5Mav+ACHxYr653GO0dNtS2tME6Q2AtQ8141ntgG4DrOZKg6J0+3
hGnr6En9wk6Typc9fO/hG+0BadTefd+posOvTVROR8toVhDv/o4ASQW01GFbL4gZfYMQcmph
FtkFKYsuGpYynhPAoyHvmqNBiFCdBQZwiYTJ</vt:lpwstr>
  </property>
  <property fmtid="{D5CDD505-2E9C-101B-9397-08002B2CF9AE}" pid="5" name="_2015_ms_pID_7253432">
    <vt:lpwstr>Bg==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1700623718</vt:lpwstr>
  </property>
</Properties>
</file>