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954" r:id="rId2"/>
  </p:sldMasterIdLst>
  <p:notesMasterIdLst>
    <p:notesMasterId r:id="rId46"/>
  </p:notesMasterIdLst>
  <p:handoutMasterIdLst>
    <p:handoutMasterId r:id="rId47"/>
  </p:handoutMasterIdLst>
  <p:sldIdLst>
    <p:sldId id="303" r:id="rId3"/>
    <p:sldId id="1225" r:id="rId4"/>
    <p:sldId id="1226" r:id="rId5"/>
    <p:sldId id="923" r:id="rId6"/>
    <p:sldId id="1227" r:id="rId7"/>
    <p:sldId id="1228" r:id="rId8"/>
    <p:sldId id="1229" r:id="rId9"/>
    <p:sldId id="1230" r:id="rId10"/>
    <p:sldId id="893" r:id="rId11"/>
    <p:sldId id="1207" r:id="rId12"/>
    <p:sldId id="1249" r:id="rId13"/>
    <p:sldId id="1219" r:id="rId14"/>
    <p:sldId id="1115" r:id="rId15"/>
    <p:sldId id="1152" r:id="rId16"/>
    <p:sldId id="1167" r:id="rId17"/>
    <p:sldId id="1221" r:id="rId18"/>
    <p:sldId id="1148" r:id="rId19"/>
    <p:sldId id="1149" r:id="rId20"/>
    <p:sldId id="1174" r:id="rId21"/>
    <p:sldId id="1175" r:id="rId22"/>
    <p:sldId id="1176" r:id="rId23"/>
    <p:sldId id="1178" r:id="rId24"/>
    <p:sldId id="1232" r:id="rId25"/>
    <p:sldId id="1233" r:id="rId26"/>
    <p:sldId id="1234" r:id="rId27"/>
    <p:sldId id="1235" r:id="rId28"/>
    <p:sldId id="1236" r:id="rId29"/>
    <p:sldId id="1237" r:id="rId30"/>
    <p:sldId id="1238" r:id="rId31"/>
    <p:sldId id="1239" r:id="rId32"/>
    <p:sldId id="1240" r:id="rId33"/>
    <p:sldId id="1241" r:id="rId34"/>
    <p:sldId id="1242" r:id="rId35"/>
    <p:sldId id="1243" r:id="rId36"/>
    <p:sldId id="1244" r:id="rId37"/>
    <p:sldId id="1245" r:id="rId38"/>
    <p:sldId id="1246" r:id="rId39"/>
    <p:sldId id="1205" r:id="rId40"/>
    <p:sldId id="900" r:id="rId41"/>
    <p:sldId id="907" r:id="rId42"/>
    <p:sldId id="1204" r:id="rId43"/>
    <p:sldId id="914" r:id="rId44"/>
    <p:sldId id="1247" r:id="rId45"/>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0066FF"/>
    <a:srgbClr val="72AF2F"/>
    <a:srgbClr val="FFFFCC"/>
    <a:srgbClr val="C1E442"/>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306" autoAdjust="0"/>
    <p:restoredTop sz="97931" autoAdjust="0"/>
  </p:normalViewPr>
  <p:slideViewPr>
    <p:cSldViewPr snapToGrid="0">
      <p:cViewPr varScale="1">
        <p:scale>
          <a:sx n="105" d="100"/>
          <a:sy n="105" d="100"/>
        </p:scale>
        <p:origin x="86" y="1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6/6/2023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6/6/2023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5906354"/>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586186251"/>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2751007367"/>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2685412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kern="1200" spc="300" dirty="0">
                <a:solidFill>
                  <a:schemeClr val="tx1"/>
                </a:solidFill>
                <a:latin typeface="Arial" panose="020B0604020202020204" pitchFamily="34" charset="0"/>
                <a:ea typeface="+mn-ea"/>
                <a:cs typeface="Arial" panose="020B0604020202020204" pitchFamily="34" charset="0"/>
              </a:rPr>
              <a:t>S5-233806, SA5#149, 22 May – 26 May,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a:t>
            </a:r>
            <a:r>
              <a:rPr lang="en-US" altLang="zh-CN" sz="1067" dirty="0"/>
              <a:t>23</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4"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S5-234062, SA5#149, 17– 25 </a:t>
            </a:r>
            <a:r>
              <a:rPr lang="en-US" altLang="zh-CN" sz="1100" b="1" spc="300" dirty="0">
                <a:ea typeface="+mn-ea"/>
                <a:cs typeface="Arial" panose="020B0604020202020204" pitchFamily="34" charset="0"/>
              </a:rPr>
              <a:t>April</a:t>
            </a:r>
            <a:r>
              <a:rPr lang="en-GB" sz="1100" b="1" spc="300" dirty="0">
                <a:ea typeface="+mn-ea"/>
                <a:cs typeface="Arial" panose="020B0604020202020204" pitchFamily="34" charset="0"/>
              </a:rPr>
              <a:t>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extLst>
      <p:ext uri="{BB962C8B-B14F-4D97-AF65-F5344CB8AC3E}">
        <p14:creationId xmlns:p14="http://schemas.microsoft.com/office/powerpoint/2010/main" val="2859150858"/>
      </p:ext>
    </p:extLst>
  </p:cSld>
  <p:clrMap bg1="lt1" tx1="dk1" bg2="lt2" tx2="dk2" accent1="accent1" accent2="accent2" accent3="accent3" accent4="accent4" accent5="accent5" accent6="accent6" hlink="hlink" folHlink="folHlink"/>
  <p:sldLayoutIdLst>
    <p:sldLayoutId id="2147483955" r:id="rId1"/>
    <p:sldLayoutId id="2147483956" r:id="rId2"/>
    <p:sldLayoutId id="2147483957"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file:///C:\Users\z00340018\AppData\Local\Temp\Rar$EXa16484.26470\docs\S5-234776.zip"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hyperlink" Target="https://www.3gpp.org/ftp/Email_Discussions/SA5/OAM%20rapporteur%20calls/Rapporteur%20call%20%23147" TargetMode="Externa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hyperlink" Target="file:///C:\Users\z00340018\AppData\Local\Temp\Rar$EXa16484.26470\docs\S5-233851.zip"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OAM&amp;P Exec Report</a:t>
            </a:r>
            <a:br>
              <a:rPr lang="en-GB" sz="4800" b="1" i="1" dirty="0"/>
            </a:br>
            <a:r>
              <a:rPr lang="fr-FR" altLang="zh-CN" sz="2400" dirty="0">
                <a:latin typeface="Arial" pitchFamily="34" charset="0"/>
              </a:rPr>
              <a:t>SA5#149, 22 – 26 </a:t>
            </a:r>
            <a:r>
              <a:rPr lang="en-US" altLang="zh-CN" sz="2400" dirty="0">
                <a:latin typeface="Arial" pitchFamily="34" charset="0"/>
              </a:rPr>
              <a:t>June, 2023</a:t>
            </a:r>
            <a:br>
              <a:rPr lang="fr-FR" altLang="zh-CN" sz="2400" dirty="0">
                <a:latin typeface="Arial" pitchFamily="34" charset="0"/>
              </a:rPr>
            </a:br>
            <a:r>
              <a:rPr lang="en-US" altLang="zh-CN" sz="2400" dirty="0">
                <a:latin typeface="Arial" pitchFamily="34" charset="0"/>
              </a:rPr>
              <a:t>Berlin, Germany</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Tovinger, SA5 Chair, </a:t>
            </a:r>
            <a:r>
              <a:rPr lang="en-US" altLang="zh-CN" sz="2400" dirty="0">
                <a:latin typeface="Arial" charset="0"/>
              </a:rPr>
              <a:t>ERICSSON</a:t>
            </a:r>
          </a:p>
          <a:p>
            <a:pPr>
              <a:lnSpc>
                <a:spcPct val="80000"/>
              </a:lnSpc>
            </a:pPr>
            <a:r>
              <a:rPr lang="en-US" altLang="zh-CN" sz="2400" dirty="0">
                <a:latin typeface="Arial" charset="0"/>
              </a:rPr>
              <a:t>Mirko Cano Soveri, MCC</a:t>
            </a: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760744"/>
          </a:xfrm>
        </p:spPr>
        <p:txBody>
          <a:bodyPr/>
          <a:lstStyle/>
          <a:p>
            <a:r>
              <a:rPr lang="sv-SE" dirty="0"/>
              <a:t>Outgoing LSs (SA5 level)</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64251162"/>
              </p:ext>
            </p:extLst>
          </p:nvPr>
        </p:nvGraphicFramePr>
        <p:xfrm>
          <a:off x="651462" y="1481648"/>
          <a:ext cx="9730388" cy="717441"/>
        </p:xfrm>
        <a:graphic>
          <a:graphicData uri="http://schemas.openxmlformats.org/drawingml/2006/table">
            <a:tbl>
              <a:tblPr firstRow="1" bandRow="1">
                <a:tableStyleId>{5C22544A-7EE6-4342-B048-85BDC9FD1C3A}</a:tableStyleId>
              </a:tblPr>
              <a:tblGrid>
                <a:gridCol w="1072625">
                  <a:extLst>
                    <a:ext uri="{9D8B030D-6E8A-4147-A177-3AD203B41FA5}">
                      <a16:colId xmlns:a16="http://schemas.microsoft.com/office/drawing/2014/main" val="570476699"/>
                    </a:ext>
                  </a:extLst>
                </a:gridCol>
                <a:gridCol w="4156074">
                  <a:extLst>
                    <a:ext uri="{9D8B030D-6E8A-4147-A177-3AD203B41FA5}">
                      <a16:colId xmlns:a16="http://schemas.microsoft.com/office/drawing/2014/main" val="2618836924"/>
                    </a:ext>
                  </a:extLst>
                </a:gridCol>
                <a:gridCol w="1580592">
                  <a:extLst>
                    <a:ext uri="{9D8B030D-6E8A-4147-A177-3AD203B41FA5}">
                      <a16:colId xmlns:a16="http://schemas.microsoft.com/office/drawing/2014/main" val="2652586482"/>
                    </a:ext>
                  </a:extLst>
                </a:gridCol>
                <a:gridCol w="1441698">
                  <a:extLst>
                    <a:ext uri="{9D8B030D-6E8A-4147-A177-3AD203B41FA5}">
                      <a16:colId xmlns:a16="http://schemas.microsoft.com/office/drawing/2014/main" val="3690116950"/>
                    </a:ext>
                  </a:extLst>
                </a:gridCol>
                <a:gridCol w="1479399">
                  <a:extLst>
                    <a:ext uri="{9D8B030D-6E8A-4147-A177-3AD203B41FA5}">
                      <a16:colId xmlns:a16="http://schemas.microsoft.com/office/drawing/2014/main" val="2952368263"/>
                    </a:ext>
                  </a:extLst>
                </a:gridCol>
              </a:tblGrid>
              <a:tr h="429141">
                <a:tc>
                  <a:txBody>
                    <a:bodyPr/>
                    <a:lstStyle/>
                    <a:p>
                      <a:pPr algn="ctr">
                        <a:spcAft>
                          <a:spcPts val="0"/>
                        </a:spcAft>
                      </a:pPr>
                      <a:r>
                        <a:rPr lang="en-US" sz="1200" b="1"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Tdoc</a:t>
                      </a:r>
                      <a:endParaRPr lang="en-US"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200" b="1" dirty="0">
                          <a:solidFill>
                            <a:srgbClr val="000000"/>
                          </a:solidFill>
                          <a:effectLst/>
                          <a:latin typeface="Arial" panose="020B0604020202020204" pitchFamily="34" charset="0"/>
                          <a:ea typeface="宋体" panose="02010600030101010101" pitchFamily="2" charset="-122"/>
                          <a:cs typeface="Arial" panose="020B0604020202020204" pitchFamily="34" charset="0"/>
                        </a:rPr>
                        <a:t>Title</a:t>
                      </a:r>
                      <a:endParaRPr lang="en-US"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1" dirty="0">
                          <a:solidFill>
                            <a:srgbClr val="000000"/>
                          </a:solidFill>
                          <a:effectLst/>
                          <a:latin typeface="Arial" panose="020B0604020202020204" pitchFamily="34" charset="0"/>
                          <a:ea typeface="+mn-ea"/>
                          <a:cs typeface="Arial" panose="020B0604020202020204" pitchFamily="34" charset="0"/>
                        </a:rPr>
                        <a:t>To</a:t>
                      </a:r>
                      <a:endParaRPr lang="en-US" sz="12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200" b="1">
                          <a:solidFill>
                            <a:srgbClr val="000000"/>
                          </a:solidFill>
                          <a:effectLst/>
                          <a:latin typeface="Arial" panose="020B0604020202020204" pitchFamily="34" charset="0"/>
                          <a:ea typeface="宋体" panose="02010600030101010101" pitchFamily="2" charset="-122"/>
                          <a:cs typeface="Arial" panose="020B0604020202020204" pitchFamily="34" charset="0"/>
                        </a:rPr>
                        <a:t>Cc</a:t>
                      </a:r>
                      <a:endParaRPr lang="en-US"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200" b="1">
                          <a:solidFill>
                            <a:srgbClr val="000000"/>
                          </a:solidFill>
                          <a:effectLst/>
                          <a:latin typeface="Arial" panose="020B0604020202020204" pitchFamily="34" charset="0"/>
                          <a:ea typeface="宋体" panose="02010600030101010101" pitchFamily="2" charset="-122"/>
                          <a:cs typeface="Arial" panose="020B0604020202020204" pitchFamily="34" charset="0"/>
                        </a:rPr>
                        <a:t>ReplyTo</a:t>
                      </a:r>
                      <a:endParaRPr lang="en-US" sz="120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88300">
                <a:tc>
                  <a:txBody>
                    <a:bodyPr/>
                    <a:lstStyle/>
                    <a:p>
                      <a:r>
                        <a:rPr lang="en-US" sz="800">
                          <a:effectLst/>
                          <a:latin typeface="Arial" panose="020B0604020202020204" pitchFamily="34" charset="0"/>
                          <a:hlinkClick r:id="rId2" action="ppaction://hlinkfile"/>
                        </a:rPr>
                        <a:t>S5‑234776</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a:effectLst/>
                          <a:latin typeface="Arial" panose="020B0604020202020204" pitchFamily="34" charset="0"/>
                        </a:rPr>
                        <a:t>LSout on Security for AI ML trustworthiness management</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a:effectLst/>
                          <a:latin typeface="Arial" panose="020B0604020202020204" pitchFamily="34" charset="0"/>
                        </a:rPr>
                        <a:t>SA3</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Aft>
                          <a:spcPts val="0"/>
                        </a:spcAft>
                      </a:pPr>
                      <a:r>
                        <a:rPr lang="en-US" sz="1200">
                          <a:solidFill>
                            <a:srgbClr val="000000"/>
                          </a:solidFill>
                          <a:effectLst/>
                          <a:latin typeface="Calibri" panose="020F0502020204030204" pitchFamily="34" charset="0"/>
                          <a:ea typeface="宋体" panose="02010600030101010101" pitchFamily="2" charset="-122"/>
                        </a:rPr>
                        <a:t>-</a:t>
                      </a:r>
                      <a:endParaRPr lang="zh-CN" sz="1100">
                        <a:effectLst/>
                        <a:latin typeface="Calibri" panose="020F0502020204030204" pitchFamily="34" charset="0"/>
                        <a:ea typeface="宋体" panose="02010600030101010101" pitchFamily="2" charset="-122"/>
                      </a:endParaRPr>
                    </a:p>
                  </a:txBody>
                  <a:tcPr marL="8227" marR="8227" marT="8227" marB="82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Aft>
                          <a:spcPts val="0"/>
                        </a:spcAft>
                      </a:pPr>
                      <a:endParaRPr lang="zh-CN" sz="1100" dirty="0">
                        <a:effectLst/>
                        <a:latin typeface="Calibri" panose="020F0502020204030204" pitchFamily="34" charset="0"/>
                        <a:ea typeface="宋体" panose="02010600030101010101" pitchFamily="2" charset="-122"/>
                      </a:endParaRPr>
                    </a:p>
                  </a:txBody>
                  <a:tcPr marL="8227" marR="8227" marT="8227" marB="822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52387503"/>
                  </a:ext>
                </a:extLst>
              </a:tr>
            </a:tbl>
          </a:graphicData>
        </a:graphic>
      </p:graphicFrame>
    </p:spTree>
    <p:extLst>
      <p:ext uri="{BB962C8B-B14F-4D97-AF65-F5344CB8AC3E}">
        <p14:creationId xmlns:p14="http://schemas.microsoft.com/office/powerpoint/2010/main" val="28023051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178ABB1F-846B-44CB-A8B9-058F2501BA60}"/>
              </a:ext>
            </a:extLst>
          </p:cNvPr>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sp>
        <p:nvSpPr>
          <p:cNvPr id="4" name="矩形 8">
            <a:extLst>
              <a:ext uri="{FF2B5EF4-FFF2-40B4-BE49-F238E27FC236}">
                <a16:creationId xmlns:a16="http://schemas.microsoft.com/office/drawing/2014/main" id="{D578F57F-97D6-46B3-A92C-6FAA29F27237}"/>
              </a:ext>
            </a:extLst>
          </p:cNvPr>
          <p:cNvSpPr/>
          <p:nvPr/>
        </p:nvSpPr>
        <p:spPr>
          <a:xfrm>
            <a:off x="0" y="671965"/>
            <a:ext cx="10247086" cy="276999"/>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Altogether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49</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WIs/SIs, including </a:t>
            </a:r>
            <a:r>
              <a:rPr kumimoji="0" lang="en-US" altLang="zh-CN" sz="1200" b="1" i="0" u="none" strike="noStrike" kern="1200" cap="none" spc="0" normalizeH="0" baseline="0" noProof="0" dirty="0">
                <a:ln>
                  <a:noFill/>
                </a:ln>
                <a:solidFill>
                  <a:srgbClr val="FF3300"/>
                </a:solidFill>
                <a:effectLst/>
                <a:uLnTx/>
                <a:uFillTx/>
                <a:latin typeface="Calibri"/>
                <a:ea typeface="宋体" panose="02010600030101010101" pitchFamily="2" charset="-122"/>
                <a:cs typeface="Arial" panose="020B0604020202020204" pitchFamily="34" charset="0"/>
              </a:rPr>
              <a:t>7</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ongoing SIs and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17</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ongoing WIs,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4</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new WIDs are waiting for SA approval,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19</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studies are finished,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2</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work items are finished. </a:t>
            </a:r>
          </a:p>
        </p:txBody>
      </p:sp>
      <p:graphicFrame>
        <p:nvGraphicFramePr>
          <p:cNvPr id="5" name="表格 6">
            <a:extLst>
              <a:ext uri="{FF2B5EF4-FFF2-40B4-BE49-F238E27FC236}">
                <a16:creationId xmlns:a16="http://schemas.microsoft.com/office/drawing/2014/main" id="{88B72763-B63E-4A6C-A4D8-F959E662BD5C}"/>
              </a:ext>
            </a:extLst>
          </p:cNvPr>
          <p:cNvGraphicFramePr>
            <a:graphicFrameLocks noGrp="1"/>
          </p:cNvGraphicFramePr>
          <p:nvPr>
            <p:extLst>
              <p:ext uri="{D42A27DB-BD31-4B8C-83A1-F6EECF244321}">
                <p14:modId xmlns:p14="http://schemas.microsoft.com/office/powerpoint/2010/main" val="4061475171"/>
              </p:ext>
            </p:extLst>
          </p:nvPr>
        </p:nvGraphicFramePr>
        <p:xfrm>
          <a:off x="120651" y="948964"/>
          <a:ext cx="5518148" cy="4086226"/>
        </p:xfrm>
        <a:graphic>
          <a:graphicData uri="http://schemas.openxmlformats.org/drawingml/2006/table">
            <a:tbl>
              <a:tblPr>
                <a:tableStyleId>{5C22544A-7EE6-4342-B048-85BDC9FD1C3A}</a:tableStyleId>
              </a:tblPr>
              <a:tblGrid>
                <a:gridCol w="274822">
                  <a:extLst>
                    <a:ext uri="{9D8B030D-6E8A-4147-A177-3AD203B41FA5}">
                      <a16:colId xmlns:a16="http://schemas.microsoft.com/office/drawing/2014/main" val="20000"/>
                    </a:ext>
                  </a:extLst>
                </a:gridCol>
                <a:gridCol w="2691782">
                  <a:extLst>
                    <a:ext uri="{9D8B030D-6E8A-4147-A177-3AD203B41FA5}">
                      <a16:colId xmlns:a16="http://schemas.microsoft.com/office/drawing/2014/main" val="20001"/>
                    </a:ext>
                  </a:extLst>
                </a:gridCol>
                <a:gridCol w="901778">
                  <a:extLst>
                    <a:ext uri="{9D8B030D-6E8A-4147-A177-3AD203B41FA5}">
                      <a16:colId xmlns:a16="http://schemas.microsoft.com/office/drawing/2014/main" val="3110116580"/>
                    </a:ext>
                  </a:extLst>
                </a:gridCol>
                <a:gridCol w="873816">
                  <a:extLst>
                    <a:ext uri="{9D8B030D-6E8A-4147-A177-3AD203B41FA5}">
                      <a16:colId xmlns:a16="http://schemas.microsoft.com/office/drawing/2014/main" val="3609828058"/>
                    </a:ext>
                  </a:extLst>
                </a:gridCol>
                <a:gridCol w="775950">
                  <a:extLst>
                    <a:ext uri="{9D8B030D-6E8A-4147-A177-3AD203B41FA5}">
                      <a16:colId xmlns:a16="http://schemas.microsoft.com/office/drawing/2014/main" val="2153679179"/>
                    </a:ext>
                  </a:extLst>
                </a:gridCol>
              </a:tblGrid>
              <a:tr h="172427">
                <a:tc gridSpan="5">
                  <a:txBody>
                    <a:bodyPr/>
                    <a:lstStyle/>
                    <a:p>
                      <a:pPr marL="0" algn="l" defTabSz="1219170" rtl="0" eaLnBrk="1" latinLnBrk="0" hangingPunct="1">
                        <a:spcAft>
                          <a:spcPts val="0"/>
                        </a:spcAft>
                      </a:pPr>
                      <a:r>
                        <a:rPr lang="en-US" altLang="zh-CN" sz="105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3574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8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1</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FS_eANL</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2</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FS_ANLEVA</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SP-211445</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3789">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3</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 Ericsson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FS_eIDMS_MN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SP-211450</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4"/>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4</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effectLst/>
                          <a:latin typeface="Arial" panose="020B0604020202020204" pitchFamily="34" charset="0"/>
                          <a:ea typeface="+mn-ea"/>
                          <a:cs typeface="Arial" panose="020B0604020202020204" pitchFamily="34" charset="0"/>
                        </a:rPr>
                        <a:t>Study</a:t>
                      </a:r>
                      <a:r>
                        <a:rPr lang="en-US" altLang="zh-CN" sz="700" baseline="0" dirty="0">
                          <a:effectLst/>
                          <a:latin typeface="Arial" panose="020B0604020202020204" pitchFamily="34" charset="0"/>
                          <a:ea typeface="+mn-ea"/>
                          <a:cs typeface="Arial" panose="020B0604020202020204" pitchFamily="34" charset="0"/>
                        </a:rPr>
                        <a:t> </a:t>
                      </a:r>
                      <a:r>
                        <a:rPr lang="en-US" altLang="zh-CN" sz="700" dirty="0">
                          <a:effectLst/>
                          <a:latin typeface="Arial" panose="020B0604020202020204" pitchFamily="34" charset="0"/>
                          <a:ea typeface="+mn-ea"/>
                          <a:cs typeface="Arial" panose="020B0604020202020204" pitchFamily="34" charset="0"/>
                        </a:rPr>
                        <a:t>on intent-driven management for network slicing</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Ericsson,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FS_NETSLICE_IDMS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SP-220278</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2106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5</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Intel, NEC</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FS_AIML_MGMT</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SP-211443</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6"/>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6</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Enhancement of the management aspects related to 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FS_MANWDAF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SP-211435</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7"/>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7</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7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FS_FSEV</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SP-220153</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(finished)Study on measurement data collection to support RAN intelligence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Intel,</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China Mobile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FS_MEDACO_RAN</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SP-220488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9"/>
                  </a:ext>
                </a:extLst>
              </a:tr>
              <a:tr h="135741">
                <a:tc gridSpan="5">
                  <a:txBody>
                    <a:bodyPr/>
                    <a:lstStyle/>
                    <a:p>
                      <a:pPr algn="l">
                        <a:spcAft>
                          <a:spcPts val="0"/>
                        </a:spcAft>
                      </a:pPr>
                      <a:r>
                        <a:rPr lang="en-US" altLang="zh-CN" sz="8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8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135618">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9</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Enhancement of service based management architecture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Huawei, Ericsson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SP-211451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0"/>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10</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Basic SBMA enabler enhancements</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Nokia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S5-221506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1"/>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11</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URLLC</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FS_URLLC_Mgt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SP-220146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2"/>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12</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5GLAN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FS_5GLAN_Mgt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SP-220324</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3"/>
                  </a:ext>
                </a:extLst>
              </a:tr>
              <a:tr h="1441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13</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of Cloud Native Virtualized Network Function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a:t>
                      </a:r>
                      <a:r>
                        <a:rPr lang="en-US" altLang="zh-CN" sz="700" kern="1200" baseline="0">
                          <a:solidFill>
                            <a:schemeClr val="tx1"/>
                          </a:solidFill>
                          <a:effectLst/>
                          <a:latin typeface="Arial" panose="020B0604020202020204" pitchFamily="34" charset="0"/>
                          <a:ea typeface="+mn-ea"/>
                          <a:cs typeface="Arial" panose="020B0604020202020204" pitchFamily="34" charset="0"/>
                        </a:rPr>
                        <a:t>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FS_MCVNF</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SP-220150</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4"/>
                  </a:ext>
                </a:extLst>
              </a:tr>
              <a:tr h="14229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14</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5G MOCN Network Sharing Phase2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FS_MANS_ph2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5"/>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700" kern="1200" baseline="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SP-211427</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6"/>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of Trace/MDT phase 2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FS_5GMDT_Ph2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7"/>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17</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algn="l">
                        <a:spcAft>
                          <a:spcPts val="0"/>
                        </a:spcAft>
                      </a:pPr>
                      <a:r>
                        <a:rPr lang="en-US" sz="700" dirty="0">
                          <a:effectLst/>
                          <a:latin typeface="Arial" panose="020B0604020202020204" pitchFamily="34" charset="0"/>
                          <a:ea typeface="宋体" panose="02010600030101010101" pitchFamily="2" charset="-122"/>
                        </a:rPr>
                        <a:t>(finished)Study on YANG P</a:t>
                      </a:r>
                      <a:r>
                        <a:rPr lang="en-US" sz="700" dirty="0">
                          <a:solidFill>
                            <a:schemeClr val="tx1"/>
                          </a:solidFill>
                          <a:effectLst/>
                          <a:latin typeface="Arial" panose="020B0604020202020204" pitchFamily="34" charset="0"/>
                          <a:ea typeface="宋体" panose="02010600030101010101" pitchFamily="2" charset="-122"/>
                        </a:rPr>
                        <a:t>USH (stopped at SA5#144e)</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FS_YANG</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SP-200765</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extLst>
                  <a:ext uri="{0D108BD9-81ED-4DB2-BD59-A6C34878D82A}">
                    <a16:rowId xmlns:a16="http://schemas.microsoft.com/office/drawing/2014/main" val="10018"/>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18</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mn-cs"/>
                        </a:rPr>
                        <a:t>China Unicom</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mn-cs"/>
                        </a:rPr>
                        <a:t>FS_IOT_NTN</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mn-cs"/>
                        </a:rPr>
                        <a:t>SP-220490</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bg1">
                        <a:lumMod val="65000"/>
                      </a:schemeClr>
                    </a:solidFill>
                  </a:tcPr>
                </a:tc>
                <a:extLst>
                  <a:ext uri="{0D108BD9-81ED-4DB2-BD59-A6C34878D82A}">
                    <a16:rowId xmlns:a16="http://schemas.microsoft.com/office/drawing/2014/main" val="10020"/>
                  </a:ext>
                </a:extLst>
              </a:tr>
              <a:tr h="1452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19</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Study on Data management phase 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Nokia</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FS_MADCOL_ph2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SP-220842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2"/>
                  </a:ext>
                </a:extLst>
              </a:tr>
            </a:tbl>
          </a:graphicData>
        </a:graphic>
      </p:graphicFrame>
      <p:graphicFrame>
        <p:nvGraphicFramePr>
          <p:cNvPr id="6" name="表格 7">
            <a:extLst>
              <a:ext uri="{FF2B5EF4-FFF2-40B4-BE49-F238E27FC236}">
                <a16:creationId xmlns:a16="http://schemas.microsoft.com/office/drawing/2014/main" id="{0559C7EF-AA8B-4B7D-A44A-DF378FCCA6F2}"/>
              </a:ext>
            </a:extLst>
          </p:cNvPr>
          <p:cNvGraphicFramePr>
            <a:graphicFrameLocks noGrp="1"/>
          </p:cNvGraphicFramePr>
          <p:nvPr>
            <p:extLst>
              <p:ext uri="{D42A27DB-BD31-4B8C-83A1-F6EECF244321}">
                <p14:modId xmlns:p14="http://schemas.microsoft.com/office/powerpoint/2010/main" val="1903249740"/>
              </p:ext>
            </p:extLst>
          </p:nvPr>
        </p:nvGraphicFramePr>
        <p:xfrm>
          <a:off x="120652" y="5047582"/>
          <a:ext cx="5518148" cy="1447800"/>
        </p:xfrm>
        <a:graphic>
          <a:graphicData uri="http://schemas.openxmlformats.org/drawingml/2006/table">
            <a:tbl>
              <a:tblPr>
                <a:tableStyleId>{5C22544A-7EE6-4342-B048-85BDC9FD1C3A}</a:tableStyleId>
              </a:tblPr>
              <a:tblGrid>
                <a:gridCol w="265010">
                  <a:extLst>
                    <a:ext uri="{9D8B030D-6E8A-4147-A177-3AD203B41FA5}">
                      <a16:colId xmlns:a16="http://schemas.microsoft.com/office/drawing/2014/main" val="20000"/>
                    </a:ext>
                  </a:extLst>
                </a:gridCol>
                <a:gridCol w="2699384">
                  <a:extLst>
                    <a:ext uri="{9D8B030D-6E8A-4147-A177-3AD203B41FA5}">
                      <a16:colId xmlns:a16="http://schemas.microsoft.com/office/drawing/2014/main" val="20001"/>
                    </a:ext>
                  </a:extLst>
                </a:gridCol>
                <a:gridCol w="913640">
                  <a:extLst>
                    <a:ext uri="{9D8B030D-6E8A-4147-A177-3AD203B41FA5}">
                      <a16:colId xmlns:a16="http://schemas.microsoft.com/office/drawing/2014/main" val="20002"/>
                    </a:ext>
                  </a:extLst>
                </a:gridCol>
                <a:gridCol w="856343">
                  <a:extLst>
                    <a:ext uri="{9D8B030D-6E8A-4147-A177-3AD203B41FA5}">
                      <a16:colId xmlns:a16="http://schemas.microsoft.com/office/drawing/2014/main" val="20003"/>
                    </a:ext>
                  </a:extLst>
                </a:gridCol>
                <a:gridCol w="783771">
                  <a:extLst>
                    <a:ext uri="{9D8B030D-6E8A-4147-A177-3AD203B41FA5}">
                      <a16:colId xmlns:a16="http://schemas.microsoft.com/office/drawing/2014/main" val="20005"/>
                    </a:ext>
                  </a:extLst>
                </a:gridCol>
              </a:tblGrid>
              <a:tr h="119748">
                <a:tc gridSpan="5">
                  <a:txBody>
                    <a:bodyPr/>
                    <a:lstStyle/>
                    <a:p>
                      <a:pPr marL="0" algn="l" defTabSz="1219170" rtl="0" eaLnBrk="1" latinLnBrk="0" hangingPunct="1">
                        <a:spcAft>
                          <a:spcPts val="0"/>
                        </a:spcAft>
                      </a:pPr>
                      <a:r>
                        <a:rPr lang="en-US" altLang="zh-CN" sz="8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8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20</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algn="l">
                        <a:spcAft>
                          <a:spcPts val="0"/>
                        </a:spcAft>
                      </a:pPr>
                      <a:r>
                        <a:rPr lang="en-US" sz="700" kern="1200" dirty="0">
                          <a:solidFill>
                            <a:schemeClr val="tx1"/>
                          </a:solidFill>
                          <a:effectLst/>
                          <a:latin typeface="Arial" panose="020B0604020202020204" pitchFamily="34" charset="0"/>
                          <a:ea typeface="+mn-ea"/>
                          <a:cs typeface="Arial" panose="020B0604020202020204" pitchFamily="34" charset="0"/>
                        </a:rPr>
                        <a:t>(finished)Study on enhancement of management of non-public networks</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Huawei</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GB" sz="700" kern="1200" dirty="0" err="1">
                          <a:solidFill>
                            <a:schemeClr val="tx1"/>
                          </a:solidFill>
                          <a:effectLst/>
                          <a:latin typeface="Arial" panose="020B0604020202020204" pitchFamily="34" charset="0"/>
                          <a:ea typeface="+mn-ea"/>
                          <a:cs typeface="Arial" panose="020B0604020202020204" pitchFamily="34" charset="0"/>
                        </a:rPr>
                        <a:t>FS_OAM_eNPN</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700" kern="1200" dirty="0">
                          <a:solidFill>
                            <a:schemeClr val="tx1"/>
                          </a:solidFill>
                          <a:effectLst/>
                          <a:latin typeface="Arial" panose="020B0604020202020204" pitchFamily="34" charset="0"/>
                          <a:ea typeface="+mn-ea"/>
                          <a:cs typeface="Arial" panose="020B0604020202020204" pitchFamily="34" charset="0"/>
                        </a:rPr>
                        <a:t>SP-211436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2"/>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FS_EE5G_Ph2</a:t>
                      </a: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3"/>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22</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700" dirty="0">
                        <a:latin typeface="Arial" panose="020B0604020202020204" pitchFamily="34" charset="0"/>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FS_NSOEU</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4"/>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23</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Huawei</a:t>
                      </a:r>
                      <a:endParaRPr lang="zh-CN" altLang="en-US" sz="7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24</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FS_DCSA</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(finished) Study on management aspects of network slice management capability exposure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FS_NSCE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extLst>
                  <a:ext uri="{0D108BD9-81ED-4DB2-BD59-A6C34878D82A}">
                    <a16:rowId xmlns:a16="http://schemas.microsoft.com/office/drawing/2014/main" val="10007"/>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FS_MEC_ECM</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SP-220147</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8"/>
                  </a:ext>
                </a:extLst>
              </a:tr>
            </a:tbl>
          </a:graphicData>
        </a:graphic>
      </p:graphicFrame>
      <p:graphicFrame>
        <p:nvGraphicFramePr>
          <p:cNvPr id="7" name="表格 5">
            <a:extLst>
              <a:ext uri="{FF2B5EF4-FFF2-40B4-BE49-F238E27FC236}">
                <a16:creationId xmlns:a16="http://schemas.microsoft.com/office/drawing/2014/main" id="{56FFBA36-1DB3-45A5-B734-57A231250EAF}"/>
              </a:ext>
            </a:extLst>
          </p:cNvPr>
          <p:cNvGraphicFramePr>
            <a:graphicFrameLocks noGrp="1"/>
          </p:cNvGraphicFramePr>
          <p:nvPr>
            <p:extLst>
              <p:ext uri="{D42A27DB-BD31-4B8C-83A1-F6EECF244321}">
                <p14:modId xmlns:p14="http://schemas.microsoft.com/office/powerpoint/2010/main" val="816541715"/>
              </p:ext>
            </p:extLst>
          </p:nvPr>
        </p:nvGraphicFramePr>
        <p:xfrm>
          <a:off x="5737499" y="1043307"/>
          <a:ext cx="5949224" cy="4775737"/>
        </p:xfrm>
        <a:graphic>
          <a:graphicData uri="http://schemas.openxmlformats.org/drawingml/2006/table">
            <a:tbl>
              <a:tblPr>
                <a:tableStyleId>{5C22544A-7EE6-4342-B048-85BDC9FD1C3A}</a:tableStyleId>
              </a:tblPr>
              <a:tblGrid>
                <a:gridCol w="327426">
                  <a:extLst>
                    <a:ext uri="{9D8B030D-6E8A-4147-A177-3AD203B41FA5}">
                      <a16:colId xmlns:a16="http://schemas.microsoft.com/office/drawing/2014/main" val="20000"/>
                    </a:ext>
                  </a:extLst>
                </a:gridCol>
                <a:gridCol w="2595433">
                  <a:extLst>
                    <a:ext uri="{9D8B030D-6E8A-4147-A177-3AD203B41FA5}">
                      <a16:colId xmlns:a16="http://schemas.microsoft.com/office/drawing/2014/main" val="20001"/>
                    </a:ext>
                  </a:extLst>
                </a:gridCol>
                <a:gridCol w="1140823">
                  <a:extLst>
                    <a:ext uri="{9D8B030D-6E8A-4147-A177-3AD203B41FA5}">
                      <a16:colId xmlns:a16="http://schemas.microsoft.com/office/drawing/2014/main" val="47629550"/>
                    </a:ext>
                  </a:extLst>
                </a:gridCol>
                <a:gridCol w="975845">
                  <a:extLst>
                    <a:ext uri="{9D8B030D-6E8A-4147-A177-3AD203B41FA5}">
                      <a16:colId xmlns:a16="http://schemas.microsoft.com/office/drawing/2014/main" val="3406308894"/>
                    </a:ext>
                  </a:extLst>
                </a:gridCol>
                <a:gridCol w="909697">
                  <a:extLst>
                    <a:ext uri="{9D8B030D-6E8A-4147-A177-3AD203B41FA5}">
                      <a16:colId xmlns:a16="http://schemas.microsoft.com/office/drawing/2014/main" val="20004"/>
                    </a:ext>
                  </a:extLst>
                </a:gridCol>
              </a:tblGrid>
              <a:tr h="168804">
                <a:tc gridSpan="5">
                  <a:txBody>
                    <a:bodyPr/>
                    <a:lstStyle/>
                    <a:p>
                      <a:pPr algn="l">
                        <a:spcAft>
                          <a:spcPts val="0"/>
                        </a:spcAft>
                      </a:pPr>
                      <a:r>
                        <a:rPr lang="en-GB" sz="1100" b="1" dirty="0">
                          <a:effectLst/>
                          <a:latin typeface="Arial" panose="020B0604020202020204" pitchFamily="34" charset="0"/>
                          <a:cs typeface="Arial" panose="020B0604020202020204" pitchFamily="34" charset="0"/>
                        </a:rPr>
                        <a:t> </a:t>
                      </a:r>
                      <a:r>
                        <a:rPr lang="en-GB" sz="11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050" b="1" dirty="0">
                          <a:effectLst/>
                          <a:latin typeface="Arial" panose="020B0604020202020204" pitchFamily="34" charset="0"/>
                          <a:cs typeface="Arial" panose="020B0604020202020204" pitchFamily="34" charset="0"/>
                        </a:rPr>
                        <a:t> </a:t>
                      </a:r>
                      <a:endParaRPr lang="zh-CN" sz="16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0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59695">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p>
                  </a:txBody>
                  <a:tcPr marL="9525" marR="9525" marT="9525" marB="9525">
                    <a:solidFill>
                      <a:schemeClr val="tx2">
                        <a:lumMod val="20000"/>
                        <a:lumOff val="80000"/>
                      </a:schemeClr>
                    </a:solidFill>
                  </a:tcPr>
                </a:tc>
                <a:tc>
                  <a:txBody>
                    <a:bodyPr/>
                    <a:lstStyle/>
                    <a:p>
                      <a:r>
                        <a:rPr lang="en-US" altLang="zh-CN" sz="8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altLang="en-US" sz="2000"/>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fontAlgn="t"/>
                      <a:r>
                        <a:rPr lang="en-US" altLang="zh-CN" sz="800" b="0" i="0" u="none" strike="noStrike" dirty="0">
                          <a:solidFill>
                            <a:schemeClr val="tx1"/>
                          </a:solidFill>
                          <a:effectLst/>
                          <a:latin typeface="+mn-lt"/>
                          <a:ea typeface="等线" panose="02010600030101010101" pitchFamily="2" charset="-122"/>
                        </a:rPr>
                        <a:t>Management Data Analytics phase 2 </a:t>
                      </a: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Intel, NEC</a:t>
                      </a:r>
                      <a:endParaRPr lang="zh-CN" altLang="en-US" sz="2000"/>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a:solidFill>
                            <a:schemeClr val="tx1"/>
                          </a:solidFill>
                          <a:effectLst/>
                          <a:latin typeface="Arial" panose="020B0604020202020204" pitchFamily="34" charset="0"/>
                          <a:ea typeface="+mn-ea"/>
                          <a:cs typeface="Arial" panose="020B0604020202020204" pitchFamily="34" charset="0"/>
                        </a:rPr>
                        <a:t>eMDAS_Ph2</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Arial" panose="020B0604020202020204" pitchFamily="34" charset="0"/>
                          <a:ea typeface="+mn-ea"/>
                          <a:cs typeface="Arial" panose="020B0604020202020204" pitchFamily="34" charset="0"/>
                        </a:rPr>
                        <a:t>SP-220981</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AI/ML management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微软雅黑" panose="020B0503020204020204" pitchFamily="34" charset="-122"/>
                          <a:cs typeface="Arial" panose="020B0604020202020204" pitchFamily="34" charset="0"/>
                        </a:rPr>
                        <a:t>Intel, NEC</a:t>
                      </a:r>
                      <a:endParaRPr lang="zh-CN" altLang="en-US" sz="2000">
                        <a:solidFill>
                          <a:schemeClr val="tx1"/>
                        </a:solidFill>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a:solidFill>
                            <a:schemeClr val="tx1"/>
                          </a:solidFill>
                          <a:effectLst/>
                          <a:latin typeface="Arial" panose="020B0604020202020204" pitchFamily="34" charset="0"/>
                          <a:ea typeface="+mn-ea"/>
                          <a:cs typeface="Arial" panose="020B0604020202020204" pitchFamily="34" charset="0"/>
                        </a:rPr>
                        <a:t>AIML_MGMT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zh-CN" sz="800" dirty="0">
                          <a:solidFill>
                            <a:schemeClr val="tx1"/>
                          </a:solidFill>
                          <a:effectLst/>
                          <a:latin typeface="Arial" panose="020B0604020202020204" pitchFamily="34" charset="0"/>
                          <a:cs typeface="Arial" panose="020B0604020202020204" pitchFamily="34" charset="0"/>
                        </a:rPr>
                        <a:t>SP-230335</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61879106"/>
                  </a:ext>
                </a:extLst>
              </a:tr>
              <a:tr h="226220">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4</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 phase 2 </a:t>
                      </a:r>
                    </a:p>
                  </a:txBody>
                  <a:tcPr marL="6350" marR="6350" marT="6350" marB="0" anchor="b">
                    <a:solidFill>
                      <a:schemeClr val="tx2">
                        <a:lumMod val="20000"/>
                        <a:lumOff val="80000"/>
                      </a:schemeClr>
                    </a:solidFill>
                  </a:tcPr>
                </a:tc>
                <a:tc>
                  <a:txBody>
                    <a:bodyPr/>
                    <a:lstStyle/>
                    <a:p>
                      <a:r>
                        <a:rPr lang="en-US" sz="800" kern="1200">
                          <a:solidFill>
                            <a:schemeClr val="tx1"/>
                          </a:solidFill>
                          <a:effectLst/>
                          <a:latin typeface="Arial" panose="020B0604020202020204" pitchFamily="34" charset="0"/>
                          <a:ea typeface="宋体" panose="02010600030101010101" pitchFamily="2" charset="-122"/>
                          <a:cs typeface="Arial" panose="020B0604020202020204" pitchFamily="34" charset="0"/>
                        </a:rPr>
                        <a:t>Huawei, Ericsson</a:t>
                      </a:r>
                      <a:endParaRPr lang="zh-CN" altLang="en-US" sz="2000">
                        <a:solidFill>
                          <a:schemeClr val="tx1"/>
                        </a:solidFill>
                      </a:endParaRPr>
                    </a:p>
                  </a:txBody>
                  <a:tcPr marL="6350" marR="6350" marT="6350" marB="0" anchor="b">
                    <a:solidFill>
                      <a:schemeClr val="tx2">
                        <a:lumMod val="20000"/>
                        <a:lumOff val="80000"/>
                      </a:schemeClr>
                    </a:solidFill>
                  </a:tcPr>
                </a:tc>
                <a:tc>
                  <a:txBody>
                    <a:bodyPr/>
                    <a:lstStyle/>
                    <a:p>
                      <a:pPr marL="0" algn="l" defTabSz="1219170" rtl="0" eaLnBrk="1" latinLnBrk="0" hangingPunct="1">
                        <a:spcAft>
                          <a:spcPts val="0"/>
                        </a:spcAft>
                      </a:pPr>
                      <a:r>
                        <a:rPr lang="en-US" altLang="zh-CN" sz="800" kern="1200">
                          <a:solidFill>
                            <a:schemeClr val="tx1"/>
                          </a:solidFill>
                          <a:effectLst/>
                          <a:latin typeface="Arial" panose="020B0604020202020204" pitchFamily="34" charset="0"/>
                          <a:ea typeface="宋体" panose="02010600030101010101" pitchFamily="2" charset="-122"/>
                          <a:cs typeface="Arial" panose="020B0604020202020204" pitchFamily="34" charset="0"/>
                        </a:rPr>
                        <a:t>IDMS_MN_ph2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SP-230180</a:t>
                      </a:r>
                    </a:p>
                  </a:txBody>
                  <a:tcPr marL="6350" marR="6350" marT="6350" marB="0" anchor="b">
                    <a:solidFill>
                      <a:schemeClr val="tx2">
                        <a:lumMod val="20000"/>
                        <a:lumOff val="80000"/>
                      </a:schemeClr>
                    </a:solidFill>
                  </a:tcPr>
                </a:tc>
                <a:extLst>
                  <a:ext uri="{0D108BD9-81ED-4DB2-BD59-A6C34878D82A}">
                    <a16:rowId xmlns:a16="http://schemas.microsoft.com/office/drawing/2014/main" val="13349373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0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Service based management architecture </a:t>
                      </a:r>
                    </a:p>
                  </a:txBody>
                  <a:tcPr marL="6350" marR="6350" marT="6350" marB="0" anchor="b">
                    <a:solidFill>
                      <a:schemeClr val="accent6">
                        <a:lumMod val="20000"/>
                        <a:lumOff val="80000"/>
                      </a:schemeClr>
                    </a:solidFill>
                  </a:tcPr>
                </a:tc>
                <a:tc>
                  <a:txBody>
                    <a:bodyPr/>
                    <a:lstStyle/>
                    <a:p>
                      <a:r>
                        <a:rPr lang="en-US" sz="800" kern="1200">
                          <a:solidFill>
                            <a:schemeClr val="tx1"/>
                          </a:solidFill>
                          <a:effectLst/>
                          <a:latin typeface="Arial" panose="020B0604020202020204" pitchFamily="34" charset="0"/>
                          <a:ea typeface="+mn-ea"/>
                          <a:cs typeface="Arial" panose="020B0604020202020204" pitchFamily="34" charset="0"/>
                        </a:rPr>
                        <a:t>Huawei,</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Ericsson,</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solidFill>
                          <a:schemeClr val="tx1"/>
                        </a:solidFill>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eSBMA</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SP-230174</a:t>
                      </a:r>
                    </a:p>
                  </a:txBody>
                  <a:tcPr marL="6350" marR="6350" marT="6350" marB="0" anchor="b">
                    <a:solidFill>
                      <a:schemeClr val="accent6">
                        <a:lumMod val="20000"/>
                        <a:lumOff val="80000"/>
                      </a:schemeClr>
                    </a:solidFill>
                  </a:tcPr>
                </a:tc>
                <a:extLst>
                  <a:ext uri="{0D108BD9-81ED-4DB2-BD59-A6C34878D82A}">
                    <a16:rowId xmlns:a16="http://schemas.microsoft.com/office/drawing/2014/main" val="1159492382"/>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6</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Ericsson </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rgbClr val="000000"/>
                          </a:solidFill>
                          <a:effectLst/>
                          <a:latin typeface="Arial" panose="020B0604020202020204" pitchFamily="34" charset="0"/>
                          <a:ea typeface="+mn-ea"/>
                          <a:cs typeface="Arial" panose="020B0604020202020204" pitchFamily="34" charset="0"/>
                        </a:rPr>
                        <a:t>NSRULE</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Samsung</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eNETSLICE_PRO</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2308453416"/>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8</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Management of Trace/MDT phase 2 </a:t>
                      </a:r>
                    </a:p>
                  </a:txBody>
                  <a:tcPr marL="9525" marR="9525" marT="9525" marB="9525">
                    <a:solidFill>
                      <a:schemeClr val="accent6">
                        <a:lumMod val="20000"/>
                        <a:lumOff val="8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5GMDT_Ph2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SP-221163</a:t>
                      </a:r>
                      <a:endParaRPr lang="zh-CN" alt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303857364"/>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9</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China Telecom, Intel</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2349257668"/>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800" dirty="0">
                          <a:solidFill>
                            <a:schemeClr val="tx1"/>
                          </a:solidFill>
                          <a:effectLst/>
                          <a:latin typeface="Arial" panose="020B0604020202020204" pitchFamily="34" charset="0"/>
                          <a:ea typeface="+mn-ea"/>
                          <a:cs typeface="Arial" panose="020B0604020202020204" pitchFamily="34" charset="0"/>
                        </a:rPr>
                        <a:t>(finished) Enhancement of </a:t>
                      </a:r>
                      <a:r>
                        <a:rPr lang="en-GB" altLang="zh-CN" sz="800" dirty="0" err="1">
                          <a:solidFill>
                            <a:schemeClr val="tx1"/>
                          </a:solidFill>
                          <a:effectLst/>
                          <a:latin typeface="Arial" panose="020B0604020202020204" pitchFamily="34" charset="0"/>
                          <a:ea typeface="+mn-ea"/>
                          <a:cs typeface="Arial" panose="020B0604020202020204" pitchFamily="34" charset="0"/>
                        </a:rPr>
                        <a:t>QoE</a:t>
                      </a:r>
                      <a:r>
                        <a:rPr lang="en-GB" altLang="zh-CN" sz="800" dirty="0">
                          <a:solidFill>
                            <a:schemeClr val="tx1"/>
                          </a:solidFill>
                          <a:effectLst/>
                          <a:latin typeface="Arial" panose="020B0604020202020204" pitchFamily="34" charset="0"/>
                          <a:ea typeface="+mn-ea"/>
                          <a:cs typeface="Arial" panose="020B0604020202020204" pitchFamily="34" charset="0"/>
                        </a:rPr>
                        <a:t> Measurement Collection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eQoE</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SP-200193</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4117441265"/>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11</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Additional NRM features phase 2 </a:t>
                      </a:r>
                    </a:p>
                  </a:txBody>
                  <a:tcPr marL="9525" marR="9525" marT="9525" marB="9525">
                    <a:solidFill>
                      <a:schemeClr val="accent6">
                        <a:lumMod val="20000"/>
                        <a:lumOff val="8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rgbClr val="000000"/>
                          </a:solidFill>
                          <a:effectLst/>
                          <a:latin typeface="Arial" panose="020B0604020202020204" pitchFamily="34" charset="0"/>
                          <a:ea typeface="+mn-ea"/>
                          <a:cs typeface="Arial" panose="020B0604020202020204" pitchFamily="34" charset="0"/>
                        </a:rPr>
                        <a:t>AdNRM_ph2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226220">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Management Aspects related to NWDAF </a:t>
                      </a:r>
                    </a:p>
                  </a:txBody>
                  <a:tcPr marL="6350" marR="6350" marT="6350" marB="0" anchor="b">
                    <a:solidFill>
                      <a:schemeClr val="accent6">
                        <a:lumMod val="20000"/>
                        <a:lumOff val="80000"/>
                      </a:schemeClr>
                    </a:solidFill>
                  </a:tcPr>
                </a:tc>
                <a:tc>
                  <a:txBody>
                    <a:bodyPr/>
                    <a:lstStyle/>
                    <a:p>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China telecom</a:t>
                      </a:r>
                      <a:endParaRPr lang="zh-CN" altLang="en-US" sz="2000" dirty="0">
                        <a:solidFill>
                          <a:schemeClr val="tx1"/>
                        </a:solidFill>
                      </a:endParaRPr>
                    </a:p>
                  </a:txBody>
                  <a:tcPr marL="6350" marR="6350" marT="6350" marB="0" anchor="b">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MANWDAF</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SP-230181</a:t>
                      </a:r>
                    </a:p>
                  </a:txBody>
                  <a:tcPr marL="6350" marR="6350" marT="6350" marB="0" anchor="b">
                    <a:solidFill>
                      <a:schemeClr val="accent6">
                        <a:lumMod val="20000"/>
                        <a:lumOff val="80000"/>
                      </a:schemeClr>
                    </a:solidFill>
                  </a:tcPr>
                </a:tc>
                <a:extLst>
                  <a:ext uri="{0D108BD9-81ED-4DB2-BD59-A6C34878D82A}">
                    <a16:rowId xmlns:a16="http://schemas.microsoft.com/office/drawing/2014/main" val="2707155363"/>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Samsung,</a:t>
                      </a:r>
                      <a:r>
                        <a:rPr lang="en-US" altLang="zh-CN" sz="800" kern="1200" baseline="0">
                          <a:solidFill>
                            <a:srgbClr val="000000"/>
                          </a:solidFill>
                          <a:effectLst/>
                          <a:latin typeface="Arial" panose="020B0604020202020204" pitchFamily="34" charset="0"/>
                          <a:ea typeface="+mn-ea"/>
                          <a:cs typeface="Arial" panose="020B0604020202020204" pitchFamily="34" charset="0"/>
                        </a:rPr>
                        <a:t> Intel</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14</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 of 5GLAN</a:t>
                      </a:r>
                    </a:p>
                  </a:txBody>
                  <a:tcPr marL="6350" marR="6350" marT="6350" marB="0" anchor="b">
                    <a:solidFill>
                      <a:schemeClr val="accent6">
                        <a:lumMod val="20000"/>
                        <a:lumOff val="8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Mobile Com. Corporation</a:t>
                      </a:r>
                      <a:endParaRPr lang="zh-CN" altLang="en-US" sz="2000" dirty="0">
                        <a:solidFill>
                          <a:schemeClr val="tx1"/>
                        </a:solidFill>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5GLAN_Mgt</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SP-230175</a:t>
                      </a:r>
                    </a:p>
                  </a:txBody>
                  <a:tcPr marL="6350" marR="6350" marT="6350" marB="0" anchor="b">
                    <a:solidFill>
                      <a:schemeClr val="accent6">
                        <a:lumMod val="20000"/>
                        <a:lumOff val="80000"/>
                      </a:schemeClr>
                    </a:solidFill>
                  </a:tcPr>
                </a:tc>
                <a:extLst>
                  <a:ext uri="{0D108BD9-81ED-4DB2-BD59-A6C34878D82A}">
                    <a16:rowId xmlns:a16="http://schemas.microsoft.com/office/drawing/2014/main" val="2230201879"/>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Aspects of NTN</a:t>
                      </a:r>
                    </a:p>
                  </a:txBody>
                  <a:tcPr marL="6350" marR="6350" marT="6350" marB="0" anchor="b">
                    <a:solidFill>
                      <a:schemeClr val="accent6">
                        <a:lumMod val="20000"/>
                        <a:lumOff val="8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a:t>
                      </a:r>
                      <a:r>
                        <a:rPr lang="en-US" sz="800" kern="1200" dirty="0" err="1">
                          <a:solidFill>
                            <a:schemeClr val="tx1"/>
                          </a:solidFill>
                          <a:effectLst/>
                          <a:latin typeface="Arial" panose="020B0604020202020204" pitchFamily="34" charset="0"/>
                          <a:ea typeface="+mn-ea"/>
                          <a:cs typeface="Arial" panose="020B0604020202020204" pitchFamily="34" charset="0"/>
                        </a:rPr>
                        <a:t>Unicom,CATT</a:t>
                      </a:r>
                      <a:endParaRPr lang="zh-CN" altLang="en-US" sz="2000" dirty="0">
                        <a:solidFill>
                          <a:schemeClr val="tx1"/>
                        </a:solidFill>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OAM_NTN</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SP-230183</a:t>
                      </a:r>
                    </a:p>
                  </a:txBody>
                  <a:tcPr marL="6350" marR="6350" marT="6350" marB="0" anchor="b">
                    <a:solidFill>
                      <a:schemeClr val="accent6">
                        <a:lumMod val="20000"/>
                        <a:lumOff val="80000"/>
                      </a:schemeClr>
                    </a:solidFill>
                  </a:tcPr>
                </a:tc>
                <a:extLst>
                  <a:ext uri="{0D108BD9-81ED-4DB2-BD59-A6C34878D82A}">
                    <a16:rowId xmlns:a16="http://schemas.microsoft.com/office/drawing/2014/main" val="2223995143"/>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cs typeface="Arial" panose="020B0604020202020204" pitchFamily="34" charset="0"/>
                        </a:rPr>
                        <a:t>(finished) methodology for deprecation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OAM_MetDep</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New</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Management of cloud-native Virtualized Network Functions (for</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SA</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approval)</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China </a:t>
                      </a:r>
                      <a:r>
                        <a:rPr lang="en-US" altLang="zh-CN" sz="800" kern="1200" dirty="0" err="1">
                          <a:solidFill>
                            <a:srgbClr val="0000FF"/>
                          </a:solidFill>
                          <a:effectLst/>
                          <a:latin typeface="Arial" panose="020B0604020202020204" pitchFamily="34" charset="0"/>
                          <a:ea typeface="+mn-ea"/>
                          <a:cs typeface="Arial" panose="020B0604020202020204" pitchFamily="34" charset="0"/>
                        </a:rPr>
                        <a:t>Mobile,Huawei,AsiaInfo</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MCVNF</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S5-233557</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extLst>
                  <a:ext uri="{0D108BD9-81ED-4DB2-BD59-A6C34878D82A}">
                    <a16:rowId xmlns:a16="http://schemas.microsoft.com/office/drawing/2014/main" val="224291887"/>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New</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Management Aspect of 5G Network Sharing Phase2 </a:t>
                      </a:r>
                      <a:r>
                        <a:rPr lang="en-US" altLang="zh-CN" sz="800" kern="1200" dirty="0">
                          <a:solidFill>
                            <a:srgbClr val="0000FF"/>
                          </a:solidFill>
                          <a:effectLst/>
                          <a:latin typeface="Arial" panose="020B0604020202020204" pitchFamily="34" charset="0"/>
                          <a:ea typeface="+mn-ea"/>
                          <a:cs typeface="Arial" panose="020B0604020202020204" pitchFamily="34" charset="0"/>
                        </a:rPr>
                        <a:t>(for</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SA</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approval)</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China Unicom, Ericsson</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MANS_ph2</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S5‑234501	</a:t>
                      </a:r>
                    </a:p>
                  </a:txBody>
                  <a:tcPr marL="6350" marR="6350" marT="6350" marB="0" anchor="b">
                    <a:solidFill>
                      <a:schemeClr val="accent6">
                        <a:lumMod val="20000"/>
                        <a:lumOff val="80000"/>
                      </a:schemeClr>
                    </a:solidFill>
                  </a:tcPr>
                </a:tc>
                <a:extLst>
                  <a:ext uri="{0D108BD9-81ED-4DB2-BD59-A6C34878D82A}">
                    <a16:rowId xmlns:a16="http://schemas.microsoft.com/office/drawing/2014/main" val="338279638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New</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Management Aspects of URLLC </a:t>
                      </a:r>
                      <a:r>
                        <a:rPr lang="en-US" altLang="zh-CN" sz="800" kern="1200" dirty="0">
                          <a:solidFill>
                            <a:srgbClr val="0000FF"/>
                          </a:solidFill>
                          <a:effectLst/>
                          <a:latin typeface="Arial" panose="020B0604020202020204" pitchFamily="34" charset="0"/>
                          <a:ea typeface="+mn-ea"/>
                          <a:cs typeface="Arial" panose="020B0604020202020204" pitchFamily="34" charset="0"/>
                        </a:rPr>
                        <a:t>(for</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SA</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approval)</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China Unicom</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rgbClr val="0000FF"/>
                          </a:solidFill>
                          <a:effectLst/>
                          <a:latin typeface="Arial" panose="020B0604020202020204" pitchFamily="34" charset="0"/>
                          <a:ea typeface="+mn-ea"/>
                          <a:cs typeface="Arial" panose="020B0604020202020204" pitchFamily="34" charset="0"/>
                        </a:rPr>
                        <a:t>URLLC_Mgt</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S5‑234806</a:t>
                      </a:r>
                    </a:p>
                  </a:txBody>
                  <a:tcPr marL="6350" marR="6350" marT="6350" marB="0" anchor="b">
                    <a:solidFill>
                      <a:schemeClr val="accent6">
                        <a:lumMod val="20000"/>
                        <a:lumOff val="80000"/>
                      </a:schemeClr>
                    </a:solidFill>
                  </a:tcPr>
                </a:tc>
                <a:extLst>
                  <a:ext uri="{0D108BD9-81ED-4DB2-BD59-A6C34878D82A}">
                    <a16:rowId xmlns:a16="http://schemas.microsoft.com/office/drawing/2014/main" val="3347114006"/>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0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17</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Access control for management service </a:t>
                      </a:r>
                    </a:p>
                  </a:txBody>
                  <a:tcPr marL="9525" marR="9525" marT="9525" marB="9525">
                    <a:solidFill>
                      <a:schemeClr val="accent3">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MSAC</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3937838449"/>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18</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800" kern="1200">
                          <a:solidFill>
                            <a:srgbClr val="000000"/>
                          </a:solidFill>
                          <a:effectLst/>
                          <a:latin typeface="Arial" panose="020B0604020202020204" pitchFamily="34" charset="0"/>
                          <a:ea typeface="+mn-ea"/>
                          <a:cs typeface="Arial" panose="020B0604020202020204" pitchFamily="34" charset="0"/>
                        </a:rPr>
                        <a:t>Huawei</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r h="152782">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19</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mn-ea"/>
                          <a:cs typeface="Arial" panose="020B0604020202020204" pitchFamily="34" charset="0"/>
                        </a:rPr>
                        <a:t>Management of non-public networks phase 2</a:t>
                      </a:r>
                    </a:p>
                  </a:txBody>
                  <a:tcPr marL="6350" marR="6350" marT="6350" marB="0" anchor="b">
                    <a:solidFill>
                      <a:schemeClr val="accent3">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mn-ea"/>
                          <a:cs typeface="Arial" panose="020B0604020202020204" pitchFamily="34" charset="0"/>
                        </a:rPr>
                        <a:t>Huawei</a:t>
                      </a:r>
                    </a:p>
                  </a:txBody>
                  <a:tcPr marL="6350" marR="6350" marT="6350" marB="0" anchor="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OAM_NPN_Ph2</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SP-230184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3700419553"/>
                  </a:ext>
                </a:extLst>
              </a:tr>
              <a:tr h="15278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New</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Network and Service Operations for Energy Utilities </a:t>
                      </a:r>
                      <a:r>
                        <a:rPr lang="en-US" altLang="zh-CN" sz="800" kern="1200" dirty="0">
                          <a:solidFill>
                            <a:srgbClr val="0000FF"/>
                          </a:solidFill>
                          <a:effectLst/>
                          <a:latin typeface="Arial" panose="020B0604020202020204" pitchFamily="34" charset="0"/>
                          <a:ea typeface="+mn-ea"/>
                          <a:cs typeface="Arial" panose="020B0604020202020204" pitchFamily="34" charset="0"/>
                        </a:rPr>
                        <a:t>(for</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SA</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approval)</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Samsung</a:t>
                      </a:r>
                    </a:p>
                  </a:txBody>
                  <a:tcPr marL="6350" marR="6350" marT="6350" marB="0" anchor="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NSOEU</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S5-234825</a:t>
                      </a:r>
                      <a:endParaRPr lang="zh-CN" altLang="zh-CN"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2877023117"/>
                  </a:ext>
                </a:extLst>
              </a:tr>
            </a:tbl>
          </a:graphicData>
        </a:graphic>
      </p:graphicFrame>
    </p:spTree>
    <p:extLst>
      <p:ext uri="{BB962C8B-B14F-4D97-AF65-F5344CB8AC3E}">
        <p14:creationId xmlns:p14="http://schemas.microsoft.com/office/powerpoint/2010/main" val="256515507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Summary - SA5 </a:t>
            </a:r>
            <a:r>
              <a:rPr lang="en-US" altLang="zh-CN" sz="2800" dirty="0"/>
              <a:t>Rel-18 WI </a:t>
            </a:r>
            <a:r>
              <a:rPr lang="en-GB" altLang="en-US" sz="2800" dirty="0"/>
              <a:t>progress</a:t>
            </a:r>
            <a:endParaRPr lang="en-US" altLang="en-US" sz="2800" dirty="0"/>
          </a:p>
        </p:txBody>
      </p:sp>
      <p:graphicFrame>
        <p:nvGraphicFramePr>
          <p:cNvPr id="6"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858087195"/>
              </p:ext>
            </p:extLst>
          </p:nvPr>
        </p:nvGraphicFramePr>
        <p:xfrm>
          <a:off x="195383" y="1027207"/>
          <a:ext cx="11801232" cy="5062665"/>
        </p:xfrm>
        <a:graphic>
          <a:graphicData uri="http://schemas.openxmlformats.org/drawingml/2006/table">
            <a:tbl>
              <a:tblPr firstRow="1" firstCol="1" bandRow="1">
                <a:tableStyleId>{F5AB1C69-6EDB-4FF4-983F-18BD219EF322}</a:tableStyleId>
              </a:tblPr>
              <a:tblGrid>
                <a:gridCol w="518771">
                  <a:extLst>
                    <a:ext uri="{9D8B030D-6E8A-4147-A177-3AD203B41FA5}">
                      <a16:colId xmlns:a16="http://schemas.microsoft.com/office/drawing/2014/main" val="20000"/>
                    </a:ext>
                  </a:extLst>
                </a:gridCol>
                <a:gridCol w="2583190">
                  <a:extLst>
                    <a:ext uri="{9D8B030D-6E8A-4147-A177-3AD203B41FA5}">
                      <a16:colId xmlns:a16="http://schemas.microsoft.com/office/drawing/2014/main" val="20001"/>
                    </a:ext>
                  </a:extLst>
                </a:gridCol>
                <a:gridCol w="774746">
                  <a:extLst>
                    <a:ext uri="{9D8B030D-6E8A-4147-A177-3AD203B41FA5}">
                      <a16:colId xmlns:a16="http://schemas.microsoft.com/office/drawing/2014/main" val="20002"/>
                    </a:ext>
                  </a:extLst>
                </a:gridCol>
                <a:gridCol w="1004974">
                  <a:extLst>
                    <a:ext uri="{9D8B030D-6E8A-4147-A177-3AD203B41FA5}">
                      <a16:colId xmlns:a16="http://schemas.microsoft.com/office/drawing/2014/main" val="20005"/>
                    </a:ext>
                  </a:extLst>
                </a:gridCol>
                <a:gridCol w="605048">
                  <a:extLst>
                    <a:ext uri="{9D8B030D-6E8A-4147-A177-3AD203B41FA5}">
                      <a16:colId xmlns:a16="http://schemas.microsoft.com/office/drawing/2014/main" val="20006"/>
                    </a:ext>
                  </a:extLst>
                </a:gridCol>
                <a:gridCol w="586714">
                  <a:extLst>
                    <a:ext uri="{9D8B030D-6E8A-4147-A177-3AD203B41FA5}">
                      <a16:colId xmlns:a16="http://schemas.microsoft.com/office/drawing/2014/main" val="2750818335"/>
                    </a:ext>
                  </a:extLst>
                </a:gridCol>
                <a:gridCol w="512973">
                  <a:extLst>
                    <a:ext uri="{9D8B030D-6E8A-4147-A177-3AD203B41FA5}">
                      <a16:colId xmlns:a16="http://schemas.microsoft.com/office/drawing/2014/main" val="20007"/>
                    </a:ext>
                  </a:extLst>
                </a:gridCol>
                <a:gridCol w="469900">
                  <a:extLst>
                    <a:ext uri="{9D8B030D-6E8A-4147-A177-3AD203B41FA5}">
                      <a16:colId xmlns:a16="http://schemas.microsoft.com/office/drawing/2014/main" val="20008"/>
                    </a:ext>
                  </a:extLst>
                </a:gridCol>
                <a:gridCol w="919177">
                  <a:extLst>
                    <a:ext uri="{9D8B030D-6E8A-4147-A177-3AD203B41FA5}">
                      <a16:colId xmlns:a16="http://schemas.microsoft.com/office/drawing/2014/main" val="20009"/>
                    </a:ext>
                  </a:extLst>
                </a:gridCol>
                <a:gridCol w="1431830">
                  <a:extLst>
                    <a:ext uri="{9D8B030D-6E8A-4147-A177-3AD203B41FA5}">
                      <a16:colId xmlns:a16="http://schemas.microsoft.com/office/drawing/2014/main" val="20010"/>
                    </a:ext>
                  </a:extLst>
                </a:gridCol>
                <a:gridCol w="1390046">
                  <a:extLst>
                    <a:ext uri="{9D8B030D-6E8A-4147-A177-3AD203B41FA5}">
                      <a16:colId xmlns:a16="http://schemas.microsoft.com/office/drawing/2014/main" val="20012"/>
                    </a:ext>
                  </a:extLst>
                </a:gridCol>
                <a:gridCol w="1003863">
                  <a:extLst>
                    <a:ext uri="{9D8B030D-6E8A-4147-A177-3AD203B41FA5}">
                      <a16:colId xmlns:a16="http://schemas.microsoft.com/office/drawing/2014/main" val="20013"/>
                    </a:ext>
                  </a:extLst>
                </a:gridCol>
              </a:tblGrid>
              <a:tr h="112527">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6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TS</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0">
                <a:tc>
                  <a:txBody>
                    <a:bodyPr/>
                    <a:lstStyle/>
                    <a:p>
                      <a:pPr algn="l" fontAlgn="t"/>
                      <a:r>
                        <a:rPr lang="en-US" altLang="zh-CN" sz="800" b="0" i="0" u="none" strike="noStrike" dirty="0">
                          <a:solidFill>
                            <a:srgbClr val="000000"/>
                          </a:solidFill>
                          <a:effectLst/>
                          <a:latin typeface="+mn-lt"/>
                          <a:ea typeface="等线" panose="02010600030101010101" pitchFamily="2" charset="-122"/>
                        </a:rPr>
                        <a:t>990119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AI/ML management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AIML_MGT</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SP-230335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20%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000000"/>
                          </a:solidFill>
                          <a:effectLst/>
                          <a:latin typeface="+mn-lt"/>
                          <a:ea typeface="+mn-ea"/>
                          <a:cs typeface="Arial" panose="020B0604020202020204" pitchFamily="34" charset="0"/>
                        </a:rPr>
                        <a:t>SA2, RAN3</a:t>
                      </a:r>
                      <a:endParaRPr lang="zh-CN" altLang="en-US" sz="8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000000"/>
                          </a:solidFill>
                          <a:effectLst/>
                          <a:latin typeface="+mn-lt"/>
                          <a:ea typeface="+mn-ea"/>
                          <a:cs typeface="Arial" panose="020B0604020202020204" pitchFamily="34" charset="0"/>
                        </a:rPr>
                        <a:t>0-&gt;20%</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800" kern="1200" dirty="0">
                          <a:solidFill>
                            <a:srgbClr val="000000"/>
                          </a:solidFill>
                          <a:effectLst/>
                          <a:latin typeface="+mn-lt"/>
                          <a:ea typeface="+mn-ea"/>
                          <a:cs typeface="Arial" panose="020B0604020202020204" pitchFamily="34" charset="0"/>
                        </a:rPr>
                        <a:t>28.105; 28.552; 32.425; 28.554; 28.541 </a:t>
                      </a:r>
                    </a:p>
                  </a:txBody>
                  <a:tcPr marL="9525" marR="9525" marT="9525" marB="9525" anchor="ctr"/>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Yao, Yizhi, Intel </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b="0" i="0" u="none" strike="noStrike" dirty="0">
                          <a:solidFill>
                            <a:schemeClr val="tx1"/>
                          </a:solidFill>
                          <a:effectLst/>
                          <a:latin typeface="Arial" panose="020B0604020202020204" pitchFamily="34" charset="0"/>
                          <a:ea typeface="等线" panose="02010600030101010101" pitchFamily="2" charset="-122"/>
                        </a:rPr>
                        <a:t>Hassan Al-kanani, NEC</a:t>
                      </a:r>
                      <a:endParaRPr lang="en-US" sz="7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3324002326"/>
                  </a:ext>
                </a:extLst>
              </a:tr>
              <a:tr h="0">
                <a:tc>
                  <a:txBody>
                    <a:bodyPr/>
                    <a:lstStyle/>
                    <a:p>
                      <a:pPr algn="l" fontAlgn="t"/>
                      <a:r>
                        <a:rPr lang="en-US" altLang="zh-CN" sz="800" b="0" i="0" u="none" strike="noStrike">
                          <a:solidFill>
                            <a:srgbClr val="000000"/>
                          </a:solidFill>
                          <a:effectLst/>
                          <a:latin typeface="+mn-lt"/>
                          <a:ea typeface="等线" panose="02010600030101010101" pitchFamily="2" charset="-122"/>
                        </a:rPr>
                        <a:t>940045</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Network slicing provisioning rules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NSRULE</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2023/6/9</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1" i="0" u="none" strike="noStrike" dirty="0">
                          <a:solidFill>
                            <a:srgbClr val="0000FF"/>
                          </a:solidFill>
                          <a:effectLst/>
                          <a:latin typeface="+mn-lt"/>
                          <a:ea typeface="等线" panose="02010600030101010101" pitchFamily="2" charset="-122"/>
                        </a:rPr>
                        <a:t>-&gt;SA#102 (Dec 2024)</a:t>
                      </a:r>
                      <a:endParaRPr lang="en-US" altLang="zh-CN"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SP-211449</a:t>
                      </a:r>
                    </a:p>
                  </a:txBody>
                  <a:tcPr marL="9525" marR="9525" marT="9525"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60%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8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0-&gt;15-&gt;35-&gt;45-&gt;55-&gt;60-&gt;60%</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28.531; 28.541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Robert Petersen, Ericsson </a:t>
                      </a:r>
                    </a:p>
                  </a:txBody>
                  <a:tcPr marL="9525" marR="9525" marT="9525" marB="0"/>
                </a:tc>
                <a:extLst>
                  <a:ext uri="{0D108BD9-81ED-4DB2-BD59-A6C34878D82A}">
                    <a16:rowId xmlns:a16="http://schemas.microsoft.com/office/drawing/2014/main" val="2055227842"/>
                  </a:ext>
                </a:extLst>
              </a:tr>
              <a:tr h="143019">
                <a:tc>
                  <a:txBody>
                    <a:bodyPr/>
                    <a:lstStyle/>
                    <a:p>
                      <a:pPr algn="l" fontAlgn="t"/>
                      <a:r>
                        <a:rPr lang="en-US" altLang="zh-CN" sz="800" b="0" i="0" u="none" strike="noStrike">
                          <a:solidFill>
                            <a:srgbClr val="000000"/>
                          </a:solidFill>
                          <a:effectLst/>
                          <a:latin typeface="+mn-lt"/>
                          <a:ea typeface="等线" panose="02010600030101010101" pitchFamily="2" charset="-122"/>
                        </a:rPr>
                        <a:t>990030</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Intent driven Management Service for Mobile Network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IDMS_MN_ph2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SA2, RAN3, ETSI ZSM, TM Forum </a:t>
                      </a:r>
                      <a:endParaRPr lang="zh-CN" altLang="en-US" sz="8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000000"/>
                          </a:solidFill>
                          <a:effectLst/>
                          <a:latin typeface="+mn-lt"/>
                          <a:ea typeface="+mn-ea"/>
                          <a:cs typeface="Arial" panose="020B0604020202020204" pitchFamily="34" charset="0"/>
                        </a:rPr>
                        <a:t>0-&gt;40%</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28.312</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Xu </a:t>
                      </a:r>
                      <a:r>
                        <a:rPr lang="en-US" sz="700" b="0" i="0" u="none" strike="noStrike" dirty="0" err="1">
                          <a:solidFill>
                            <a:schemeClr val="tx1"/>
                          </a:solidFill>
                          <a:effectLst/>
                          <a:latin typeface="Arial" panose="020B0604020202020204" pitchFamily="34" charset="0"/>
                          <a:ea typeface="等线" panose="02010600030101010101" pitchFamily="2" charset="-122"/>
                        </a:rPr>
                        <a:t>Ruiyue</a:t>
                      </a:r>
                      <a:r>
                        <a:rPr lang="en-US" sz="700" b="0" i="0" u="none" strike="noStrike" dirty="0">
                          <a:solidFill>
                            <a:schemeClr val="tx1"/>
                          </a:solidFill>
                          <a:effectLst/>
                          <a:latin typeface="Arial" panose="020B0604020202020204" pitchFamily="34" charset="0"/>
                          <a:ea typeface="等线" panose="02010600030101010101" pitchFamily="2" charset="-122"/>
                        </a:rPr>
                        <a:t>, Huawei </a:t>
                      </a:r>
                    </a:p>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Mark Scott, Ericsson</a:t>
                      </a:r>
                    </a:p>
                  </a:txBody>
                  <a:tcPr marL="9525" marR="9525" marT="9525" marB="0"/>
                </a:tc>
                <a:extLst>
                  <a:ext uri="{0D108BD9-81ED-4DB2-BD59-A6C34878D82A}">
                    <a16:rowId xmlns:a16="http://schemas.microsoft.com/office/drawing/2014/main" val="10002"/>
                  </a:ext>
                </a:extLst>
              </a:tr>
              <a:tr h="189092">
                <a:tc>
                  <a:txBody>
                    <a:bodyPr/>
                    <a:lstStyle/>
                    <a:p>
                      <a:pPr algn="l" fontAlgn="t"/>
                      <a:r>
                        <a:rPr lang="en-US" altLang="zh-CN" sz="800" b="0" i="0" u="none" strike="noStrike">
                          <a:solidFill>
                            <a:srgbClr val="000000"/>
                          </a:solidFill>
                          <a:effectLst/>
                          <a:latin typeface="+mn-lt"/>
                          <a:ea typeface="等线" panose="02010600030101010101" pitchFamily="2" charset="-122"/>
                        </a:rPr>
                        <a:t>970031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Data Analytics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eMDAS_Ph2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15%</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SP-220981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25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800" kern="1200" dirty="0">
                          <a:solidFill>
                            <a:srgbClr val="000000"/>
                          </a:solidFill>
                          <a:effectLst/>
                          <a:latin typeface="+mn-lt"/>
                          <a:ea typeface="宋体" panose="02010600030101010101" pitchFamily="2" charset="-122"/>
                          <a:cs typeface="Arial" panose="020B0604020202020204" pitchFamily="34" charset="0"/>
                        </a:rPr>
                        <a:t>SA2,RAN3,RAN2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800" kern="1200" dirty="0">
                          <a:solidFill>
                            <a:srgbClr val="000000"/>
                          </a:solidFill>
                          <a:effectLst/>
                          <a:latin typeface="+mn-lt"/>
                          <a:ea typeface="宋体" panose="02010600030101010101" pitchFamily="2" charset="-122"/>
                          <a:cs typeface="Arial" panose="020B0604020202020204" pitchFamily="34" charset="0"/>
                        </a:rPr>
                        <a:t>0-&gt;5-&gt;15-&gt;25%</a:t>
                      </a:r>
                      <a:endParaRPr lang="zh-CN" sz="8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28.104; 28.552; 32.425; 28.554; 28.541; 28.622; 28.623; 28.533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Yao, Yizhi, Intel </a:t>
                      </a:r>
                    </a:p>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Hassan, NEC</a:t>
                      </a:r>
                    </a:p>
                  </a:txBody>
                  <a:tcPr marL="9525" marR="9525" marT="9525" marB="0"/>
                </a:tc>
                <a:extLst>
                  <a:ext uri="{0D108BD9-81ED-4DB2-BD59-A6C34878D82A}">
                    <a16:rowId xmlns:a16="http://schemas.microsoft.com/office/drawing/2014/main" val="10003"/>
                  </a:ext>
                </a:extLst>
              </a:tr>
              <a:tr h="138219">
                <a:tc>
                  <a:txBody>
                    <a:bodyPr/>
                    <a:lstStyle/>
                    <a:p>
                      <a:pPr algn="l" fontAlgn="t"/>
                      <a:r>
                        <a:rPr lang="en-US" altLang="zh-CN" sz="800" b="0" i="0" u="none" strike="noStrike">
                          <a:solidFill>
                            <a:srgbClr val="000000"/>
                          </a:solidFill>
                          <a:effectLst/>
                          <a:latin typeface="+mn-lt"/>
                          <a:ea typeface="等线" panose="02010600030101010101" pitchFamily="2" charset="-122"/>
                        </a:rPr>
                        <a:t>950031</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Additional NRM features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AdNRM_ph2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2023/3/3</a:t>
                      </a:r>
                    </a:p>
                    <a:p>
                      <a:pPr algn="l" fontAlgn="t"/>
                      <a:r>
                        <a:rPr lang="en-US" altLang="zh-CN" sz="8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65%</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SP-220351</a:t>
                      </a:r>
                    </a:p>
                  </a:txBody>
                  <a:tcPr marL="9525" marR="9525" marT="9525" marB="0"/>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80%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0-&gt;5-&gt;7-&gt;10 -&gt; 30-&gt;55-&gt;65-&gt;80%</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algn="l" fontAlgn="t"/>
                      <a:r>
                        <a:rPr lang="zh-CN" altLang="en-US" sz="7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Sean Sun, Nokia </a:t>
                      </a:r>
                    </a:p>
                  </a:txBody>
                  <a:tcPr marL="9525" marR="9525" marT="9525" marB="0"/>
                </a:tc>
                <a:extLst>
                  <a:ext uri="{0D108BD9-81ED-4DB2-BD59-A6C34878D82A}">
                    <a16:rowId xmlns:a16="http://schemas.microsoft.com/office/drawing/2014/main" val="10004"/>
                  </a:ext>
                </a:extLst>
              </a:tr>
              <a:tr h="189092">
                <a:tc>
                  <a:txBody>
                    <a:bodyPr/>
                    <a:lstStyle/>
                    <a:p>
                      <a:pPr algn="l" fontAlgn="t"/>
                      <a:r>
                        <a:rPr lang="en-US" altLang="zh-CN" sz="800" b="0" i="0" u="none" strike="noStrike">
                          <a:solidFill>
                            <a:srgbClr val="000000"/>
                          </a:solidFill>
                          <a:effectLst/>
                          <a:latin typeface="+mn-lt"/>
                          <a:ea typeface="等线" panose="02010600030101010101" pitchFamily="2" charset="-122"/>
                        </a:rPr>
                        <a:t>940030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Self-Configuration of RAN NEs</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RANSC</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SP-211431</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55%</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algn="ctr">
                        <a:lnSpc>
                          <a:spcPct val="150000"/>
                        </a:lnSpc>
                        <a:spcAft>
                          <a:spcPts val="0"/>
                        </a:spcAft>
                      </a:pPr>
                      <a:endParaRPr lang="en-US" sz="8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800" kern="1200" dirty="0">
                          <a:solidFill>
                            <a:schemeClr val="tx1"/>
                          </a:solidFill>
                          <a:effectLst/>
                          <a:latin typeface="+mn-lt"/>
                          <a:ea typeface="+mn-ea"/>
                          <a:cs typeface="Arial" panose="020B0604020202020204" pitchFamily="34" charset="0"/>
                        </a:rPr>
                        <a:t>0-&gt;</a:t>
                      </a:r>
                      <a:r>
                        <a:rPr lang="en-US" altLang="zh-CN" sz="800" kern="1200" dirty="0">
                          <a:solidFill>
                            <a:srgbClr val="FF3300"/>
                          </a:solidFill>
                          <a:effectLst/>
                          <a:latin typeface="+mn-lt"/>
                          <a:ea typeface="+mn-ea"/>
                          <a:cs typeface="Arial" panose="020B0604020202020204" pitchFamily="34" charset="0"/>
                        </a:rPr>
                        <a:t>5-&gt;5-&gt;5-</a:t>
                      </a:r>
                      <a:r>
                        <a:rPr lang="en-US" altLang="zh-CN" sz="800" kern="1200" dirty="0">
                          <a:solidFill>
                            <a:schemeClr val="tx1"/>
                          </a:solidFill>
                          <a:effectLst/>
                          <a:latin typeface="+mn-lt"/>
                          <a:ea typeface="+mn-ea"/>
                          <a:cs typeface="Arial" panose="020B0604020202020204" pitchFamily="34" charset="0"/>
                        </a:rPr>
                        <a:t>&gt;45-&gt;50-&gt;55%</a:t>
                      </a:r>
                      <a:endParaRPr lang="zh-CN" altLang="zh-CN" sz="800" kern="1200" dirty="0">
                        <a:solidFill>
                          <a:schemeClr val="tx1"/>
                        </a:solidFill>
                        <a:effectLst/>
                        <a:latin typeface="+mn-lt"/>
                        <a:ea typeface="+mn-ea"/>
                        <a:cs typeface="Arial" panose="020B0604020202020204" pitchFamily="34" charset="0"/>
                      </a:endParaRPr>
                    </a:p>
                  </a:txBody>
                  <a:tcPr marL="36002" marR="36002"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28.313; ; 28.317</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Hu, </a:t>
                      </a:r>
                      <a:r>
                        <a:rPr lang="en-US" sz="700" b="0" i="0" u="none" strike="noStrike" dirty="0" err="1">
                          <a:solidFill>
                            <a:schemeClr val="tx1"/>
                          </a:solidFill>
                          <a:effectLst/>
                          <a:latin typeface="Arial" panose="020B0604020202020204" pitchFamily="34" charset="0"/>
                          <a:ea typeface="等线" panose="02010600030101010101" pitchFamily="2" charset="-122"/>
                        </a:rPr>
                        <a:t>Yaxi</a:t>
                      </a:r>
                      <a:r>
                        <a:rPr lang="en-US" sz="700" b="0" i="0" u="none" strike="noStrike" dirty="0">
                          <a:solidFill>
                            <a:schemeClr val="tx1"/>
                          </a:solidFill>
                          <a:effectLst/>
                          <a:latin typeface="Arial" panose="020B0604020202020204" pitchFamily="34" charset="0"/>
                          <a:ea typeface="等线" panose="02010600030101010101" pitchFamily="2" charset="-122"/>
                        </a:rPr>
                        <a:t>, China Mobile </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b="0" i="0" u="none" strike="noStrike" dirty="0">
                          <a:solidFill>
                            <a:schemeClr val="tx1"/>
                          </a:solidFill>
                          <a:effectLst/>
                          <a:latin typeface="Arial" panose="020B0604020202020204" pitchFamily="34" charset="0"/>
                          <a:ea typeface="等线" panose="02010600030101010101" pitchFamily="2" charset="-122"/>
                        </a:rPr>
                        <a:t>Xu </a:t>
                      </a:r>
                      <a:r>
                        <a:rPr lang="en-US" altLang="zh-CN" sz="700" b="0" i="0" u="none" strike="noStrike" dirty="0" err="1">
                          <a:solidFill>
                            <a:schemeClr val="tx1"/>
                          </a:solidFill>
                          <a:effectLst/>
                          <a:latin typeface="Arial" panose="020B0604020202020204" pitchFamily="34" charset="0"/>
                          <a:ea typeface="等线" panose="02010600030101010101" pitchFamily="2" charset="-122"/>
                        </a:rPr>
                        <a:t>Ruiyue</a:t>
                      </a:r>
                      <a:r>
                        <a:rPr lang="en-US" altLang="zh-CN" sz="700" b="0" i="0" u="none" strike="noStrike" dirty="0">
                          <a:solidFill>
                            <a:schemeClr val="tx1"/>
                          </a:solidFill>
                          <a:effectLst/>
                          <a:latin typeface="Arial" panose="020B0604020202020204" pitchFamily="34" charset="0"/>
                          <a:ea typeface="等线" panose="02010600030101010101" pitchFamily="2" charset="-122"/>
                        </a:rPr>
                        <a:t>, Huawei </a:t>
                      </a:r>
                      <a:endParaRPr lang="en-US" sz="7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10005"/>
                  </a:ext>
                </a:extLst>
              </a:tr>
              <a:tr h="189092">
                <a:tc>
                  <a:txBody>
                    <a:bodyPr/>
                    <a:lstStyle/>
                    <a:p>
                      <a:pPr algn="l" fontAlgn="t"/>
                      <a:r>
                        <a:rPr lang="en-US" altLang="zh-CN" sz="800" b="0" i="0" u="none" strike="noStrike">
                          <a:solidFill>
                            <a:srgbClr val="000000"/>
                          </a:solidFill>
                          <a:effectLst/>
                          <a:latin typeface="+mn-lt"/>
                          <a:ea typeface="等线" panose="02010600030101010101" pitchFamily="2" charset="-122"/>
                        </a:rPr>
                        <a:t>980029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of Trace/MDT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5GMDT_Ph2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SP-221163</a:t>
                      </a:r>
                    </a:p>
                  </a:txBody>
                  <a:tcPr marL="9525" marR="9525" marT="9525" marB="0"/>
                </a:tc>
                <a:tc>
                  <a:txBody>
                    <a:bodyPr/>
                    <a:lstStyle/>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mn-ea"/>
                          <a:cs typeface="+mn-cs"/>
                        </a:rPr>
                        <a:t>SA2,RAN2,RAN3</a:t>
                      </a:r>
                      <a:endParaRPr lang="sv-SE" sz="800" b="0" i="0" u="none" strike="noStrike" kern="1200" dirty="0">
                        <a:solidFill>
                          <a:srgbClr val="000000"/>
                        </a:solidFill>
                        <a:effectLst/>
                        <a:latin typeface="+mn-lt"/>
                        <a:ea typeface="+mn-ea"/>
                        <a:cs typeface="+mn-cs"/>
                      </a:endParaRP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Not started</a:t>
                      </a:r>
                      <a:endParaRPr lang="en-GB" sz="800" b="0" kern="1200" dirty="0">
                        <a:solidFill>
                          <a:schemeClr val="dk1"/>
                        </a:solidFill>
                        <a:effectLst/>
                        <a:latin typeface="+mn-lt"/>
                        <a:ea typeface="+mn-ea"/>
                        <a:cs typeface="Arial" panose="020B0604020202020204" pitchFamily="34" charset="0"/>
                      </a:endParaRPr>
                    </a:p>
                  </a:txBody>
                  <a:tcPr marL="36002" marR="36002" marT="0" marB="0"/>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28.621; 28.622; 28.623; 32.421; 32.422; 32.423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Swaminathan, Sivaramakrishnan, Nokia </a:t>
                      </a:r>
                    </a:p>
                  </a:txBody>
                  <a:tcPr marL="9525" marR="9525" marT="9525" marB="0"/>
                </a:tc>
                <a:extLst>
                  <a:ext uri="{0D108BD9-81ED-4DB2-BD59-A6C34878D82A}">
                    <a16:rowId xmlns:a16="http://schemas.microsoft.com/office/drawing/2014/main" val="10006"/>
                  </a:ext>
                </a:extLst>
              </a:tr>
              <a:tr h="127661">
                <a:tc>
                  <a:txBody>
                    <a:bodyPr/>
                    <a:lstStyle/>
                    <a:p>
                      <a:pPr algn="l" fontAlgn="t"/>
                      <a:r>
                        <a:rPr lang="en-US" altLang="zh-CN" sz="800" b="0" i="0" u="none" strike="noStrike">
                          <a:solidFill>
                            <a:srgbClr val="000000"/>
                          </a:solidFill>
                          <a:effectLst/>
                          <a:latin typeface="+mn-lt"/>
                          <a:ea typeface="等线" panose="02010600030101010101" pitchFamily="2" charset="-122"/>
                        </a:rPr>
                        <a:t>940037</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Enhancements of EE for 5G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EE5GPLUS_Ph2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30%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SP-211441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800" b="0" i="0" u="none" strike="noStrike" kern="1200" dirty="0">
                          <a:solidFill>
                            <a:srgbClr val="000000"/>
                          </a:solidFill>
                          <a:effectLst/>
                          <a:latin typeface="+mn-lt"/>
                          <a:ea typeface="+mn-ea"/>
                          <a:cs typeface="+mn-cs"/>
                        </a:rPr>
                        <a:t>SA2,RAN2,RAN3</a:t>
                      </a:r>
                      <a:endParaRPr lang="zh-CN" altLang="en-US" sz="8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0-&gt;0-&gt;0-&gt;10-&gt;25-&gt;30-&gt;35%</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28.310; 28.552; 28.554; 28.541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Cornily Jean-Michel, Orange </a:t>
                      </a:r>
                    </a:p>
                  </a:txBody>
                  <a:tcPr marL="9525" marR="9525" marT="9525" marB="0"/>
                </a:tc>
                <a:extLst>
                  <a:ext uri="{0D108BD9-81ED-4DB2-BD59-A6C34878D82A}">
                    <a16:rowId xmlns:a16="http://schemas.microsoft.com/office/drawing/2014/main" val="10007"/>
                  </a:ext>
                </a:extLst>
              </a:tr>
              <a:tr h="0">
                <a:tc>
                  <a:txBody>
                    <a:bodyPr/>
                    <a:lstStyle/>
                    <a:p>
                      <a:pPr algn="l" fontAlgn="t"/>
                      <a:r>
                        <a:rPr lang="en-US" altLang="zh-CN" sz="800" b="0" i="0" u="none" strike="noStrike">
                          <a:solidFill>
                            <a:srgbClr val="000000"/>
                          </a:solidFill>
                          <a:effectLst/>
                          <a:latin typeface="+mn-lt"/>
                          <a:ea typeface="等线" panose="02010600030101010101" pitchFamily="2" charset="-122"/>
                        </a:rPr>
                        <a:t>960025</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5G performance measurements and KPIs phase 3</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PM_KPI_5G_Ph3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SP-220690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altLang="zh-CN" sz="800" b="0" i="0" u="none" strike="noStrike" kern="1200" dirty="0">
                          <a:solidFill>
                            <a:srgbClr val="000000"/>
                          </a:solidFill>
                          <a:effectLst/>
                          <a:latin typeface="+mn-lt"/>
                          <a:ea typeface="+mn-ea"/>
                          <a:cs typeface="+mn-cs"/>
                        </a:rPr>
                        <a:t>RAN2/RAN3/SA4/CT1/CT4</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sv-SE" altLang="zh-CN" sz="800" b="0" kern="1200" dirty="0">
                          <a:solidFill>
                            <a:schemeClr val="dk1"/>
                          </a:solidFill>
                          <a:effectLst/>
                          <a:latin typeface="+mn-lt"/>
                          <a:ea typeface="+mn-ea"/>
                          <a:cs typeface="Arial" panose="020B0604020202020204" pitchFamily="34" charset="0"/>
                        </a:rPr>
                        <a:t>0 -&gt; 5</a:t>
                      </a:r>
                      <a:r>
                        <a:rPr lang="en-US" altLang="zh-CN" sz="800" b="0" kern="1200" dirty="0">
                          <a:solidFill>
                            <a:schemeClr val="dk1"/>
                          </a:solidFill>
                          <a:effectLst/>
                          <a:latin typeface="+mn-lt"/>
                          <a:ea typeface="+mn-ea"/>
                          <a:cs typeface="Arial" panose="020B0604020202020204" pitchFamily="34" charset="0"/>
                        </a:rPr>
                        <a:t>-&gt;15</a:t>
                      </a:r>
                      <a:r>
                        <a:rPr lang="sv-SE" altLang="zh-CN" sz="800" b="0" kern="1200" dirty="0">
                          <a:solidFill>
                            <a:schemeClr val="dk1"/>
                          </a:solidFill>
                          <a:effectLst/>
                          <a:latin typeface="+mn-lt"/>
                          <a:ea typeface="+mn-ea"/>
                          <a:cs typeface="Arial" panose="020B0604020202020204" pitchFamily="34" charset="0"/>
                        </a:rPr>
                        <a:t>-&gt;50-&gt;60%</a:t>
                      </a:r>
                      <a:endParaRPr lang="en-GB" sz="8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28.552; 32.425; 28.554; 28.550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Chen, </a:t>
                      </a:r>
                      <a:r>
                        <a:rPr lang="en-US" sz="700" b="0" i="0" u="none" strike="noStrike" dirty="0" err="1">
                          <a:solidFill>
                            <a:schemeClr val="tx1"/>
                          </a:solidFill>
                          <a:effectLst/>
                          <a:latin typeface="Arial" panose="020B0604020202020204" pitchFamily="34" charset="0"/>
                          <a:ea typeface="等线" panose="02010600030101010101" pitchFamily="2" charset="-122"/>
                        </a:rPr>
                        <a:t>Xiumin</a:t>
                      </a:r>
                      <a:r>
                        <a:rPr lang="en-US" sz="700" b="0" i="0" u="none" strike="noStrike" dirty="0">
                          <a:solidFill>
                            <a:schemeClr val="tx1"/>
                          </a:solidFill>
                          <a:effectLst/>
                          <a:latin typeface="Arial" panose="020B0604020202020204" pitchFamily="34" charset="0"/>
                          <a:ea typeface="等线" panose="02010600030101010101" pitchFamily="2" charset="-122"/>
                        </a:rPr>
                        <a:t>, China Telecom </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b="0" i="0" u="none" strike="noStrike" dirty="0">
                          <a:solidFill>
                            <a:schemeClr val="tx1"/>
                          </a:solidFill>
                          <a:effectLst/>
                          <a:latin typeface="Arial" panose="020B0604020202020204" pitchFamily="34" charset="0"/>
                          <a:ea typeface="等线" panose="02010600030101010101" pitchFamily="2" charset="-122"/>
                        </a:rPr>
                        <a:t>Yao, Yizhi, Intel </a:t>
                      </a:r>
                      <a:endParaRPr lang="en-US" sz="7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10008"/>
                  </a:ext>
                </a:extLst>
              </a:tr>
              <a:tr h="189092">
                <a:tc>
                  <a:txBody>
                    <a:bodyPr/>
                    <a:lstStyle/>
                    <a:p>
                      <a:pPr algn="l" fontAlgn="t"/>
                      <a:r>
                        <a:rPr lang="en-US" altLang="zh-CN" sz="800" b="0" i="0" u="none" strike="noStrike">
                          <a:solidFill>
                            <a:srgbClr val="000000"/>
                          </a:solidFill>
                          <a:effectLst/>
                          <a:latin typeface="+mn-lt"/>
                          <a:ea typeface="等线" panose="02010600030101010101" pitchFamily="2" charset="-122"/>
                        </a:rPr>
                        <a:t>870027</a:t>
                      </a:r>
                    </a:p>
                  </a:txBody>
                  <a:tcPr marL="9525" marR="9525" marT="9525" marB="0">
                    <a:solidFill>
                      <a:schemeClr val="bg1">
                        <a:lumMod val="65000"/>
                      </a:schemeClr>
                    </a:solidFill>
                  </a:tcPr>
                </a:tc>
                <a:tc>
                  <a:txBody>
                    <a:bodyPr/>
                    <a:lstStyle/>
                    <a:p>
                      <a:pPr algn="l" fontAlgn="t"/>
                      <a:r>
                        <a:rPr lang="en-US" sz="800" b="0" i="0" u="none" strike="noStrike" dirty="0">
                          <a:solidFill>
                            <a:schemeClr val="tx1"/>
                          </a:solidFill>
                          <a:effectLst/>
                          <a:latin typeface="+mn-lt"/>
                          <a:ea typeface="等线" panose="02010600030101010101" pitchFamily="2" charset="-122"/>
                        </a:rPr>
                        <a:t>Enhancement of </a:t>
                      </a:r>
                      <a:r>
                        <a:rPr lang="en-US" sz="800" b="0" i="0" u="none" strike="noStrike" dirty="0" err="1">
                          <a:solidFill>
                            <a:schemeClr val="tx1"/>
                          </a:solidFill>
                          <a:effectLst/>
                          <a:latin typeface="+mn-lt"/>
                          <a:ea typeface="等线" panose="02010600030101010101" pitchFamily="2" charset="-122"/>
                        </a:rPr>
                        <a:t>QoE</a:t>
                      </a:r>
                      <a:r>
                        <a:rPr lang="en-US" sz="800" b="0" i="0" u="none" strike="noStrike" dirty="0">
                          <a:solidFill>
                            <a:schemeClr val="tx1"/>
                          </a:solidFill>
                          <a:effectLst/>
                          <a:latin typeface="+mn-lt"/>
                          <a:ea typeface="等线" panose="02010600030101010101" pitchFamily="2" charset="-122"/>
                        </a:rPr>
                        <a:t> Measurement Collection </a:t>
                      </a:r>
                    </a:p>
                  </a:txBody>
                  <a:tcPr marL="9525" marR="9525" marT="9525" marB="0">
                    <a:solidFill>
                      <a:schemeClr val="bg1">
                        <a:lumMod val="65000"/>
                      </a:schemeClr>
                    </a:solidFill>
                  </a:tcPr>
                </a:tc>
                <a:tc>
                  <a:txBody>
                    <a:bodyPr/>
                    <a:lstStyle/>
                    <a:p>
                      <a:pPr algn="l" fontAlgn="t"/>
                      <a:r>
                        <a:rPr lang="en-US" sz="800" b="0" i="0" u="none" strike="noStrike" dirty="0" err="1">
                          <a:solidFill>
                            <a:srgbClr val="000000"/>
                          </a:solidFill>
                          <a:effectLst/>
                          <a:latin typeface="+mn-lt"/>
                          <a:ea typeface="等线" panose="02010600030101010101" pitchFamily="2" charset="-122"/>
                        </a:rPr>
                        <a:t>eQoE</a:t>
                      </a:r>
                      <a:endParaRPr lang="en-US" sz="800" b="0" i="0" u="none" strike="noStrike" dirty="0">
                        <a:solidFill>
                          <a:srgbClr val="000000"/>
                        </a:solidFill>
                        <a:effectLst/>
                        <a:latin typeface="+mn-lt"/>
                        <a:ea typeface="等线" panose="02010600030101010101" pitchFamily="2" charset="-122"/>
                      </a:endParaRP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SP-200193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solidFill>
                      <a:schemeClr val="bg1">
                        <a:lumMod val="6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800" b="0" kern="1200" dirty="0">
                          <a:solidFill>
                            <a:schemeClr val="dk1"/>
                          </a:solidFill>
                          <a:effectLst/>
                          <a:latin typeface="+mn-lt"/>
                          <a:ea typeface="+mn-ea"/>
                          <a:cs typeface="Arial" panose="020B0604020202020204" pitchFamily="34" charset="0"/>
                        </a:rPr>
                        <a:t>95-&gt;95-&gt;</a:t>
                      </a:r>
                      <a:r>
                        <a:rPr lang="en-US" altLang="zh-CN" sz="800" b="0" kern="1200" dirty="0">
                          <a:solidFill>
                            <a:schemeClr val="dk1"/>
                          </a:solidFill>
                          <a:effectLst/>
                          <a:latin typeface="+mn-lt"/>
                          <a:ea typeface="+mn-ea"/>
                          <a:cs typeface="Arial" panose="020B0604020202020204" pitchFamily="34" charset="0"/>
                        </a:rPr>
                        <a:t>70-&gt;95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800" b="0" kern="1200" dirty="0">
                          <a:solidFill>
                            <a:schemeClr val="dk1"/>
                          </a:solidFill>
                          <a:effectLst/>
                          <a:latin typeface="+mn-lt"/>
                          <a:ea typeface="+mn-ea"/>
                          <a:cs typeface="Arial" panose="020B0604020202020204" pitchFamily="34" charset="0"/>
                        </a:rPr>
                        <a:t>-&gt;100%</a:t>
                      </a:r>
                      <a:endParaRPr lang="zh-CN" sz="8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solidFill>
                      <a:schemeClr val="bg1">
                        <a:lumMod val="65000"/>
                      </a:schemeClr>
                    </a:solidFill>
                  </a:tcP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28.307; 28.308; 28.309; 28.404; 28.405; 28.406; 28.622; 28.623; 28.533 </a:t>
                      </a:r>
                    </a:p>
                  </a:txBody>
                  <a:tcPr marL="9525" marR="9525" marT="9525" marB="0">
                    <a:solidFill>
                      <a:schemeClr val="bg1">
                        <a:lumMod val="65000"/>
                      </a:schemeClr>
                    </a:solidFill>
                  </a:tcPr>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Bagher Zadeh, Ericsson </a:t>
                      </a:r>
                    </a:p>
                  </a:txBody>
                  <a:tcPr marL="9525" marR="9525" marT="9525" marB="0">
                    <a:solidFill>
                      <a:schemeClr val="bg1">
                        <a:lumMod val="65000"/>
                      </a:schemeClr>
                    </a:solidFill>
                  </a:tcPr>
                </a:tc>
                <a:extLst>
                  <a:ext uri="{0D108BD9-81ED-4DB2-BD59-A6C34878D82A}">
                    <a16:rowId xmlns:a16="http://schemas.microsoft.com/office/drawing/2014/main" val="10009"/>
                  </a:ext>
                </a:extLst>
              </a:tr>
              <a:tr h="138219">
                <a:tc>
                  <a:txBody>
                    <a:bodyPr/>
                    <a:lstStyle/>
                    <a:p>
                      <a:pPr algn="l" fontAlgn="t"/>
                      <a:r>
                        <a:rPr lang="en-US" altLang="zh-CN" sz="800" b="0" i="0" u="none" strike="noStrike">
                          <a:solidFill>
                            <a:srgbClr val="000000"/>
                          </a:solidFill>
                          <a:effectLst/>
                          <a:latin typeface="+mn-lt"/>
                          <a:ea typeface="等线" panose="02010600030101010101" pitchFamily="2" charset="-122"/>
                        </a:rPr>
                        <a:t>950036</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Enhanced Edge Computing Management </a:t>
                      </a:r>
                    </a:p>
                  </a:txBody>
                  <a:tcPr marL="9525" marR="9525" marT="9525" marB="0"/>
                </a:tc>
                <a:tc>
                  <a:txBody>
                    <a:bodyPr/>
                    <a:lstStyle/>
                    <a:p>
                      <a:pPr algn="l" fontAlgn="t"/>
                      <a:r>
                        <a:rPr lang="en-US" sz="800" b="0" i="0" u="none" strike="noStrike" dirty="0" err="1">
                          <a:solidFill>
                            <a:srgbClr val="000000"/>
                          </a:solidFill>
                          <a:effectLst/>
                          <a:latin typeface="+mn-lt"/>
                          <a:ea typeface="等线" panose="02010600030101010101" pitchFamily="2" charset="-122"/>
                        </a:rPr>
                        <a:t>eECM</a:t>
                      </a:r>
                      <a:endParaRPr lang="en-US"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SP-220154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8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800" b="0" kern="1200" dirty="0">
                          <a:solidFill>
                            <a:schemeClr val="dk1"/>
                          </a:solidFill>
                          <a:effectLst/>
                          <a:latin typeface="+mn-lt"/>
                          <a:ea typeface="+mn-ea"/>
                          <a:cs typeface="Arial" panose="020B0604020202020204" pitchFamily="34" charset="0"/>
                        </a:rPr>
                        <a:t>0-&gt;5-&gt;10-&gt;20-&gt; 35-&gt;50-&gt;50%</a:t>
                      </a:r>
                      <a:endParaRPr lang="zh-CN" altLang="en-US" sz="800" b="0" kern="1200" dirty="0">
                        <a:solidFill>
                          <a:schemeClr val="dk1"/>
                        </a:solidFill>
                        <a:effectLst/>
                        <a:latin typeface="+mn-lt"/>
                        <a:ea typeface="+mn-ea"/>
                        <a:cs typeface="Arial" panose="020B0604020202020204" pitchFamily="34" charset="0"/>
                      </a:endParaRPr>
                    </a:p>
                  </a:txBody>
                  <a:tcPr marL="114300" marR="114300" marT="0" marB="0"/>
                </a:tc>
                <a:tc>
                  <a:txBody>
                    <a:bodyPr/>
                    <a:lstStyle/>
                    <a:p>
                      <a:pPr algn="l" fontAlgn="t"/>
                      <a:r>
                        <a:rPr lang="en-US" altLang="zh-CN" sz="700" b="1" i="0" u="none" strike="noStrike" dirty="0">
                          <a:solidFill>
                            <a:srgbClr val="000000"/>
                          </a:solidFill>
                          <a:effectLst/>
                          <a:latin typeface="Arial" panose="020B0604020202020204" pitchFamily="34" charset="0"/>
                          <a:ea typeface="等线" panose="02010600030101010101" pitchFamily="2" charset="-122"/>
                        </a:rPr>
                        <a:t>28.541; 28.538; 28.552; 28.554; 28.531; 28.532 </a:t>
                      </a:r>
                    </a:p>
                  </a:txBody>
                  <a:tcPr marL="9525" marR="9525" marT="9525" marB="0"/>
                </a:tc>
                <a:tc>
                  <a:txBody>
                    <a:bodyPr/>
                    <a:lstStyle/>
                    <a:p>
                      <a:pPr algn="l" fontAlgn="t"/>
                      <a:r>
                        <a:rPr lang="en-US" altLang="zh-CN" sz="700" b="0" i="0" u="none" strike="noStrike" dirty="0">
                          <a:solidFill>
                            <a:schemeClr val="tx1"/>
                          </a:solidFill>
                          <a:effectLst/>
                          <a:latin typeface="Arial" panose="020B0604020202020204" pitchFamily="34" charset="0"/>
                          <a:ea typeface="等线" panose="02010600030101010101" pitchFamily="2" charset="-122"/>
                        </a:rPr>
                        <a:t>Deepanshu Gautam , Samsung </a:t>
                      </a:r>
                    </a:p>
                  </a:txBody>
                  <a:tcPr marL="9525" marR="9525" marT="9525" marB="0"/>
                </a:tc>
                <a:extLst>
                  <a:ext uri="{0D108BD9-81ED-4DB2-BD59-A6C34878D82A}">
                    <a16:rowId xmlns:a16="http://schemas.microsoft.com/office/drawing/2014/main" val="3939318273"/>
                  </a:ext>
                </a:extLst>
              </a:tr>
              <a:tr h="127661">
                <a:tc>
                  <a:txBody>
                    <a:bodyPr/>
                    <a:lstStyle/>
                    <a:p>
                      <a:pPr algn="l" fontAlgn="t"/>
                      <a:r>
                        <a:rPr lang="en-US" altLang="zh-CN" sz="800" b="0" i="0" u="none" strike="noStrike">
                          <a:solidFill>
                            <a:srgbClr val="000000"/>
                          </a:solidFill>
                          <a:effectLst/>
                          <a:latin typeface="+mn-lt"/>
                          <a:ea typeface="等线" panose="02010600030101010101" pitchFamily="2" charset="-122"/>
                        </a:rPr>
                        <a:t>930010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Access control for management service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MSAC</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69%</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SP-210859</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72%</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800" b="0" i="0" u="none" strike="noStrike" kern="1200" dirty="0">
                          <a:solidFill>
                            <a:srgbClr val="000000"/>
                          </a:solidFill>
                          <a:effectLst/>
                          <a:latin typeface="+mn-lt"/>
                          <a:ea typeface="+mn-ea"/>
                          <a:cs typeface="+mn-cs"/>
                        </a:rPr>
                        <a:t>SA3</a:t>
                      </a:r>
                    </a:p>
                  </a:txBody>
                  <a:tcPr marL="68580" marR="68580"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FF0000"/>
                          </a:solidFill>
                          <a:effectLst/>
                          <a:latin typeface="+mn-lt"/>
                          <a:ea typeface="+mn-ea"/>
                          <a:cs typeface="Arial" panose="020B0604020202020204" pitchFamily="34" charset="0"/>
                        </a:rPr>
                        <a:t>67-&gt;67-&gt;67%-</a:t>
                      </a:r>
                      <a:r>
                        <a:rPr lang="en-US" altLang="zh-CN" sz="800" kern="1200" dirty="0">
                          <a:solidFill>
                            <a:srgbClr val="000000"/>
                          </a:solidFill>
                          <a:effectLst/>
                          <a:latin typeface="+mn-lt"/>
                          <a:ea typeface="+mn-ea"/>
                          <a:cs typeface="Arial" panose="020B0604020202020204" pitchFamily="34" charset="0"/>
                        </a:rPr>
                        <a:t>&gt;68-&gt;69-&gt;72%</a:t>
                      </a:r>
                      <a:r>
                        <a:rPr lang="fr-FR" altLang="zh-CN" sz="800" kern="1200" dirty="0">
                          <a:solidFill>
                            <a:srgbClr val="000000"/>
                          </a:solidFill>
                          <a:effectLst/>
                          <a:latin typeface="+mn-lt"/>
                          <a:ea typeface="+mn-ea"/>
                          <a:cs typeface="Arial" panose="020B0604020202020204" pitchFamily="34" charset="0"/>
                        </a:rPr>
                        <a:t> </a:t>
                      </a:r>
                      <a:endParaRPr lang="en-GB" sz="800" kern="1200" dirty="0">
                        <a:solidFill>
                          <a:srgbClr val="000000"/>
                        </a:solidFill>
                        <a:effectLst/>
                        <a:latin typeface="+mn-lt"/>
                        <a:ea typeface="+mn-ea"/>
                        <a:cs typeface="Arial" panose="020B0604020202020204" pitchFamily="34" charset="0"/>
                      </a:endParaRPr>
                    </a:p>
                  </a:txBody>
                  <a:tcPr marL="36002" marR="36002"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28.533; 28.540; 28.622; 28.623; 28.532;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Jing Ping, Nokia </a:t>
                      </a:r>
                    </a:p>
                  </a:txBody>
                  <a:tcPr marL="9525" marR="9525" marT="9525" marB="0"/>
                </a:tc>
                <a:extLst>
                  <a:ext uri="{0D108BD9-81ED-4DB2-BD59-A6C34878D82A}">
                    <a16:rowId xmlns:a16="http://schemas.microsoft.com/office/drawing/2014/main" val="311141217"/>
                  </a:ext>
                </a:extLst>
              </a:tr>
              <a:tr h="138219">
                <a:tc>
                  <a:txBody>
                    <a:bodyPr/>
                    <a:lstStyle/>
                    <a:p>
                      <a:pPr algn="l" fontAlgn="t"/>
                      <a:r>
                        <a:rPr lang="en-US" altLang="zh-CN" sz="800" b="0" i="0" u="none" strike="noStrike">
                          <a:solidFill>
                            <a:srgbClr val="000000"/>
                          </a:solidFill>
                          <a:effectLst/>
                          <a:latin typeface="+mn-lt"/>
                          <a:ea typeface="等线" panose="02010600030101010101" pitchFamily="2" charset="-122"/>
                        </a:rPr>
                        <a:t>940033</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Network slice provisioning enhancement </a:t>
                      </a:r>
                    </a:p>
                  </a:txBody>
                  <a:tcPr marL="9525" marR="9525" marT="9525" marB="0"/>
                </a:tc>
                <a:tc>
                  <a:txBody>
                    <a:bodyPr/>
                    <a:lstStyle/>
                    <a:p>
                      <a:pPr algn="l" fontAlgn="t"/>
                      <a:r>
                        <a:rPr lang="en-US" sz="800" b="0" i="0" u="none" strike="noStrike" dirty="0" err="1">
                          <a:solidFill>
                            <a:srgbClr val="000000"/>
                          </a:solidFill>
                          <a:effectLst/>
                          <a:latin typeface="+mn-lt"/>
                          <a:ea typeface="等线" panose="02010600030101010101" pitchFamily="2" charset="-122"/>
                        </a:rPr>
                        <a:t>eNETSLICE_PRO</a:t>
                      </a:r>
                      <a:endParaRPr lang="en-US"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90%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SP-211434</a:t>
                      </a:r>
                    </a:p>
                  </a:txBody>
                  <a:tcPr marL="9525" marR="9525" marT="9525" marB="0"/>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0000"/>
                        </a:lnSpc>
                        <a:spcAft>
                          <a:spcPts val="0"/>
                        </a:spcAft>
                      </a:pPr>
                      <a:r>
                        <a:rPr lang="fr-FR" altLang="zh-CN" sz="800" kern="1200" dirty="0">
                          <a:solidFill>
                            <a:srgbClr val="FF0000"/>
                          </a:solidFill>
                          <a:effectLst/>
                          <a:latin typeface="+mn-lt"/>
                          <a:ea typeface="+mn-ea"/>
                          <a:cs typeface="Arial" panose="020B0604020202020204" pitchFamily="34" charset="0"/>
                        </a:rPr>
                        <a:t>85-&gt;85</a:t>
                      </a:r>
                    </a:p>
                    <a:p>
                      <a:pPr marL="0" algn="ctr" defTabSz="1219170" rtl="0" eaLnBrk="1" latinLnBrk="0" hangingPunct="1">
                        <a:lnSpc>
                          <a:spcPct val="100000"/>
                        </a:lnSpc>
                        <a:spcAft>
                          <a:spcPts val="0"/>
                        </a:spcAft>
                      </a:pPr>
                      <a:r>
                        <a:rPr lang="en-US" altLang="zh-CN" sz="800" kern="1200" dirty="0">
                          <a:solidFill>
                            <a:srgbClr val="FF0000"/>
                          </a:solidFill>
                          <a:effectLst/>
                          <a:latin typeface="+mn-lt"/>
                          <a:ea typeface="+mn-ea"/>
                          <a:cs typeface="Arial" panose="020B0604020202020204" pitchFamily="34" charset="0"/>
                        </a:rPr>
                        <a:t>-&gt;85</a:t>
                      </a:r>
                      <a:r>
                        <a:rPr lang="fr-FR" altLang="zh-CN" sz="800" kern="1200" dirty="0">
                          <a:solidFill>
                            <a:srgbClr val="FF0000"/>
                          </a:solidFill>
                          <a:effectLst/>
                          <a:latin typeface="+mn-lt"/>
                          <a:ea typeface="+mn-ea"/>
                          <a:cs typeface="Arial" panose="020B0604020202020204" pitchFamily="34" charset="0"/>
                        </a:rPr>
                        <a:t>%-&gt;90%</a:t>
                      </a:r>
                      <a:endParaRPr lang="zh-CN" sz="8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28.531; 28.541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Deepanshu Gautam , Samsung </a:t>
                      </a:r>
                    </a:p>
                  </a:txBody>
                  <a:tcPr marL="9525" marR="9525" marT="9525" marB="0"/>
                </a:tc>
                <a:extLst>
                  <a:ext uri="{0D108BD9-81ED-4DB2-BD59-A6C34878D82A}">
                    <a16:rowId xmlns:a16="http://schemas.microsoft.com/office/drawing/2014/main" val="2238587088"/>
                  </a:ext>
                </a:extLst>
              </a:tr>
              <a:tr h="250523">
                <a:tc>
                  <a:txBody>
                    <a:bodyPr/>
                    <a:lstStyle/>
                    <a:p>
                      <a:pPr algn="l" fontAlgn="t"/>
                      <a:r>
                        <a:rPr lang="en-US" altLang="zh-CN" sz="800" b="0" i="0" u="none" strike="noStrike">
                          <a:solidFill>
                            <a:srgbClr val="000000"/>
                          </a:solidFill>
                          <a:effectLst/>
                          <a:latin typeface="+mn-lt"/>
                          <a:ea typeface="等线" panose="02010600030101010101" pitchFamily="2" charset="-122"/>
                        </a:rPr>
                        <a:t>990026</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Service based management architecture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eSBMA</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SP-230174</a:t>
                      </a:r>
                    </a:p>
                  </a:txBody>
                  <a:tcPr marL="9525" marR="9525" marT="9525" marB="0"/>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800" kern="1200" dirty="0">
                          <a:solidFill>
                            <a:schemeClr val="tx1"/>
                          </a:solidFill>
                          <a:effectLst/>
                          <a:latin typeface="+mn-lt"/>
                          <a:ea typeface="宋体" panose="02010600030101010101" pitchFamily="2" charset="-122"/>
                          <a:cs typeface="Arial" panose="020B0604020202020204" pitchFamily="34" charset="0"/>
                        </a:rPr>
                        <a:t>Not started</a:t>
                      </a:r>
                      <a:endParaRPr lang="zh-CN" sz="8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32.404; 28.622; 28.623; 32.300; 28.532; 28.545; 28.532; 28.532; 28.532; 28.158; 28.532 ; 28.111</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Lan Zou, Huawei</a:t>
                      </a:r>
                    </a:p>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Robert Peterson, Ericsson</a:t>
                      </a:r>
                    </a:p>
                    <a:p>
                      <a:pPr algn="l" fontAlgn="t"/>
                      <a:r>
                        <a:rPr lang="en-US" sz="700" b="0" i="0" u="none" strike="noStrike" dirty="0" err="1">
                          <a:solidFill>
                            <a:schemeClr val="tx1"/>
                          </a:solidFill>
                          <a:effectLst/>
                          <a:latin typeface="Arial" panose="020B0604020202020204" pitchFamily="34" charset="0"/>
                          <a:ea typeface="等线" panose="02010600030101010101" pitchFamily="2" charset="-122"/>
                        </a:rPr>
                        <a:t>Pollakowski,Nokia</a:t>
                      </a:r>
                      <a:endParaRPr lang="en-US" sz="7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1401175213"/>
                  </a:ext>
                </a:extLst>
              </a:tr>
              <a:tr h="127661">
                <a:tc>
                  <a:txBody>
                    <a:bodyPr/>
                    <a:lstStyle/>
                    <a:p>
                      <a:pPr algn="l" fontAlgn="t"/>
                      <a:r>
                        <a:rPr lang="en-US" altLang="zh-CN" sz="800" b="0" i="0" u="none" strike="noStrike">
                          <a:solidFill>
                            <a:srgbClr val="000000"/>
                          </a:solidFill>
                          <a:effectLst/>
                          <a:latin typeface="+mn-lt"/>
                          <a:ea typeface="等线" panose="02010600030101010101" pitchFamily="2" charset="-122"/>
                        </a:rPr>
                        <a:t>990031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Aspects related to NWDAF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MANWDAF</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800" kern="1200" dirty="0">
                          <a:solidFill>
                            <a:schemeClr val="tx1"/>
                          </a:solidFill>
                          <a:effectLst/>
                          <a:latin typeface="+mn-lt"/>
                          <a:ea typeface="宋体" panose="02010600030101010101" pitchFamily="2" charset="-122"/>
                          <a:cs typeface="Arial" panose="020B0604020202020204" pitchFamily="34" charset="0"/>
                        </a:rPr>
                        <a:t>0-&gt;50%</a:t>
                      </a:r>
                      <a:endParaRPr lang="zh-CN" sz="8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28.541; 28.552; 28.554 </a:t>
                      </a:r>
                    </a:p>
                  </a:txBody>
                  <a:tcPr marL="9525" marR="9525" marT="9525" marB="0"/>
                </a:tc>
                <a:tc>
                  <a:txBody>
                    <a:bodyPr/>
                    <a:lstStyle/>
                    <a:p>
                      <a:pPr algn="l" fontAlgn="t"/>
                      <a:r>
                        <a:rPr lang="en-US" sz="700" b="0" i="0" u="none" strike="noStrike" dirty="0" err="1">
                          <a:solidFill>
                            <a:srgbClr val="000000"/>
                          </a:solidFill>
                          <a:effectLst/>
                          <a:latin typeface="Arial" panose="020B0604020202020204" pitchFamily="34" charset="0"/>
                          <a:ea typeface="等线" panose="02010600030101010101" pitchFamily="2" charset="-122"/>
                        </a:rPr>
                        <a:t>Niu</a:t>
                      </a:r>
                      <a:r>
                        <a:rPr lang="en-US" sz="700" b="0" i="0" u="none" strike="noStrike" dirty="0">
                          <a:solidFill>
                            <a:srgbClr val="000000"/>
                          </a:solidFill>
                          <a:effectLst/>
                          <a:latin typeface="Arial" panose="020B0604020202020204" pitchFamily="34" charset="0"/>
                          <a:ea typeface="等线" panose="02010600030101010101" pitchFamily="2" charset="-122"/>
                        </a:rPr>
                        <a:t>, </a:t>
                      </a:r>
                      <a:r>
                        <a:rPr lang="en-US" sz="700" b="0" i="0" u="none" strike="noStrike" dirty="0" err="1">
                          <a:solidFill>
                            <a:srgbClr val="000000"/>
                          </a:solidFill>
                          <a:effectLst/>
                          <a:latin typeface="Arial" panose="020B0604020202020204" pitchFamily="34" charset="0"/>
                          <a:ea typeface="等线" panose="02010600030101010101" pitchFamily="2" charset="-122"/>
                        </a:rPr>
                        <a:t>Yuxia</a:t>
                      </a:r>
                      <a:r>
                        <a:rPr lang="en-US" sz="700" b="0" i="0" u="none" strike="noStrike" dirty="0">
                          <a:solidFill>
                            <a:srgbClr val="000000"/>
                          </a:solidFill>
                          <a:effectLst/>
                          <a:latin typeface="Arial" panose="020B0604020202020204" pitchFamily="34" charset="0"/>
                          <a:ea typeface="等线" panose="02010600030101010101" pitchFamily="2" charset="-122"/>
                        </a:rPr>
                        <a:t>, China Telecom </a:t>
                      </a:r>
                    </a:p>
                  </a:txBody>
                  <a:tcPr marL="9525" marR="9525" marT="9525" marB="0"/>
                </a:tc>
                <a:extLst>
                  <a:ext uri="{0D108BD9-81ED-4DB2-BD59-A6C34878D82A}">
                    <a16:rowId xmlns:a16="http://schemas.microsoft.com/office/drawing/2014/main" val="1936462661"/>
                  </a:ext>
                </a:extLst>
              </a:tr>
              <a:tr h="92946">
                <a:tc>
                  <a:txBody>
                    <a:bodyPr/>
                    <a:lstStyle/>
                    <a:p>
                      <a:pPr algn="l" fontAlgn="t"/>
                      <a:r>
                        <a:rPr lang="en-US" altLang="zh-CN" sz="800" b="0" i="0" u="none" strike="noStrike">
                          <a:solidFill>
                            <a:srgbClr val="000000"/>
                          </a:solidFill>
                          <a:effectLst/>
                          <a:latin typeface="+mn-lt"/>
                          <a:ea typeface="等线" panose="02010600030101010101" pitchFamily="2" charset="-122"/>
                        </a:rPr>
                        <a:t>990027</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 of 5GLAN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5GLAN_Mgt</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SP-230175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fr-FR" altLang="zh-CN" sz="800" b="0" i="0" u="none" strike="noStrike" kern="1200" dirty="0">
                          <a:solidFill>
                            <a:srgbClr val="000000"/>
                          </a:solidFill>
                          <a:effectLst/>
                          <a:latin typeface="+mn-lt"/>
                          <a:ea typeface="+mn-ea"/>
                          <a:cs typeface="+mn-cs"/>
                        </a:rPr>
                        <a:t>SA2</a:t>
                      </a:r>
                      <a:endParaRPr lang="zh-CN" altLang="en-US" sz="8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800" kern="1200" dirty="0">
                          <a:solidFill>
                            <a:schemeClr val="tx1"/>
                          </a:solidFill>
                          <a:effectLst/>
                          <a:latin typeface="+mn-lt"/>
                          <a:ea typeface="宋体" panose="02010600030101010101" pitchFamily="2" charset="-122"/>
                          <a:cs typeface="Arial" panose="020B0604020202020204" pitchFamily="34" charset="0"/>
                        </a:rPr>
                        <a:t>0-&gt;45%</a:t>
                      </a:r>
                      <a:endParaRPr lang="zh-CN" sz="8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28.541; 28.552; 28.554 </a:t>
                      </a:r>
                    </a:p>
                  </a:txBody>
                  <a:tcPr marL="9525" marR="9525" marT="9525" marB="0"/>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Yushuang Hu, CMCC</a:t>
                      </a:r>
                    </a:p>
                  </a:txBody>
                  <a:tcPr marL="9525" marR="9525" marT="9525" marB="0"/>
                </a:tc>
                <a:extLst>
                  <a:ext uri="{0D108BD9-81ED-4DB2-BD59-A6C34878D82A}">
                    <a16:rowId xmlns:a16="http://schemas.microsoft.com/office/drawing/2014/main" val="2165583142"/>
                  </a:ext>
                </a:extLst>
              </a:tr>
              <a:tr h="127661">
                <a:tc>
                  <a:txBody>
                    <a:bodyPr/>
                    <a:lstStyle/>
                    <a:p>
                      <a:pPr algn="l" fontAlgn="t"/>
                      <a:r>
                        <a:rPr lang="en-US" altLang="zh-CN" sz="800" b="0" i="0" u="none" strike="noStrike">
                          <a:solidFill>
                            <a:srgbClr val="000000"/>
                          </a:solidFill>
                          <a:effectLst/>
                          <a:latin typeface="+mn-lt"/>
                          <a:ea typeface="等线" panose="02010600030101010101" pitchFamily="2" charset="-122"/>
                        </a:rPr>
                        <a:t>970030</a:t>
                      </a:r>
                    </a:p>
                  </a:txBody>
                  <a:tcPr marL="9525" marR="9525" marT="9525" marB="0">
                    <a:solidFill>
                      <a:schemeClr val="bg1">
                        <a:lumMod val="65000"/>
                      </a:schemeClr>
                    </a:solidFill>
                  </a:tcPr>
                </a:tc>
                <a:tc>
                  <a:txBody>
                    <a:bodyPr/>
                    <a:lstStyle/>
                    <a:p>
                      <a:pPr algn="l" fontAlgn="t"/>
                      <a:r>
                        <a:rPr lang="en-US" sz="800" b="0" i="0" u="none" strike="noStrike" dirty="0">
                          <a:solidFill>
                            <a:schemeClr val="tx1"/>
                          </a:solidFill>
                          <a:effectLst/>
                          <a:latin typeface="+mn-lt"/>
                          <a:ea typeface="等线" panose="02010600030101010101" pitchFamily="2" charset="-122"/>
                        </a:rPr>
                        <a:t>Methodology for deprecation </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OAM_MetDep</a:t>
                      </a:r>
                    </a:p>
                  </a:txBody>
                  <a:tcPr marL="9525" marR="9525" marT="9525" marB="0">
                    <a:solidFill>
                      <a:schemeClr val="bg1">
                        <a:lumMod val="65000"/>
                      </a:schemeClr>
                    </a:solidFill>
                  </a:tcPr>
                </a:tc>
                <a:tc>
                  <a:txBody>
                    <a:bodyPr/>
                    <a:lstStyle/>
                    <a:p>
                      <a:pPr algn="l" fontAlgn="t"/>
                      <a:r>
                        <a:rPr lang="en-US" altLang="zh-CN" sz="800" b="0" i="0" u="none" strike="noStrike">
                          <a:solidFill>
                            <a:srgbClr val="000000"/>
                          </a:solidFill>
                          <a:effectLst/>
                          <a:latin typeface="+mn-lt"/>
                          <a:ea typeface="等线" panose="02010600030101010101" pitchFamily="2" charset="-122"/>
                        </a:rPr>
                        <a:t>2023/3/10</a:t>
                      </a: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SP-220843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800" kern="1200" dirty="0">
                          <a:solidFill>
                            <a:schemeClr val="tx1"/>
                          </a:solidFill>
                          <a:effectLst/>
                          <a:latin typeface="+mn-lt"/>
                          <a:ea typeface="+mn-ea"/>
                          <a:cs typeface="Arial" panose="020B0604020202020204" pitchFamily="34" charset="0"/>
                        </a:rPr>
                        <a:t>95-&gt;100%</a:t>
                      </a:r>
                      <a:endParaRPr lang="zh-CN" sz="8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solidFill>
                      <a:schemeClr val="bg1">
                        <a:lumMod val="65000"/>
                      </a:schemeClr>
                    </a:solidFill>
                  </a:tcP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32.156; 32.160 </a:t>
                      </a:r>
                    </a:p>
                  </a:txBody>
                  <a:tcPr marL="9525" marR="9525" marT="9525" marB="0">
                    <a:solidFill>
                      <a:schemeClr val="bg1">
                        <a:lumMod val="65000"/>
                      </a:schemeClr>
                    </a:solidFill>
                  </a:tcPr>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Lengyel, Balázs, Ericsson </a:t>
                      </a:r>
                    </a:p>
                  </a:txBody>
                  <a:tcPr marL="9525" marR="9525" marT="9525" marB="0">
                    <a:solidFill>
                      <a:schemeClr val="bg1">
                        <a:lumMod val="65000"/>
                      </a:schemeClr>
                    </a:solidFill>
                  </a:tcPr>
                </a:tc>
                <a:extLst>
                  <a:ext uri="{0D108BD9-81ED-4DB2-BD59-A6C34878D82A}">
                    <a16:rowId xmlns:a16="http://schemas.microsoft.com/office/drawing/2014/main" val="3388986984"/>
                  </a:ext>
                </a:extLst>
              </a:tr>
              <a:tr h="127661">
                <a:tc>
                  <a:txBody>
                    <a:bodyPr/>
                    <a:lstStyle/>
                    <a:p>
                      <a:pPr algn="l" fontAlgn="t"/>
                      <a:r>
                        <a:rPr lang="en-US" altLang="zh-CN" sz="800" b="0" i="0" u="none" strike="noStrike">
                          <a:solidFill>
                            <a:srgbClr val="000000"/>
                          </a:solidFill>
                          <a:effectLst/>
                          <a:latin typeface="+mn-lt"/>
                          <a:ea typeface="等线" panose="02010600030101010101" pitchFamily="2" charset="-122"/>
                        </a:rPr>
                        <a:t>990033</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Aspects of NTN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OAM_NTN</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SP-230183</a:t>
                      </a:r>
                    </a:p>
                  </a:txBody>
                  <a:tcPr marL="9525" marR="9525" marT="9525" marB="0"/>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800" kern="1200" dirty="0">
                          <a:solidFill>
                            <a:schemeClr val="tx1"/>
                          </a:solidFill>
                          <a:effectLst/>
                          <a:latin typeface="+mn-lt"/>
                          <a:ea typeface="+mn-ea"/>
                          <a:cs typeface="Arial" panose="020B0604020202020204" pitchFamily="34" charset="0"/>
                        </a:rPr>
                        <a:t>Not started</a:t>
                      </a:r>
                      <a:endParaRPr lang="zh-CN" sz="8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28.541; 28.552; 28.554; 28.658 </a:t>
                      </a:r>
                    </a:p>
                  </a:txBody>
                  <a:tcPr marL="9525" marR="9525" marT="9525" marB="0"/>
                </a:tc>
                <a:tc>
                  <a:txBody>
                    <a:bodyPr/>
                    <a:lstStyle/>
                    <a:p>
                      <a:pPr algn="l" fontAlgn="t"/>
                      <a:r>
                        <a:rPr lang="en-US" sz="700" b="0" i="0" u="none" strike="noStrike">
                          <a:solidFill>
                            <a:srgbClr val="000000"/>
                          </a:solidFill>
                          <a:effectLst/>
                          <a:latin typeface="Arial" panose="020B0604020202020204" pitchFamily="34" charset="0"/>
                          <a:ea typeface="等线" panose="02010600030101010101" pitchFamily="2" charset="-122"/>
                        </a:rPr>
                        <a:t>Sun Mingrui, China Unicom </a:t>
                      </a:r>
                    </a:p>
                  </a:txBody>
                  <a:tcPr marL="9525" marR="9525" marT="9525" marB="0"/>
                </a:tc>
                <a:extLst>
                  <a:ext uri="{0D108BD9-81ED-4DB2-BD59-A6C34878D82A}">
                    <a16:rowId xmlns:a16="http://schemas.microsoft.com/office/drawing/2014/main" val="2892912761"/>
                  </a:ext>
                </a:extLst>
              </a:tr>
              <a:tr h="127661">
                <a:tc>
                  <a:txBody>
                    <a:bodyPr/>
                    <a:lstStyle/>
                    <a:p>
                      <a:pPr algn="l" fontAlgn="t"/>
                      <a:r>
                        <a:rPr lang="en-US" altLang="zh-CN" sz="800" b="0" i="0" u="none" strike="noStrike">
                          <a:solidFill>
                            <a:srgbClr val="000000"/>
                          </a:solidFill>
                          <a:effectLst/>
                          <a:latin typeface="+mn-lt"/>
                          <a:ea typeface="等线" panose="02010600030101010101" pitchFamily="2" charset="-122"/>
                        </a:rPr>
                        <a:t>990034</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of non-public networks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OAM_NPN_Ph2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SP-230184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10%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800" b="0" i="0" u="none" strike="noStrike" kern="1200" dirty="0">
                          <a:solidFill>
                            <a:srgbClr val="000000"/>
                          </a:solidFill>
                          <a:effectLst/>
                          <a:latin typeface="+mn-lt"/>
                          <a:ea typeface="+mn-ea"/>
                          <a:cs typeface="+mn-cs"/>
                        </a:rPr>
                        <a:t>SA1, SA2, RAN3</a:t>
                      </a:r>
                      <a:endParaRPr lang="zh-CN" altLang="en-US" sz="8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800" kern="1200" dirty="0">
                          <a:solidFill>
                            <a:schemeClr val="tx1"/>
                          </a:solidFill>
                          <a:effectLst/>
                          <a:latin typeface="+mn-lt"/>
                          <a:ea typeface="宋体" panose="02010600030101010101" pitchFamily="2" charset="-122"/>
                          <a:cs typeface="Arial" panose="020B0604020202020204" pitchFamily="34" charset="0"/>
                        </a:rPr>
                        <a:t>0-&gt;10%</a:t>
                      </a:r>
                      <a:endParaRPr lang="zh-CN" sz="8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r>
                        <a:rPr lang="en-US" altLang="zh-CN" sz="700" b="0" i="0" u="none" strike="noStrike" dirty="0">
                          <a:solidFill>
                            <a:srgbClr val="000000"/>
                          </a:solidFill>
                          <a:effectLst/>
                          <a:latin typeface="Arial" panose="020B0604020202020204" pitchFamily="34" charset="0"/>
                          <a:ea typeface="等线" panose="02010600030101010101" pitchFamily="2" charset="-122"/>
                        </a:rPr>
                        <a:t>28.557; 28.541; 28.531; 28.533; 28.552 </a:t>
                      </a:r>
                    </a:p>
                  </a:txBody>
                  <a:tcPr marL="9525" marR="9525" marT="9525" marB="0"/>
                </a:tc>
                <a:tc>
                  <a:txBody>
                    <a:bodyPr/>
                    <a:lstStyle/>
                    <a:p>
                      <a:pPr algn="l" fontAlgn="t"/>
                      <a:r>
                        <a:rPr lang="en-US" sz="700" b="0" i="0" u="none" strike="noStrike" dirty="0">
                          <a:solidFill>
                            <a:srgbClr val="000000"/>
                          </a:solidFill>
                          <a:effectLst/>
                          <a:latin typeface="Arial" panose="020B0604020202020204" pitchFamily="34" charset="0"/>
                          <a:ea typeface="等线" panose="02010600030101010101" pitchFamily="2" charset="-122"/>
                        </a:rPr>
                        <a:t>ZHANG, Kai, Huawei </a:t>
                      </a:r>
                    </a:p>
                  </a:txBody>
                  <a:tcPr marL="9525" marR="9525" marT="9525" marB="0"/>
                </a:tc>
                <a:extLst>
                  <a:ext uri="{0D108BD9-81ED-4DB2-BD59-A6C34878D82A}">
                    <a16:rowId xmlns:a16="http://schemas.microsoft.com/office/drawing/2014/main" val="1482531068"/>
                  </a:ext>
                </a:extLst>
              </a:tr>
            </a:tbl>
          </a:graphicData>
        </a:graphic>
      </p:graphicFrame>
    </p:spTree>
    <p:extLst>
      <p:ext uri="{BB962C8B-B14F-4D97-AF65-F5344CB8AC3E}">
        <p14:creationId xmlns:p14="http://schemas.microsoft.com/office/powerpoint/2010/main" val="419962845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2B8879-F89A-42B9-AB3F-0B7F31675DD7}"/>
              </a:ext>
            </a:extLst>
          </p:cNvPr>
          <p:cNvSpPr>
            <a:spLocks noGrp="1"/>
          </p:cNvSpPr>
          <p:nvPr>
            <p:ph type="title"/>
          </p:nvPr>
        </p:nvSpPr>
        <p:spPr>
          <a:xfrm>
            <a:off x="669089"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sz="2800" dirty="0"/>
              <a:t>Rel-18 WI - Intelligence and Automation</a:t>
            </a:r>
          </a:p>
        </p:txBody>
      </p:sp>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80507" y="2351650"/>
            <a:ext cx="2575260" cy="3963425"/>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marR="0" lvl="0" indent="0" algn="l" defTabSz="1219170" rtl="0" eaLnBrk="0" fontAlgn="base" latinLnBrk="0" hangingPunct="0">
              <a:lnSpc>
                <a:spcPct val="100000"/>
              </a:lnSpc>
              <a:spcBef>
                <a:spcPts val="0"/>
              </a:spcBef>
              <a:spcAft>
                <a:spcPts val="0"/>
              </a:spcAft>
              <a:buClrTx/>
              <a:buSzTx/>
              <a:buNone/>
              <a:tabLst/>
              <a:defRPr/>
            </a:pPr>
            <a:r>
              <a:rPr kumimoji="0" lang="de-DE" altLang="de-DE" sz="1600" b="1" i="0" u="none" strike="noStrike" kern="0" cap="none" spc="0" normalizeH="0" baseline="0" noProof="0" dirty="0">
                <a:ln>
                  <a:noFill/>
                </a:ln>
                <a:solidFill>
                  <a:srgbClr val="0000FF"/>
                </a:solidFill>
                <a:effectLst/>
                <a:uLnTx/>
                <a:uFillTx/>
                <a:latin typeface="Calibri"/>
                <a:ea typeface="MS PGothic" panose="020B0600070205080204" pitchFamily="34" charset="-128"/>
              </a:rPr>
              <a:t>RANSC:</a:t>
            </a:r>
          </a:p>
          <a:p>
            <a:pPr marL="455073" lvl="0" indent="-455073" defTabSz="1219170">
              <a:spcBef>
                <a:spcPts val="0"/>
              </a:spcBef>
              <a:spcAft>
                <a:spcPts val="0"/>
              </a:spcAft>
              <a:defRPr/>
            </a:pPr>
            <a:r>
              <a:rPr lang="de-DE" altLang="de-DE" sz="1100" kern="0" dirty="0">
                <a:solidFill>
                  <a:prstClr val="black"/>
                </a:solidFill>
              </a:rPr>
              <a:t>Progress since SA5#149:</a:t>
            </a:r>
          </a:p>
          <a:p>
            <a:pPr marL="588409" indent="-378875" defTabSz="1219170">
              <a:spcBef>
                <a:spcPts val="0"/>
              </a:spcBef>
              <a:spcAft>
                <a:spcPts val="600"/>
              </a:spcAft>
              <a:buFont typeface="Wingdings" panose="05000000000000000000" pitchFamily="2" charset="2"/>
              <a:buChar char="Ø"/>
              <a:defRPr/>
            </a:pPr>
            <a:r>
              <a:rPr lang="en-US" altLang="zh-CN" sz="1050" kern="0" dirty="0">
                <a:solidFill>
                  <a:prstClr val="black"/>
                </a:solidFill>
              </a:rPr>
              <a:t>The correction of self-configuration management requirements from mandatory to optional has been discussed and agreed. The topic for configuration data handling has been discussed but no agreement was achieved due to Nokia's objection, which needs further discussion.</a:t>
            </a:r>
            <a:endParaRPr lang="en-US" altLang="zh-CN" sz="1500" kern="0" dirty="0">
              <a:solidFill>
                <a:prstClr val="black"/>
              </a:solidFill>
            </a:endParaRPr>
          </a:p>
          <a:p>
            <a:pPr marL="455073" lvl="0" indent="-455073" defTabSz="1219170">
              <a:spcBef>
                <a:spcPts val="0"/>
              </a:spcBef>
              <a:spcAft>
                <a:spcPts val="0"/>
              </a:spcAft>
              <a:defRPr/>
            </a:pPr>
            <a:r>
              <a:rPr lang="en-US" altLang="zh-CN" sz="1100" kern="0" dirty="0">
                <a:solidFill>
                  <a:prstClr val="black"/>
                </a:solidFill>
              </a:rPr>
              <a:t>Impacts and dependencies on other WGs:</a:t>
            </a:r>
            <a:endParaRPr lang="de-DE" altLang="zh-CN" sz="1100" kern="0" dirty="0">
              <a:solidFill>
                <a:prstClr val="black"/>
              </a:solidFill>
            </a:endParaRPr>
          </a:p>
          <a:p>
            <a:pPr marL="588409" indent="-378875" defTabSz="1219170">
              <a:spcBef>
                <a:spcPts val="0"/>
              </a:spcBef>
              <a:spcAft>
                <a:spcPts val="600"/>
              </a:spcAft>
              <a:buFont typeface="Wingdings" panose="05000000000000000000" pitchFamily="2" charset="2"/>
              <a:buChar char="Ø"/>
              <a:defRPr/>
            </a:pPr>
            <a:r>
              <a:rPr lang="en-US" altLang="zh-CN" sz="1050" kern="0" dirty="0">
                <a:solidFill>
                  <a:prstClr val="black"/>
                </a:solidFill>
              </a:rPr>
              <a:t>None identified</a:t>
            </a:r>
            <a:endParaRPr lang="en-US" altLang="zh-CN" sz="1500" kern="0" dirty="0">
              <a:solidFill>
                <a:prstClr val="black"/>
              </a:solidFill>
            </a:endParaRPr>
          </a:p>
          <a:p>
            <a:pPr marL="455073" lvl="0" indent="-455073" defTabSz="1219170">
              <a:spcBef>
                <a:spcPts val="0"/>
              </a:spcBef>
              <a:spcAft>
                <a:spcPts val="0"/>
              </a:spcAft>
              <a:defRPr/>
            </a:pPr>
            <a:r>
              <a:rPr lang="de-DE" altLang="zh-CN" sz="1100" kern="0" dirty="0">
                <a:solidFill>
                  <a:prstClr val="black"/>
                </a:solidFill>
              </a:rPr>
              <a:t>Next steps:</a:t>
            </a:r>
          </a:p>
          <a:p>
            <a:pPr marL="588409" indent="-378875" defTabSz="1219170">
              <a:spcBef>
                <a:spcPts val="0"/>
              </a:spcBef>
              <a:spcAft>
                <a:spcPts val="600"/>
              </a:spcAft>
              <a:buFont typeface="Wingdings" panose="05000000000000000000" pitchFamily="2" charset="2"/>
              <a:buChar char="Ø"/>
              <a:defRPr/>
            </a:pPr>
            <a:r>
              <a:rPr lang="en-US" altLang="zh-CN" sz="1100" kern="0" dirty="0">
                <a:solidFill>
                  <a:prstClr val="black"/>
                </a:solidFill>
              </a:rPr>
              <a:t>The </a:t>
            </a:r>
            <a:r>
              <a:rPr lang="en-US" altLang="zh-CN" sz="1100" kern="0" dirty="0" err="1">
                <a:solidFill>
                  <a:prstClr val="black"/>
                </a:solidFill>
              </a:rPr>
              <a:t>MnS</a:t>
            </a:r>
            <a:r>
              <a:rPr lang="en-US" altLang="zh-CN" sz="1100" kern="0" dirty="0">
                <a:solidFill>
                  <a:prstClr val="black"/>
                </a:solidFill>
              </a:rPr>
              <a:t> definition and procedure for RANSC management</a:t>
            </a:r>
          </a:p>
          <a:p>
            <a:pPr marL="588409" indent="-378875" defTabSz="1219170">
              <a:spcBef>
                <a:spcPts val="0"/>
              </a:spcBef>
              <a:spcAft>
                <a:spcPts val="600"/>
              </a:spcAft>
              <a:buFont typeface="Wingdings" panose="05000000000000000000" pitchFamily="2" charset="2"/>
              <a:buChar char="Ø"/>
              <a:defRPr/>
            </a:pPr>
            <a:r>
              <a:rPr lang="en-US" altLang="zh-CN" sz="1100" kern="0" dirty="0">
                <a:solidFill>
                  <a:prstClr val="black"/>
                </a:solidFill>
              </a:rPr>
              <a:t>The concept, use case and requirement for configuration data handling</a:t>
            </a:r>
            <a:endParaRPr lang="de-DE" sz="1100" kern="0" dirty="0">
              <a:solidFill>
                <a:prstClr val="black"/>
              </a:solidFill>
              <a:latin typeface="Calibri"/>
            </a:endParaRPr>
          </a:p>
        </p:txBody>
      </p:sp>
      <p:graphicFrame>
        <p:nvGraphicFramePr>
          <p:cNvPr id="9"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780227931"/>
              </p:ext>
            </p:extLst>
          </p:nvPr>
        </p:nvGraphicFramePr>
        <p:xfrm>
          <a:off x="296221" y="838200"/>
          <a:ext cx="11669225" cy="1506460"/>
        </p:xfrm>
        <a:graphic>
          <a:graphicData uri="http://schemas.openxmlformats.org/drawingml/2006/table">
            <a:tbl>
              <a:tblPr firstRow="1" firstCol="1" bandRow="1">
                <a:tableStyleId>{F5AB1C69-6EDB-4FF4-983F-18BD219EF322}</a:tableStyleId>
              </a:tblPr>
              <a:tblGrid>
                <a:gridCol w="603429">
                  <a:extLst>
                    <a:ext uri="{9D8B030D-6E8A-4147-A177-3AD203B41FA5}">
                      <a16:colId xmlns:a16="http://schemas.microsoft.com/office/drawing/2014/main" val="20000"/>
                    </a:ext>
                  </a:extLst>
                </a:gridCol>
                <a:gridCol w="2560494">
                  <a:extLst>
                    <a:ext uri="{9D8B030D-6E8A-4147-A177-3AD203B41FA5}">
                      <a16:colId xmlns:a16="http://schemas.microsoft.com/office/drawing/2014/main" val="20001"/>
                    </a:ext>
                  </a:extLst>
                </a:gridCol>
                <a:gridCol w="685035">
                  <a:extLst>
                    <a:ext uri="{9D8B030D-6E8A-4147-A177-3AD203B41FA5}">
                      <a16:colId xmlns:a16="http://schemas.microsoft.com/office/drawing/2014/main" val="20002"/>
                    </a:ext>
                  </a:extLst>
                </a:gridCol>
                <a:gridCol w="799019">
                  <a:extLst>
                    <a:ext uri="{9D8B030D-6E8A-4147-A177-3AD203B41FA5}">
                      <a16:colId xmlns:a16="http://schemas.microsoft.com/office/drawing/2014/main" val="20005"/>
                    </a:ext>
                  </a:extLst>
                </a:gridCol>
                <a:gridCol w="506615">
                  <a:extLst>
                    <a:ext uri="{9D8B030D-6E8A-4147-A177-3AD203B41FA5}">
                      <a16:colId xmlns:a16="http://schemas.microsoft.com/office/drawing/2014/main" val="20006"/>
                    </a:ext>
                  </a:extLst>
                </a:gridCol>
                <a:gridCol w="711503">
                  <a:extLst>
                    <a:ext uri="{9D8B030D-6E8A-4147-A177-3AD203B41FA5}">
                      <a16:colId xmlns:a16="http://schemas.microsoft.com/office/drawing/2014/main" val="1440325282"/>
                    </a:ext>
                  </a:extLst>
                </a:gridCol>
                <a:gridCol w="711503">
                  <a:extLst>
                    <a:ext uri="{9D8B030D-6E8A-4147-A177-3AD203B41FA5}">
                      <a16:colId xmlns:a16="http://schemas.microsoft.com/office/drawing/2014/main" val="20007"/>
                    </a:ext>
                  </a:extLst>
                </a:gridCol>
                <a:gridCol w="1021160">
                  <a:extLst>
                    <a:ext uri="{9D8B030D-6E8A-4147-A177-3AD203B41FA5}">
                      <a16:colId xmlns:a16="http://schemas.microsoft.com/office/drawing/2014/main" val="20008"/>
                    </a:ext>
                  </a:extLst>
                </a:gridCol>
                <a:gridCol w="1080433">
                  <a:extLst>
                    <a:ext uri="{9D8B030D-6E8A-4147-A177-3AD203B41FA5}">
                      <a16:colId xmlns:a16="http://schemas.microsoft.com/office/drawing/2014/main" val="20009"/>
                    </a:ext>
                  </a:extLst>
                </a:gridCol>
                <a:gridCol w="996678">
                  <a:extLst>
                    <a:ext uri="{9D8B030D-6E8A-4147-A177-3AD203B41FA5}">
                      <a16:colId xmlns:a16="http://schemas.microsoft.com/office/drawing/2014/main" val="20010"/>
                    </a:ext>
                  </a:extLst>
                </a:gridCol>
                <a:gridCol w="996678">
                  <a:extLst>
                    <a:ext uri="{9D8B030D-6E8A-4147-A177-3AD203B41FA5}">
                      <a16:colId xmlns:a16="http://schemas.microsoft.com/office/drawing/2014/main" val="20012"/>
                    </a:ext>
                  </a:extLst>
                </a:gridCol>
                <a:gridCol w="996678">
                  <a:extLst>
                    <a:ext uri="{9D8B030D-6E8A-4147-A177-3AD203B41FA5}">
                      <a16:colId xmlns:a16="http://schemas.microsoft.com/office/drawing/2014/main" val="20013"/>
                    </a:ext>
                  </a:extLst>
                </a:gridCol>
              </a:tblGrid>
              <a:tr h="25097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TS</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8337">
                <a:tc>
                  <a:txBody>
                    <a:bodyPr/>
                    <a:lstStyle/>
                    <a:p>
                      <a:pPr algn="l" fontAlgn="t"/>
                      <a:r>
                        <a:rPr lang="en-US" altLang="zh-CN" sz="800" b="0" i="0" u="none" strike="noStrike">
                          <a:solidFill>
                            <a:srgbClr val="000000"/>
                          </a:solidFill>
                          <a:effectLst/>
                          <a:latin typeface="+mn-lt"/>
                          <a:ea typeface="等线" panose="02010600030101010101" pitchFamily="2" charset="-122"/>
                        </a:rPr>
                        <a:t>940030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Self-Configuration of RAN NEs</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RANSC</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SP-211431</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55%</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algn="ctr">
                        <a:lnSpc>
                          <a:spcPct val="150000"/>
                        </a:lnSpc>
                        <a:spcAft>
                          <a:spcPts val="0"/>
                        </a:spcAft>
                      </a:pP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800" kern="1200" dirty="0">
                          <a:solidFill>
                            <a:schemeClr val="tx1"/>
                          </a:solidFill>
                          <a:effectLst/>
                          <a:latin typeface="+mn-lt"/>
                          <a:ea typeface="+mn-ea"/>
                          <a:cs typeface="Arial" panose="020B0604020202020204" pitchFamily="34" charset="0"/>
                        </a:rPr>
                        <a:t>0-&gt;</a:t>
                      </a:r>
                      <a:r>
                        <a:rPr lang="en-US" altLang="zh-CN" sz="800" kern="1200" dirty="0">
                          <a:solidFill>
                            <a:srgbClr val="FF3300"/>
                          </a:solidFill>
                          <a:effectLst/>
                          <a:latin typeface="+mn-lt"/>
                          <a:ea typeface="+mn-ea"/>
                          <a:cs typeface="Arial" panose="020B0604020202020204" pitchFamily="34" charset="0"/>
                        </a:rPr>
                        <a:t>5-&gt;5-&gt;5-</a:t>
                      </a:r>
                      <a:r>
                        <a:rPr lang="en-US" altLang="zh-CN" sz="800" kern="1200" dirty="0">
                          <a:solidFill>
                            <a:schemeClr val="tx1"/>
                          </a:solidFill>
                          <a:effectLst/>
                          <a:latin typeface="+mn-lt"/>
                          <a:ea typeface="+mn-ea"/>
                          <a:cs typeface="Arial" panose="020B0604020202020204" pitchFamily="34" charset="0"/>
                        </a:rPr>
                        <a:t>&gt;45-&gt;50-&gt;55%</a:t>
                      </a:r>
                      <a:endParaRPr lang="zh-CN" altLang="zh-CN" sz="800" kern="1200" dirty="0">
                        <a:solidFill>
                          <a:schemeClr val="tx1"/>
                        </a:solidFill>
                        <a:effectLst/>
                        <a:latin typeface="+mn-lt"/>
                        <a:ea typeface="+mn-ea"/>
                        <a:cs typeface="Arial" panose="020B0604020202020204" pitchFamily="34" charset="0"/>
                      </a:endParaRPr>
                    </a:p>
                  </a:txBody>
                  <a:tcPr marL="36002" marR="36002"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28.313; ; 28.317</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Hu, </a:t>
                      </a:r>
                      <a:r>
                        <a:rPr lang="en-US" sz="700" b="0" i="0" u="none" strike="noStrike" dirty="0" err="1">
                          <a:solidFill>
                            <a:schemeClr val="tx1"/>
                          </a:solidFill>
                          <a:effectLst/>
                          <a:latin typeface="Arial" panose="020B0604020202020204" pitchFamily="34" charset="0"/>
                          <a:ea typeface="等线" panose="02010600030101010101" pitchFamily="2" charset="-122"/>
                        </a:rPr>
                        <a:t>Yaxi</a:t>
                      </a:r>
                      <a:r>
                        <a:rPr lang="en-US" sz="700" b="0" i="0" u="none" strike="noStrike" dirty="0">
                          <a:solidFill>
                            <a:schemeClr val="tx1"/>
                          </a:solidFill>
                          <a:effectLst/>
                          <a:latin typeface="Arial" panose="020B0604020202020204" pitchFamily="34" charset="0"/>
                          <a:ea typeface="等线" panose="02010600030101010101" pitchFamily="2" charset="-122"/>
                        </a:rPr>
                        <a:t>, China Mobile </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b="0" i="0" u="none" strike="noStrike" dirty="0">
                          <a:solidFill>
                            <a:schemeClr val="tx1"/>
                          </a:solidFill>
                          <a:effectLst/>
                          <a:latin typeface="Arial" panose="020B0604020202020204" pitchFamily="34" charset="0"/>
                          <a:ea typeface="等线" panose="02010600030101010101" pitchFamily="2" charset="-122"/>
                        </a:rPr>
                        <a:t>Xu </a:t>
                      </a:r>
                      <a:r>
                        <a:rPr lang="en-US" altLang="zh-CN" sz="700" b="0" i="0" u="none" strike="noStrike" dirty="0" err="1">
                          <a:solidFill>
                            <a:schemeClr val="tx1"/>
                          </a:solidFill>
                          <a:effectLst/>
                          <a:latin typeface="Arial" panose="020B0604020202020204" pitchFamily="34" charset="0"/>
                          <a:ea typeface="等线" panose="02010600030101010101" pitchFamily="2" charset="-122"/>
                        </a:rPr>
                        <a:t>Ruiyue</a:t>
                      </a:r>
                      <a:r>
                        <a:rPr lang="en-US" altLang="zh-CN" sz="700" b="0" i="0" u="none" strike="noStrike" dirty="0">
                          <a:solidFill>
                            <a:schemeClr val="tx1"/>
                          </a:solidFill>
                          <a:effectLst/>
                          <a:latin typeface="Arial" panose="020B0604020202020204" pitchFamily="34" charset="0"/>
                          <a:ea typeface="等线" panose="02010600030101010101" pitchFamily="2" charset="-122"/>
                        </a:rPr>
                        <a:t>, Huawei </a:t>
                      </a:r>
                      <a:endParaRPr lang="en-US" sz="7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3324002326"/>
                  </a:ext>
                </a:extLst>
              </a:tr>
              <a:tr h="326001">
                <a:tc>
                  <a:txBody>
                    <a:bodyPr/>
                    <a:lstStyle/>
                    <a:p>
                      <a:pPr algn="l" fontAlgn="t"/>
                      <a:r>
                        <a:rPr lang="en-US" altLang="zh-CN" sz="800" b="0" i="0" u="none" strike="noStrike">
                          <a:solidFill>
                            <a:srgbClr val="000000"/>
                          </a:solidFill>
                          <a:effectLst/>
                          <a:latin typeface="+mn-lt"/>
                          <a:ea typeface="等线" panose="02010600030101010101" pitchFamily="2" charset="-122"/>
                        </a:rPr>
                        <a:t>970031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Data Analytics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eMDAS_Ph2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15%</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SP-220981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25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SA2,RAN3,RAN2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800" kern="1200" dirty="0">
                          <a:solidFill>
                            <a:srgbClr val="000000"/>
                          </a:solidFill>
                          <a:effectLst/>
                          <a:latin typeface="+mn-lt"/>
                          <a:ea typeface="宋体" panose="02010600030101010101" pitchFamily="2" charset="-122"/>
                          <a:cs typeface="Arial" panose="020B0604020202020204" pitchFamily="34" charset="0"/>
                        </a:rPr>
                        <a:t>0-&gt;5-&gt;15-&gt;25%</a:t>
                      </a:r>
                      <a:endParaRPr lang="zh-CN" sz="8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28.104; 28.552; 32.425; 28.554; 28.541; 28.622; 28.623; 28.533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Yao, Yizhi, Intel </a:t>
                      </a:r>
                    </a:p>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Hassan, NEC</a:t>
                      </a:r>
                    </a:p>
                  </a:txBody>
                  <a:tcPr marL="9525" marR="9525" marT="9525" marB="0"/>
                </a:tc>
                <a:extLst>
                  <a:ext uri="{0D108BD9-81ED-4DB2-BD59-A6C34878D82A}">
                    <a16:rowId xmlns:a16="http://schemas.microsoft.com/office/drawing/2014/main" val="1491513699"/>
                  </a:ext>
                </a:extLst>
              </a:tr>
              <a:tr h="246062">
                <a:tc>
                  <a:txBody>
                    <a:bodyPr/>
                    <a:lstStyle/>
                    <a:p>
                      <a:pPr algn="l" fontAlgn="t"/>
                      <a:r>
                        <a:rPr lang="en-US" altLang="zh-CN" sz="800" b="0" i="0" u="none" strike="noStrike" dirty="0">
                          <a:solidFill>
                            <a:srgbClr val="000000"/>
                          </a:solidFill>
                          <a:effectLst/>
                          <a:latin typeface="+mn-lt"/>
                          <a:ea typeface="等线" panose="02010600030101010101" pitchFamily="2" charset="-122"/>
                        </a:rPr>
                        <a:t>990119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AI/ML management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AIML_MGT</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SP-230335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20%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000000"/>
                          </a:solidFill>
                          <a:effectLst/>
                          <a:latin typeface="+mn-lt"/>
                          <a:ea typeface="+mn-ea"/>
                          <a:cs typeface="Arial" panose="020B0604020202020204" pitchFamily="34" charset="0"/>
                        </a:rPr>
                        <a:t>SA2, RAN3</a:t>
                      </a:r>
                      <a:endParaRPr lang="zh-CN" altLang="en-US" sz="8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000000"/>
                          </a:solidFill>
                          <a:effectLst/>
                          <a:latin typeface="+mn-lt"/>
                          <a:ea typeface="+mn-ea"/>
                          <a:cs typeface="Arial" panose="020B0604020202020204" pitchFamily="34" charset="0"/>
                        </a:rPr>
                        <a:t>0-&gt;20%</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800" kern="1200" dirty="0">
                          <a:solidFill>
                            <a:srgbClr val="000000"/>
                          </a:solidFill>
                          <a:effectLst/>
                          <a:latin typeface="+mn-lt"/>
                          <a:ea typeface="+mn-ea"/>
                          <a:cs typeface="Arial" panose="020B0604020202020204" pitchFamily="34" charset="0"/>
                        </a:rPr>
                        <a:t>28.105; 28.552; 32.425; 28.554; 28.541 </a:t>
                      </a:r>
                    </a:p>
                  </a:txBody>
                  <a:tcPr marL="9525" marR="9525" marT="9525" marB="9525" anchor="ctr"/>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Yao, Yizhi, Intel </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b="0" i="0" u="none" strike="noStrike" dirty="0">
                          <a:solidFill>
                            <a:schemeClr val="tx1"/>
                          </a:solidFill>
                          <a:effectLst/>
                          <a:latin typeface="Arial" panose="020B0604020202020204" pitchFamily="34" charset="0"/>
                          <a:ea typeface="等线" panose="02010600030101010101" pitchFamily="2" charset="-122"/>
                        </a:rPr>
                        <a:t>Hassan Al-kanani, NEC</a:t>
                      </a:r>
                      <a:endParaRPr lang="en-US" sz="7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2038846232"/>
                  </a:ext>
                </a:extLst>
              </a:tr>
              <a:tr h="186108">
                <a:tc>
                  <a:txBody>
                    <a:bodyPr/>
                    <a:lstStyle/>
                    <a:p>
                      <a:pPr algn="l" fontAlgn="t"/>
                      <a:r>
                        <a:rPr lang="en-US" altLang="zh-CN" sz="800" b="0" i="0" u="none" strike="noStrike">
                          <a:solidFill>
                            <a:srgbClr val="000000"/>
                          </a:solidFill>
                          <a:effectLst/>
                          <a:latin typeface="+mn-lt"/>
                          <a:ea typeface="等线" panose="02010600030101010101" pitchFamily="2" charset="-122"/>
                        </a:rPr>
                        <a:t>990030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Intent driven Management Service for Mobile Network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IDMS_MN_ph2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SA2, RAN3, ETSI ZSM, TM Forum </a:t>
                      </a:r>
                      <a:endParaRPr lang="zh-CN" altLang="en-US" sz="8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800" kern="1200" dirty="0">
                          <a:solidFill>
                            <a:srgbClr val="000000"/>
                          </a:solidFill>
                          <a:effectLst/>
                          <a:latin typeface="+mn-lt"/>
                          <a:ea typeface="+mn-ea"/>
                          <a:cs typeface="Arial" panose="020B0604020202020204" pitchFamily="34" charset="0"/>
                        </a:rPr>
                        <a:t>0-&gt;40%</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algn="l" fontAlgn="t"/>
                      <a:r>
                        <a:rPr lang="en-US" altLang="zh-CN" sz="700" b="0" i="0" u="none" strike="noStrike">
                          <a:solidFill>
                            <a:srgbClr val="000000"/>
                          </a:solidFill>
                          <a:effectLst/>
                          <a:latin typeface="Arial" panose="020B0604020202020204" pitchFamily="34" charset="0"/>
                          <a:ea typeface="等线" panose="02010600030101010101" pitchFamily="2" charset="-122"/>
                        </a:rPr>
                        <a:t>28.312</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Xu </a:t>
                      </a:r>
                      <a:r>
                        <a:rPr lang="en-US" sz="700" b="0" i="0" u="none" strike="noStrike" dirty="0" err="1">
                          <a:solidFill>
                            <a:schemeClr val="tx1"/>
                          </a:solidFill>
                          <a:effectLst/>
                          <a:latin typeface="Arial" panose="020B0604020202020204" pitchFamily="34" charset="0"/>
                          <a:ea typeface="等线" panose="02010600030101010101" pitchFamily="2" charset="-122"/>
                        </a:rPr>
                        <a:t>Ruiyue</a:t>
                      </a:r>
                      <a:r>
                        <a:rPr lang="en-US" sz="700" b="0" i="0" u="none" strike="noStrike" dirty="0">
                          <a:solidFill>
                            <a:schemeClr val="tx1"/>
                          </a:solidFill>
                          <a:effectLst/>
                          <a:latin typeface="Arial" panose="020B0604020202020204" pitchFamily="34" charset="0"/>
                          <a:ea typeface="等线" panose="02010600030101010101" pitchFamily="2" charset="-122"/>
                        </a:rPr>
                        <a:t>, Huawei </a:t>
                      </a:r>
                    </a:p>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Mark Scott, Ericsson</a:t>
                      </a:r>
                    </a:p>
                  </a:txBody>
                  <a:tcPr marL="9525" marR="9525" marT="9525" marB="0"/>
                </a:tc>
                <a:extLst>
                  <a:ext uri="{0D108BD9-81ED-4DB2-BD59-A6C34878D82A}">
                    <a16:rowId xmlns:a16="http://schemas.microsoft.com/office/drawing/2014/main" val="2225474388"/>
                  </a:ext>
                </a:extLst>
              </a:tr>
            </a:tbl>
          </a:graphicData>
        </a:graphic>
      </p:graphicFrame>
      <p:sp>
        <p:nvSpPr>
          <p:cNvPr id="5" name="Content Placeholder 7">
            <a:extLst>
              <a:ext uri="{FF2B5EF4-FFF2-40B4-BE49-F238E27FC236}">
                <a16:creationId xmlns:a16="http://schemas.microsoft.com/office/drawing/2014/main" id="{549A787E-1B60-4B3D-A538-B8939CE93A79}"/>
              </a:ext>
            </a:extLst>
          </p:cNvPr>
          <p:cNvSpPr txBox="1">
            <a:spLocks/>
          </p:cNvSpPr>
          <p:nvPr/>
        </p:nvSpPr>
        <p:spPr>
          <a:xfrm>
            <a:off x="2990851" y="2351650"/>
            <a:ext cx="3455965" cy="3963424"/>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eMDAS_Ph2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rPr>
              <a:t>Progress since SA5#149: </a:t>
            </a:r>
            <a:r>
              <a:rPr lang="en-US" altLang="zh-CN" sz="900" kern="0" dirty="0">
                <a:solidFill>
                  <a:prstClr val="black"/>
                </a:solidFill>
              </a:rPr>
              <a:t>Several topics were addressed at SA5#149, including; </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Definition of recommended non-3GPP actions,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Enhancing </a:t>
            </a:r>
            <a:r>
              <a:rPr lang="en-US" altLang="zh-CN" sz="900" kern="0" dirty="0" err="1">
                <a:solidFill>
                  <a:prstClr val="black"/>
                </a:solidFill>
              </a:rPr>
              <a:t>MDARequest</a:t>
            </a:r>
            <a:r>
              <a:rPr lang="en-US" altLang="zh-CN" sz="900" kern="0" dirty="0">
                <a:solidFill>
                  <a:prstClr val="black"/>
                </a:solidFill>
              </a:rPr>
              <a:t> to support indefinite analytics, </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Predictions of performance measurements,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Filtering MDA recommendations,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Analytics relationship to control loop,</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Add information elements for service experience analysis,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Add information elements for MDA assisted fault management,</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MDA </a:t>
            </a:r>
            <a:r>
              <a:rPr lang="en-US" altLang="zh-CN" sz="900" kern="0" dirty="0" err="1">
                <a:solidFill>
                  <a:prstClr val="black"/>
                </a:solidFill>
              </a:rPr>
              <a:t>capablity</a:t>
            </a:r>
            <a:r>
              <a:rPr lang="en-US" altLang="zh-CN" sz="900" kern="0" dirty="0">
                <a:solidFill>
                  <a:prstClr val="black"/>
                </a:solidFill>
              </a:rPr>
              <a:t> for resource utilization analysis,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MDA assisted virtual resource status analysis in CN domain</a:t>
            </a:r>
          </a:p>
          <a:p>
            <a:pPr marL="0" indent="0" defTabSz="1219170">
              <a:spcBef>
                <a:spcPts val="0"/>
              </a:spcBef>
              <a:spcAft>
                <a:spcPts val="0"/>
              </a:spcAft>
              <a:buNone/>
              <a:defRPr/>
            </a:pPr>
            <a:r>
              <a:rPr lang="en-US" altLang="zh-CN" sz="900" kern="0" dirty="0">
                <a:solidFill>
                  <a:prstClr val="black"/>
                </a:solidFill>
              </a:rPr>
              <a:t>The discussion led to the approval of the following documents as input to the Draft CR:</a:t>
            </a:r>
          </a:p>
          <a:p>
            <a:pPr defTabSz="1219170">
              <a:spcBef>
                <a:spcPts val="0"/>
              </a:spcBef>
              <a:spcAft>
                <a:spcPts val="0"/>
              </a:spcAft>
              <a:buFont typeface="Wingdings" panose="05000000000000000000" pitchFamily="2" charset="2"/>
              <a:buChar char="Ø"/>
              <a:defRPr/>
            </a:pPr>
            <a:r>
              <a:rPr lang="en-US" altLang="zh-CN" sz="800" kern="0" dirty="0">
                <a:solidFill>
                  <a:prstClr val="black"/>
                </a:solidFill>
              </a:rPr>
              <a:t>Enhancing </a:t>
            </a:r>
            <a:r>
              <a:rPr lang="en-US" altLang="zh-CN" sz="800" kern="0" dirty="0" err="1">
                <a:solidFill>
                  <a:prstClr val="black"/>
                </a:solidFill>
              </a:rPr>
              <a:t>MDARequest</a:t>
            </a:r>
            <a:r>
              <a:rPr lang="en-US" altLang="zh-CN" sz="800" kern="0" dirty="0">
                <a:solidFill>
                  <a:prstClr val="black"/>
                </a:solidFill>
              </a:rPr>
              <a:t> to support indefinite analytics, </a:t>
            </a:r>
          </a:p>
          <a:p>
            <a:pPr defTabSz="1219170">
              <a:spcBef>
                <a:spcPts val="0"/>
              </a:spcBef>
              <a:spcAft>
                <a:spcPts val="0"/>
              </a:spcAft>
              <a:buFont typeface="Wingdings" panose="05000000000000000000" pitchFamily="2" charset="2"/>
              <a:buChar char="Ø"/>
              <a:defRPr/>
            </a:pPr>
            <a:r>
              <a:rPr lang="en-US" altLang="zh-CN" sz="800" kern="0" dirty="0">
                <a:solidFill>
                  <a:prstClr val="black"/>
                </a:solidFill>
              </a:rPr>
              <a:t>Data definitions for predictions of performance measurements,</a:t>
            </a:r>
          </a:p>
          <a:p>
            <a:pPr defTabSz="1219170">
              <a:spcBef>
                <a:spcPts val="0"/>
              </a:spcBef>
              <a:spcAft>
                <a:spcPts val="0"/>
              </a:spcAft>
              <a:buFont typeface="Wingdings" panose="05000000000000000000" pitchFamily="2" charset="2"/>
              <a:buChar char="Ø"/>
              <a:defRPr/>
            </a:pPr>
            <a:r>
              <a:rPr lang="en-US" altLang="zh-CN" sz="800" kern="0" dirty="0">
                <a:solidFill>
                  <a:prstClr val="black"/>
                </a:solidFill>
              </a:rPr>
              <a:t>Add information elements for service experience analysis,</a:t>
            </a:r>
          </a:p>
          <a:p>
            <a:pPr defTabSz="1219170">
              <a:spcBef>
                <a:spcPts val="0"/>
              </a:spcBef>
              <a:spcAft>
                <a:spcPts val="0"/>
              </a:spcAft>
              <a:buFont typeface="Wingdings" panose="05000000000000000000" pitchFamily="2" charset="2"/>
              <a:buChar char="Ø"/>
              <a:defRPr/>
            </a:pPr>
            <a:r>
              <a:rPr lang="en-US" altLang="zh-CN" sz="800" kern="0" dirty="0">
                <a:solidFill>
                  <a:prstClr val="black"/>
                </a:solidFill>
              </a:rPr>
              <a:t>Add use case and requirements for MDA </a:t>
            </a:r>
            <a:r>
              <a:rPr lang="en-US" altLang="zh-CN" sz="800" kern="0" dirty="0" err="1">
                <a:solidFill>
                  <a:prstClr val="black"/>
                </a:solidFill>
              </a:rPr>
              <a:t>capablity</a:t>
            </a:r>
            <a:r>
              <a:rPr lang="en-US" altLang="zh-CN" sz="800" kern="0" dirty="0">
                <a:solidFill>
                  <a:prstClr val="black"/>
                </a:solidFill>
              </a:rPr>
              <a:t> related to resource utilization analysis,</a:t>
            </a:r>
          </a:p>
          <a:p>
            <a:pPr marL="455073" indent="-455073" defTabSz="1219170">
              <a:spcBef>
                <a:spcPts val="0"/>
              </a:spcBef>
              <a:spcAft>
                <a:spcPts val="0"/>
              </a:spcAft>
              <a:defRPr/>
            </a:pPr>
            <a:r>
              <a:rPr lang="en-US" altLang="zh-CN" sz="1100" kern="0" dirty="0">
                <a:solidFill>
                  <a:prstClr val="black"/>
                </a:solidFill>
              </a:rPr>
              <a:t>Impacts and dependencies on other WGs:</a:t>
            </a:r>
            <a:endParaRPr lang="de-DE" altLang="zh-CN" sz="1100" kern="0" dirty="0">
              <a:solidFill>
                <a:prstClr val="black"/>
              </a:solidFill>
            </a:endParaRPr>
          </a:p>
          <a:p>
            <a:pPr defTabSz="1219170">
              <a:spcBef>
                <a:spcPts val="0"/>
              </a:spcBef>
              <a:spcAft>
                <a:spcPts val="0"/>
              </a:spcAft>
              <a:buFont typeface="Wingdings" panose="05000000000000000000" pitchFamily="2" charset="2"/>
              <a:buChar char="Ø"/>
              <a:defRPr/>
            </a:pPr>
            <a:r>
              <a:rPr lang="en-US" altLang="zh-CN" sz="1000" kern="0" dirty="0">
                <a:solidFill>
                  <a:prstClr val="black"/>
                </a:solidFill>
              </a:rPr>
              <a:t>SA2</a:t>
            </a:r>
          </a:p>
          <a:p>
            <a:pPr marL="455073" indent="-455073" defTabSz="1219170">
              <a:spcBef>
                <a:spcPts val="0"/>
              </a:spcBef>
              <a:spcAft>
                <a:spcPts val="0"/>
              </a:spcAft>
              <a:defRPr/>
            </a:pPr>
            <a:r>
              <a:rPr lang="de-DE" altLang="zh-CN" sz="1100" kern="0" dirty="0">
                <a:solidFill>
                  <a:prstClr val="black"/>
                </a:solidFill>
              </a:rPr>
              <a:t>Next steps:</a:t>
            </a:r>
          </a:p>
          <a:p>
            <a:pPr defTabSz="1219170">
              <a:spcBef>
                <a:spcPts val="0"/>
              </a:spcBef>
              <a:spcAft>
                <a:spcPts val="0"/>
              </a:spcAft>
              <a:buFont typeface="Wingdings" panose="05000000000000000000" pitchFamily="2" charset="2"/>
              <a:buChar char="Ø"/>
              <a:defRPr/>
            </a:pPr>
            <a:r>
              <a:rPr lang="en-US" altLang="zh-CN" sz="1000" kern="0" dirty="0">
                <a:solidFill>
                  <a:prstClr val="black"/>
                </a:solidFill>
              </a:rPr>
              <a:t>Continue the work according to the objectives</a:t>
            </a:r>
          </a:p>
        </p:txBody>
      </p:sp>
      <p:sp>
        <p:nvSpPr>
          <p:cNvPr id="6" name="Content Placeholder 7">
            <a:extLst>
              <a:ext uri="{FF2B5EF4-FFF2-40B4-BE49-F238E27FC236}">
                <a16:creationId xmlns:a16="http://schemas.microsoft.com/office/drawing/2014/main" id="{19729A1D-3FB9-430D-8578-6C3DB12F875A}"/>
              </a:ext>
            </a:extLst>
          </p:cNvPr>
          <p:cNvSpPr txBox="1">
            <a:spLocks/>
          </p:cNvSpPr>
          <p:nvPr/>
        </p:nvSpPr>
        <p:spPr>
          <a:xfrm>
            <a:off x="6554609" y="2351649"/>
            <a:ext cx="2643595" cy="3963423"/>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AI/ML</a:t>
            </a:r>
            <a:r>
              <a:rPr lang="zh-CN" altLang="en-US" sz="1600" b="1" kern="0" dirty="0">
                <a:solidFill>
                  <a:srgbClr val="0000FF"/>
                </a:solidFill>
                <a:latin typeface="Calibri"/>
              </a:rPr>
              <a:t> </a:t>
            </a:r>
            <a:r>
              <a:rPr lang="en-US" altLang="zh-CN" sz="1600" b="1" kern="0" dirty="0">
                <a:solidFill>
                  <a:srgbClr val="0000FF"/>
                </a:solidFill>
                <a:latin typeface="Calibri"/>
              </a:rPr>
              <a:t>management</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rPr>
              <a:t>Progress since SA5#149: </a:t>
            </a:r>
          </a:p>
          <a:p>
            <a:pPr marL="0" indent="0" defTabSz="1219170">
              <a:spcBef>
                <a:spcPts val="0"/>
              </a:spcBef>
              <a:spcAft>
                <a:spcPts val="0"/>
              </a:spcAft>
              <a:buNone/>
              <a:defRPr/>
            </a:pPr>
            <a:r>
              <a:rPr lang="en-US" altLang="zh-CN" sz="700" kern="0" dirty="0">
                <a:solidFill>
                  <a:prstClr val="black"/>
                </a:solidFill>
              </a:rPr>
              <a:t>An unexpected high number of contributions were received at SA5#149. Very fruitful discussions were made on various use cases, requirements and NRMs for each phase of the AI/ML operational workflow, which lead to the agreement of the contributions related to the following topics as inputs to the Draft CR:</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Restructure of stage 1 and stage 2 of the TS 28.105</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Modelling of </a:t>
            </a:r>
            <a:r>
              <a:rPr lang="en-US" altLang="zh-CN" sz="700" kern="0" dirty="0" err="1">
                <a:solidFill>
                  <a:prstClr val="black"/>
                </a:solidFill>
              </a:rPr>
              <a:t>MLEntity</a:t>
            </a:r>
            <a:endParaRPr lang="en-US" altLang="zh-CN" sz="700" kern="0" dirty="0">
              <a:solidFill>
                <a:prstClr val="black"/>
              </a:solidFill>
            </a:endParaRP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terms related to ML training</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Correction to the Scope</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AI/ML workflow</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UC and requirements for ML entity joint training</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UC, requirements, and NRMs for ML validation</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Enhance the ML training to include re-training</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managing the capabilities of ML Entities</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AI/ML inference performance evaluation</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AI/ML inference performance measurements selection</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AI/ML training performance management</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update of ML Entities</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requirements, and NRMs for ML Testing</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joint testing of multiple ML entities</a:t>
            </a:r>
            <a:endParaRPr lang="en-US" altLang="zh-CN" sz="800" kern="0" dirty="0">
              <a:solidFill>
                <a:prstClr val="black"/>
              </a:solidFill>
            </a:endParaRPr>
          </a:p>
          <a:p>
            <a:pPr marL="455073" indent="-455073" defTabSz="1219170">
              <a:spcBef>
                <a:spcPts val="0"/>
              </a:spcBef>
              <a:spcAft>
                <a:spcPts val="0"/>
              </a:spcAft>
              <a:defRPr/>
            </a:pPr>
            <a:r>
              <a:rPr lang="en-US" altLang="zh-CN" sz="1100" kern="0" dirty="0">
                <a:solidFill>
                  <a:prstClr val="black"/>
                </a:solidFill>
              </a:rPr>
              <a:t>Impacts and dependencies on other WGs:</a:t>
            </a:r>
            <a:endParaRPr lang="de-DE" altLang="zh-CN" sz="1100" kern="0" dirty="0">
              <a:solidFill>
                <a:prstClr val="black"/>
              </a:solidFill>
            </a:endParaRPr>
          </a:p>
          <a:p>
            <a:pPr marL="341313" lvl="1" indent="-341313" defTabSz="1219170">
              <a:spcBef>
                <a:spcPts val="0"/>
              </a:spcBef>
              <a:spcAft>
                <a:spcPts val="0"/>
              </a:spcAft>
              <a:buClr>
                <a:schemeClr val="tx1"/>
              </a:buClr>
              <a:buFont typeface="Wingdings" panose="05000000000000000000" pitchFamily="2" charset="2"/>
              <a:buChar char="Ø"/>
              <a:defRPr/>
            </a:pPr>
            <a:r>
              <a:rPr lang="en-US" altLang="zh-CN" sz="1000" kern="0" dirty="0">
                <a:solidFill>
                  <a:prstClr val="black"/>
                </a:solidFill>
              </a:rPr>
              <a:t>SA2, RAN3</a:t>
            </a:r>
          </a:p>
          <a:p>
            <a:pPr marL="455073" indent="-455073" defTabSz="1219170">
              <a:spcBef>
                <a:spcPts val="0"/>
              </a:spcBef>
              <a:spcAft>
                <a:spcPts val="0"/>
              </a:spcAft>
              <a:defRPr/>
            </a:pPr>
            <a:r>
              <a:rPr lang="de-DE" altLang="zh-CN" sz="1050" kern="0" dirty="0">
                <a:solidFill>
                  <a:prstClr val="black"/>
                </a:solidFill>
              </a:rPr>
              <a:t>Next steps: </a:t>
            </a:r>
            <a:r>
              <a:rPr lang="en-US" altLang="zh-CN" sz="900" kern="0" dirty="0">
                <a:solidFill>
                  <a:prstClr val="black"/>
                </a:solidFill>
              </a:rPr>
              <a:t>Continue the work according to the objectives</a:t>
            </a:r>
            <a:endParaRPr lang="de-DE" altLang="zh-CN" sz="1100" kern="0" dirty="0">
              <a:solidFill>
                <a:prstClr val="black"/>
              </a:solidFill>
            </a:endParaRPr>
          </a:p>
        </p:txBody>
      </p:sp>
      <p:sp>
        <p:nvSpPr>
          <p:cNvPr id="7" name="Content Placeholder 7">
            <a:extLst>
              <a:ext uri="{FF2B5EF4-FFF2-40B4-BE49-F238E27FC236}">
                <a16:creationId xmlns:a16="http://schemas.microsoft.com/office/drawing/2014/main" id="{A9FE1378-31CB-4D54-B13D-7CE18192E044}"/>
              </a:ext>
            </a:extLst>
          </p:cNvPr>
          <p:cNvSpPr txBox="1">
            <a:spLocks/>
          </p:cNvSpPr>
          <p:nvPr/>
        </p:nvSpPr>
        <p:spPr>
          <a:xfrm>
            <a:off x="9305998" y="2370960"/>
            <a:ext cx="2643595" cy="3944111"/>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IDMS_MN_ph2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lvl="0" indent="-455073" defTabSz="1219170">
              <a:spcBef>
                <a:spcPts val="0"/>
              </a:spcBef>
              <a:spcAft>
                <a:spcPts val="0"/>
              </a:spcAft>
              <a:defRPr/>
            </a:pPr>
            <a:r>
              <a:rPr lang="de-DE" altLang="de-DE" sz="1100" kern="0" dirty="0">
                <a:solidFill>
                  <a:prstClr val="black"/>
                </a:solidFill>
              </a:rPr>
              <a:t>Progress since SA5#149: </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Following scenarios are discussed and agreed: Intent driven approach for RAN energy saving, Intent driven approach for radio capacity assurance, intent driven approach for 5GC network delivering and intent driven approach for E2E network optimization.</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Following generic capabilities are discussed and agreed: Intent report, intent handling capability obtaining, intent feasibility check</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The solution (information model) for 5GC network delivering is discussed and agreed</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Following generic capabilities are discussed without agreement: intent confliction, intent drive closed loop, intent driven SON orchestration, intent test and      Mapping Intents to ML capabilities</a:t>
            </a:r>
          </a:p>
          <a:p>
            <a:pPr marL="455073" lvl="0" indent="-455073" defTabSz="1219170">
              <a:spcBef>
                <a:spcPts val="0"/>
              </a:spcBef>
              <a:spcAft>
                <a:spcPts val="0"/>
              </a:spcAft>
              <a:defRPr/>
            </a:pPr>
            <a:r>
              <a:rPr lang="en-US" altLang="zh-CN" sz="1100" kern="0" dirty="0">
                <a:solidFill>
                  <a:prstClr val="black"/>
                </a:solidFill>
              </a:rPr>
              <a:t>Impacts and dependencies on other WGs; SA2, RAN3</a:t>
            </a:r>
            <a:endParaRPr lang="de-DE" altLang="zh-CN" sz="1100" kern="0" dirty="0">
              <a:solidFill>
                <a:prstClr val="black"/>
              </a:solidFill>
            </a:endParaRPr>
          </a:p>
          <a:p>
            <a:pPr marL="455073" lvl="0" indent="-455073" defTabSz="1219170">
              <a:spcBef>
                <a:spcPts val="0"/>
              </a:spcBef>
              <a:spcAft>
                <a:spcPts val="0"/>
              </a:spcAft>
              <a:defRPr/>
            </a:pPr>
            <a:r>
              <a:rPr lang="de-DE" altLang="zh-CN" sz="1050" kern="0" dirty="0">
                <a:solidFill>
                  <a:prstClr val="black"/>
                </a:solidFill>
              </a:rPr>
              <a:t>Next steps:</a:t>
            </a:r>
          </a:p>
          <a:p>
            <a:pPr marL="341313" lvl="1" indent="-341313" defTabSz="1219170">
              <a:spcBef>
                <a:spcPts val="0"/>
              </a:spcBef>
              <a:spcAft>
                <a:spcPts val="0"/>
              </a:spcAft>
              <a:buClrTx/>
              <a:buFont typeface="Wingdings" panose="05000000000000000000" pitchFamily="2" charset="2"/>
              <a:buChar char="Ø"/>
              <a:defRPr/>
            </a:pPr>
            <a:r>
              <a:rPr lang="en-US" altLang="zh-CN" sz="900" kern="0" dirty="0">
                <a:solidFill>
                  <a:prstClr val="black"/>
                </a:solidFill>
              </a:rPr>
              <a:t>Solution (information model) for above agreed new scenarios and new generic capabilities</a:t>
            </a:r>
            <a:endParaRPr lang="de-DE" altLang="zh-CN" sz="900" kern="0" dirty="0">
              <a:solidFill>
                <a:prstClr val="black"/>
              </a:solidFill>
            </a:endParaRPr>
          </a:p>
        </p:txBody>
      </p:sp>
    </p:spTree>
    <p:extLst>
      <p:ext uri="{BB962C8B-B14F-4D97-AF65-F5344CB8AC3E}">
        <p14:creationId xmlns:p14="http://schemas.microsoft.com/office/powerpoint/2010/main" val="86716151"/>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(1/3)</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069530749"/>
              </p:ext>
            </p:extLst>
          </p:nvPr>
        </p:nvGraphicFramePr>
        <p:xfrm>
          <a:off x="297513" y="801774"/>
          <a:ext cx="11596973" cy="2090156"/>
        </p:xfrm>
        <a:graphic>
          <a:graphicData uri="http://schemas.openxmlformats.org/drawingml/2006/table">
            <a:tbl>
              <a:tblPr firstRow="1" firstCol="1" bandRow="1">
                <a:tableStyleId>{F5AB1C69-6EDB-4FF4-983F-18BD219EF322}</a:tableStyleId>
              </a:tblPr>
              <a:tblGrid>
                <a:gridCol w="515315">
                  <a:extLst>
                    <a:ext uri="{9D8B030D-6E8A-4147-A177-3AD203B41FA5}">
                      <a16:colId xmlns:a16="http://schemas.microsoft.com/office/drawing/2014/main" val="20000"/>
                    </a:ext>
                  </a:extLst>
                </a:gridCol>
                <a:gridCol w="2403796">
                  <a:extLst>
                    <a:ext uri="{9D8B030D-6E8A-4147-A177-3AD203B41FA5}">
                      <a16:colId xmlns:a16="http://schemas.microsoft.com/office/drawing/2014/main" val="20001"/>
                    </a:ext>
                  </a:extLst>
                </a:gridCol>
                <a:gridCol w="931776">
                  <a:extLst>
                    <a:ext uri="{9D8B030D-6E8A-4147-A177-3AD203B41FA5}">
                      <a16:colId xmlns:a16="http://schemas.microsoft.com/office/drawing/2014/main" val="20002"/>
                    </a:ext>
                  </a:extLst>
                </a:gridCol>
                <a:gridCol w="799420">
                  <a:extLst>
                    <a:ext uri="{9D8B030D-6E8A-4147-A177-3AD203B41FA5}">
                      <a16:colId xmlns:a16="http://schemas.microsoft.com/office/drawing/2014/main" val="20005"/>
                    </a:ext>
                  </a:extLst>
                </a:gridCol>
                <a:gridCol w="560066">
                  <a:extLst>
                    <a:ext uri="{9D8B030D-6E8A-4147-A177-3AD203B41FA5}">
                      <a16:colId xmlns:a16="http://schemas.microsoft.com/office/drawing/2014/main" val="20006"/>
                    </a:ext>
                  </a:extLst>
                </a:gridCol>
                <a:gridCol w="724821">
                  <a:extLst>
                    <a:ext uri="{9D8B030D-6E8A-4147-A177-3AD203B41FA5}">
                      <a16:colId xmlns:a16="http://schemas.microsoft.com/office/drawing/2014/main" val="2511190918"/>
                    </a:ext>
                  </a:extLst>
                </a:gridCol>
                <a:gridCol w="724821">
                  <a:extLst>
                    <a:ext uri="{9D8B030D-6E8A-4147-A177-3AD203B41FA5}">
                      <a16:colId xmlns:a16="http://schemas.microsoft.com/office/drawing/2014/main" val="20007"/>
                    </a:ext>
                  </a:extLst>
                </a:gridCol>
                <a:gridCol w="955514">
                  <a:extLst>
                    <a:ext uri="{9D8B030D-6E8A-4147-A177-3AD203B41FA5}">
                      <a16:colId xmlns:a16="http://schemas.microsoft.com/office/drawing/2014/main" val="20008"/>
                    </a:ext>
                  </a:extLst>
                </a:gridCol>
                <a:gridCol w="1080974">
                  <a:extLst>
                    <a:ext uri="{9D8B030D-6E8A-4147-A177-3AD203B41FA5}">
                      <a16:colId xmlns:a16="http://schemas.microsoft.com/office/drawing/2014/main" val="20009"/>
                    </a:ext>
                  </a:extLst>
                </a:gridCol>
                <a:gridCol w="997177">
                  <a:extLst>
                    <a:ext uri="{9D8B030D-6E8A-4147-A177-3AD203B41FA5}">
                      <a16:colId xmlns:a16="http://schemas.microsoft.com/office/drawing/2014/main" val="20010"/>
                    </a:ext>
                  </a:extLst>
                </a:gridCol>
                <a:gridCol w="997177">
                  <a:extLst>
                    <a:ext uri="{9D8B030D-6E8A-4147-A177-3AD203B41FA5}">
                      <a16:colId xmlns:a16="http://schemas.microsoft.com/office/drawing/2014/main" val="20012"/>
                    </a:ext>
                  </a:extLst>
                </a:gridCol>
                <a:gridCol w="906116">
                  <a:extLst>
                    <a:ext uri="{9D8B030D-6E8A-4147-A177-3AD203B41FA5}">
                      <a16:colId xmlns:a16="http://schemas.microsoft.com/office/drawing/2014/main" val="20013"/>
                    </a:ext>
                  </a:extLst>
                </a:gridCol>
              </a:tblGrid>
              <a:tr h="285287">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7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612781">
                <a:tc>
                  <a:txBody>
                    <a:bodyPr/>
                    <a:lstStyle/>
                    <a:p>
                      <a:pPr algn="l" fontAlgn="t"/>
                      <a:r>
                        <a:rPr lang="en-US" altLang="zh-CN" sz="900" b="0" i="0" u="none" strike="noStrike" dirty="0">
                          <a:solidFill>
                            <a:srgbClr val="000000"/>
                          </a:solidFill>
                          <a:effectLst/>
                          <a:latin typeface="+mn-lt"/>
                          <a:ea typeface="等线" panose="02010600030101010101" pitchFamily="2" charset="-122"/>
                        </a:rPr>
                        <a:t>990026</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Service based management architecture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eSBMA</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SP-230174</a:t>
                      </a:r>
                    </a:p>
                  </a:txBody>
                  <a:tcPr marL="9525" marR="9525" marT="9525" marB="0"/>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900" kern="1200" dirty="0">
                          <a:solidFill>
                            <a:schemeClr val="tx1"/>
                          </a:solidFill>
                          <a:effectLst/>
                          <a:latin typeface="+mn-lt"/>
                          <a:ea typeface="宋体" panose="02010600030101010101" pitchFamily="2" charset="-122"/>
                          <a:cs typeface="Arial" panose="020B0604020202020204" pitchFamily="34" charset="0"/>
                        </a:rPr>
                        <a:t>Not started</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32.404; 28.622; 28.623; 32.300; 28.532; 28.545; 28.532; 28.532; 28.532; 28.158; 28.532 ; 28.111</a:t>
                      </a:r>
                    </a:p>
                  </a:txBody>
                  <a:tcPr marL="9525" marR="9525" marT="9525"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Lan Zou, Huawei</a:t>
                      </a:r>
                    </a:p>
                    <a:p>
                      <a:pPr algn="l" fontAlgn="t"/>
                      <a:r>
                        <a:rPr lang="en-US" sz="800" b="0" i="0" u="none" strike="noStrike" dirty="0">
                          <a:solidFill>
                            <a:schemeClr val="tx1"/>
                          </a:solidFill>
                          <a:effectLst/>
                          <a:latin typeface="Arial" panose="020B0604020202020204" pitchFamily="34" charset="0"/>
                          <a:ea typeface="等线" panose="02010600030101010101" pitchFamily="2" charset="-122"/>
                        </a:rPr>
                        <a:t>Robert Peterson, Ericsson</a:t>
                      </a:r>
                    </a:p>
                    <a:p>
                      <a:pPr algn="l" fontAlgn="t"/>
                      <a:r>
                        <a:rPr lang="en-US" sz="800" b="0" i="0" u="none" strike="noStrike" dirty="0" err="1">
                          <a:solidFill>
                            <a:schemeClr val="tx1"/>
                          </a:solidFill>
                          <a:effectLst/>
                          <a:latin typeface="Arial" panose="020B0604020202020204" pitchFamily="34" charset="0"/>
                          <a:ea typeface="等线" panose="02010600030101010101" pitchFamily="2" charset="-122"/>
                        </a:rPr>
                        <a:t>Pollakowski,Nokia</a:t>
                      </a:r>
                      <a:endParaRPr lang="en-US" sz="800" b="0" i="0" u="none" strike="noStrike" dirty="0">
                        <a:solidFill>
                          <a:schemeClr val="tx1"/>
                        </a:solidFill>
                        <a:effectLst/>
                        <a:latin typeface="Arial" panose="020B0604020202020204" pitchFamily="34" charset="0"/>
                        <a:ea typeface="等线" panose="02010600030101010101" pitchFamily="2" charset="-122"/>
                      </a:endParaRPr>
                    </a:p>
                  </a:txBody>
                  <a:tcPr marL="9525" marR="9525" marT="9525" marB="0"/>
                </a:tc>
                <a:extLst>
                  <a:ext uri="{0D108BD9-81ED-4DB2-BD59-A6C34878D82A}">
                    <a16:rowId xmlns:a16="http://schemas.microsoft.com/office/drawing/2014/main" val="325094925"/>
                  </a:ext>
                </a:extLst>
              </a:tr>
              <a:tr h="612781">
                <a:tc>
                  <a:txBody>
                    <a:bodyPr/>
                    <a:lstStyle/>
                    <a:p>
                      <a:pPr algn="l" fontAlgn="t"/>
                      <a:r>
                        <a:rPr lang="en-US" altLang="zh-CN" sz="800" b="0" i="0" u="none" strike="noStrike">
                          <a:solidFill>
                            <a:srgbClr val="000000"/>
                          </a:solidFill>
                          <a:effectLst/>
                          <a:latin typeface="+mn-lt"/>
                          <a:ea typeface="等线" panose="02010600030101010101" pitchFamily="2" charset="-122"/>
                        </a:rPr>
                        <a:t>940045</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Network slicing provisioning rules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NSRULE</a:t>
                      </a:r>
                    </a:p>
                  </a:txBody>
                  <a:tcPr marL="9525" marR="9525" marT="9525"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0" i="0" u="none" strike="noStrike" dirty="0">
                          <a:solidFill>
                            <a:srgbClr val="000000"/>
                          </a:solidFill>
                          <a:effectLst/>
                          <a:latin typeface="+mn-lt"/>
                          <a:ea typeface="等线" panose="02010600030101010101" pitchFamily="2" charset="-122"/>
                        </a:rPr>
                        <a:t>2023/6/9</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1" i="0" u="none" strike="noStrike" dirty="0">
                          <a:solidFill>
                            <a:srgbClr val="0000FF"/>
                          </a:solidFill>
                          <a:effectLst/>
                          <a:latin typeface="+mn-lt"/>
                          <a:ea typeface="等线" panose="02010600030101010101" pitchFamily="2" charset="-122"/>
                        </a:rPr>
                        <a:t>-&gt;SA#102 (Dec 2024)</a:t>
                      </a:r>
                      <a:endParaRPr lang="en-US" altLang="zh-CN" sz="800" b="0" i="0" u="none" strike="noStrike" dirty="0">
                        <a:solidFill>
                          <a:srgbClr val="000000"/>
                        </a:solidFill>
                        <a:effectLst/>
                        <a:latin typeface="+mn-lt"/>
                        <a:ea typeface="等线" panose="02010600030101010101" pitchFamily="2" charset="-122"/>
                      </a:endParaRPr>
                    </a:p>
                    <a:p>
                      <a:pPr algn="l" fontAlgn="t"/>
                      <a:endParaRPr lang="en-US" altLang="zh-CN"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SP-211449</a:t>
                      </a:r>
                    </a:p>
                  </a:txBody>
                  <a:tcPr marL="9525" marR="9525" marT="9525"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60%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8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0-&gt;15-&gt;35-&gt;45-&gt;55-&gt;60-&gt;60%</a:t>
                      </a:r>
                      <a:endParaRPr lang="zh-CN" altLang="en-US" sz="8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mn-lt"/>
                          <a:ea typeface="+mn-ea"/>
                          <a:cs typeface="Arial" panose="020B0604020202020204" pitchFamily="34" charset="0"/>
                        </a:rPr>
                        <a:t>28.531; 28.541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Robert Petersen, Ericsson </a:t>
                      </a:r>
                    </a:p>
                  </a:txBody>
                  <a:tcPr marL="9525" marR="9525" marT="9525" marB="0"/>
                </a:tc>
                <a:extLst>
                  <a:ext uri="{0D108BD9-81ED-4DB2-BD59-A6C34878D82A}">
                    <a16:rowId xmlns:a16="http://schemas.microsoft.com/office/drawing/2014/main" val="3324002326"/>
                  </a:ext>
                </a:extLst>
              </a:tr>
              <a:tr h="451043">
                <a:tc>
                  <a:txBody>
                    <a:bodyPr/>
                    <a:lstStyle/>
                    <a:p>
                      <a:pPr algn="l" fontAlgn="t"/>
                      <a:r>
                        <a:rPr lang="en-US" altLang="zh-CN" sz="900" b="0" i="0" u="none" strike="noStrike" dirty="0">
                          <a:solidFill>
                            <a:srgbClr val="000000"/>
                          </a:solidFill>
                          <a:effectLst/>
                          <a:latin typeface="+mn-lt"/>
                          <a:ea typeface="等线" panose="02010600030101010101" pitchFamily="2" charset="-122"/>
                        </a:rPr>
                        <a:t>940033</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Network slice provisioning enhancement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eNETSLICE_PRO</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90%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SP-211434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00000"/>
                        </a:lnSpc>
                        <a:spcAft>
                          <a:spcPts val="0"/>
                        </a:spcAft>
                      </a:pPr>
                      <a:r>
                        <a:rPr lang="fr-FR" altLang="zh-CN" sz="900" kern="1200" dirty="0">
                          <a:solidFill>
                            <a:srgbClr val="FF0000"/>
                          </a:solidFill>
                          <a:effectLst/>
                          <a:latin typeface="+mn-lt"/>
                          <a:ea typeface="+mn-ea"/>
                          <a:cs typeface="Arial" panose="020B0604020202020204" pitchFamily="34" charset="0"/>
                        </a:rPr>
                        <a:t>85-&gt;85</a:t>
                      </a:r>
                    </a:p>
                    <a:p>
                      <a:pPr marL="0" algn="ctr" defTabSz="1219170" rtl="0" eaLnBrk="1" latinLnBrk="0" hangingPunct="1">
                        <a:lnSpc>
                          <a:spcPct val="100000"/>
                        </a:lnSpc>
                        <a:spcAft>
                          <a:spcPts val="0"/>
                        </a:spcAft>
                      </a:pPr>
                      <a:r>
                        <a:rPr lang="en-US" altLang="zh-CN" sz="900" kern="1200" dirty="0">
                          <a:solidFill>
                            <a:srgbClr val="FF0000"/>
                          </a:solidFill>
                          <a:effectLst/>
                          <a:latin typeface="+mn-lt"/>
                          <a:ea typeface="+mn-ea"/>
                          <a:cs typeface="Arial" panose="020B0604020202020204" pitchFamily="34" charset="0"/>
                        </a:rPr>
                        <a:t>-&gt;85</a:t>
                      </a:r>
                      <a:r>
                        <a:rPr lang="fr-FR" altLang="zh-CN" sz="900" kern="1200" dirty="0">
                          <a:solidFill>
                            <a:srgbClr val="FF0000"/>
                          </a:solidFill>
                          <a:effectLst/>
                          <a:latin typeface="+mn-lt"/>
                          <a:ea typeface="+mn-ea"/>
                          <a:cs typeface="Arial" panose="020B0604020202020204" pitchFamily="34" charset="0"/>
                        </a:rPr>
                        <a:t>%-&gt;90%</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28.531; 28.541 </a:t>
                      </a:r>
                    </a:p>
                  </a:txBody>
                  <a:tcPr marL="9525" marR="9525" marT="9525"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Deepanshu Gautam , Samsung </a:t>
                      </a:r>
                    </a:p>
                  </a:txBody>
                  <a:tcPr marL="9525" marR="9525" marT="9525" marB="0"/>
                </a:tc>
                <a:extLst>
                  <a:ext uri="{0D108BD9-81ED-4DB2-BD59-A6C34878D82A}">
                    <a16:rowId xmlns:a16="http://schemas.microsoft.com/office/drawing/2014/main" val="10002"/>
                  </a:ext>
                </a:extLst>
              </a:tr>
            </a:tbl>
          </a:graphicData>
        </a:graphic>
      </p:graphicFrame>
      <p:sp>
        <p:nvSpPr>
          <p:cNvPr id="10" name="Content Placeholder 7">
            <a:extLst>
              <a:ext uri="{FF2B5EF4-FFF2-40B4-BE49-F238E27FC236}">
                <a16:creationId xmlns:a16="http://schemas.microsoft.com/office/drawing/2014/main" id="{8BD5C979-D8DC-4CED-ACCC-CF8CEC732D7C}"/>
              </a:ext>
            </a:extLst>
          </p:cNvPr>
          <p:cNvSpPr txBox="1">
            <a:spLocks/>
          </p:cNvSpPr>
          <p:nvPr/>
        </p:nvSpPr>
        <p:spPr>
          <a:xfrm>
            <a:off x="6711193" y="3012012"/>
            <a:ext cx="5183293" cy="2576166"/>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dirty="0" err="1">
                <a:solidFill>
                  <a:srgbClr val="0000FF"/>
                </a:solidFill>
              </a:rPr>
              <a:t>eNETSLICE_PRO</a:t>
            </a:r>
            <a:r>
              <a:rPr lang="en-US" altLang="zh-CN" sz="1400" b="1" dirty="0">
                <a:solidFill>
                  <a:srgbClr val="0000FF"/>
                </a:solidFill>
              </a:rPr>
              <a:t>:</a:t>
            </a:r>
            <a:endParaRPr lang="de-DE" altLang="de-DE" sz="1400" b="1" kern="0" dirty="0">
              <a:solidFill>
                <a:srgbClr val="0000FF"/>
              </a:solidFill>
            </a:endParaRPr>
          </a:p>
          <a:p>
            <a:pPr marL="455073" lvl="0" indent="-455073" defTabSz="1219170">
              <a:spcBef>
                <a:spcPts val="0"/>
              </a:spcBef>
              <a:spcAft>
                <a:spcPts val="0"/>
              </a:spcAft>
              <a:defRPr/>
            </a:pPr>
            <a:r>
              <a:rPr lang="de-DE" altLang="de-DE" sz="1400" kern="0" dirty="0">
                <a:solidFill>
                  <a:prstClr val="black"/>
                </a:solidFill>
              </a:rPr>
              <a:t>Progress since SA5#149:</a:t>
            </a:r>
          </a:p>
          <a:p>
            <a:pPr marL="855123" lvl="1" indent="-455073" defTabSz="1219170">
              <a:spcBef>
                <a:spcPts val="0"/>
              </a:spcBef>
              <a:spcAft>
                <a:spcPts val="0"/>
              </a:spcAft>
              <a:defRPr/>
            </a:pPr>
            <a:r>
              <a:rPr lang="en-US" altLang="zh-CN" sz="1100" kern="0" dirty="0">
                <a:solidFill>
                  <a:prstClr val="black"/>
                </a:solidFill>
              </a:rPr>
              <a:t>Add </a:t>
            </a:r>
            <a:r>
              <a:rPr lang="en-US" altLang="zh-CN" sz="1100" kern="0" dirty="0" err="1">
                <a:solidFill>
                  <a:prstClr val="black"/>
                </a:solidFill>
              </a:rPr>
              <a:t>NetworkSliceController</a:t>
            </a:r>
            <a:r>
              <a:rPr lang="en-US" altLang="zh-CN" sz="1100" kern="0" dirty="0">
                <a:solidFill>
                  <a:prstClr val="black"/>
                </a:solidFill>
              </a:rPr>
              <a:t> and </a:t>
            </a:r>
            <a:r>
              <a:rPr lang="en-US" altLang="zh-CN" sz="1100" kern="0" dirty="0" err="1">
                <a:solidFill>
                  <a:prstClr val="black"/>
                </a:solidFill>
              </a:rPr>
              <a:t>NetworkSliceSubnetController</a:t>
            </a:r>
            <a:r>
              <a:rPr lang="en-US" altLang="zh-CN" sz="1100" kern="0" dirty="0">
                <a:solidFill>
                  <a:prstClr val="black"/>
                </a:solidFill>
              </a:rPr>
              <a:t> IOCs to support asynchronous LCM operations</a:t>
            </a:r>
          </a:p>
          <a:p>
            <a:pPr marL="855123" lvl="1" indent="-455073" defTabSz="1219170">
              <a:spcBef>
                <a:spcPts val="0"/>
              </a:spcBef>
              <a:spcAft>
                <a:spcPts val="0"/>
              </a:spcAft>
              <a:defRPr/>
            </a:pPr>
            <a:r>
              <a:rPr lang="en-US" altLang="zh-CN" sz="1100" kern="0" dirty="0">
                <a:solidFill>
                  <a:prstClr val="black"/>
                </a:solidFill>
              </a:rPr>
              <a:t>Add stage 3 for data type </a:t>
            </a:r>
            <a:r>
              <a:rPr lang="en-US" altLang="zh-CN" sz="1100" kern="0" dirty="0" err="1">
                <a:solidFill>
                  <a:prstClr val="black"/>
                </a:solidFill>
              </a:rPr>
              <a:t>AvailabilityStatus</a:t>
            </a:r>
            <a:endParaRPr lang="en-US" altLang="zh-CN" sz="1100" kern="0" dirty="0">
              <a:solidFill>
                <a:prstClr val="black"/>
              </a:solidFill>
            </a:endParaRPr>
          </a:p>
          <a:p>
            <a:pPr marL="855123" lvl="1" indent="-455073" defTabSz="1219170">
              <a:spcBef>
                <a:spcPts val="0"/>
              </a:spcBef>
              <a:spcAft>
                <a:spcPts val="0"/>
              </a:spcAft>
              <a:defRPr/>
            </a:pPr>
            <a:r>
              <a:rPr lang="en-US" altLang="zh-CN" sz="1100" kern="0" dirty="0">
                <a:solidFill>
                  <a:prstClr val="black"/>
                </a:solidFill>
              </a:rPr>
              <a:t>Update Procedure of Network Slice Instance Allocation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Instance Deallocation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Instance Modification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Subnet Instance Allocation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subnet instance deallocation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Subnet Instance Modification to support asynchronous operations</a:t>
            </a:r>
          </a:p>
          <a:p>
            <a:pPr marL="455073" indent="-455073" defTabSz="1219170">
              <a:spcBef>
                <a:spcPts val="0"/>
              </a:spcBef>
              <a:spcAft>
                <a:spcPts val="0"/>
              </a:spcAft>
              <a:defRPr/>
            </a:pPr>
            <a:r>
              <a:rPr lang="en-US" sz="1400" kern="0" dirty="0">
                <a:solidFill>
                  <a:prstClr val="black"/>
                </a:solidFill>
              </a:rPr>
              <a:t>Impacts and dependencies on other WGs:</a:t>
            </a:r>
            <a:endParaRPr lang="en-US" sz="1050" kern="0" dirty="0">
              <a:solidFill>
                <a:prstClr val="black"/>
              </a:solidFill>
              <a:cs typeface="+mn-cs"/>
            </a:endParaRPr>
          </a:p>
          <a:p>
            <a:pPr marL="455073" indent="-455073" defTabSz="1219170">
              <a:spcBef>
                <a:spcPts val="0"/>
              </a:spcBef>
              <a:spcAft>
                <a:spcPts val="0"/>
              </a:spcAft>
              <a:defRPr/>
            </a:pPr>
            <a:r>
              <a:rPr lang="de-DE" sz="1400" kern="0" dirty="0">
                <a:solidFill>
                  <a:prstClr val="black"/>
                </a:solidFill>
              </a:rPr>
              <a:t>Next steps</a:t>
            </a:r>
            <a:endParaRPr lang="en-US" sz="1050" kern="0" dirty="0">
              <a:solidFill>
                <a:prstClr val="black"/>
              </a:solidFill>
              <a:cs typeface="+mn-cs"/>
            </a:endParaRPr>
          </a:p>
        </p:txBody>
      </p:sp>
      <p:sp>
        <p:nvSpPr>
          <p:cNvPr id="13" name="Content Placeholder 7">
            <a:extLst>
              <a:ext uri="{FF2B5EF4-FFF2-40B4-BE49-F238E27FC236}">
                <a16:creationId xmlns:a16="http://schemas.microsoft.com/office/drawing/2014/main" id="{7C80AF45-1D0B-4300-8A96-12AB5A1438B5}"/>
              </a:ext>
            </a:extLst>
          </p:cNvPr>
          <p:cNvSpPr txBox="1">
            <a:spLocks/>
          </p:cNvSpPr>
          <p:nvPr/>
        </p:nvSpPr>
        <p:spPr>
          <a:xfrm>
            <a:off x="140658" y="3087669"/>
            <a:ext cx="2414953" cy="2559232"/>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dirty="0" err="1">
                <a:solidFill>
                  <a:srgbClr val="0000FF"/>
                </a:solidFill>
              </a:rPr>
              <a:t>eSBMA</a:t>
            </a:r>
            <a:r>
              <a:rPr lang="zh-CN" altLang="en-US" sz="1400" b="1" dirty="0">
                <a:solidFill>
                  <a:srgbClr val="0000FF"/>
                </a:solidFill>
              </a:rPr>
              <a:t>：</a:t>
            </a:r>
            <a:endParaRPr lang="de-DE" altLang="de-DE" sz="1400" b="1" dirty="0">
              <a:solidFill>
                <a:srgbClr val="0000FF"/>
              </a:solidFill>
            </a:endParaRPr>
          </a:p>
          <a:p>
            <a:pPr marL="455073" lvl="0" indent="-455073" defTabSz="1219170">
              <a:spcBef>
                <a:spcPts val="0"/>
              </a:spcBef>
              <a:spcAft>
                <a:spcPts val="0"/>
              </a:spcAft>
              <a:defRPr/>
            </a:pPr>
            <a:r>
              <a:rPr lang="de-DE" altLang="de-DE" sz="1400" kern="0" dirty="0">
                <a:solidFill>
                  <a:prstClr val="black"/>
                </a:solidFill>
              </a:rPr>
              <a:t>Progress since SA5#149:</a:t>
            </a:r>
          </a:p>
          <a:p>
            <a:pPr marL="855123" lvl="1" indent="-455073" defTabSz="1219170">
              <a:spcBef>
                <a:spcPts val="0"/>
              </a:spcBef>
              <a:spcAft>
                <a:spcPts val="0"/>
              </a:spcAft>
              <a:defRPr/>
            </a:pPr>
            <a:r>
              <a:rPr lang="en-US" altLang="zh-CN" sz="1100" kern="0" dirty="0">
                <a:solidFill>
                  <a:prstClr val="black"/>
                </a:solidFill>
              </a:rPr>
              <a:t>WI is not in the agenda of SA5#149.</a:t>
            </a:r>
          </a:p>
          <a:p>
            <a:pPr marL="400050" lvl="1" indent="0" defTabSz="1219170">
              <a:spcBef>
                <a:spcPts val="0"/>
              </a:spcBef>
              <a:spcAft>
                <a:spcPts val="0"/>
              </a:spcAft>
              <a:buNone/>
              <a:defRPr/>
            </a:pPr>
            <a:endParaRPr lang="en-US" altLang="zh-CN" sz="1100" kern="0" dirty="0">
              <a:solidFill>
                <a:prstClr val="black"/>
              </a:solidFill>
            </a:endParaRPr>
          </a:p>
          <a:p>
            <a:pPr marL="455073" indent="-455073" defTabSz="1219170">
              <a:spcBef>
                <a:spcPts val="0"/>
              </a:spcBef>
              <a:spcAft>
                <a:spcPts val="0"/>
              </a:spcAft>
              <a:defRPr/>
            </a:pPr>
            <a:r>
              <a:rPr lang="en-US" sz="1400" kern="0" dirty="0">
                <a:solidFill>
                  <a:prstClr val="black"/>
                </a:solidFill>
              </a:rPr>
              <a:t>Impacts and dependencies on other WGs:</a:t>
            </a:r>
            <a:endParaRPr lang="de-DE" sz="1400" kern="0" dirty="0">
              <a:solidFill>
                <a:prstClr val="black"/>
              </a:solidFill>
            </a:endParaRPr>
          </a:p>
          <a:p>
            <a:pPr marL="855123" lvl="1" indent="-455073" defTabSz="1219170">
              <a:spcBef>
                <a:spcPts val="0"/>
              </a:spcBef>
              <a:spcAft>
                <a:spcPts val="0"/>
              </a:spcAft>
              <a:defRPr/>
            </a:pPr>
            <a:endParaRPr lang="en-US" sz="1000" kern="0" dirty="0">
              <a:solidFill>
                <a:prstClr val="black"/>
              </a:solidFill>
            </a:endParaRPr>
          </a:p>
          <a:p>
            <a:pPr marL="455073" indent="-455073" defTabSz="1219170">
              <a:spcBef>
                <a:spcPts val="0"/>
              </a:spcBef>
              <a:spcAft>
                <a:spcPts val="0"/>
              </a:spcAft>
              <a:defRPr/>
            </a:pPr>
            <a:r>
              <a:rPr lang="de-DE" sz="1400" kern="0" dirty="0">
                <a:solidFill>
                  <a:prstClr val="black"/>
                </a:solidFill>
              </a:rPr>
              <a:t>Next steps:</a:t>
            </a:r>
          </a:p>
        </p:txBody>
      </p:sp>
      <p:sp>
        <p:nvSpPr>
          <p:cNvPr id="11" name="Content Placeholder 7">
            <a:extLst>
              <a:ext uri="{FF2B5EF4-FFF2-40B4-BE49-F238E27FC236}">
                <a16:creationId xmlns:a16="http://schemas.microsoft.com/office/drawing/2014/main" id="{ACC73497-8BDC-4FB9-B359-EA0ED4CDFF19}"/>
              </a:ext>
            </a:extLst>
          </p:cNvPr>
          <p:cNvSpPr txBox="1">
            <a:spLocks/>
          </p:cNvSpPr>
          <p:nvPr/>
        </p:nvSpPr>
        <p:spPr>
          <a:xfrm>
            <a:off x="2974351" y="3087669"/>
            <a:ext cx="3404775" cy="2576166"/>
          </a:xfrm>
          <a:prstGeom prst="rect">
            <a:avLst/>
          </a:prstGeom>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NSRULE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latin typeface="Calibri"/>
              </a:rPr>
              <a:t>Progress since SA5#149:</a:t>
            </a:r>
          </a:p>
          <a:p>
            <a:pPr marL="855123" lvl="1" indent="-455073" defTabSz="1219170">
              <a:spcBef>
                <a:spcPts val="0"/>
              </a:spcBef>
              <a:spcAft>
                <a:spcPts val="0"/>
              </a:spcAft>
              <a:defRPr/>
            </a:pPr>
            <a:r>
              <a:rPr lang="en-US" altLang="zh-CN" sz="1100" kern="0" dirty="0">
                <a:solidFill>
                  <a:prstClr val="black"/>
                </a:solidFill>
              </a:rPr>
              <a:t>No progress has been made this meeting. </a:t>
            </a:r>
            <a:endParaRPr lang="en-US" altLang="zh-CN" sz="900" kern="0" dirty="0">
              <a:solidFill>
                <a:prstClr val="black"/>
              </a:solidFill>
            </a:endParaRPr>
          </a:p>
          <a:p>
            <a:pPr marL="455073" indent="-455073" defTabSz="1219170">
              <a:spcBef>
                <a:spcPts val="0"/>
              </a:spcBef>
              <a:spcAft>
                <a:spcPts val="0"/>
              </a:spcAft>
              <a:defRPr/>
            </a:pPr>
            <a:endParaRPr lang="en-US" sz="1400" kern="0" dirty="0">
              <a:solidFill>
                <a:prstClr val="black"/>
              </a:solidFill>
              <a:latin typeface="Calibri"/>
            </a:endParaRPr>
          </a:p>
          <a:p>
            <a:pPr marL="455073" indent="-455073" defTabSz="1219170">
              <a:spcBef>
                <a:spcPts val="0"/>
              </a:spcBef>
              <a:spcAft>
                <a:spcPts val="0"/>
              </a:spcAft>
              <a:defRPr/>
            </a:pP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855123" lvl="1" indent="-455073" defTabSz="1219170">
              <a:spcBef>
                <a:spcPts val="0"/>
              </a:spcBef>
              <a:spcAft>
                <a:spcPts val="0"/>
              </a:spcAft>
              <a:defRPr/>
            </a:pPr>
            <a:r>
              <a:rPr lang="en-US" sz="1100" kern="0" dirty="0">
                <a:solidFill>
                  <a:prstClr val="black"/>
                </a:solidFill>
                <a:cs typeface="+mn-cs"/>
              </a:rPr>
              <a:t>No</a:t>
            </a:r>
            <a:r>
              <a:rPr lang="en-US" altLang="zh-CN" sz="1100" kern="0" dirty="0">
                <a:solidFill>
                  <a:prstClr val="black"/>
                </a:solidFill>
                <a:cs typeface="+mn-cs"/>
              </a:rPr>
              <a:t>t</a:t>
            </a:r>
            <a:r>
              <a:rPr lang="en-US" sz="1100" kern="0" dirty="0">
                <a:solidFill>
                  <a:prstClr val="black"/>
                </a:solidFill>
                <a:cs typeface="+mn-cs"/>
              </a:rPr>
              <a:t> identified</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400" kern="0" dirty="0">
                <a:solidFill>
                  <a:prstClr val="black"/>
                </a:solidFill>
                <a:latin typeface="Calibri"/>
              </a:rPr>
              <a:t>Next steps:</a:t>
            </a:r>
          </a:p>
          <a:p>
            <a:pPr marL="855123" lvl="1" indent="-455073" defTabSz="1219170">
              <a:spcBef>
                <a:spcPts val="0"/>
              </a:spcBef>
              <a:spcAft>
                <a:spcPts val="0"/>
              </a:spcAft>
              <a:defRPr/>
            </a:pPr>
            <a:r>
              <a:rPr lang="de-DE" sz="1100" kern="0" dirty="0">
                <a:solidFill>
                  <a:prstClr val="black"/>
                </a:solidFill>
              </a:rPr>
              <a:t>Explore alternative solutions</a:t>
            </a:r>
            <a:endParaRPr lang="de-DE" sz="1100" kern="0" dirty="0">
              <a:solidFill>
                <a:prstClr val="black"/>
              </a:solidFill>
              <a:latin typeface="Calibri"/>
            </a:endParaRPr>
          </a:p>
        </p:txBody>
      </p:sp>
    </p:spTree>
    <p:extLst>
      <p:ext uri="{BB962C8B-B14F-4D97-AF65-F5344CB8AC3E}">
        <p14:creationId xmlns:p14="http://schemas.microsoft.com/office/powerpoint/2010/main" val="239792021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(2/3)</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768484752"/>
              </p:ext>
            </p:extLst>
          </p:nvPr>
        </p:nvGraphicFramePr>
        <p:xfrm>
          <a:off x="206942" y="827796"/>
          <a:ext cx="11722866" cy="2319800"/>
        </p:xfrm>
        <a:graphic>
          <a:graphicData uri="http://schemas.openxmlformats.org/drawingml/2006/table">
            <a:tbl>
              <a:tblPr firstRow="1" firstCol="1" bandRow="1">
                <a:tableStyleId>{F5AB1C69-6EDB-4FF4-983F-18BD219EF322}</a:tableStyleId>
              </a:tblPr>
              <a:tblGrid>
                <a:gridCol w="526392">
                  <a:extLst>
                    <a:ext uri="{9D8B030D-6E8A-4147-A177-3AD203B41FA5}">
                      <a16:colId xmlns:a16="http://schemas.microsoft.com/office/drawing/2014/main" val="20000"/>
                    </a:ext>
                  </a:extLst>
                </a:gridCol>
                <a:gridCol w="2707160">
                  <a:extLst>
                    <a:ext uri="{9D8B030D-6E8A-4147-A177-3AD203B41FA5}">
                      <a16:colId xmlns:a16="http://schemas.microsoft.com/office/drawing/2014/main" val="20001"/>
                    </a:ext>
                  </a:extLst>
                </a:gridCol>
                <a:gridCol w="700110">
                  <a:extLst>
                    <a:ext uri="{9D8B030D-6E8A-4147-A177-3AD203B41FA5}">
                      <a16:colId xmlns:a16="http://schemas.microsoft.com/office/drawing/2014/main" val="20002"/>
                    </a:ext>
                  </a:extLst>
                </a:gridCol>
                <a:gridCol w="816604">
                  <a:extLst>
                    <a:ext uri="{9D8B030D-6E8A-4147-A177-3AD203B41FA5}">
                      <a16:colId xmlns:a16="http://schemas.microsoft.com/office/drawing/2014/main" val="20005"/>
                    </a:ext>
                  </a:extLst>
                </a:gridCol>
                <a:gridCol w="412937">
                  <a:extLst>
                    <a:ext uri="{9D8B030D-6E8A-4147-A177-3AD203B41FA5}">
                      <a16:colId xmlns:a16="http://schemas.microsoft.com/office/drawing/2014/main" val="20006"/>
                    </a:ext>
                  </a:extLst>
                </a:gridCol>
                <a:gridCol w="617014">
                  <a:extLst>
                    <a:ext uri="{9D8B030D-6E8A-4147-A177-3AD203B41FA5}">
                      <a16:colId xmlns:a16="http://schemas.microsoft.com/office/drawing/2014/main" val="3102338106"/>
                    </a:ext>
                  </a:extLst>
                </a:gridCol>
                <a:gridCol w="617014">
                  <a:extLst>
                    <a:ext uri="{9D8B030D-6E8A-4147-A177-3AD203B41FA5}">
                      <a16:colId xmlns:a16="http://schemas.microsoft.com/office/drawing/2014/main" val="20007"/>
                    </a:ext>
                  </a:extLst>
                </a:gridCol>
                <a:gridCol w="1258608">
                  <a:extLst>
                    <a:ext uri="{9D8B030D-6E8A-4147-A177-3AD203B41FA5}">
                      <a16:colId xmlns:a16="http://schemas.microsoft.com/office/drawing/2014/main" val="20008"/>
                    </a:ext>
                  </a:extLst>
                </a:gridCol>
                <a:gridCol w="1104210">
                  <a:extLst>
                    <a:ext uri="{9D8B030D-6E8A-4147-A177-3AD203B41FA5}">
                      <a16:colId xmlns:a16="http://schemas.microsoft.com/office/drawing/2014/main" val="20009"/>
                    </a:ext>
                  </a:extLst>
                </a:gridCol>
                <a:gridCol w="1018612">
                  <a:extLst>
                    <a:ext uri="{9D8B030D-6E8A-4147-A177-3AD203B41FA5}">
                      <a16:colId xmlns:a16="http://schemas.microsoft.com/office/drawing/2014/main" val="20010"/>
                    </a:ext>
                  </a:extLst>
                </a:gridCol>
                <a:gridCol w="1018612">
                  <a:extLst>
                    <a:ext uri="{9D8B030D-6E8A-4147-A177-3AD203B41FA5}">
                      <a16:colId xmlns:a16="http://schemas.microsoft.com/office/drawing/2014/main" val="20012"/>
                    </a:ext>
                  </a:extLst>
                </a:gridCol>
                <a:gridCol w="925593">
                  <a:extLst>
                    <a:ext uri="{9D8B030D-6E8A-4147-A177-3AD203B41FA5}">
                      <a16:colId xmlns:a16="http://schemas.microsoft.com/office/drawing/2014/main" val="20013"/>
                    </a:ext>
                  </a:extLst>
                </a:gridCol>
              </a:tblGrid>
              <a:tr h="32419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TS</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812674">
                <a:tc>
                  <a:txBody>
                    <a:bodyPr/>
                    <a:lstStyle/>
                    <a:p>
                      <a:pPr algn="l" fontAlgn="t"/>
                      <a:r>
                        <a:rPr lang="en-US" altLang="zh-CN" sz="900" b="0" i="0" u="none" strike="noStrike" dirty="0">
                          <a:solidFill>
                            <a:srgbClr val="000000"/>
                          </a:solidFill>
                          <a:effectLst/>
                          <a:latin typeface="+mn-lt"/>
                          <a:ea typeface="等线" panose="02010600030101010101" pitchFamily="2" charset="-122"/>
                        </a:rPr>
                        <a:t>980029</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of Trace/MDT phase 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5GMDT_Ph2</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SP-221163</a:t>
                      </a:r>
                    </a:p>
                  </a:txBody>
                  <a:tcPr marL="9525" marR="9525" marT="9525" marB="0"/>
                </a:tc>
                <a:tc>
                  <a:txBody>
                    <a:bodyPr/>
                    <a:lstStyle/>
                    <a:p>
                      <a:pPr algn="ct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SA2,RAN2,RAN3</a:t>
                      </a:r>
                      <a:endParaRPr lang="sv-SE" sz="1000" b="0" i="0" u="none" strike="noStrike" kern="1200" dirty="0">
                        <a:solidFill>
                          <a:srgbClr val="000000"/>
                        </a:solidFill>
                        <a:effectLst/>
                        <a:latin typeface="+mn-lt"/>
                        <a:ea typeface="+mn-ea"/>
                        <a:cs typeface="+mn-cs"/>
                      </a:endParaRP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Not started</a:t>
                      </a:r>
                      <a:endParaRPr lang="en-GB" sz="900" b="0" kern="1200" dirty="0">
                        <a:solidFill>
                          <a:schemeClr val="dk1"/>
                        </a:solidFill>
                        <a:effectLst/>
                        <a:latin typeface="+mn-lt"/>
                        <a:ea typeface="+mn-ea"/>
                        <a:cs typeface="Arial" panose="020B0604020202020204" pitchFamily="34" charset="0"/>
                      </a:endParaRPr>
                    </a:p>
                  </a:txBody>
                  <a:tcPr marL="36002" marR="36002" marT="0" marB="0"/>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28.621; 28.622; 28.623; 32.421; 32.422; 32.423 </a:t>
                      </a:r>
                    </a:p>
                  </a:txBody>
                  <a:tcPr marL="9525" marR="9525" marT="9525"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Swaminathan, Sivaramakrishnan, Nokia </a:t>
                      </a:r>
                    </a:p>
                  </a:txBody>
                  <a:tcPr marL="9525" marR="9525" marT="9525" marB="0"/>
                </a:tc>
                <a:extLst>
                  <a:ext uri="{0D108BD9-81ED-4DB2-BD59-A6C34878D82A}">
                    <a16:rowId xmlns:a16="http://schemas.microsoft.com/office/drawing/2014/main" val="10001"/>
                  </a:ext>
                </a:extLst>
              </a:tr>
              <a:tr h="487605">
                <a:tc>
                  <a:txBody>
                    <a:bodyPr/>
                    <a:lstStyle/>
                    <a:p>
                      <a:pPr algn="l" fontAlgn="t"/>
                      <a:r>
                        <a:rPr lang="en-US" altLang="zh-CN" sz="900" b="0" i="0" u="none" strike="noStrike" dirty="0">
                          <a:solidFill>
                            <a:srgbClr val="000000"/>
                          </a:solidFill>
                          <a:effectLst/>
                          <a:latin typeface="+mn-lt"/>
                          <a:ea typeface="等线" panose="02010600030101010101" pitchFamily="2" charset="-122"/>
                        </a:rPr>
                        <a:t>960025</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5G performance measurements and KPIs phase 3</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PM_KPI_5G_Ph3</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SP-220690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altLang="zh-CN" sz="900" b="0" i="0" u="none" strike="noStrike" kern="1200" dirty="0">
                          <a:solidFill>
                            <a:srgbClr val="000000"/>
                          </a:solidFill>
                          <a:effectLst/>
                          <a:latin typeface="+mn-lt"/>
                          <a:ea typeface="+mn-ea"/>
                          <a:cs typeface="+mn-cs"/>
                        </a:rPr>
                        <a:t>RAN2/RAN3/SA4/CT1/CT4</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sv-SE" altLang="zh-CN" sz="900" b="0" kern="1200" dirty="0">
                          <a:solidFill>
                            <a:schemeClr val="dk1"/>
                          </a:solidFill>
                          <a:effectLst/>
                          <a:latin typeface="+mn-lt"/>
                          <a:ea typeface="+mn-ea"/>
                          <a:cs typeface="Arial" panose="020B0604020202020204" pitchFamily="34" charset="0"/>
                        </a:rPr>
                        <a:t>0 -&gt; 5</a:t>
                      </a:r>
                      <a:r>
                        <a:rPr lang="en-US" altLang="zh-CN" sz="900" b="0" kern="1200" dirty="0">
                          <a:solidFill>
                            <a:schemeClr val="dk1"/>
                          </a:solidFill>
                          <a:effectLst/>
                          <a:latin typeface="+mn-lt"/>
                          <a:ea typeface="+mn-ea"/>
                          <a:cs typeface="Arial" panose="020B0604020202020204" pitchFamily="34" charset="0"/>
                        </a:rPr>
                        <a:t>-&gt;15</a:t>
                      </a:r>
                      <a:r>
                        <a:rPr lang="sv-SE" altLang="zh-CN" sz="900" b="0" kern="1200" dirty="0">
                          <a:solidFill>
                            <a:schemeClr val="dk1"/>
                          </a:solidFill>
                          <a:effectLst/>
                          <a:latin typeface="+mn-lt"/>
                          <a:ea typeface="+mn-ea"/>
                          <a:cs typeface="Arial" panose="020B0604020202020204" pitchFamily="34" charset="0"/>
                        </a:rPr>
                        <a:t>-&gt;50-&gt;60%</a:t>
                      </a:r>
                      <a:endParaRPr lang="en-GB" sz="900" kern="1200" dirty="0">
                        <a:solidFill>
                          <a:srgbClr val="000000"/>
                        </a:solidFill>
                        <a:effectLst/>
                        <a:latin typeface="+mn-lt"/>
                        <a:ea typeface="+mn-ea"/>
                        <a:cs typeface="Arial" panose="020B0604020202020204" pitchFamily="34" charset="0"/>
                      </a:endParaRPr>
                    </a:p>
                  </a:txBody>
                  <a:tcPr marL="36002" marR="36002" marT="0" marB="0"/>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28.552; 32.425; 28.554; 28.550 </a:t>
                      </a:r>
                    </a:p>
                  </a:txBody>
                  <a:tcPr marL="9525" marR="9525" marT="9525" marB="0"/>
                </a:tc>
                <a:tc>
                  <a:txBody>
                    <a:bodyPr/>
                    <a:lstStyle/>
                    <a:p>
                      <a:pPr algn="l" fontAlgn="t"/>
                      <a:r>
                        <a:rPr lang="en-US" sz="800" b="0" i="0" u="none" strike="noStrike">
                          <a:solidFill>
                            <a:srgbClr val="000000"/>
                          </a:solidFill>
                          <a:effectLst/>
                          <a:latin typeface="Arial" panose="020B0604020202020204" pitchFamily="34" charset="0"/>
                          <a:ea typeface="等线" panose="02010600030101010101" pitchFamily="2" charset="-122"/>
                        </a:rPr>
                        <a:t>Chen, Xiumin, China Telecom </a:t>
                      </a:r>
                    </a:p>
                  </a:txBody>
                  <a:tcPr marL="9525" marR="9525" marT="9525" marB="0"/>
                </a:tc>
                <a:extLst>
                  <a:ext uri="{0D108BD9-81ED-4DB2-BD59-A6C34878D82A}">
                    <a16:rowId xmlns:a16="http://schemas.microsoft.com/office/drawing/2014/main" val="10002"/>
                  </a:ext>
                </a:extLst>
              </a:tr>
              <a:tr h="518606">
                <a:tc>
                  <a:txBody>
                    <a:bodyPr/>
                    <a:lstStyle/>
                    <a:p>
                      <a:pPr algn="l" fontAlgn="t"/>
                      <a:r>
                        <a:rPr lang="en-US" altLang="zh-CN" sz="900" b="0" i="0" u="none" strike="noStrike">
                          <a:solidFill>
                            <a:srgbClr val="000000"/>
                          </a:solidFill>
                          <a:effectLst/>
                          <a:latin typeface="+mn-lt"/>
                          <a:ea typeface="等线" panose="02010600030101010101" pitchFamily="2" charset="-122"/>
                        </a:rPr>
                        <a:t>870027</a:t>
                      </a:r>
                    </a:p>
                  </a:txBody>
                  <a:tcPr marL="9525" marR="9525" marT="9525" marB="0">
                    <a:solidFill>
                      <a:schemeClr val="bg1">
                        <a:lumMod val="65000"/>
                      </a:schemeClr>
                    </a:solidFill>
                  </a:tcPr>
                </a:tc>
                <a:tc>
                  <a:txBody>
                    <a:bodyPr/>
                    <a:lstStyle/>
                    <a:p>
                      <a:pPr algn="l" fontAlgn="t"/>
                      <a:r>
                        <a:rPr lang="en-US" sz="900" b="0" i="0" u="none" strike="noStrike" dirty="0">
                          <a:solidFill>
                            <a:schemeClr val="tx1"/>
                          </a:solidFill>
                          <a:effectLst/>
                          <a:latin typeface="+mn-lt"/>
                          <a:ea typeface="等线" panose="02010600030101010101" pitchFamily="2" charset="-122"/>
                        </a:rPr>
                        <a:t>Enhancement of </a:t>
                      </a:r>
                      <a:r>
                        <a:rPr lang="en-US" sz="900" b="0" i="0" u="none" strike="noStrike" dirty="0" err="1">
                          <a:solidFill>
                            <a:schemeClr val="tx1"/>
                          </a:solidFill>
                          <a:effectLst/>
                          <a:latin typeface="+mn-lt"/>
                          <a:ea typeface="等线" panose="02010600030101010101" pitchFamily="2" charset="-122"/>
                        </a:rPr>
                        <a:t>QoE</a:t>
                      </a:r>
                      <a:r>
                        <a:rPr lang="en-US" sz="900" b="0" i="0" u="none" strike="noStrike" dirty="0">
                          <a:solidFill>
                            <a:schemeClr val="tx1"/>
                          </a:solidFill>
                          <a:effectLst/>
                          <a:latin typeface="+mn-lt"/>
                          <a:ea typeface="等线" panose="02010600030101010101" pitchFamily="2" charset="-122"/>
                        </a:rPr>
                        <a:t> Measurement Collection </a:t>
                      </a:r>
                    </a:p>
                  </a:txBody>
                  <a:tcPr marL="9525" marR="9525" marT="9525" marB="0">
                    <a:solidFill>
                      <a:schemeClr val="bg1">
                        <a:lumMod val="65000"/>
                      </a:schemeClr>
                    </a:solidFill>
                  </a:tcPr>
                </a:tc>
                <a:tc>
                  <a:txBody>
                    <a:bodyPr/>
                    <a:lstStyle/>
                    <a:p>
                      <a:pPr algn="l" fontAlgn="t"/>
                      <a:r>
                        <a:rPr lang="en-US" sz="900" b="0" i="0" u="none" strike="noStrike">
                          <a:solidFill>
                            <a:srgbClr val="000000"/>
                          </a:solidFill>
                          <a:effectLst/>
                          <a:latin typeface="+mn-lt"/>
                          <a:ea typeface="等线" panose="02010600030101010101" pitchFamily="2" charset="-122"/>
                        </a:rPr>
                        <a:t>eQoE</a:t>
                      </a:r>
                    </a:p>
                  </a:txBody>
                  <a:tcPr marL="9525" marR="9525" marT="9525" marB="0">
                    <a:solidFill>
                      <a:schemeClr val="bg1">
                        <a:lumMod val="65000"/>
                      </a:schemeClr>
                    </a:solidFill>
                  </a:tcPr>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solidFill>
                      <a:schemeClr val="bg1">
                        <a:lumMod val="65000"/>
                      </a:schemeClr>
                    </a:solidFill>
                  </a:tcPr>
                </a:tc>
                <a:tc>
                  <a:txBody>
                    <a:bodyPr/>
                    <a:lstStyle/>
                    <a:p>
                      <a:pPr algn="l" fontAlgn="t"/>
                      <a:r>
                        <a:rPr lang="en-US" altLang="zh-CN" sz="9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900" b="0" i="0" u="none" strike="noStrike">
                          <a:solidFill>
                            <a:srgbClr val="000000"/>
                          </a:solidFill>
                          <a:effectLst/>
                          <a:latin typeface="+mn-lt"/>
                          <a:ea typeface="等线" panose="02010600030101010101" pitchFamily="2" charset="-122"/>
                        </a:rPr>
                        <a:t>SP-200193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tc>
                  <a:txBody>
                    <a:bodyPr/>
                    <a:lstStyle/>
                    <a:p>
                      <a:pPr marL="0" algn="l" defTabSz="1219170" rtl="0" eaLnBrk="1" fontAlgn="t" latinLnBrk="0" hangingPunct="1"/>
                      <a:endParaRPr lang="zh-CN" altLang="en-US" sz="900" b="0" i="0" u="none" strike="noStrike" kern="1200" dirty="0">
                        <a:solidFill>
                          <a:srgbClr val="000000"/>
                        </a:solidFill>
                        <a:effectLst/>
                        <a:latin typeface="+mn-lt"/>
                        <a:ea typeface="+mn-ea"/>
                        <a:cs typeface="+mn-cs"/>
                      </a:endParaRPr>
                    </a:p>
                  </a:txBody>
                  <a:tcPr marL="9525" marR="9525" marT="9525" marB="9525">
                    <a:solidFill>
                      <a:schemeClr val="bg1">
                        <a:lumMod val="6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900" b="0" kern="1200" dirty="0">
                          <a:solidFill>
                            <a:schemeClr val="dk1"/>
                          </a:solidFill>
                          <a:effectLst/>
                          <a:latin typeface="+mn-lt"/>
                          <a:ea typeface="+mn-ea"/>
                          <a:cs typeface="Arial" panose="020B0604020202020204" pitchFamily="34" charset="0"/>
                        </a:rPr>
                        <a:t>95-&gt;95-&gt;</a:t>
                      </a:r>
                      <a:r>
                        <a:rPr lang="en-US" altLang="zh-CN" sz="900" b="0" kern="1200" dirty="0">
                          <a:solidFill>
                            <a:schemeClr val="dk1"/>
                          </a:solidFill>
                          <a:effectLst/>
                          <a:latin typeface="+mn-lt"/>
                          <a:ea typeface="+mn-ea"/>
                          <a:cs typeface="Arial" panose="020B0604020202020204" pitchFamily="34" charset="0"/>
                        </a:rPr>
                        <a:t>70-&gt;95</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-&gt;100%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solidFill>
                      <a:schemeClr val="bg1">
                        <a:lumMod val="65000"/>
                      </a:schemeClr>
                    </a:solidFill>
                  </a:tcPr>
                </a:tc>
                <a:tc>
                  <a:txBody>
                    <a:bodyPr/>
                    <a:lstStyle/>
                    <a:p>
                      <a:pPr algn="l" fontAlgn="t"/>
                      <a:r>
                        <a:rPr lang="en-US" altLang="zh-CN" sz="900" b="0" i="0" u="none" strike="noStrike">
                          <a:solidFill>
                            <a:srgbClr val="000000"/>
                          </a:solidFill>
                          <a:effectLst/>
                          <a:latin typeface="Arial" panose="020B0604020202020204" pitchFamily="34" charset="0"/>
                          <a:ea typeface="等线" panose="02010600030101010101" pitchFamily="2" charset="-122"/>
                        </a:rPr>
                        <a:t>28.307; 28.308; 28.309; 28.404; 28.405; 28.406; 28.622; 28.623; 28.533 </a:t>
                      </a:r>
                    </a:p>
                  </a:txBody>
                  <a:tcPr marL="9525" marR="9525" marT="9525" marB="0">
                    <a:solidFill>
                      <a:schemeClr val="bg1">
                        <a:lumMod val="65000"/>
                      </a:schemeClr>
                    </a:solidFill>
                  </a:tcPr>
                </a:tc>
                <a:tc>
                  <a:txBody>
                    <a:bodyPr/>
                    <a:lstStyle/>
                    <a:p>
                      <a:pPr algn="l" fontAlgn="t"/>
                      <a:r>
                        <a:rPr lang="en-US" sz="900" b="0" i="0" u="none" strike="noStrike" dirty="0">
                          <a:solidFill>
                            <a:schemeClr val="tx1"/>
                          </a:solidFill>
                          <a:effectLst/>
                          <a:latin typeface="Arial" panose="020B0604020202020204" pitchFamily="34" charset="0"/>
                          <a:ea typeface="等线" panose="02010600030101010101" pitchFamily="2" charset="-122"/>
                        </a:rPr>
                        <a:t>Bagher Zadeh, Ericsson </a:t>
                      </a:r>
                    </a:p>
                  </a:txBody>
                  <a:tcPr marL="9525" marR="9525" marT="9525" marB="0">
                    <a:solidFill>
                      <a:schemeClr val="bg1">
                        <a:lumMod val="65000"/>
                      </a:schemeClr>
                    </a:solidFill>
                  </a:tcPr>
                </a:tc>
                <a:extLst>
                  <a:ext uri="{0D108BD9-81ED-4DB2-BD59-A6C34878D82A}">
                    <a16:rowId xmlns:a16="http://schemas.microsoft.com/office/drawing/2014/main" val="10003"/>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6718827" y="3257073"/>
            <a:ext cx="4413364" cy="304263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PM_KPI_5G_Ph3</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SA5#149:</a:t>
            </a:r>
          </a:p>
          <a:p>
            <a:pPr marL="400050" lvl="1" indent="0" defTabSz="1219170">
              <a:spcBef>
                <a:spcPts val="0"/>
              </a:spcBef>
              <a:spcAft>
                <a:spcPts val="0"/>
              </a:spcAft>
              <a:buNone/>
              <a:defRPr/>
            </a:pPr>
            <a:r>
              <a:rPr lang="en-US" altLang="zh-CN" sz="1100" kern="0" dirty="0">
                <a:solidFill>
                  <a:prstClr val="black"/>
                </a:solidFill>
              </a:rPr>
              <a:t>16 contributions about some R18 new measurement/KPI and streaming format enhancing, etc. are discussed. 6 CRs (regarding to new performance measurements of further enhancement on MIMO Layers Coverage Map \ATSSS support\CLI support) were agreed. </a:t>
            </a:r>
          </a:p>
          <a:p>
            <a:pPr marL="400050" lvl="1" indent="0" defTabSz="1219170">
              <a:spcBef>
                <a:spcPts val="0"/>
              </a:spcBef>
              <a:spcAft>
                <a:spcPts val="0"/>
              </a:spcAft>
              <a:buNone/>
              <a:defRPr/>
            </a:pPr>
            <a:r>
              <a:rPr lang="en-US" altLang="zh-CN" sz="1100" kern="0" dirty="0">
                <a:solidFill>
                  <a:prstClr val="black"/>
                </a:solidFill>
              </a:rPr>
              <a:t>Impacts and dependencies on other WGs:</a:t>
            </a:r>
          </a:p>
          <a:p>
            <a:pPr marL="400050" lvl="1" indent="0" defTabSz="1219170">
              <a:spcBef>
                <a:spcPts val="0"/>
              </a:spcBef>
              <a:spcAft>
                <a:spcPts val="0"/>
              </a:spcAft>
              <a:buNone/>
              <a:defRPr/>
            </a:pPr>
            <a:r>
              <a:rPr lang="en-US" altLang="zh-CN" sz="1100" kern="0" dirty="0">
                <a:solidFill>
                  <a:prstClr val="black"/>
                </a:solidFill>
              </a:rPr>
              <a:t>Measurements for RAN depends on the progress in RAN WGs. Some LSs may be involved.</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100" kern="0" dirty="0">
                <a:solidFill>
                  <a:prstClr val="black"/>
                </a:solidFill>
              </a:rPr>
              <a:t>Continue the work per the </a:t>
            </a:r>
            <a:r>
              <a:rPr lang="en-US" sz="1100" kern="0" dirty="0" err="1">
                <a:solidFill>
                  <a:prstClr val="black"/>
                </a:solidFill>
              </a:rPr>
              <a:t>WoPs</a:t>
            </a:r>
            <a:endParaRPr lang="en-US" sz="1100" kern="0" dirty="0">
              <a:solidFill>
                <a:prstClr val="black"/>
              </a:solidFill>
            </a:endParaRPr>
          </a:p>
        </p:txBody>
      </p:sp>
      <p:sp>
        <p:nvSpPr>
          <p:cNvPr id="7" name="Content Placeholder 7">
            <a:extLst>
              <a:ext uri="{FF2B5EF4-FFF2-40B4-BE49-F238E27FC236}">
                <a16:creationId xmlns:a16="http://schemas.microsoft.com/office/drawing/2014/main" id="{E5E7BB41-D4CA-4E36-91EF-C4BA9B2CC4EC}"/>
              </a:ext>
            </a:extLst>
          </p:cNvPr>
          <p:cNvSpPr txBox="1">
            <a:spLocks/>
          </p:cNvSpPr>
          <p:nvPr/>
        </p:nvSpPr>
        <p:spPr>
          <a:xfrm>
            <a:off x="1575327" y="3257073"/>
            <a:ext cx="3501080" cy="304263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5GMDT_Ph2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lvl="0" indent="-455073" defTabSz="1219170">
              <a:spcBef>
                <a:spcPts val="0"/>
              </a:spcBef>
              <a:spcAft>
                <a:spcPts val="0"/>
              </a:spcAft>
              <a:defRPr/>
            </a:pPr>
            <a:r>
              <a:rPr lang="de-DE" altLang="de-DE" sz="1600" kern="0" dirty="0">
                <a:solidFill>
                  <a:prstClr val="black"/>
                </a:solidFill>
                <a:latin typeface="Calibri"/>
              </a:rPr>
              <a:t>Progress since SA5#149:</a:t>
            </a:r>
          </a:p>
          <a:p>
            <a:pPr marL="855123" lvl="1" indent="-455073" defTabSz="1219170">
              <a:spcBef>
                <a:spcPts val="0"/>
              </a:spcBef>
              <a:spcAft>
                <a:spcPts val="0"/>
              </a:spcAft>
              <a:defRPr/>
            </a:pPr>
            <a:r>
              <a:rPr lang="en-US" altLang="zh-CN" sz="1100" kern="0" dirty="0">
                <a:solidFill>
                  <a:prstClr val="black"/>
                </a:solidFill>
              </a:rPr>
              <a:t>WI is not in the agenda of SA5#149.</a:t>
            </a:r>
          </a:p>
          <a:p>
            <a:pPr marL="457189" lvl="1" indent="0" defTabSz="1219170">
              <a:spcBef>
                <a:spcPts val="0"/>
              </a:spcBef>
              <a:spcAft>
                <a:spcPts val="0"/>
              </a:spcAft>
              <a:buNone/>
              <a:defRPr/>
            </a:pP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endParaRPr lang="en-US" sz="11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endParaRPr lang="en-US" sz="1100" kern="0" dirty="0">
              <a:solidFill>
                <a:prstClr val="black"/>
              </a:solidFill>
            </a:endParaRPr>
          </a:p>
        </p:txBody>
      </p:sp>
    </p:spTree>
    <p:extLst>
      <p:ext uri="{BB962C8B-B14F-4D97-AF65-F5344CB8AC3E}">
        <p14:creationId xmlns:p14="http://schemas.microsoft.com/office/powerpoint/2010/main" val="1598822559"/>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(3/3)</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126871574"/>
              </p:ext>
            </p:extLst>
          </p:nvPr>
        </p:nvGraphicFramePr>
        <p:xfrm>
          <a:off x="156519" y="980196"/>
          <a:ext cx="11722866" cy="2090175"/>
        </p:xfrm>
        <a:graphic>
          <a:graphicData uri="http://schemas.openxmlformats.org/drawingml/2006/table">
            <a:tbl>
              <a:tblPr firstRow="1" firstCol="1" bandRow="1">
                <a:tableStyleId>{F5AB1C69-6EDB-4FF4-983F-18BD219EF322}</a:tableStyleId>
              </a:tblPr>
              <a:tblGrid>
                <a:gridCol w="526392">
                  <a:extLst>
                    <a:ext uri="{9D8B030D-6E8A-4147-A177-3AD203B41FA5}">
                      <a16:colId xmlns:a16="http://schemas.microsoft.com/office/drawing/2014/main" val="20000"/>
                    </a:ext>
                  </a:extLst>
                </a:gridCol>
                <a:gridCol w="2707160">
                  <a:extLst>
                    <a:ext uri="{9D8B030D-6E8A-4147-A177-3AD203B41FA5}">
                      <a16:colId xmlns:a16="http://schemas.microsoft.com/office/drawing/2014/main" val="20001"/>
                    </a:ext>
                  </a:extLst>
                </a:gridCol>
                <a:gridCol w="700110">
                  <a:extLst>
                    <a:ext uri="{9D8B030D-6E8A-4147-A177-3AD203B41FA5}">
                      <a16:colId xmlns:a16="http://schemas.microsoft.com/office/drawing/2014/main" val="20002"/>
                    </a:ext>
                  </a:extLst>
                </a:gridCol>
                <a:gridCol w="816604">
                  <a:extLst>
                    <a:ext uri="{9D8B030D-6E8A-4147-A177-3AD203B41FA5}">
                      <a16:colId xmlns:a16="http://schemas.microsoft.com/office/drawing/2014/main" val="20005"/>
                    </a:ext>
                  </a:extLst>
                </a:gridCol>
                <a:gridCol w="412937">
                  <a:extLst>
                    <a:ext uri="{9D8B030D-6E8A-4147-A177-3AD203B41FA5}">
                      <a16:colId xmlns:a16="http://schemas.microsoft.com/office/drawing/2014/main" val="20006"/>
                    </a:ext>
                  </a:extLst>
                </a:gridCol>
                <a:gridCol w="617014">
                  <a:extLst>
                    <a:ext uri="{9D8B030D-6E8A-4147-A177-3AD203B41FA5}">
                      <a16:colId xmlns:a16="http://schemas.microsoft.com/office/drawing/2014/main" val="3102338106"/>
                    </a:ext>
                  </a:extLst>
                </a:gridCol>
                <a:gridCol w="617014">
                  <a:extLst>
                    <a:ext uri="{9D8B030D-6E8A-4147-A177-3AD203B41FA5}">
                      <a16:colId xmlns:a16="http://schemas.microsoft.com/office/drawing/2014/main" val="20007"/>
                    </a:ext>
                  </a:extLst>
                </a:gridCol>
                <a:gridCol w="1258608">
                  <a:extLst>
                    <a:ext uri="{9D8B030D-6E8A-4147-A177-3AD203B41FA5}">
                      <a16:colId xmlns:a16="http://schemas.microsoft.com/office/drawing/2014/main" val="20008"/>
                    </a:ext>
                  </a:extLst>
                </a:gridCol>
                <a:gridCol w="1104210">
                  <a:extLst>
                    <a:ext uri="{9D8B030D-6E8A-4147-A177-3AD203B41FA5}">
                      <a16:colId xmlns:a16="http://schemas.microsoft.com/office/drawing/2014/main" val="20009"/>
                    </a:ext>
                  </a:extLst>
                </a:gridCol>
                <a:gridCol w="1018612">
                  <a:extLst>
                    <a:ext uri="{9D8B030D-6E8A-4147-A177-3AD203B41FA5}">
                      <a16:colId xmlns:a16="http://schemas.microsoft.com/office/drawing/2014/main" val="20010"/>
                    </a:ext>
                  </a:extLst>
                </a:gridCol>
                <a:gridCol w="1018612">
                  <a:extLst>
                    <a:ext uri="{9D8B030D-6E8A-4147-A177-3AD203B41FA5}">
                      <a16:colId xmlns:a16="http://schemas.microsoft.com/office/drawing/2014/main" val="20012"/>
                    </a:ext>
                  </a:extLst>
                </a:gridCol>
                <a:gridCol w="925593">
                  <a:extLst>
                    <a:ext uri="{9D8B030D-6E8A-4147-A177-3AD203B41FA5}">
                      <a16:colId xmlns:a16="http://schemas.microsoft.com/office/drawing/2014/main" val="20013"/>
                    </a:ext>
                  </a:extLst>
                </a:gridCol>
              </a:tblGrid>
              <a:tr h="178480">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TS</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47401">
                <a:tc>
                  <a:txBody>
                    <a:bodyPr/>
                    <a:lstStyle/>
                    <a:p>
                      <a:pPr algn="l" fontAlgn="t"/>
                      <a:r>
                        <a:rPr lang="en-US" altLang="zh-CN" sz="800" b="0" i="0" u="none" strike="noStrike">
                          <a:solidFill>
                            <a:srgbClr val="000000"/>
                          </a:solidFill>
                          <a:effectLst/>
                          <a:latin typeface="+mn-lt"/>
                          <a:ea typeface="等线" panose="02010600030101010101" pitchFamily="2" charset="-122"/>
                        </a:rPr>
                        <a:t>950031</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Additional NRM features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AdNRM_ph2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2023/3/3</a:t>
                      </a:r>
                    </a:p>
                    <a:p>
                      <a:pPr algn="l" fontAlgn="t"/>
                      <a:r>
                        <a:rPr lang="en-US" altLang="zh-CN" sz="8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65%</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SP-220351</a:t>
                      </a:r>
                    </a:p>
                  </a:txBody>
                  <a:tcPr marL="9525" marR="9525" marT="9525" marB="0"/>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80%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0" kern="1200" dirty="0">
                          <a:solidFill>
                            <a:srgbClr val="000000"/>
                          </a:solidFill>
                          <a:effectLst/>
                          <a:latin typeface="+mn-lt"/>
                          <a:ea typeface="+mn-ea"/>
                          <a:cs typeface="Arial" panose="020B0604020202020204" pitchFamily="34" charset="0"/>
                        </a:rPr>
                        <a:t>0-&gt;5-&gt;7-&gt;10 -&gt; 30-&gt;55-&gt;65-&gt;80%</a:t>
                      </a:r>
                      <a:endParaRPr lang="zh-CN" altLang="en-US" sz="800" b="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algn="l" fontAlgn="t"/>
                      <a:r>
                        <a:rPr lang="zh-CN" altLang="en-US" sz="800" b="0" i="0" u="none" strike="noStrike">
                          <a:solidFill>
                            <a:srgbClr val="000000"/>
                          </a:solidFill>
                          <a:effectLst/>
                          <a:latin typeface="+mn-lt"/>
                          <a:ea typeface="等线" panose="02010600030101010101" pitchFamily="2" charset="-122"/>
                        </a:rPr>
                        <a:t>　</a:t>
                      </a:r>
                    </a:p>
                  </a:txBody>
                  <a:tcPr marL="9525" marR="9525" marT="9525" marB="0"/>
                </a:tc>
                <a:tc>
                  <a:txBody>
                    <a:bodyPr/>
                    <a:lstStyle/>
                    <a:p>
                      <a:pPr algn="l" fontAlgn="t"/>
                      <a:r>
                        <a:rPr lang="en-US" sz="700" b="0" i="0" u="none" strike="noStrike" dirty="0">
                          <a:solidFill>
                            <a:schemeClr val="tx1"/>
                          </a:solidFill>
                          <a:effectLst/>
                          <a:latin typeface="Arial" panose="020B0604020202020204" pitchFamily="34" charset="0"/>
                          <a:ea typeface="等线" panose="02010600030101010101" pitchFamily="2" charset="-122"/>
                        </a:rPr>
                        <a:t>Sean Sun, Nokia </a:t>
                      </a:r>
                    </a:p>
                  </a:txBody>
                  <a:tcPr marL="9525" marR="9525" marT="9525" marB="0"/>
                </a:tc>
                <a:extLst>
                  <a:ext uri="{0D108BD9-81ED-4DB2-BD59-A6C34878D82A}">
                    <a16:rowId xmlns:a16="http://schemas.microsoft.com/office/drawing/2014/main" val="10001"/>
                  </a:ext>
                </a:extLst>
              </a:tr>
              <a:tr h="268441">
                <a:tc>
                  <a:txBody>
                    <a:bodyPr/>
                    <a:lstStyle/>
                    <a:p>
                      <a:pPr algn="l" fontAlgn="t"/>
                      <a:r>
                        <a:rPr lang="en-US" altLang="zh-CN" sz="800" b="0" i="0" u="none" strike="noStrike">
                          <a:solidFill>
                            <a:srgbClr val="000000"/>
                          </a:solidFill>
                          <a:effectLst/>
                          <a:latin typeface="+mn-lt"/>
                          <a:ea typeface="等线" panose="02010600030101010101" pitchFamily="2" charset="-122"/>
                        </a:rPr>
                        <a:t>990031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Aspects related to NWDAF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MANWDAF</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800" b="0" kern="1200" dirty="0">
                          <a:solidFill>
                            <a:schemeClr val="tx1"/>
                          </a:solidFill>
                          <a:effectLst/>
                          <a:latin typeface="+mn-lt"/>
                          <a:ea typeface="宋体" panose="02010600030101010101" pitchFamily="2" charset="-122"/>
                          <a:cs typeface="Arial" panose="020B0604020202020204" pitchFamily="34" charset="0"/>
                        </a:rPr>
                        <a:t>0-&gt;50%</a:t>
                      </a:r>
                      <a:endParaRPr lang="zh-CN" sz="800" b="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r>
                        <a:rPr lang="en-US" altLang="zh-CN" sz="800" b="0" i="0" u="none" strike="noStrike">
                          <a:solidFill>
                            <a:srgbClr val="000000"/>
                          </a:solidFill>
                          <a:effectLst/>
                          <a:latin typeface="+mn-lt"/>
                          <a:ea typeface="等线" panose="02010600030101010101" pitchFamily="2" charset="-122"/>
                        </a:rPr>
                        <a:t>28.541; 28.552; 28.554 </a:t>
                      </a:r>
                    </a:p>
                  </a:txBody>
                  <a:tcPr marL="9525" marR="9525" marT="9525" marB="0"/>
                </a:tc>
                <a:tc>
                  <a:txBody>
                    <a:bodyPr/>
                    <a:lstStyle/>
                    <a:p>
                      <a:pPr algn="l" fontAlgn="t"/>
                      <a:r>
                        <a:rPr lang="en-US" sz="700" b="0" i="0" u="none" strike="noStrike" dirty="0" err="1">
                          <a:solidFill>
                            <a:srgbClr val="000000"/>
                          </a:solidFill>
                          <a:effectLst/>
                          <a:latin typeface="Arial" panose="020B0604020202020204" pitchFamily="34" charset="0"/>
                          <a:ea typeface="等线" panose="02010600030101010101" pitchFamily="2" charset="-122"/>
                        </a:rPr>
                        <a:t>Niu</a:t>
                      </a:r>
                      <a:r>
                        <a:rPr lang="en-US" sz="700" b="0" i="0" u="none" strike="noStrike" dirty="0">
                          <a:solidFill>
                            <a:srgbClr val="000000"/>
                          </a:solidFill>
                          <a:effectLst/>
                          <a:latin typeface="Arial" panose="020B0604020202020204" pitchFamily="34" charset="0"/>
                          <a:ea typeface="等线" panose="02010600030101010101" pitchFamily="2" charset="-122"/>
                        </a:rPr>
                        <a:t>, </a:t>
                      </a:r>
                      <a:r>
                        <a:rPr lang="en-US" sz="700" b="0" i="0" u="none" strike="noStrike" dirty="0" err="1">
                          <a:solidFill>
                            <a:srgbClr val="000000"/>
                          </a:solidFill>
                          <a:effectLst/>
                          <a:latin typeface="Arial" panose="020B0604020202020204" pitchFamily="34" charset="0"/>
                          <a:ea typeface="等线" panose="02010600030101010101" pitchFamily="2" charset="-122"/>
                        </a:rPr>
                        <a:t>Yuxia</a:t>
                      </a:r>
                      <a:r>
                        <a:rPr lang="en-US" sz="700" b="0" i="0" u="none" strike="noStrike" dirty="0">
                          <a:solidFill>
                            <a:srgbClr val="000000"/>
                          </a:solidFill>
                          <a:effectLst/>
                          <a:latin typeface="Arial" panose="020B0604020202020204" pitchFamily="34" charset="0"/>
                          <a:ea typeface="等线" panose="02010600030101010101" pitchFamily="2" charset="-122"/>
                        </a:rPr>
                        <a:t>, China Telecom </a:t>
                      </a:r>
                    </a:p>
                  </a:txBody>
                  <a:tcPr marL="9525" marR="9525" marT="9525" marB="0"/>
                </a:tc>
                <a:extLst>
                  <a:ext uri="{0D108BD9-81ED-4DB2-BD59-A6C34878D82A}">
                    <a16:rowId xmlns:a16="http://schemas.microsoft.com/office/drawing/2014/main" val="10002"/>
                  </a:ext>
                </a:extLst>
              </a:tr>
              <a:tr h="339329">
                <a:tc>
                  <a:txBody>
                    <a:bodyPr/>
                    <a:lstStyle/>
                    <a:p>
                      <a:pPr algn="l" fontAlgn="t"/>
                      <a:r>
                        <a:rPr lang="en-US" altLang="zh-CN" sz="900" b="0" i="0" u="none" strike="noStrike" dirty="0">
                          <a:solidFill>
                            <a:srgbClr val="000000"/>
                          </a:solidFill>
                          <a:effectLst/>
                          <a:latin typeface="+mn-lt"/>
                          <a:ea typeface="等线" panose="02010600030101010101" pitchFamily="2" charset="-122"/>
                        </a:rPr>
                        <a:t>950036</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Enhanced Edge Computing Management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eECM</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SP-220154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8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800" b="0" kern="1200" dirty="0">
                          <a:solidFill>
                            <a:schemeClr val="dk1"/>
                          </a:solidFill>
                          <a:effectLst/>
                          <a:latin typeface="+mn-lt"/>
                          <a:ea typeface="+mn-ea"/>
                          <a:cs typeface="Arial" panose="020B0604020202020204" pitchFamily="34" charset="0"/>
                        </a:rPr>
                        <a:t>0-&gt;5-&gt;10-&gt;20-&gt; 35-&gt;50-&gt;50%</a:t>
                      </a:r>
                      <a:endParaRPr lang="zh-CN" altLang="en-US" sz="800" b="0" kern="1200" dirty="0">
                        <a:solidFill>
                          <a:schemeClr val="dk1"/>
                        </a:solidFill>
                        <a:effectLst/>
                        <a:latin typeface="+mn-lt"/>
                        <a:ea typeface="+mn-ea"/>
                        <a:cs typeface="Arial" panose="020B0604020202020204" pitchFamily="34" charset="0"/>
                      </a:endParaRPr>
                    </a:p>
                  </a:txBody>
                  <a:tcPr marL="114300" marR="114300" marT="0"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28.541; 28.538; 28.552; 28.554; 28.531; 28.532 </a:t>
                      </a:r>
                    </a:p>
                  </a:txBody>
                  <a:tcPr marL="9525" marR="9525" marT="9525" marB="0"/>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Deepanshu Gautam , Samsung </a:t>
                      </a:r>
                    </a:p>
                  </a:txBody>
                  <a:tcPr marL="9525" marR="9525" marT="9525" marB="0"/>
                </a:tc>
                <a:extLst>
                  <a:ext uri="{0D108BD9-81ED-4DB2-BD59-A6C34878D82A}">
                    <a16:rowId xmlns:a16="http://schemas.microsoft.com/office/drawing/2014/main" val="10003"/>
                  </a:ext>
                </a:extLst>
              </a:tr>
              <a:tr h="285508">
                <a:tc>
                  <a:txBody>
                    <a:bodyPr/>
                    <a:lstStyle/>
                    <a:p>
                      <a:pPr algn="l" fontAlgn="t"/>
                      <a:r>
                        <a:rPr lang="en-US" altLang="zh-CN" sz="900" b="0" i="0" u="none" strike="noStrike">
                          <a:solidFill>
                            <a:srgbClr val="000000"/>
                          </a:solidFill>
                          <a:effectLst/>
                          <a:latin typeface="+mn-lt"/>
                          <a:ea typeface="等线" panose="02010600030101010101" pitchFamily="2" charset="-122"/>
                        </a:rPr>
                        <a:t>990027</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 of 5GLAN </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5GLAN_Mgt</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SP-230175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fr-FR" altLang="zh-CN" sz="800" b="0" i="0" u="none" strike="noStrike" kern="1200" dirty="0">
                          <a:solidFill>
                            <a:srgbClr val="000000"/>
                          </a:solidFill>
                          <a:effectLst/>
                          <a:latin typeface="+mn-lt"/>
                          <a:ea typeface="+mn-ea"/>
                          <a:cs typeface="+mn-cs"/>
                        </a:rPr>
                        <a:t>SA2</a:t>
                      </a:r>
                      <a:endParaRPr lang="zh-CN" altLang="en-US" sz="8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800" b="0" kern="1200" dirty="0">
                          <a:solidFill>
                            <a:schemeClr val="tx1"/>
                          </a:solidFill>
                          <a:effectLst/>
                          <a:latin typeface="+mn-lt"/>
                          <a:ea typeface="宋体" panose="02010600030101010101" pitchFamily="2" charset="-122"/>
                          <a:cs typeface="Arial" panose="020B0604020202020204" pitchFamily="34" charset="0"/>
                        </a:rPr>
                        <a:t>0-&gt;45%</a:t>
                      </a:r>
                      <a:endParaRPr lang="zh-CN" sz="800" b="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r>
                        <a:rPr lang="en-US" altLang="zh-CN" sz="800" b="0" i="0" u="none" strike="noStrike">
                          <a:solidFill>
                            <a:srgbClr val="000000"/>
                          </a:solidFill>
                          <a:effectLst/>
                          <a:latin typeface="+mn-lt"/>
                          <a:ea typeface="等线" panose="02010600030101010101" pitchFamily="2" charset="-122"/>
                        </a:rPr>
                        <a:t>28.541; 28.552; 28.554 </a:t>
                      </a:r>
                    </a:p>
                  </a:txBody>
                  <a:tcPr marL="9525" marR="9525" marT="9525" marB="0"/>
                </a:tc>
                <a:tc>
                  <a:txBody>
                    <a:bodyPr/>
                    <a:lstStyle/>
                    <a:p>
                      <a:pPr algn="l" fontAlgn="t"/>
                      <a:r>
                        <a:rPr lang="en-US" sz="900" b="0" i="0" u="none" strike="noStrike" dirty="0">
                          <a:solidFill>
                            <a:srgbClr val="000000"/>
                          </a:solidFill>
                          <a:effectLst/>
                          <a:latin typeface="Arial" panose="020B0604020202020204" pitchFamily="34" charset="0"/>
                          <a:ea typeface="等线" panose="02010600030101010101" pitchFamily="2" charset="-122"/>
                        </a:rPr>
                        <a:t>Yushuang Hu, CMCC</a:t>
                      </a:r>
                    </a:p>
                  </a:txBody>
                  <a:tcPr marL="9525" marR="9525" marT="9525" marB="0"/>
                </a:tc>
                <a:extLst>
                  <a:ext uri="{0D108BD9-81ED-4DB2-BD59-A6C34878D82A}">
                    <a16:rowId xmlns:a16="http://schemas.microsoft.com/office/drawing/2014/main" val="3596495204"/>
                  </a:ext>
                </a:extLst>
              </a:tr>
              <a:tr h="285508">
                <a:tc>
                  <a:txBody>
                    <a:bodyPr/>
                    <a:lstStyle/>
                    <a:p>
                      <a:pPr algn="l" fontAlgn="t"/>
                      <a:r>
                        <a:rPr lang="en-US" altLang="zh-CN" sz="900" b="0" i="0" u="none" strike="noStrike" dirty="0">
                          <a:solidFill>
                            <a:srgbClr val="000000"/>
                          </a:solidFill>
                          <a:effectLst/>
                          <a:latin typeface="+mn-lt"/>
                          <a:ea typeface="等线" panose="02010600030101010101" pitchFamily="2" charset="-122"/>
                        </a:rPr>
                        <a:t>990033</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Aspects of NTN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OAM_NTN</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SP-230183</a:t>
                      </a:r>
                    </a:p>
                  </a:txBody>
                  <a:tcPr marL="9525" marR="9525" marT="9525" marB="0"/>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800" b="0" kern="1200" dirty="0">
                          <a:solidFill>
                            <a:schemeClr val="tx1"/>
                          </a:solidFill>
                          <a:effectLst/>
                          <a:latin typeface="+mn-lt"/>
                          <a:ea typeface="+mn-ea"/>
                          <a:cs typeface="Arial" panose="020B0604020202020204" pitchFamily="34" charset="0"/>
                        </a:rPr>
                        <a:t>Not started</a:t>
                      </a:r>
                      <a:endParaRPr lang="zh-CN" sz="800" b="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28.541; 28.552; 28.554; 28.658 </a:t>
                      </a:r>
                    </a:p>
                  </a:txBody>
                  <a:tcPr marL="9525" marR="9525" marT="9525"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Sun </a:t>
                      </a:r>
                      <a:r>
                        <a:rPr lang="en-US" sz="800" b="0" i="0" u="none" strike="noStrike" dirty="0" err="1">
                          <a:solidFill>
                            <a:srgbClr val="000000"/>
                          </a:solidFill>
                          <a:effectLst/>
                          <a:latin typeface="Arial" panose="020B0604020202020204" pitchFamily="34" charset="0"/>
                          <a:ea typeface="等线" panose="02010600030101010101" pitchFamily="2" charset="-122"/>
                        </a:rPr>
                        <a:t>Mingrui</a:t>
                      </a:r>
                      <a:r>
                        <a:rPr lang="en-US" sz="800" b="0" i="0" u="none" strike="noStrike" dirty="0">
                          <a:solidFill>
                            <a:srgbClr val="000000"/>
                          </a:solidFill>
                          <a:effectLst/>
                          <a:latin typeface="Arial" panose="020B0604020202020204" pitchFamily="34" charset="0"/>
                          <a:ea typeface="等线" panose="02010600030101010101" pitchFamily="2" charset="-122"/>
                        </a:rPr>
                        <a:t>, China Unicom </a:t>
                      </a:r>
                    </a:p>
                  </a:txBody>
                  <a:tcPr marL="9525" marR="9525" marT="9525" marB="0"/>
                </a:tc>
                <a:extLst>
                  <a:ext uri="{0D108BD9-81ED-4DB2-BD59-A6C34878D82A}">
                    <a16:rowId xmlns:a16="http://schemas.microsoft.com/office/drawing/2014/main" val="1810529861"/>
                  </a:ext>
                </a:extLst>
              </a:tr>
              <a:tr h="285508">
                <a:tc>
                  <a:txBody>
                    <a:bodyPr/>
                    <a:lstStyle/>
                    <a:p>
                      <a:pPr algn="l" fontAlgn="t"/>
                      <a:r>
                        <a:rPr lang="en-US" altLang="zh-CN" sz="900" b="0" i="0" u="none" strike="noStrike" dirty="0">
                          <a:solidFill>
                            <a:srgbClr val="000000"/>
                          </a:solidFill>
                          <a:effectLst/>
                          <a:latin typeface="+mn-lt"/>
                          <a:ea typeface="等线" panose="02010600030101010101" pitchFamily="2" charset="-122"/>
                        </a:rPr>
                        <a:t>970030</a:t>
                      </a:r>
                    </a:p>
                  </a:txBody>
                  <a:tcPr marL="9525" marR="9525" marT="9525" marB="0">
                    <a:solidFill>
                      <a:schemeClr val="bg1">
                        <a:lumMod val="65000"/>
                      </a:schemeClr>
                    </a:solidFill>
                  </a:tcPr>
                </a:tc>
                <a:tc>
                  <a:txBody>
                    <a:bodyPr/>
                    <a:lstStyle/>
                    <a:p>
                      <a:pPr algn="l" fontAlgn="t"/>
                      <a:r>
                        <a:rPr lang="en-US" sz="900" b="0" i="0" u="none" strike="noStrike" dirty="0">
                          <a:solidFill>
                            <a:schemeClr val="tx1"/>
                          </a:solidFill>
                          <a:effectLst/>
                          <a:latin typeface="+mn-lt"/>
                          <a:ea typeface="等线" panose="02010600030101010101" pitchFamily="2" charset="-122"/>
                        </a:rPr>
                        <a:t>Methodology for deprecation </a:t>
                      </a:r>
                    </a:p>
                  </a:txBody>
                  <a:tcPr marL="9525" marR="9525" marT="9525" marB="0">
                    <a:solidFill>
                      <a:schemeClr val="bg1">
                        <a:lumMod val="65000"/>
                      </a:schemeClr>
                    </a:solidFill>
                  </a:tcPr>
                </a:tc>
                <a:tc>
                  <a:txBody>
                    <a:bodyPr/>
                    <a:lstStyle/>
                    <a:p>
                      <a:pPr algn="l" fontAlgn="t"/>
                      <a:r>
                        <a:rPr lang="en-US" sz="900" b="0" i="0" u="none" strike="noStrike" dirty="0" err="1">
                          <a:solidFill>
                            <a:srgbClr val="000000"/>
                          </a:solidFill>
                          <a:effectLst/>
                          <a:latin typeface="+mn-lt"/>
                          <a:ea typeface="等线" panose="02010600030101010101" pitchFamily="2" charset="-122"/>
                        </a:rPr>
                        <a:t>OAM_MetDep</a:t>
                      </a:r>
                      <a:endParaRPr lang="en-US" sz="900" b="0" i="0" u="none" strike="noStrike" dirty="0">
                        <a:solidFill>
                          <a:srgbClr val="000000"/>
                        </a:solidFill>
                        <a:effectLst/>
                        <a:latin typeface="+mn-lt"/>
                        <a:ea typeface="等线" panose="02010600030101010101" pitchFamily="2" charset="-122"/>
                      </a:endParaRPr>
                    </a:p>
                  </a:txBody>
                  <a:tcPr marL="9525" marR="9525" marT="9525" marB="0">
                    <a:solidFill>
                      <a:schemeClr val="bg1">
                        <a:lumMod val="65000"/>
                      </a:schemeClr>
                    </a:solidFill>
                  </a:tcPr>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2023/3/10</a:t>
                      </a:r>
                    </a:p>
                  </a:txBody>
                  <a:tcPr marL="9525" marR="9525" marT="9525" marB="0">
                    <a:solidFill>
                      <a:schemeClr val="bg1">
                        <a:lumMod val="65000"/>
                      </a:schemeClr>
                    </a:solidFill>
                  </a:tcPr>
                </a:tc>
                <a:tc>
                  <a:txBody>
                    <a:bodyPr/>
                    <a:lstStyle/>
                    <a:p>
                      <a:pPr algn="l" fontAlgn="t"/>
                      <a:r>
                        <a:rPr lang="en-US" altLang="zh-CN" sz="9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900" b="0" i="0" u="none" strike="noStrike" dirty="0">
                          <a:solidFill>
                            <a:srgbClr val="000000"/>
                          </a:solidFill>
                          <a:effectLst/>
                          <a:latin typeface="+mn-lt"/>
                          <a:ea typeface="等线" panose="02010600030101010101" pitchFamily="2" charset="-122"/>
                        </a:rPr>
                        <a:t>SP-220843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800" b="0" kern="1200" dirty="0">
                          <a:solidFill>
                            <a:schemeClr val="tx1"/>
                          </a:solidFill>
                          <a:effectLst/>
                          <a:latin typeface="+mn-lt"/>
                          <a:ea typeface="+mn-ea"/>
                          <a:cs typeface="Arial" panose="020B0604020202020204" pitchFamily="34" charset="0"/>
                        </a:rPr>
                        <a:t>95-&gt;100%</a:t>
                      </a:r>
                      <a:endParaRPr lang="zh-CN" sz="800" b="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solidFill>
                      <a:schemeClr val="bg1">
                        <a:lumMod val="65000"/>
                      </a:schemeClr>
                    </a:solidFill>
                  </a:tcPr>
                </a:tc>
                <a:tc>
                  <a:txBody>
                    <a:bodyPr/>
                    <a:lstStyle/>
                    <a:p>
                      <a:pPr algn="l" fontAlgn="t"/>
                      <a:r>
                        <a:rPr lang="en-US" altLang="zh-CN" sz="800" b="0" i="0" u="none" strike="noStrike" dirty="0">
                          <a:solidFill>
                            <a:srgbClr val="000000"/>
                          </a:solidFill>
                          <a:effectLst/>
                          <a:latin typeface="+mn-lt"/>
                          <a:ea typeface="等线" panose="02010600030101010101" pitchFamily="2" charset="-122"/>
                        </a:rPr>
                        <a:t>32.156; 32.160 </a:t>
                      </a:r>
                    </a:p>
                  </a:txBody>
                  <a:tcPr marL="9525" marR="9525" marT="9525" marB="0">
                    <a:solidFill>
                      <a:schemeClr val="bg1">
                        <a:lumMod val="65000"/>
                      </a:schemeClr>
                    </a:solidFill>
                  </a:tcPr>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Lengyel, Balázs, Ericsson </a:t>
                      </a:r>
                    </a:p>
                  </a:txBody>
                  <a:tcPr marL="9525" marR="9525" marT="9525" marB="0">
                    <a:solidFill>
                      <a:schemeClr val="bg1">
                        <a:lumMod val="65000"/>
                      </a:schemeClr>
                    </a:solidFill>
                  </a:tcPr>
                </a:tc>
                <a:extLst>
                  <a:ext uri="{0D108BD9-81ED-4DB2-BD59-A6C34878D82A}">
                    <a16:rowId xmlns:a16="http://schemas.microsoft.com/office/drawing/2014/main" val="3006946887"/>
                  </a:ext>
                </a:extLst>
              </a:tr>
            </a:tbl>
          </a:graphicData>
        </a:graphic>
      </p:graphicFrame>
      <p:sp>
        <p:nvSpPr>
          <p:cNvPr id="7" name="Content Placeholder 7">
            <a:extLst>
              <a:ext uri="{FF2B5EF4-FFF2-40B4-BE49-F238E27FC236}">
                <a16:creationId xmlns:a16="http://schemas.microsoft.com/office/drawing/2014/main" id="{6F6CA238-B963-43E8-A5F1-DE3DD4551581}"/>
              </a:ext>
            </a:extLst>
          </p:cNvPr>
          <p:cNvSpPr txBox="1">
            <a:spLocks/>
          </p:cNvSpPr>
          <p:nvPr/>
        </p:nvSpPr>
        <p:spPr>
          <a:xfrm>
            <a:off x="5232620" y="3168734"/>
            <a:ext cx="2414953" cy="2559232"/>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latin typeface="Calibri"/>
              </a:rPr>
              <a:t>eECM</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lvl="0" indent="-455073" defTabSz="1219170">
              <a:spcBef>
                <a:spcPts val="0"/>
              </a:spcBef>
              <a:spcAft>
                <a:spcPts val="0"/>
              </a:spcAft>
              <a:defRPr/>
            </a:pPr>
            <a:r>
              <a:rPr lang="de-DE" altLang="de-DE" sz="1200" kern="0" dirty="0">
                <a:solidFill>
                  <a:prstClr val="black"/>
                </a:solidFill>
              </a:rPr>
              <a:t>Progress since SA5#149:</a:t>
            </a:r>
          </a:p>
          <a:p>
            <a:pPr marL="512763" lvl="1" indent="-228600" defTabSz="1219170">
              <a:spcBef>
                <a:spcPts val="0"/>
              </a:spcBef>
              <a:spcAft>
                <a:spcPts val="0"/>
              </a:spcAft>
              <a:defRPr/>
            </a:pPr>
            <a:r>
              <a:rPr lang="en-US" sz="1050" kern="0" dirty="0">
                <a:solidFill>
                  <a:prstClr val="black"/>
                </a:solidFill>
              </a:rPr>
              <a:t>S5‑233945	Correct the wrong and missing clauses of reference</a:t>
            </a: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988459" lvl="1" indent="-378875" defTabSz="1219170">
              <a:spcBef>
                <a:spcPts val="0"/>
              </a:spcBef>
              <a:spcAft>
                <a:spcPts val="600"/>
              </a:spcAft>
              <a:defRPr/>
            </a:pPr>
            <a:endParaRPr lang="en-US" sz="800" kern="0" dirty="0">
              <a:solidFill>
                <a:prstClr val="black"/>
              </a:solidFill>
              <a:latin typeface="Calibri"/>
              <a:cs typeface="+mn-cs"/>
            </a:endParaRPr>
          </a:p>
          <a:p>
            <a:pPr marL="455073" indent="-455073" defTabSz="1219170">
              <a:spcBef>
                <a:spcPts val="0"/>
              </a:spcBef>
              <a:spcAft>
                <a:spcPts val="0"/>
              </a:spcAft>
              <a:defRPr/>
            </a:pPr>
            <a:r>
              <a:rPr lang="de-DE" sz="1200" kern="0" dirty="0">
                <a:solidFill>
                  <a:prstClr val="black"/>
                </a:solidFill>
                <a:latin typeface="Calibri"/>
              </a:rPr>
              <a:t>Next steps</a:t>
            </a:r>
          </a:p>
        </p:txBody>
      </p:sp>
      <p:sp>
        <p:nvSpPr>
          <p:cNvPr id="10" name="Content Placeholder 7">
            <a:extLst>
              <a:ext uri="{FF2B5EF4-FFF2-40B4-BE49-F238E27FC236}">
                <a16:creationId xmlns:a16="http://schemas.microsoft.com/office/drawing/2014/main" id="{E0C246EC-BDAB-405B-ADA4-33E1F1F9F622}"/>
              </a:ext>
            </a:extLst>
          </p:cNvPr>
          <p:cNvSpPr txBox="1">
            <a:spLocks/>
          </p:cNvSpPr>
          <p:nvPr/>
        </p:nvSpPr>
        <p:spPr>
          <a:xfrm>
            <a:off x="2623691" y="3110058"/>
            <a:ext cx="2716916" cy="3205017"/>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100" b="1" dirty="0">
                <a:solidFill>
                  <a:srgbClr val="0000FF"/>
                </a:solidFill>
              </a:rPr>
              <a:t>MANWDAF</a:t>
            </a:r>
            <a:r>
              <a:rPr lang="zh-CN" altLang="en-US" sz="1100" b="1" dirty="0">
                <a:solidFill>
                  <a:srgbClr val="0000FF"/>
                </a:solidFill>
              </a:rPr>
              <a:t>：</a:t>
            </a:r>
            <a:endParaRPr lang="de-DE" altLang="de-DE" sz="1100" b="1" dirty="0">
              <a:solidFill>
                <a:srgbClr val="0000FF"/>
              </a:solidFill>
            </a:endParaRPr>
          </a:p>
          <a:p>
            <a:pPr marL="455073" lvl="0" indent="-455073" defTabSz="1219170">
              <a:spcBef>
                <a:spcPts val="0"/>
              </a:spcBef>
              <a:spcAft>
                <a:spcPts val="0"/>
              </a:spcAft>
              <a:defRPr/>
            </a:pPr>
            <a:r>
              <a:rPr lang="de-DE" altLang="de-DE" sz="1100" kern="0" dirty="0">
                <a:solidFill>
                  <a:prstClr val="black"/>
                </a:solidFill>
              </a:rPr>
              <a:t>Progress since SA5#149:</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234144 Rel-18 CR 28.552 Add use case of measurements related to the coordination between multiple NWDAFs</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234679 Rel-18 CR 28.552 Add measurements related to the coordination between multiple NWDAFs</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234680 Rel-18 CR 28 552 Add performance measurement related with number of notifications for NWDAF data collection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234681 Rel-18 CR 28 552 Add performance measurement related with number of subscriptions for NWDAF data collection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234682 Rel-18 CR 28 552 Add use case of the performance measurement for NWDAF data collection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234683 Add use case of time consumption of NWDAF providing </a:t>
            </a:r>
            <a:r>
              <a:rPr lang="en-US" altLang="de-DE" sz="600" kern="0" dirty="0" err="1">
                <a:solidFill>
                  <a:prstClr val="black"/>
                </a:solidFill>
                <a:latin typeface="Arial" panose="020B0604020202020204" pitchFamily="34" charset="0"/>
                <a:ea typeface="+mn-ea"/>
              </a:rPr>
              <a:t>analytcis</a:t>
            </a:r>
            <a:r>
              <a:rPr lang="en-US" altLang="de-DE" sz="600" kern="0" dirty="0">
                <a:solidFill>
                  <a:prstClr val="black"/>
                </a:solidFill>
                <a:latin typeface="Arial" panose="020B0604020202020204" pitchFamily="34" charset="0"/>
                <a:ea typeface="+mn-ea"/>
              </a:rPr>
              <a:t> service information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234684 Rel-18 CR 28.552 Add time consumption of NWDAF providing </a:t>
            </a:r>
            <a:r>
              <a:rPr lang="en-US" altLang="de-DE" sz="600" kern="0" dirty="0" err="1">
                <a:solidFill>
                  <a:prstClr val="black"/>
                </a:solidFill>
                <a:latin typeface="Arial" panose="020B0604020202020204" pitchFamily="34" charset="0"/>
                <a:ea typeface="+mn-ea"/>
              </a:rPr>
              <a:t>analytcis</a:t>
            </a:r>
            <a:r>
              <a:rPr lang="en-US" altLang="de-DE" sz="600" kern="0" dirty="0">
                <a:solidFill>
                  <a:prstClr val="black"/>
                </a:solidFill>
                <a:latin typeface="Arial" panose="020B0604020202020204" pitchFamily="34" charset="0"/>
                <a:ea typeface="+mn-ea"/>
              </a:rPr>
              <a:t> service information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234685 Rel-18 CR 28.552 Add use case of measurements related to the NWDAF service provisioning</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234686 Rel-18 CR 28.552 Add measurements related to the NWDAF service provisioning</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234687 Rel-18 CR 28.552 Add use case of measurements related to the NWDAF service failure</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234688 Rel-18 CR 28.552 Add measurements related to the NWDAF service failure</a:t>
            </a:r>
          </a:p>
          <a:p>
            <a:pPr marL="455073" lvl="0" indent="-455073" defTabSz="1219170">
              <a:spcBef>
                <a:spcPts val="0"/>
              </a:spcBef>
              <a:spcAft>
                <a:spcPts val="0"/>
              </a:spcAft>
              <a:buNone/>
              <a:defRPr/>
            </a:pPr>
            <a:r>
              <a:rPr lang="en-US" altLang="zh-CN" sz="600" kern="0" dirty="0">
                <a:solidFill>
                  <a:prstClr val="black"/>
                </a:solidFill>
                <a:ea typeface="+mn-ea"/>
                <a:cs typeface="Arial" panose="020B0604020202020204" pitchFamily="34" charset="0"/>
              </a:rPr>
              <a:t>Impacts and dependencies on other WGs:</a:t>
            </a:r>
            <a:endParaRPr lang="de-DE" altLang="zh-CN" sz="600" kern="0" dirty="0">
              <a:solidFill>
                <a:prstClr val="black"/>
              </a:solidFill>
              <a:ea typeface="+mn-ea"/>
              <a:cs typeface="Arial" panose="020B0604020202020204" pitchFamily="34" charset="0"/>
            </a:endParaRPr>
          </a:p>
          <a:p>
            <a:pPr marL="455073" lvl="0" indent="-455073" defTabSz="1219170">
              <a:spcBef>
                <a:spcPts val="0"/>
              </a:spcBef>
              <a:spcAft>
                <a:spcPts val="0"/>
              </a:spcAft>
              <a:buNone/>
              <a:defRPr/>
            </a:pPr>
            <a:r>
              <a:rPr lang="de-DE" altLang="zh-CN" sz="600" kern="0" dirty="0">
                <a:solidFill>
                  <a:prstClr val="black"/>
                </a:solidFill>
                <a:ea typeface="+mn-ea"/>
                <a:cs typeface="Arial" panose="020B0604020202020204" pitchFamily="34" charset="0"/>
              </a:rPr>
              <a:t>Next steps:</a:t>
            </a:r>
          </a:p>
          <a:p>
            <a:pPr marL="512763" lvl="1" indent="-228600" defTabSz="1219170">
              <a:spcBef>
                <a:spcPts val="0"/>
              </a:spcBef>
              <a:spcAft>
                <a:spcPts val="0"/>
              </a:spcAft>
              <a:buClrTx/>
              <a:buNone/>
              <a:defRPr/>
            </a:pPr>
            <a:r>
              <a:rPr lang="en-US" altLang="zh-CN" sz="600" kern="0" dirty="0">
                <a:solidFill>
                  <a:prstClr val="black"/>
                </a:solidFill>
                <a:latin typeface="Arial" panose="020B0604020202020204" pitchFamily="34" charset="0"/>
                <a:ea typeface="+mn-ea"/>
              </a:rPr>
              <a:t>Continue the work per </a:t>
            </a:r>
            <a:r>
              <a:rPr lang="en-US" altLang="zh-CN" sz="600" kern="0" dirty="0" err="1">
                <a:solidFill>
                  <a:prstClr val="black"/>
                </a:solidFill>
                <a:latin typeface="Arial" panose="020B0604020202020204" pitchFamily="34" charset="0"/>
                <a:ea typeface="+mn-ea"/>
              </a:rPr>
              <a:t>WoP</a:t>
            </a:r>
            <a:r>
              <a:rPr lang="en-US" altLang="zh-CN" sz="600" kern="0" dirty="0">
                <a:solidFill>
                  <a:prstClr val="black"/>
                </a:solidFill>
                <a:latin typeface="Arial" panose="020B0604020202020204" pitchFamily="34" charset="0"/>
                <a:ea typeface="+mn-ea"/>
              </a:rPr>
              <a:t>.</a:t>
            </a:r>
          </a:p>
          <a:p>
            <a:pPr marL="855123" lvl="1" indent="-455073" defTabSz="1219170">
              <a:spcBef>
                <a:spcPts val="0"/>
              </a:spcBef>
              <a:spcAft>
                <a:spcPts val="0"/>
              </a:spcAft>
              <a:defRPr/>
            </a:pPr>
            <a:endParaRPr lang="en-US" sz="600" kern="0" dirty="0">
              <a:solidFill>
                <a:prstClr val="black"/>
              </a:solidFill>
            </a:endParaRPr>
          </a:p>
        </p:txBody>
      </p:sp>
      <p:sp>
        <p:nvSpPr>
          <p:cNvPr id="11" name="Content Placeholder 7">
            <a:extLst>
              <a:ext uri="{FF2B5EF4-FFF2-40B4-BE49-F238E27FC236}">
                <a16:creationId xmlns:a16="http://schemas.microsoft.com/office/drawing/2014/main" id="{C981FFB0-AEE3-483A-A4ED-A9011DF586D6}"/>
              </a:ext>
            </a:extLst>
          </p:cNvPr>
          <p:cNvSpPr txBox="1">
            <a:spLocks/>
          </p:cNvSpPr>
          <p:nvPr/>
        </p:nvSpPr>
        <p:spPr>
          <a:xfrm>
            <a:off x="7542636" y="3180963"/>
            <a:ext cx="2302030" cy="256772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5GLAN_Mgt</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200" kern="0" dirty="0">
                <a:solidFill>
                  <a:prstClr val="black"/>
                </a:solidFill>
              </a:rPr>
              <a:t>Progress:</a:t>
            </a:r>
          </a:p>
          <a:p>
            <a:pPr marL="512763" lvl="1" indent="-228600" defTabSz="1219170">
              <a:spcBef>
                <a:spcPts val="0"/>
              </a:spcBef>
              <a:spcAft>
                <a:spcPts val="0"/>
              </a:spcAft>
              <a:defRPr/>
            </a:pPr>
            <a:r>
              <a:rPr lang="en-US" altLang="de-DE" sz="1050" kern="0" dirty="0">
                <a:solidFill>
                  <a:prstClr val="black"/>
                </a:solidFill>
              </a:rPr>
              <a:t>The enhancements of new PM, related KPIs and attributes at the VN group level are approved</a:t>
            </a:r>
          </a:p>
          <a:p>
            <a:pPr marL="455073" indent="-455073" defTabSz="1219170">
              <a:spcBef>
                <a:spcPts val="0"/>
              </a:spcBef>
              <a:spcAft>
                <a:spcPts val="0"/>
              </a:spcAft>
              <a:defRPr/>
            </a:pPr>
            <a:r>
              <a:rPr lang="en-US" altLang="zh-CN" sz="1200" kern="0" dirty="0">
                <a:solidFill>
                  <a:prstClr val="black"/>
                </a:solidFill>
              </a:rPr>
              <a:t>Impacts and dependencies on other WGs:</a:t>
            </a:r>
            <a:endParaRPr lang="de-DE" altLang="zh-CN" sz="1200" kern="0" dirty="0">
              <a:solidFill>
                <a:prstClr val="black"/>
              </a:solidFill>
            </a:endParaRPr>
          </a:p>
          <a:p>
            <a:pPr marL="455073" indent="-455073" defTabSz="1219170">
              <a:spcBef>
                <a:spcPts val="0"/>
              </a:spcBef>
              <a:spcAft>
                <a:spcPts val="0"/>
              </a:spcAft>
              <a:defRPr/>
            </a:pPr>
            <a:r>
              <a:rPr lang="de-DE" altLang="zh-CN" sz="1200" kern="0" dirty="0">
                <a:solidFill>
                  <a:prstClr val="black"/>
                </a:solidFill>
              </a:rPr>
              <a:t>Next steps:</a:t>
            </a:r>
          </a:p>
          <a:p>
            <a:pPr marL="512763" lvl="1" indent="-228600" defTabSz="1219170">
              <a:spcBef>
                <a:spcPts val="0"/>
              </a:spcBef>
              <a:spcAft>
                <a:spcPts val="0"/>
              </a:spcAft>
              <a:defRPr/>
            </a:pPr>
            <a:r>
              <a:rPr lang="en-US" altLang="zh-CN" sz="1050" kern="0" dirty="0">
                <a:solidFill>
                  <a:prstClr val="black"/>
                </a:solidFill>
              </a:rPr>
              <a:t>The enhanced NRM to support the management of 5G LAN-type services; rest of PM, KPIs and attributes related 5G LAN-type services.</a:t>
            </a:r>
            <a:endParaRPr lang="en-US" altLang="zh-CN" sz="1200" kern="0" dirty="0">
              <a:solidFill>
                <a:prstClr val="black"/>
              </a:solidFill>
            </a:endParaRPr>
          </a:p>
          <a:p>
            <a:pPr marL="855123" lvl="1" indent="-455073" defTabSz="1219170">
              <a:spcBef>
                <a:spcPts val="0"/>
              </a:spcBef>
              <a:spcAft>
                <a:spcPts val="0"/>
              </a:spcAft>
              <a:defRPr/>
            </a:pPr>
            <a:endParaRPr lang="en-US" sz="1050" kern="0" dirty="0">
              <a:solidFill>
                <a:prstClr val="black"/>
              </a:solidFill>
            </a:endParaRPr>
          </a:p>
        </p:txBody>
      </p:sp>
      <p:sp>
        <p:nvSpPr>
          <p:cNvPr id="12" name="Content Placeholder 7">
            <a:extLst>
              <a:ext uri="{FF2B5EF4-FFF2-40B4-BE49-F238E27FC236}">
                <a16:creationId xmlns:a16="http://schemas.microsoft.com/office/drawing/2014/main" id="{99B1E659-95C3-4D80-8D6D-10F4DE702E57}"/>
              </a:ext>
            </a:extLst>
          </p:cNvPr>
          <p:cNvSpPr txBox="1">
            <a:spLocks/>
          </p:cNvSpPr>
          <p:nvPr/>
        </p:nvSpPr>
        <p:spPr>
          <a:xfrm>
            <a:off x="9739729" y="3203104"/>
            <a:ext cx="2302030" cy="2559232"/>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OAM_NTN</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lvl="0" indent="-455073" defTabSz="1219170">
              <a:spcBef>
                <a:spcPts val="0"/>
              </a:spcBef>
              <a:spcAft>
                <a:spcPts val="0"/>
              </a:spcAft>
              <a:defRPr/>
            </a:pPr>
            <a:r>
              <a:rPr lang="de-DE" altLang="de-DE" sz="1200" kern="0" dirty="0">
                <a:solidFill>
                  <a:prstClr val="black"/>
                </a:solidFill>
              </a:rPr>
              <a:t>Progress since SA5#149:</a:t>
            </a:r>
          </a:p>
          <a:p>
            <a:pPr marL="400050" lvl="1" indent="0" defTabSz="1219170">
              <a:spcBef>
                <a:spcPts val="0"/>
              </a:spcBef>
              <a:spcAft>
                <a:spcPts val="0"/>
              </a:spcAft>
              <a:buNone/>
              <a:defRPr/>
            </a:pPr>
            <a:r>
              <a:rPr lang="en-US" altLang="zh-CN" sz="1100" kern="0" dirty="0">
                <a:solidFill>
                  <a:prstClr val="black"/>
                </a:solidFill>
              </a:rPr>
              <a:t>WI is not in the agenda of SA5#149.</a:t>
            </a:r>
          </a:p>
          <a:p>
            <a:pPr marL="457189" lvl="1" indent="0" defTabSz="1219170">
              <a:spcBef>
                <a:spcPts val="0"/>
              </a:spcBef>
              <a:spcAft>
                <a:spcPts val="0"/>
              </a:spcAft>
              <a:buNone/>
              <a:defRPr/>
            </a:pPr>
            <a:endParaRPr lang="en-US" altLang="zh-CN" sz="1000" kern="0" dirty="0">
              <a:solidFill>
                <a:prstClr val="black"/>
              </a:solidFill>
              <a:latin typeface="Calibri"/>
              <a:cs typeface="+mn-cs"/>
            </a:endParaRP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855123" lvl="1" indent="-455073" defTabSz="1219170">
              <a:spcBef>
                <a:spcPts val="0"/>
              </a:spcBef>
              <a:spcAft>
                <a:spcPts val="0"/>
              </a:spcAft>
              <a:defRPr/>
            </a:pPr>
            <a:endParaRPr lang="en-US" sz="1000" kern="0" dirty="0">
              <a:solidFill>
                <a:prstClr val="black"/>
              </a:solidFill>
            </a:endParaRP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endParaRPr lang="en-US" sz="1050" kern="0" dirty="0">
              <a:solidFill>
                <a:prstClr val="black"/>
              </a:solidFill>
            </a:endParaRPr>
          </a:p>
        </p:txBody>
      </p:sp>
      <p:sp>
        <p:nvSpPr>
          <p:cNvPr id="14" name="Content Placeholder 7">
            <a:extLst>
              <a:ext uri="{FF2B5EF4-FFF2-40B4-BE49-F238E27FC236}">
                <a16:creationId xmlns:a16="http://schemas.microsoft.com/office/drawing/2014/main" id="{2D2A68C9-4841-4A30-A4AE-7D1DD3C791AD}"/>
              </a:ext>
            </a:extLst>
          </p:cNvPr>
          <p:cNvSpPr txBox="1">
            <a:spLocks/>
          </p:cNvSpPr>
          <p:nvPr/>
        </p:nvSpPr>
        <p:spPr>
          <a:xfrm>
            <a:off x="77998" y="3106327"/>
            <a:ext cx="2545693" cy="3208748"/>
          </a:xfrm>
          <a:prstGeom prst="rect">
            <a:avLst/>
          </a:prstGeom>
          <a:solidFill>
            <a:schemeClr val="bg1"/>
          </a:solidFill>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100" b="1" dirty="0">
                <a:solidFill>
                  <a:srgbClr val="0000FF"/>
                </a:solidFill>
              </a:rPr>
              <a:t>AdNRM_ph2</a:t>
            </a:r>
            <a:r>
              <a:rPr lang="zh-CN" altLang="en-US" sz="1100" b="1" dirty="0">
                <a:solidFill>
                  <a:srgbClr val="0000FF"/>
                </a:solidFill>
              </a:rPr>
              <a:t>：</a:t>
            </a:r>
            <a:endParaRPr lang="de-DE" altLang="de-DE" sz="1100" b="1" kern="0" dirty="0">
              <a:solidFill>
                <a:srgbClr val="0000FF"/>
              </a:solidFill>
            </a:endParaRPr>
          </a:p>
          <a:p>
            <a:pPr marL="455073" indent="-455073" defTabSz="1219170">
              <a:spcBef>
                <a:spcPts val="0"/>
              </a:spcBef>
              <a:spcAft>
                <a:spcPts val="0"/>
              </a:spcAft>
              <a:defRPr/>
            </a:pPr>
            <a:r>
              <a:rPr lang="de-DE" altLang="de-DE" sz="1100" kern="0" dirty="0">
                <a:solidFill>
                  <a:prstClr val="black"/>
                </a:solidFill>
              </a:rPr>
              <a:t>Progress since SA5#149:</a:t>
            </a:r>
          </a:p>
          <a:p>
            <a:pPr defTabSz="1219170">
              <a:spcBef>
                <a:spcPts val="0"/>
              </a:spcBef>
              <a:spcAft>
                <a:spcPts val="0"/>
              </a:spcAft>
              <a:buFont typeface="Wingdings" panose="05000000000000000000" pitchFamily="2" charset="2"/>
              <a:buChar char="Ø"/>
              <a:defRPr/>
            </a:pPr>
            <a:r>
              <a:rPr lang="en-US" altLang="de-DE" sz="1000" kern="0" dirty="0">
                <a:solidFill>
                  <a:prstClr val="black"/>
                </a:solidFill>
              </a:rPr>
              <a:t>First phase of NRM enhancement for NRF agreed. NRM enhancement for CHF, MFAF, DCCF agreed. </a:t>
            </a:r>
          </a:p>
          <a:p>
            <a:pPr defTabSz="1219170">
              <a:spcBef>
                <a:spcPts val="0"/>
              </a:spcBef>
              <a:spcAft>
                <a:spcPts val="0"/>
              </a:spcAft>
              <a:buFont typeface="Wingdings" panose="05000000000000000000" pitchFamily="2" charset="2"/>
              <a:buChar char="Ø"/>
              <a:defRPr/>
            </a:pPr>
            <a:r>
              <a:rPr lang="en-US" altLang="de-DE" sz="1000" kern="0" dirty="0">
                <a:solidFill>
                  <a:prstClr val="black"/>
                </a:solidFill>
              </a:rPr>
              <a:t>The long-standing issue of </a:t>
            </a:r>
            <a:r>
              <a:rPr lang="en-US" altLang="de-DE" sz="1000" kern="0" dirty="0" err="1">
                <a:solidFill>
                  <a:prstClr val="black"/>
                </a:solidFill>
              </a:rPr>
              <a:t>EP_Transport</a:t>
            </a:r>
            <a:r>
              <a:rPr lang="en-US" altLang="de-DE" sz="1000" kern="0" dirty="0">
                <a:solidFill>
                  <a:prstClr val="black"/>
                </a:solidFill>
              </a:rPr>
              <a:t> finally got agreed with 6 co-sign companies. </a:t>
            </a:r>
          </a:p>
          <a:p>
            <a:pPr defTabSz="1219170">
              <a:spcBef>
                <a:spcPts val="0"/>
              </a:spcBef>
              <a:spcAft>
                <a:spcPts val="0"/>
              </a:spcAft>
              <a:buFont typeface="Wingdings" panose="05000000000000000000" pitchFamily="2" charset="2"/>
              <a:buChar char="Ø"/>
              <a:defRPr/>
            </a:pPr>
            <a:r>
              <a:rPr lang="en-US" altLang="de-DE" sz="1000" kern="0" dirty="0">
                <a:solidFill>
                  <a:prstClr val="black"/>
                </a:solidFill>
              </a:rPr>
              <a:t>TS structure proposal for generic NRM Fragment discussed but not agreed</a:t>
            </a:r>
            <a:endParaRPr lang="de-DE" altLang="de-DE" sz="1000" kern="0" dirty="0">
              <a:solidFill>
                <a:prstClr val="black"/>
              </a:solidFill>
            </a:endParaRPr>
          </a:p>
          <a:p>
            <a:pPr marL="455073" lvl="1" indent="-455073" defTabSz="1219170">
              <a:spcBef>
                <a:spcPts val="0"/>
              </a:spcBef>
              <a:spcAft>
                <a:spcPts val="0"/>
              </a:spcAft>
              <a:buBlip>
                <a:blip r:embed="rId2"/>
              </a:buBlip>
              <a:defRPr/>
            </a:pPr>
            <a:r>
              <a:rPr lang="en-US" sz="1100" kern="0" dirty="0">
                <a:solidFill>
                  <a:prstClr val="black"/>
                </a:solidFill>
              </a:rPr>
              <a:t>Impacts and dependencies on other WGs:</a:t>
            </a:r>
          </a:p>
          <a:p>
            <a:pPr marL="855123" lvl="1" indent="-455073" defTabSz="1219170">
              <a:spcBef>
                <a:spcPts val="0"/>
              </a:spcBef>
              <a:spcAft>
                <a:spcPts val="0"/>
              </a:spcAft>
              <a:defRPr/>
            </a:pPr>
            <a:r>
              <a:rPr lang="de-DE" sz="900" kern="0" dirty="0">
                <a:solidFill>
                  <a:prstClr val="black"/>
                </a:solidFill>
              </a:rPr>
              <a:t>Not identified</a:t>
            </a:r>
          </a:p>
          <a:p>
            <a:pPr marL="455073" indent="-455073" defTabSz="1219170">
              <a:spcBef>
                <a:spcPts val="0"/>
              </a:spcBef>
              <a:spcAft>
                <a:spcPts val="0"/>
              </a:spcAft>
              <a:defRPr/>
            </a:pPr>
            <a:r>
              <a:rPr lang="de-DE" sz="1100" kern="0" dirty="0">
                <a:solidFill>
                  <a:prstClr val="black"/>
                </a:solidFill>
              </a:rPr>
              <a:t>Next steps:</a:t>
            </a:r>
          </a:p>
          <a:p>
            <a:pPr marL="855123" lvl="1" indent="-455073" defTabSz="1219170">
              <a:spcBef>
                <a:spcPts val="0"/>
              </a:spcBef>
              <a:spcAft>
                <a:spcPts val="0"/>
              </a:spcAft>
              <a:defRPr/>
            </a:pPr>
            <a:r>
              <a:rPr lang="en-US" sz="900" kern="0" dirty="0">
                <a:solidFill>
                  <a:prstClr val="black"/>
                </a:solidFill>
              </a:rPr>
              <a:t>Next step is for phase 2 of NRF enhancement, and remaining Core NF NRM enhancement</a:t>
            </a:r>
          </a:p>
        </p:txBody>
      </p:sp>
    </p:spTree>
    <p:extLst>
      <p:ext uri="{BB962C8B-B14F-4D97-AF65-F5344CB8AC3E}">
        <p14:creationId xmlns:p14="http://schemas.microsoft.com/office/powerpoint/2010/main" val="3675483241"/>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US" altLang="zh-CN" sz="2800" kern="0" dirty="0"/>
              <a:t>Rel-18 WI - Support of New Services</a:t>
            </a:r>
            <a:endParaRPr lang="en-US" altLang="en-US" sz="2800" dirty="0"/>
          </a:p>
        </p:txBody>
      </p:sp>
      <p:graphicFrame>
        <p:nvGraphicFramePr>
          <p:cNvPr id="7"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104827399"/>
              </p:ext>
            </p:extLst>
          </p:nvPr>
        </p:nvGraphicFramePr>
        <p:xfrm>
          <a:off x="237685" y="1084472"/>
          <a:ext cx="11587848" cy="1599490"/>
        </p:xfrm>
        <a:graphic>
          <a:graphicData uri="http://schemas.openxmlformats.org/drawingml/2006/table">
            <a:tbl>
              <a:tblPr firstRow="1" firstCol="1" bandRow="1">
                <a:tableStyleId>{F5AB1C69-6EDB-4FF4-983F-18BD219EF322}</a:tableStyleId>
              </a:tblPr>
              <a:tblGrid>
                <a:gridCol w="519783">
                  <a:extLst>
                    <a:ext uri="{9D8B030D-6E8A-4147-A177-3AD203B41FA5}">
                      <a16:colId xmlns:a16="http://schemas.microsoft.com/office/drawing/2014/main" val="20000"/>
                    </a:ext>
                  </a:extLst>
                </a:gridCol>
                <a:gridCol w="2673169">
                  <a:extLst>
                    <a:ext uri="{9D8B030D-6E8A-4147-A177-3AD203B41FA5}">
                      <a16:colId xmlns:a16="http://schemas.microsoft.com/office/drawing/2014/main" val="20001"/>
                    </a:ext>
                  </a:extLst>
                </a:gridCol>
                <a:gridCol w="691320">
                  <a:extLst>
                    <a:ext uri="{9D8B030D-6E8A-4147-A177-3AD203B41FA5}">
                      <a16:colId xmlns:a16="http://schemas.microsoft.com/office/drawing/2014/main" val="20002"/>
                    </a:ext>
                  </a:extLst>
                </a:gridCol>
                <a:gridCol w="806350">
                  <a:extLst>
                    <a:ext uri="{9D8B030D-6E8A-4147-A177-3AD203B41FA5}">
                      <a16:colId xmlns:a16="http://schemas.microsoft.com/office/drawing/2014/main" val="20005"/>
                    </a:ext>
                  </a:extLst>
                </a:gridCol>
                <a:gridCol w="594331">
                  <a:extLst>
                    <a:ext uri="{9D8B030D-6E8A-4147-A177-3AD203B41FA5}">
                      <a16:colId xmlns:a16="http://schemas.microsoft.com/office/drawing/2014/main" val="20006"/>
                    </a:ext>
                  </a:extLst>
                </a:gridCol>
                <a:gridCol w="621439">
                  <a:extLst>
                    <a:ext uri="{9D8B030D-6E8A-4147-A177-3AD203B41FA5}">
                      <a16:colId xmlns:a16="http://schemas.microsoft.com/office/drawing/2014/main" val="497328363"/>
                    </a:ext>
                  </a:extLst>
                </a:gridCol>
                <a:gridCol w="621439">
                  <a:extLst>
                    <a:ext uri="{9D8B030D-6E8A-4147-A177-3AD203B41FA5}">
                      <a16:colId xmlns:a16="http://schemas.microsoft.com/office/drawing/2014/main" val="20007"/>
                    </a:ext>
                  </a:extLst>
                </a:gridCol>
                <a:gridCol w="1044055">
                  <a:extLst>
                    <a:ext uri="{9D8B030D-6E8A-4147-A177-3AD203B41FA5}">
                      <a16:colId xmlns:a16="http://schemas.microsoft.com/office/drawing/2014/main" val="20008"/>
                    </a:ext>
                  </a:extLst>
                </a:gridCol>
                <a:gridCol w="1090346">
                  <a:extLst>
                    <a:ext uri="{9D8B030D-6E8A-4147-A177-3AD203B41FA5}">
                      <a16:colId xmlns:a16="http://schemas.microsoft.com/office/drawing/2014/main" val="20009"/>
                    </a:ext>
                  </a:extLst>
                </a:gridCol>
                <a:gridCol w="1005823">
                  <a:extLst>
                    <a:ext uri="{9D8B030D-6E8A-4147-A177-3AD203B41FA5}">
                      <a16:colId xmlns:a16="http://schemas.microsoft.com/office/drawing/2014/main" val="20010"/>
                    </a:ext>
                  </a:extLst>
                </a:gridCol>
                <a:gridCol w="1005823">
                  <a:extLst>
                    <a:ext uri="{9D8B030D-6E8A-4147-A177-3AD203B41FA5}">
                      <a16:colId xmlns:a16="http://schemas.microsoft.com/office/drawing/2014/main" val="20012"/>
                    </a:ext>
                  </a:extLst>
                </a:gridCol>
                <a:gridCol w="913970">
                  <a:extLst>
                    <a:ext uri="{9D8B030D-6E8A-4147-A177-3AD203B41FA5}">
                      <a16:colId xmlns:a16="http://schemas.microsoft.com/office/drawing/2014/main" val="20013"/>
                    </a:ext>
                  </a:extLst>
                </a:gridCol>
              </a:tblGrid>
              <a:tr h="19202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50087">
                <a:tc>
                  <a:txBody>
                    <a:bodyPr/>
                    <a:lstStyle/>
                    <a:p>
                      <a:pPr algn="l" fontAlgn="t"/>
                      <a:r>
                        <a:rPr lang="en-US" altLang="zh-CN" sz="900" b="0" i="0" u="none" strike="noStrike">
                          <a:solidFill>
                            <a:srgbClr val="000000"/>
                          </a:solidFill>
                          <a:effectLst/>
                          <a:latin typeface="+mn-lt"/>
                          <a:ea typeface="等线" panose="02010600030101010101" pitchFamily="2" charset="-122"/>
                        </a:rPr>
                        <a:t>930010</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Access control for management service </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MSAC</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69%</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SP-210859</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72%</a:t>
                      </a:r>
                    </a:p>
                  </a:txBody>
                  <a:tcPr marL="36002" marR="36002" marT="0" marB="0" anchor="ctr"/>
                </a:tc>
                <a:tc>
                  <a:txBody>
                    <a:bodyPr/>
                    <a:lstStyle/>
                    <a:p>
                      <a:pPr>
                        <a:lnSpc>
                          <a:spcPct val="107000"/>
                        </a:lnSpc>
                        <a:spcAft>
                          <a:spcPts val="800"/>
                        </a:spcAft>
                      </a:pPr>
                      <a:endParaRPr lang="en-GB" sz="105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050" b="0" i="0" u="none" strike="noStrike" kern="1200" dirty="0">
                          <a:solidFill>
                            <a:srgbClr val="000000"/>
                          </a:solidFill>
                          <a:effectLst/>
                          <a:latin typeface="+mn-lt"/>
                          <a:ea typeface="+mn-ea"/>
                          <a:cs typeface="+mn-cs"/>
                        </a:rPr>
                        <a:t>SA3</a:t>
                      </a:r>
                    </a:p>
                  </a:txBody>
                  <a:tcPr marL="68580" marR="68580"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900" kern="1200" dirty="0">
                          <a:solidFill>
                            <a:srgbClr val="FF0000"/>
                          </a:solidFill>
                          <a:effectLst/>
                          <a:latin typeface="+mn-lt"/>
                          <a:ea typeface="+mn-ea"/>
                          <a:cs typeface="Arial" panose="020B0604020202020204" pitchFamily="34" charset="0"/>
                        </a:rPr>
                        <a:t>67-&gt;67-&gt;67%-</a:t>
                      </a:r>
                      <a:r>
                        <a:rPr lang="en-US" altLang="zh-CN" sz="900" kern="1200" dirty="0">
                          <a:solidFill>
                            <a:srgbClr val="000000"/>
                          </a:solidFill>
                          <a:effectLst/>
                          <a:latin typeface="+mn-lt"/>
                          <a:ea typeface="+mn-ea"/>
                          <a:cs typeface="Arial" panose="020B0604020202020204" pitchFamily="34" charset="0"/>
                        </a:rPr>
                        <a:t>&gt;68-&gt;69-&gt;72%</a:t>
                      </a:r>
                      <a:r>
                        <a:rPr lang="fr-FR" altLang="zh-CN" sz="900" kern="1200" dirty="0">
                          <a:solidFill>
                            <a:srgbClr val="000000"/>
                          </a:solidFill>
                          <a:effectLst/>
                          <a:latin typeface="+mn-lt"/>
                          <a:ea typeface="+mn-ea"/>
                          <a:cs typeface="Arial" panose="020B0604020202020204" pitchFamily="34" charset="0"/>
                        </a:rPr>
                        <a:t> </a:t>
                      </a:r>
                      <a:endParaRPr lang="en-GB" sz="900" kern="1200" dirty="0">
                        <a:solidFill>
                          <a:srgbClr val="000000"/>
                        </a:solidFill>
                        <a:effectLst/>
                        <a:latin typeface="+mn-lt"/>
                        <a:ea typeface="+mn-ea"/>
                        <a:cs typeface="Arial" panose="020B0604020202020204" pitchFamily="34" charset="0"/>
                      </a:endParaRPr>
                    </a:p>
                  </a:txBody>
                  <a:tcPr marL="36002" marR="36002" marT="0" marB="0" anchor="ct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28.533; 28.540; 28.622; 28.623; 28.532; </a:t>
                      </a:r>
                    </a:p>
                  </a:txBody>
                  <a:tcPr marL="9525" marR="9525" marT="9525" marB="0"/>
                </a:tc>
                <a:tc>
                  <a:txBody>
                    <a:bodyPr/>
                    <a:lstStyle/>
                    <a:p>
                      <a:pPr algn="l" fontAlgn="t"/>
                      <a:r>
                        <a:rPr lang="en-US" sz="800" b="0" i="0" u="none" strike="noStrike" dirty="0">
                          <a:solidFill>
                            <a:schemeClr val="tx1"/>
                          </a:solidFill>
                          <a:effectLst/>
                          <a:latin typeface="Arial" panose="020B0604020202020204" pitchFamily="34" charset="0"/>
                          <a:ea typeface="等线" panose="02010600030101010101" pitchFamily="2" charset="-122"/>
                        </a:rPr>
                        <a:t>Jing Ping, Nokia </a:t>
                      </a:r>
                    </a:p>
                  </a:txBody>
                  <a:tcPr marL="9525" marR="9525" marT="9525" marB="0"/>
                </a:tc>
                <a:extLst>
                  <a:ext uri="{0D108BD9-81ED-4DB2-BD59-A6C34878D82A}">
                    <a16:rowId xmlns:a16="http://schemas.microsoft.com/office/drawing/2014/main" val="10001"/>
                  </a:ext>
                </a:extLst>
              </a:tr>
              <a:tr h="415253">
                <a:tc>
                  <a:txBody>
                    <a:bodyPr/>
                    <a:lstStyle/>
                    <a:p>
                      <a:pPr algn="l" fontAlgn="t"/>
                      <a:r>
                        <a:rPr lang="en-US" altLang="zh-CN" sz="900" b="0" i="0" u="none" strike="noStrike">
                          <a:solidFill>
                            <a:srgbClr val="000000"/>
                          </a:solidFill>
                          <a:effectLst/>
                          <a:latin typeface="+mn-lt"/>
                          <a:ea typeface="等线" panose="02010600030101010101" pitchFamily="2" charset="-122"/>
                        </a:rPr>
                        <a:t>990034</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of non-public networks phase 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OAM_NPN_Ph2</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SP-230184</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mn-ea"/>
                          <a:cs typeface="+mn-cs"/>
                        </a:rPr>
                        <a:t>SA1, SA2, RAN3</a:t>
                      </a:r>
                      <a:endParaRPr lang="zh-CN" altLang="en-US"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900" kern="1200" dirty="0">
                          <a:solidFill>
                            <a:schemeClr val="tx1"/>
                          </a:solidFill>
                          <a:effectLst/>
                          <a:latin typeface="+mn-lt"/>
                          <a:ea typeface="宋体" panose="02010600030101010101" pitchFamily="2" charset="-122"/>
                          <a:cs typeface="Arial" panose="020B0604020202020204" pitchFamily="34" charset="0"/>
                        </a:rPr>
                        <a:t>0-&gt;10%</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114300" marR="114300" marT="0" marB="0" anchor="ctr"/>
                </a:tc>
                <a:tc>
                  <a:txBody>
                    <a:bodyPr/>
                    <a:lstStyle/>
                    <a:p>
                      <a:pPr algn="l" fontAlgn="t"/>
                      <a:r>
                        <a:rPr lang="en-US" altLang="zh-CN" sz="800" b="0" i="0" u="none" strike="noStrike" dirty="0">
                          <a:solidFill>
                            <a:srgbClr val="000000"/>
                          </a:solidFill>
                          <a:effectLst/>
                          <a:latin typeface="Arial" panose="020B0604020202020204" pitchFamily="34" charset="0"/>
                          <a:ea typeface="等线" panose="02010600030101010101" pitchFamily="2" charset="-122"/>
                        </a:rPr>
                        <a:t>28.557; 28.541; 28.531; 28.533; 28.552 </a:t>
                      </a:r>
                    </a:p>
                  </a:txBody>
                  <a:tcPr marL="9525" marR="9525" marT="9525" marB="0"/>
                </a:tc>
                <a:tc>
                  <a:txBody>
                    <a:bodyPr/>
                    <a:lstStyle/>
                    <a:p>
                      <a:pPr algn="l" fontAlgn="t"/>
                      <a:r>
                        <a:rPr lang="en-US" sz="800" b="0" i="0" u="none" strike="noStrike" dirty="0">
                          <a:solidFill>
                            <a:srgbClr val="000000"/>
                          </a:solidFill>
                          <a:effectLst/>
                          <a:latin typeface="Arial" panose="020B0604020202020204" pitchFamily="34" charset="0"/>
                          <a:ea typeface="等线" panose="02010600030101010101" pitchFamily="2" charset="-122"/>
                        </a:rPr>
                        <a:t>ZHANG, Kai, Huawei </a:t>
                      </a:r>
                    </a:p>
                  </a:txBody>
                  <a:tcPr marL="9525" marR="9525" marT="9525" marB="0"/>
                </a:tc>
                <a:extLst>
                  <a:ext uri="{0D108BD9-81ED-4DB2-BD59-A6C34878D82A}">
                    <a16:rowId xmlns:a16="http://schemas.microsoft.com/office/drawing/2014/main" val="10002"/>
                  </a:ext>
                </a:extLst>
              </a:tr>
              <a:tr h="415253">
                <a:tc>
                  <a:txBody>
                    <a:bodyPr/>
                    <a:lstStyle/>
                    <a:p>
                      <a:pPr algn="l" fontAlgn="t"/>
                      <a:r>
                        <a:rPr lang="en-US" altLang="zh-CN" sz="900" b="0" i="0" u="none" strike="noStrike">
                          <a:solidFill>
                            <a:srgbClr val="000000"/>
                          </a:solidFill>
                          <a:effectLst/>
                          <a:latin typeface="+mn-lt"/>
                          <a:ea typeface="等线" panose="02010600030101010101" pitchFamily="2" charset="-122"/>
                        </a:rPr>
                        <a:t>940037</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Enhancements of EE for 5G Phase 2 </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EE5GPLUS_Ph2</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30%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SP-211441</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35%</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a:solidFill>
                            <a:srgbClr val="000000"/>
                          </a:solidFill>
                          <a:effectLst/>
                          <a:latin typeface="+mn-lt"/>
                          <a:ea typeface="+mn-ea"/>
                          <a:cs typeface="+mn-cs"/>
                        </a:rPr>
                        <a:t>SA2,RAN2,RAN3</a:t>
                      </a:r>
                      <a:endParaRPr lang="zh-CN" altLang="en-US"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0-&gt;0-&gt;0-&gt;10-&gt;25-&gt;30-&gt;35%</a:t>
                      </a:r>
                      <a:endParaRPr lang="zh-CN" altLang="en-US" sz="900" kern="1200" dirty="0">
                        <a:solidFill>
                          <a:srgbClr val="000000"/>
                        </a:solidFill>
                        <a:effectLst/>
                        <a:latin typeface="+mn-lt"/>
                        <a:ea typeface="+mn-ea"/>
                        <a:cs typeface="Arial" panose="020B0604020202020204" pitchFamily="34" charset="0"/>
                      </a:endParaRPr>
                    </a:p>
                  </a:txBody>
                  <a:tcPr marL="114300" marR="114300" marT="0" marB="0" anchor="ctr"/>
                </a:tc>
                <a:tc>
                  <a:txBody>
                    <a:bodyPr/>
                    <a:lstStyle/>
                    <a:p>
                      <a:pPr algn="l" fontAlgn="t"/>
                      <a:r>
                        <a:rPr lang="en-US" altLang="zh-CN" sz="800" b="0" i="0" u="none" strike="noStrike">
                          <a:solidFill>
                            <a:srgbClr val="000000"/>
                          </a:solidFill>
                          <a:effectLst/>
                          <a:latin typeface="Arial" panose="020B0604020202020204" pitchFamily="34" charset="0"/>
                          <a:ea typeface="等线" panose="02010600030101010101" pitchFamily="2" charset="-122"/>
                        </a:rPr>
                        <a:t>28.310; 28.552; 28.554; 28.541 </a:t>
                      </a:r>
                    </a:p>
                  </a:txBody>
                  <a:tcPr marL="9525" marR="9525" marT="9525" marB="0"/>
                </a:tc>
                <a:tc>
                  <a:txBody>
                    <a:bodyPr/>
                    <a:lstStyle/>
                    <a:p>
                      <a:pPr algn="l" fontAlgn="t"/>
                      <a:r>
                        <a:rPr lang="en-US" sz="800" b="0" i="0" u="none" strike="noStrike" dirty="0">
                          <a:solidFill>
                            <a:schemeClr val="tx1"/>
                          </a:solidFill>
                          <a:effectLst/>
                          <a:latin typeface="Arial" panose="020B0604020202020204" pitchFamily="34" charset="0"/>
                          <a:ea typeface="等线" panose="02010600030101010101" pitchFamily="2" charset="-122"/>
                        </a:rPr>
                        <a:t>Cornily Jean-Michel, Orange </a:t>
                      </a:r>
                    </a:p>
                  </a:txBody>
                  <a:tcPr marL="9525" marR="9525" marT="9525" marB="0"/>
                </a:tc>
                <a:extLst>
                  <a:ext uri="{0D108BD9-81ED-4DB2-BD59-A6C34878D82A}">
                    <a16:rowId xmlns:a16="http://schemas.microsoft.com/office/drawing/2014/main" val="1451949589"/>
                  </a:ext>
                </a:extLst>
              </a:tr>
            </a:tbl>
          </a:graphicData>
        </a:graphic>
      </p:graphicFrame>
      <p:sp>
        <p:nvSpPr>
          <p:cNvPr id="11" name="Content Placeholder 7">
            <a:extLst>
              <a:ext uri="{FF2B5EF4-FFF2-40B4-BE49-F238E27FC236}">
                <a16:creationId xmlns:a16="http://schemas.microsoft.com/office/drawing/2014/main" id="{73BD48FE-BB41-46B0-8DA8-D3A292E80E90}"/>
              </a:ext>
            </a:extLst>
          </p:cNvPr>
          <p:cNvSpPr txBox="1">
            <a:spLocks/>
          </p:cNvSpPr>
          <p:nvPr/>
        </p:nvSpPr>
        <p:spPr>
          <a:xfrm>
            <a:off x="237685" y="2797571"/>
            <a:ext cx="3595022" cy="2661688"/>
          </a:xfrm>
          <a:prstGeom prst="rect">
            <a:avLst/>
          </a:prstGeom>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MSAC</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latin typeface="Calibri"/>
              </a:rPr>
              <a:t>Progress since SA5#149:</a:t>
            </a:r>
          </a:p>
          <a:p>
            <a:pPr marL="512763" lvl="1" indent="-228600" defTabSz="1219170">
              <a:spcBef>
                <a:spcPts val="0"/>
              </a:spcBef>
              <a:spcAft>
                <a:spcPts val="0"/>
              </a:spcAft>
              <a:defRPr/>
            </a:pPr>
            <a:r>
              <a:rPr lang="en-US" altLang="de-DE" sz="1000" kern="0" dirty="0">
                <a:solidFill>
                  <a:prstClr val="black"/>
                </a:solidFill>
              </a:rPr>
              <a:t>Initial design of stage 2 of Role based access control agreed and approved</a:t>
            </a:r>
          </a:p>
          <a:p>
            <a:pPr marL="512763" lvl="1" indent="-228600" defTabSz="1219170">
              <a:spcBef>
                <a:spcPts val="0"/>
              </a:spcBef>
              <a:spcAft>
                <a:spcPts val="0"/>
              </a:spcAft>
              <a:defRPr/>
            </a:pPr>
            <a:r>
              <a:rPr lang="en-US" altLang="de-DE" sz="1000" kern="0" dirty="0">
                <a:solidFill>
                  <a:prstClr val="black"/>
                </a:solidFill>
              </a:rPr>
              <a:t>Approved Input to Draft CRs(S5-234716) co-signed with Deutsche Telekom, Telefonica, Huawei</a:t>
            </a:r>
          </a:p>
          <a:p>
            <a:pPr marL="512763" lvl="1" indent="-228600" defTabSz="1219170">
              <a:spcBef>
                <a:spcPts val="0"/>
              </a:spcBef>
              <a:spcAft>
                <a:spcPts val="0"/>
              </a:spcAft>
              <a:defRPr/>
            </a:pPr>
            <a:r>
              <a:rPr lang="en-US" altLang="de-DE" sz="1000" kern="0" dirty="0">
                <a:solidFill>
                  <a:prstClr val="black"/>
                </a:solidFill>
              </a:rPr>
              <a:t>New Baseline Draft CR – S5-234845 approval ongoing with consolidation of previously approved baseline Draft CRs(S5-233137 )</a:t>
            </a:r>
          </a:p>
          <a:p>
            <a:pPr marL="455073" indent="-455073" defTabSz="1219170">
              <a:spcBef>
                <a:spcPts val="0"/>
              </a:spcBef>
              <a:spcAft>
                <a:spcPts val="0"/>
              </a:spcAft>
              <a:defRPr/>
            </a:pPr>
            <a:r>
              <a:rPr lang="en-US" sz="1100" kern="0" dirty="0">
                <a:solidFill>
                  <a:prstClr val="black"/>
                </a:solidFill>
                <a:latin typeface="Calibri"/>
              </a:rPr>
              <a:t>Impacts and dependencies on other WGs:</a:t>
            </a:r>
            <a:endParaRPr lang="de-DE" sz="1100" kern="0" dirty="0">
              <a:solidFill>
                <a:prstClr val="black"/>
              </a:solidFill>
              <a:latin typeface="Calibri"/>
            </a:endParaRPr>
          </a:p>
          <a:p>
            <a:pPr marL="512763" lvl="1" indent="-228600" defTabSz="1219170">
              <a:spcBef>
                <a:spcPts val="0"/>
              </a:spcBef>
              <a:spcAft>
                <a:spcPts val="0"/>
              </a:spcAft>
              <a:defRPr/>
            </a:pPr>
            <a:r>
              <a:rPr lang="en-US" sz="1000" kern="0" dirty="0">
                <a:solidFill>
                  <a:prstClr val="black"/>
                </a:solidFill>
              </a:rPr>
              <a:t>Not identified</a:t>
            </a:r>
          </a:p>
          <a:p>
            <a:pPr marL="455073" indent="-455073" defTabSz="1219170">
              <a:spcBef>
                <a:spcPts val="0"/>
              </a:spcBef>
              <a:spcAft>
                <a:spcPts val="0"/>
              </a:spcAft>
              <a:defRPr/>
            </a:pPr>
            <a:r>
              <a:rPr lang="de-DE" sz="1100" kern="0" dirty="0">
                <a:solidFill>
                  <a:prstClr val="black"/>
                </a:solidFill>
                <a:latin typeface="Calibri"/>
              </a:rPr>
              <a:t>Next steps:</a:t>
            </a:r>
          </a:p>
          <a:p>
            <a:pPr marL="512763" lvl="1" indent="-228600" defTabSz="1219170">
              <a:spcBef>
                <a:spcPts val="0"/>
              </a:spcBef>
              <a:spcAft>
                <a:spcPts val="0"/>
              </a:spcAft>
              <a:defRPr/>
            </a:pPr>
            <a:r>
              <a:rPr lang="en-US" sz="1000" kern="0" dirty="0">
                <a:solidFill>
                  <a:prstClr val="black"/>
                </a:solidFill>
              </a:rPr>
              <a:t>Complete Stage 2 and Stage 3 of Management Service Access control</a:t>
            </a:r>
          </a:p>
          <a:p>
            <a:pPr marL="512763" lvl="1" indent="-228600" defTabSz="1219170">
              <a:spcBef>
                <a:spcPts val="0"/>
              </a:spcBef>
              <a:spcAft>
                <a:spcPts val="0"/>
              </a:spcAft>
              <a:defRPr/>
            </a:pPr>
            <a:r>
              <a:rPr lang="en-US" sz="1000" kern="0" dirty="0">
                <a:solidFill>
                  <a:prstClr val="black"/>
                </a:solidFill>
              </a:rPr>
              <a:t>Add use cases and requirements for management service access control if required</a:t>
            </a:r>
          </a:p>
          <a:p>
            <a:pPr marL="988459" lvl="1" indent="-378875" defTabSz="1219170">
              <a:defRPr/>
            </a:pPr>
            <a:endParaRPr lang="en-US" sz="1100" kern="0" dirty="0">
              <a:solidFill>
                <a:prstClr val="black"/>
              </a:solidFill>
              <a:cs typeface="+mn-cs"/>
            </a:endParaRPr>
          </a:p>
        </p:txBody>
      </p:sp>
      <p:sp>
        <p:nvSpPr>
          <p:cNvPr id="12" name="Content Placeholder 7">
            <a:extLst>
              <a:ext uri="{FF2B5EF4-FFF2-40B4-BE49-F238E27FC236}">
                <a16:creationId xmlns:a16="http://schemas.microsoft.com/office/drawing/2014/main" id="{431B2FA2-9890-4570-80A5-32C2E81269F2}"/>
              </a:ext>
            </a:extLst>
          </p:cNvPr>
          <p:cNvSpPr txBox="1">
            <a:spLocks/>
          </p:cNvSpPr>
          <p:nvPr/>
        </p:nvSpPr>
        <p:spPr>
          <a:xfrm>
            <a:off x="4014850" y="2797571"/>
            <a:ext cx="3849624" cy="251901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OAM_NPN_Ph2:</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a:t>
            </a:r>
          </a:p>
          <a:p>
            <a:pPr marL="855123" lvl="1" indent="-455073" defTabSz="1219170">
              <a:spcBef>
                <a:spcPts val="0"/>
              </a:spcBef>
              <a:spcAft>
                <a:spcPts val="0"/>
              </a:spcAft>
              <a:defRPr/>
            </a:pPr>
            <a:r>
              <a:rPr lang="en-US" altLang="de-DE" sz="1100" kern="0" dirty="0">
                <a:solidFill>
                  <a:prstClr val="black"/>
                </a:solidFill>
              </a:rPr>
              <a:t>The group agreed the use case and requirements for NPN fault management and the use case and requirements for management of NPN service customer.</a:t>
            </a:r>
          </a:p>
          <a:p>
            <a:pPr marL="455073" indent="-455073" defTabSz="1219170">
              <a:spcBef>
                <a:spcPts val="0"/>
              </a:spcBef>
              <a:spcAft>
                <a:spcPts val="0"/>
              </a:spcAft>
              <a:defRPr/>
            </a:pPr>
            <a:r>
              <a:rPr lang="en-US" sz="1600" kern="0" dirty="0">
                <a:solidFill>
                  <a:prstClr val="black"/>
                </a:solidFill>
              </a:rPr>
              <a:t>Impacts and dependencies on other WGs</a:t>
            </a:r>
            <a:endParaRPr lang="en-US" sz="1100" kern="0" dirty="0">
              <a:solidFill>
                <a:prstClr val="black"/>
              </a:solidFill>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de-DE" sz="1100" kern="0" dirty="0">
                <a:solidFill>
                  <a:prstClr val="black"/>
                </a:solidFill>
                <a:cs typeface="Arial" panose="020B0604020202020204" pitchFamily="34" charset="0"/>
              </a:rPr>
              <a:t>continue discussion</a:t>
            </a:r>
          </a:p>
        </p:txBody>
      </p:sp>
      <p:sp>
        <p:nvSpPr>
          <p:cNvPr id="13" name="Content Placeholder 7">
            <a:extLst>
              <a:ext uri="{FF2B5EF4-FFF2-40B4-BE49-F238E27FC236}">
                <a16:creationId xmlns:a16="http://schemas.microsoft.com/office/drawing/2014/main" id="{4CCCA1DD-DF7C-4D0A-A3AE-82F69CBEEB0A}"/>
              </a:ext>
            </a:extLst>
          </p:cNvPr>
          <p:cNvSpPr txBox="1">
            <a:spLocks/>
          </p:cNvSpPr>
          <p:nvPr/>
        </p:nvSpPr>
        <p:spPr>
          <a:xfrm>
            <a:off x="8104691" y="2797571"/>
            <a:ext cx="3849624" cy="17323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EE5GPLUS_Ph2:</a:t>
            </a:r>
            <a:endParaRPr lang="de-DE" altLang="de-DE" sz="16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855123" lvl="1" indent="-455073" defTabSz="1219170">
              <a:spcBef>
                <a:spcPts val="0"/>
              </a:spcBef>
              <a:spcAft>
                <a:spcPts val="0"/>
              </a:spcAft>
              <a:defRPr/>
            </a:pPr>
            <a:r>
              <a:rPr lang="en-US" altLang="de-DE" sz="1100" kern="0" dirty="0">
                <a:solidFill>
                  <a:prstClr val="black"/>
                </a:solidFill>
              </a:rPr>
              <a:t>The living document collecting information on other 3GPP WGs work on EE has been updated based on replies from CT1 and CT3</a:t>
            </a:r>
          </a:p>
          <a:p>
            <a:pPr marL="455073" indent="-455073" defTabSz="1219170">
              <a:spcBef>
                <a:spcPts val="0"/>
              </a:spcBef>
              <a:spcAft>
                <a:spcPts val="0"/>
              </a:spcAft>
              <a:defRPr/>
            </a:pPr>
            <a:r>
              <a:rPr lang="en-US" sz="1400" kern="0" dirty="0">
                <a:solidFill>
                  <a:prstClr val="black"/>
                </a:solidFill>
              </a:rPr>
              <a:t>Impacts and dependencies on other WGs:</a:t>
            </a:r>
            <a:endParaRPr lang="de-DE" sz="1400" kern="0" dirty="0">
              <a:solidFill>
                <a:prstClr val="black"/>
              </a:solidFill>
            </a:endParaRPr>
          </a:p>
          <a:p>
            <a:pPr marL="855123" lvl="1" indent="-455073" defTabSz="1219170">
              <a:spcBef>
                <a:spcPts val="0"/>
              </a:spcBef>
              <a:spcAft>
                <a:spcPts val="0"/>
              </a:spcAft>
              <a:defRPr/>
            </a:pPr>
            <a:r>
              <a:rPr lang="en-US" sz="1100" kern="0" dirty="0">
                <a:solidFill>
                  <a:prstClr val="black"/>
                </a:solidFill>
              </a:rPr>
              <a:t>SA2, RAN WGs</a:t>
            </a:r>
          </a:p>
          <a:p>
            <a:pPr marL="455073" indent="-455073" defTabSz="1219170">
              <a:spcBef>
                <a:spcPts val="0"/>
              </a:spcBef>
              <a:spcAft>
                <a:spcPts val="0"/>
              </a:spcAft>
              <a:defRPr/>
            </a:pPr>
            <a:r>
              <a:rPr lang="de-DE" sz="1400" kern="0" dirty="0">
                <a:solidFill>
                  <a:prstClr val="black"/>
                </a:solidFill>
              </a:rPr>
              <a:t>Next steps:</a:t>
            </a:r>
          </a:p>
          <a:p>
            <a:pPr marL="855123" lvl="1" indent="-455073" defTabSz="1219170">
              <a:spcBef>
                <a:spcPts val="0"/>
              </a:spcBef>
              <a:spcAft>
                <a:spcPts val="0"/>
              </a:spcAft>
              <a:defRPr/>
            </a:pPr>
            <a:r>
              <a:rPr lang="en-US" sz="1200" kern="0" dirty="0">
                <a:solidFill>
                  <a:prstClr val="black"/>
                </a:solidFill>
              </a:rPr>
              <a:t>Push agreed outcomes from the study into EE5GPLUS_Ph2</a:t>
            </a:r>
            <a:endParaRPr lang="de-DE" sz="1200" kern="0" dirty="0">
              <a:solidFill>
                <a:prstClr val="black"/>
              </a:solidFill>
            </a:endParaRPr>
          </a:p>
        </p:txBody>
      </p:sp>
    </p:spTree>
    <p:extLst>
      <p:ext uri="{BB962C8B-B14F-4D97-AF65-F5344CB8AC3E}">
        <p14:creationId xmlns:p14="http://schemas.microsoft.com/office/powerpoint/2010/main" val="352574932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GB" altLang="en-US" sz="2800" dirty="0"/>
              <a:t>Summary - Rel-18 SI - Intelligence and Automation </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97470" y="6068418"/>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581714275"/>
              </p:ext>
            </p:extLst>
          </p:nvPr>
        </p:nvGraphicFramePr>
        <p:xfrm>
          <a:off x="223086" y="807597"/>
          <a:ext cx="11610073" cy="4885504"/>
        </p:xfrm>
        <a:graphic>
          <a:graphicData uri="http://schemas.openxmlformats.org/drawingml/2006/table">
            <a:tbl>
              <a:tblPr firstRow="1" firstCol="1" bandRow="1">
                <a:tableStyleId>{F5AB1C69-6EDB-4FF4-983F-18BD219EF322}</a:tableStyleId>
              </a:tblPr>
              <a:tblGrid>
                <a:gridCol w="519192">
                  <a:extLst>
                    <a:ext uri="{9D8B030D-6E8A-4147-A177-3AD203B41FA5}">
                      <a16:colId xmlns:a16="http://schemas.microsoft.com/office/drawing/2014/main" val="20000"/>
                    </a:ext>
                  </a:extLst>
                </a:gridCol>
                <a:gridCol w="2409151">
                  <a:extLst>
                    <a:ext uri="{9D8B030D-6E8A-4147-A177-3AD203B41FA5}">
                      <a16:colId xmlns:a16="http://schemas.microsoft.com/office/drawing/2014/main" val="20001"/>
                    </a:ext>
                  </a:extLst>
                </a:gridCol>
                <a:gridCol w="803301">
                  <a:extLst>
                    <a:ext uri="{9D8B030D-6E8A-4147-A177-3AD203B41FA5}">
                      <a16:colId xmlns:a16="http://schemas.microsoft.com/office/drawing/2014/main" val="20002"/>
                    </a:ext>
                  </a:extLst>
                </a:gridCol>
                <a:gridCol w="1001194">
                  <a:extLst>
                    <a:ext uri="{9D8B030D-6E8A-4147-A177-3AD203B41FA5}">
                      <a16:colId xmlns:a16="http://schemas.microsoft.com/office/drawing/2014/main" val="20005"/>
                    </a:ext>
                  </a:extLst>
                </a:gridCol>
                <a:gridCol w="407289">
                  <a:extLst>
                    <a:ext uri="{9D8B030D-6E8A-4147-A177-3AD203B41FA5}">
                      <a16:colId xmlns:a16="http://schemas.microsoft.com/office/drawing/2014/main" val="20006"/>
                    </a:ext>
                  </a:extLst>
                </a:gridCol>
                <a:gridCol w="608575">
                  <a:extLst>
                    <a:ext uri="{9D8B030D-6E8A-4147-A177-3AD203B41FA5}">
                      <a16:colId xmlns:a16="http://schemas.microsoft.com/office/drawing/2014/main" val="2617781970"/>
                    </a:ext>
                  </a:extLst>
                </a:gridCol>
                <a:gridCol w="608575">
                  <a:extLst>
                    <a:ext uri="{9D8B030D-6E8A-4147-A177-3AD203B41FA5}">
                      <a16:colId xmlns:a16="http://schemas.microsoft.com/office/drawing/2014/main" val="20007"/>
                    </a:ext>
                  </a:extLst>
                </a:gridCol>
                <a:gridCol w="1241394">
                  <a:extLst>
                    <a:ext uri="{9D8B030D-6E8A-4147-A177-3AD203B41FA5}">
                      <a16:colId xmlns:a16="http://schemas.microsoft.com/office/drawing/2014/main" val="20008"/>
                    </a:ext>
                  </a:extLst>
                </a:gridCol>
                <a:gridCol w="1089108">
                  <a:extLst>
                    <a:ext uri="{9D8B030D-6E8A-4147-A177-3AD203B41FA5}">
                      <a16:colId xmlns:a16="http://schemas.microsoft.com/office/drawing/2014/main" val="20009"/>
                    </a:ext>
                  </a:extLst>
                </a:gridCol>
                <a:gridCol w="1004680">
                  <a:extLst>
                    <a:ext uri="{9D8B030D-6E8A-4147-A177-3AD203B41FA5}">
                      <a16:colId xmlns:a16="http://schemas.microsoft.com/office/drawing/2014/main" val="20010"/>
                    </a:ext>
                  </a:extLst>
                </a:gridCol>
                <a:gridCol w="1004680">
                  <a:extLst>
                    <a:ext uri="{9D8B030D-6E8A-4147-A177-3AD203B41FA5}">
                      <a16:colId xmlns:a16="http://schemas.microsoft.com/office/drawing/2014/main" val="20012"/>
                    </a:ext>
                  </a:extLst>
                </a:gridCol>
                <a:gridCol w="912934">
                  <a:extLst>
                    <a:ext uri="{9D8B030D-6E8A-4147-A177-3AD203B41FA5}">
                      <a16:colId xmlns:a16="http://schemas.microsoft.com/office/drawing/2014/main" val="20013"/>
                    </a:ext>
                  </a:extLst>
                </a:gridCol>
              </a:tblGrid>
              <a:tr h="21764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393982">
                <a:tc>
                  <a:txBody>
                    <a:bodyPr/>
                    <a:lstStyle/>
                    <a:p>
                      <a:pPr algn="ctr" fontAlgn="t"/>
                      <a:r>
                        <a:rPr lang="en-US" sz="900" b="0" i="0" u="none" strike="noStrike" dirty="0">
                          <a:solidFill>
                            <a:srgbClr val="000000"/>
                          </a:solidFill>
                          <a:effectLst/>
                          <a:latin typeface="+mn-lt"/>
                        </a:rPr>
                        <a:t>940042</a:t>
                      </a:r>
                    </a:p>
                  </a:txBody>
                  <a:tcPr marL="6350" marR="6350" marT="6350" marB="0"/>
                </a:tc>
                <a:tc>
                  <a:txBody>
                    <a:bodyPr/>
                    <a:lstStyle/>
                    <a:p>
                      <a:pPr algn="l" fontAlgn="t"/>
                      <a:r>
                        <a:rPr lang="en-US" sz="9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900" b="0" i="0" u="none" strike="noStrike" dirty="0" err="1">
                          <a:solidFill>
                            <a:srgbClr val="000000"/>
                          </a:solidFill>
                          <a:effectLst/>
                          <a:latin typeface="+mn-lt"/>
                        </a:rPr>
                        <a:t>FS_eANL</a:t>
                      </a:r>
                      <a:endParaRPr lang="en-US" sz="9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mn-cs"/>
                        </a:rPr>
                        <a:t>SA#100 (Jun.2023</a:t>
                      </a:r>
                      <a:r>
                        <a:rPr lang="en-US" altLang="zh-CN" sz="900" b="1" i="0" u="none" strike="noStrike" kern="1200" dirty="0">
                          <a:solidFill>
                            <a:srgbClr val="0000FF"/>
                          </a:solidFill>
                          <a:effectLst/>
                          <a:latin typeface="+mn-lt"/>
                          <a:ea typeface="等线" panose="02010600030101010101" pitchFamily="2" charset="-122"/>
                          <a:cs typeface="+mn-cs"/>
                        </a:rPr>
                        <a:t>)-&gt;-&gt;SA#102(Dec 2023)</a:t>
                      </a:r>
                      <a:endParaRPr lang="zh-CN" altLang="en-US" sz="900" b="1" i="0" u="none" strike="noStrike" kern="1200" dirty="0">
                        <a:solidFill>
                          <a:srgbClr val="0000FF"/>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SP-211446</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9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0-&gt;10-&gt;25-&gt;25-&gt;30-&gt;30%-&gt;</a:t>
                      </a:r>
                      <a:r>
                        <a:rPr lang="en-US" altLang="zh-CN" sz="900" b="0" kern="1200" dirty="0">
                          <a:solidFill>
                            <a:srgbClr val="FF0000"/>
                          </a:solidFill>
                          <a:effectLst/>
                          <a:latin typeface="+mn-lt"/>
                          <a:ea typeface="+mn-ea"/>
                          <a:cs typeface="Arial" panose="020B0604020202020204" pitchFamily="34" charset="0"/>
                        </a:rPr>
                        <a:t>70% with WA-&gt;75%-&gt;75%</a:t>
                      </a:r>
                      <a:endParaRPr lang="zh-CN" altLang="en-US" sz="900" b="0" kern="1200" dirty="0">
                        <a:solidFill>
                          <a:srgbClr val="FF00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28.910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73027">
                <a:tc>
                  <a:txBody>
                    <a:bodyPr/>
                    <a:lstStyle/>
                    <a:p>
                      <a:pPr algn="ctr" fontAlgn="t"/>
                      <a:r>
                        <a:rPr lang="en-US" sz="900" b="0" i="0" u="none" strike="noStrike" dirty="0">
                          <a:solidFill>
                            <a:srgbClr val="000000"/>
                          </a:solidFill>
                          <a:effectLst/>
                          <a:latin typeface="+mn-lt"/>
                        </a:rPr>
                        <a:t>940041</a:t>
                      </a:r>
                    </a:p>
                  </a:txBody>
                  <a:tcPr marL="6350" marR="6350" marT="6350" marB="0"/>
                </a:tc>
                <a:tc>
                  <a:txBody>
                    <a:bodyPr/>
                    <a:lstStyle/>
                    <a:p>
                      <a:pPr algn="l" fontAlgn="t"/>
                      <a:r>
                        <a:rPr lang="en-US" sz="9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900" b="0" i="0" u="none" strike="noStrike">
                          <a:solidFill>
                            <a:srgbClr val="000000"/>
                          </a:solidFill>
                          <a:effectLst/>
                          <a:latin typeface="+mn-lt"/>
                        </a:rPr>
                        <a:t>FS_ANLEVA</a:t>
                      </a:r>
                      <a:endParaRPr lang="en-US" sz="9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mn-cs"/>
                        </a:rPr>
                        <a:t>SA#102 (Dec.2023)</a:t>
                      </a:r>
                      <a:r>
                        <a:rPr lang="en-US" altLang="zh-CN" sz="900" b="1" i="0" u="none" strike="noStrike" kern="1200" dirty="0">
                          <a:solidFill>
                            <a:srgbClr val="0000FF"/>
                          </a:solidFill>
                          <a:effectLst/>
                          <a:latin typeface="+mn-lt"/>
                          <a:ea typeface="等线" panose="02010600030101010101" pitchFamily="2" charset="-122"/>
                          <a:cs typeface="+mn-cs"/>
                        </a:rPr>
                        <a:t>-&gt;-&gt;SA#103(Mar 2024)</a:t>
                      </a:r>
                    </a:p>
                    <a:p>
                      <a:pPr marL="0" algn="l" defTabSz="1219170" rtl="0" eaLnBrk="1" fontAlgn="t" latinLnBrk="0" hangingPunct="1">
                        <a:lnSpc>
                          <a:spcPct val="150000"/>
                        </a:lnSpc>
                        <a:spcAft>
                          <a:spcPts val="0"/>
                        </a:spcAft>
                      </a:pPr>
                      <a:endParaRPr lang="zh-CN" altLang="en-US" sz="900" b="0" i="0" u="none" strike="noStrike" kern="1200" dirty="0">
                        <a:solidFill>
                          <a:srgbClr val="000000"/>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SP-211445</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900" dirty="0">
                          <a:latin typeface="+mn-lt"/>
                        </a:rPr>
                        <a:t>update</a:t>
                      </a:r>
                      <a:r>
                        <a:rPr lang="en-US" altLang="zh-CN" sz="900" dirty="0">
                          <a:latin typeface="+mn-lt"/>
                        </a:rPr>
                        <a:t> TR title to align with SA5 official title</a:t>
                      </a: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9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kern="1200" dirty="0">
                          <a:solidFill>
                            <a:schemeClr val="dk1"/>
                          </a:solidFill>
                          <a:effectLst/>
                          <a:latin typeface="+mn-lt"/>
                          <a:ea typeface="+mn-ea"/>
                          <a:cs typeface="Arial" panose="020B0604020202020204" pitchFamily="34" charset="0"/>
                        </a:rPr>
                        <a:t>0-&gt;10-&gt;10-&gt;10-&gt;10-&gt;10%-&gt;</a:t>
                      </a:r>
                      <a:r>
                        <a:rPr lang="en-US" altLang="zh-CN" sz="900" b="0" kern="1200" dirty="0">
                          <a:solidFill>
                            <a:srgbClr val="FF0000"/>
                          </a:solidFill>
                          <a:effectLst/>
                          <a:latin typeface="+mn-lt"/>
                          <a:ea typeface="+mn-ea"/>
                          <a:cs typeface="Arial" panose="020B0604020202020204" pitchFamily="34" charset="0"/>
                        </a:rPr>
                        <a:t>60% with WA-&gt;60%</a:t>
                      </a:r>
                      <a:endParaRPr lang="zh-CN" altLang="en-US" sz="900" b="0" kern="1200" dirty="0">
                        <a:solidFill>
                          <a:srgbClr val="FF00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28.909</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r h="332020">
                <a:tc>
                  <a:txBody>
                    <a:bodyPr/>
                    <a:lstStyle/>
                    <a:p>
                      <a:pPr algn="ctr" fontAlgn="t"/>
                      <a:r>
                        <a:rPr lang="en-US" sz="900" b="0" i="0" u="none" strike="noStrike" dirty="0">
                          <a:solidFill>
                            <a:srgbClr val="000000"/>
                          </a:solidFill>
                          <a:effectLst/>
                          <a:latin typeface="+mn-lt"/>
                        </a:rPr>
                        <a:t>940046</a:t>
                      </a:r>
                    </a:p>
                  </a:txBody>
                  <a:tcPr marL="6350" marR="6350" marT="6350" marB="0">
                    <a:solidFill>
                      <a:schemeClr val="bg1">
                        <a:lumMod val="65000"/>
                      </a:schemeClr>
                    </a:solidFill>
                  </a:tcPr>
                </a:tc>
                <a:tc>
                  <a:txBody>
                    <a:bodyPr/>
                    <a:lstStyle/>
                    <a:p>
                      <a:pPr algn="l" fontAlgn="t"/>
                      <a:r>
                        <a:rPr lang="en-US" sz="900" b="0" i="0" u="none" strike="noStrike" dirty="0">
                          <a:solidFill>
                            <a:schemeClr val="tx1"/>
                          </a:solidFill>
                          <a:effectLst/>
                          <a:latin typeface="+mn-lt"/>
                        </a:rPr>
                        <a:t>Study on enhanced intent driven management services for mobile networks </a:t>
                      </a:r>
                    </a:p>
                  </a:txBody>
                  <a:tcPr marL="6350" marR="6350" marT="6350" marB="0">
                    <a:solidFill>
                      <a:schemeClr val="bg1">
                        <a:lumMod val="65000"/>
                      </a:schemeClr>
                    </a:solidFill>
                  </a:tcPr>
                </a:tc>
                <a:tc>
                  <a:txBody>
                    <a:bodyPr/>
                    <a:lstStyle/>
                    <a:p>
                      <a:pPr algn="l" fontAlgn="t"/>
                      <a:r>
                        <a:rPr lang="en-US" sz="900" b="0" i="0" u="none" strike="noStrike">
                          <a:solidFill>
                            <a:srgbClr val="000000"/>
                          </a:solidFill>
                          <a:effectLst/>
                          <a:latin typeface="+mn-lt"/>
                        </a:rPr>
                        <a:t>FS_eIDMS_MN</a:t>
                      </a:r>
                      <a:endParaRPr lang="en-US" sz="900" b="0" i="0" u="none" strike="noStrike" dirty="0">
                        <a:solidFill>
                          <a:srgbClr val="000000"/>
                        </a:solidFill>
                        <a:effectLst/>
                        <a:latin typeface="+mn-lt"/>
                      </a:endParaRP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SA#100(June 2023)</a:t>
                      </a:r>
                      <a:endParaRPr lang="zh-CN" altLang="zh-CN" sz="900" kern="1200" dirty="0">
                        <a:solidFill>
                          <a:srgbClr val="000000"/>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altLang="zh-CN" sz="900" b="0" i="0" u="none" strike="noStrike" kern="1200" dirty="0">
                          <a:solidFill>
                            <a:srgbClr val="0000FF"/>
                          </a:solidFill>
                          <a:effectLst/>
                          <a:highlight>
                            <a:srgbClr val="00FF00"/>
                          </a:highlight>
                          <a:latin typeface="+mn-lt"/>
                          <a:ea typeface="+mn-ea"/>
                          <a:cs typeface="+mn-cs"/>
                        </a:rPr>
                        <a:t>100%</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SP-211450</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SA2, RAN3, ETSI ZSM, TM Forum</a:t>
                      </a:r>
                    </a:p>
                  </a:txBody>
                  <a:tcPr marL="68580" marR="68580" marT="0" marB="0" anchor="ctr">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0-&gt;15-&gt;40-</a:t>
                      </a:r>
                      <a:r>
                        <a:rPr lang="en-US" altLang="zh-CN" sz="900" kern="1200" dirty="0">
                          <a:solidFill>
                            <a:srgbClr val="000000"/>
                          </a:solidFill>
                          <a:effectLst/>
                          <a:latin typeface="+mn-lt"/>
                          <a:ea typeface="宋体" panose="02010600030101010101" pitchFamily="2" charset="-122"/>
                          <a:cs typeface="Arial" panose="020B0604020202020204" pitchFamily="34" charset="0"/>
                        </a:rPr>
                        <a:t>&gt;65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-&gt;80-&gt;90-&gt;98-&gt;100%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28.912</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Huawei, Ericsson</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3"/>
                  </a:ext>
                </a:extLst>
              </a:tr>
              <a:tr h="346906">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00" b="0" kern="1200" dirty="0">
                          <a:solidFill>
                            <a:schemeClr val="tx1"/>
                          </a:solidFill>
                          <a:effectLst/>
                          <a:latin typeface="+mn-lt"/>
                          <a:ea typeface="+mn-ea"/>
                          <a:cs typeface="Arial" panose="020B0604020202020204" pitchFamily="34" charset="0"/>
                        </a:rPr>
                        <a:t>-&gt; SA#101 (Sep 2023)</a:t>
                      </a:r>
                      <a:endParaRPr lang="en-US"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0-&gt;10-&gt;20-&gt;35-&gt;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40-&gt;50-&gt;60-&gt;70-&gt;85%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28.836</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4"/>
                  </a:ext>
                </a:extLst>
              </a:tr>
              <a:tr h="522111">
                <a:tc>
                  <a:txBody>
                    <a:bodyPr/>
                    <a:lstStyle/>
                    <a:p>
                      <a:pPr algn="ctr" fontAlgn="t"/>
                      <a:r>
                        <a:rPr lang="en-US" sz="900" b="0" i="0" u="none" strike="noStrike" dirty="0">
                          <a:solidFill>
                            <a:srgbClr val="000000"/>
                          </a:solidFill>
                          <a:effectLst/>
                          <a:latin typeface="+mn-lt"/>
                        </a:rPr>
                        <a:t>940039</a:t>
                      </a:r>
                    </a:p>
                  </a:txBody>
                  <a:tcPr marL="6350" marR="6350" marT="6350" marB="0">
                    <a:solidFill>
                      <a:schemeClr val="bg1">
                        <a:lumMod val="65000"/>
                      </a:schemeClr>
                    </a:solidFill>
                  </a:tcPr>
                </a:tc>
                <a:tc>
                  <a:txBody>
                    <a:bodyPr/>
                    <a:lstStyle/>
                    <a:p>
                      <a:pPr algn="l" fontAlgn="t"/>
                      <a:r>
                        <a:rPr lang="en-US" sz="900" b="0" i="0" u="none" strike="noStrike" kern="1200" dirty="0">
                          <a:solidFill>
                            <a:schemeClr val="tx1"/>
                          </a:solidFill>
                          <a:effectLst/>
                          <a:latin typeface="+mn-lt"/>
                          <a:ea typeface="+mn-ea"/>
                          <a:cs typeface="+mn-cs"/>
                        </a:rPr>
                        <a:t>Study on AI/ML management </a:t>
                      </a:r>
                    </a:p>
                  </a:txBody>
                  <a:tcPr marL="6350" marR="6350" marT="6350" marB="0">
                    <a:solidFill>
                      <a:schemeClr val="bg1">
                        <a:lumMod val="65000"/>
                      </a:schemeClr>
                    </a:solidFill>
                  </a:tcPr>
                </a:tc>
                <a:tc>
                  <a:txBody>
                    <a:bodyPr/>
                    <a:lstStyle/>
                    <a:p>
                      <a:pPr algn="l" fontAlgn="t"/>
                      <a:r>
                        <a:rPr lang="en-US" sz="900" b="0" i="0" u="none" strike="noStrike">
                          <a:solidFill>
                            <a:srgbClr val="000000"/>
                          </a:solidFill>
                          <a:effectLst/>
                          <a:latin typeface="+mn-lt"/>
                        </a:rPr>
                        <a:t>FS_AIML_MGMT</a:t>
                      </a:r>
                      <a:endParaRPr lang="en-US" sz="900" b="0" i="0" u="none" strike="noStrike" dirty="0">
                        <a:solidFill>
                          <a:srgbClr val="000000"/>
                        </a:solidFill>
                        <a:effectLst/>
                        <a:latin typeface="+mn-lt"/>
                      </a:endParaRP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rPr>
                        <a:t>SA#100(June 2023)</a:t>
                      </a:r>
                      <a:endParaRPr kumimoji="0" lang="zh-CN"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900" kern="1200" dirty="0">
                          <a:solidFill>
                            <a:srgbClr val="000000"/>
                          </a:solidFill>
                          <a:effectLst/>
                          <a:latin typeface="+mn-lt"/>
                          <a:ea typeface="+mn-ea"/>
                          <a:cs typeface="Arial" panose="020B0604020202020204" pitchFamily="34" charset="0"/>
                        </a:rPr>
                        <a:t>SP-211443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endParaRPr lang="zh-CN" altLang="en-US"/>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SA1, SA2, RAN3,RAN2 </a:t>
                      </a:r>
                    </a:p>
                  </a:txBody>
                  <a:tcPr marL="68580" marR="68580" marT="0" marB="0" anchor="ctr">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0-&gt;5-&gt;10-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&gt;30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-&gt;55%-&gt;85%-&gt;95-&gt;100%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28.908</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55563" indent="0" algn="l" defTabSz="1219170" rtl="0" eaLnBrk="1" latinLnBrk="0" hangingPunct="1">
                        <a:lnSpc>
                          <a:spcPct val="150000"/>
                        </a:lnSpc>
                        <a:spcAft>
                          <a:spcPts val="0"/>
                        </a:spcAft>
                      </a:pPr>
                      <a:r>
                        <a:rPr lang="fr-FR" altLang="zh-CN" sz="900" kern="1200" dirty="0">
                          <a:solidFill>
                            <a:srgbClr val="000000"/>
                          </a:solidFill>
                          <a:effectLst/>
                          <a:latin typeface="+mn-lt"/>
                          <a:ea typeface="+mn-ea"/>
                          <a:cs typeface="Arial" panose="020B0604020202020204" pitchFamily="34" charset="0"/>
                        </a:rPr>
                        <a:t>Intel, NEC</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5"/>
                  </a:ext>
                </a:extLst>
              </a:tr>
              <a:tr h="547468">
                <a:tc>
                  <a:txBody>
                    <a:bodyPr/>
                    <a:lstStyle/>
                    <a:p>
                      <a:pPr algn="ctr" fontAlgn="t"/>
                      <a:r>
                        <a:rPr lang="en-US" sz="900" b="0" i="0" u="none" strike="noStrike" dirty="0">
                          <a:solidFill>
                            <a:srgbClr val="000000"/>
                          </a:solidFill>
                          <a:effectLst/>
                          <a:latin typeface="+mn-lt"/>
                        </a:rPr>
                        <a:t>940034</a:t>
                      </a:r>
                    </a:p>
                  </a:txBody>
                  <a:tcPr marL="6350" marR="6350" marT="6350" marB="0">
                    <a:solidFill>
                      <a:schemeClr val="bg1">
                        <a:lumMod val="75000"/>
                      </a:schemeClr>
                    </a:solidFill>
                  </a:tcPr>
                </a:tc>
                <a:tc>
                  <a:txBody>
                    <a:bodyPr/>
                    <a:lstStyle/>
                    <a:p>
                      <a:pPr algn="l" fontAlgn="t"/>
                      <a:r>
                        <a:rPr lang="en-US" sz="900" b="0" i="0" u="none" strike="noStrike" dirty="0">
                          <a:solidFill>
                            <a:schemeClr val="tx1"/>
                          </a:solidFill>
                          <a:effectLst/>
                          <a:latin typeface="+mn-lt"/>
                        </a:rPr>
                        <a:t>Study on Enhancement of the management aspects related to NWDAF </a:t>
                      </a:r>
                    </a:p>
                  </a:txBody>
                  <a:tcPr marL="6350" marR="6350" marT="6350" marB="0">
                    <a:solidFill>
                      <a:schemeClr val="bg1">
                        <a:lumMod val="75000"/>
                      </a:schemeClr>
                    </a:solidFill>
                  </a:tcPr>
                </a:tc>
                <a:tc>
                  <a:txBody>
                    <a:bodyPr/>
                    <a:lstStyle/>
                    <a:p>
                      <a:pPr algn="l" fontAlgn="t"/>
                      <a:r>
                        <a:rPr lang="en-US" sz="900" b="0" i="0" u="none" strike="noStrike">
                          <a:solidFill>
                            <a:srgbClr val="000000"/>
                          </a:solidFill>
                          <a:effectLst/>
                          <a:latin typeface="+mn-lt"/>
                        </a:rPr>
                        <a:t>FS_MANWDAF</a:t>
                      </a:r>
                      <a:endParaRPr lang="en-US" sz="900" b="0" i="0" u="none" strike="noStrike" dirty="0">
                        <a:solidFill>
                          <a:srgbClr val="000000"/>
                        </a:solidFill>
                        <a:effectLst/>
                        <a:latin typeface="+mn-lt"/>
                      </a:endParaRPr>
                    </a:p>
                  </a:txBody>
                  <a:tcPr marL="6350" marR="6350" marT="6350" marB="0">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rPr>
                        <a:t>SA#100(June 2023)</a:t>
                      </a:r>
                      <a:endParaRPr kumimoji="0" lang="zh-CN"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endParaRPr>
                    </a:p>
                  </a:txBody>
                  <a:tcPr marL="9525" marR="9525" marT="9525" marB="9525">
                    <a:solidFill>
                      <a:schemeClr val="bg1">
                        <a:lumMod val="75000"/>
                      </a:schemeClr>
                    </a:solidFill>
                  </a:tcPr>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SP-211435</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75000"/>
                      </a:schemeClr>
                    </a:solidFill>
                  </a:tcPr>
                </a:tc>
                <a:tc>
                  <a:txBody>
                    <a:bodyPr/>
                    <a:lstStyle/>
                    <a:p>
                      <a:endParaRPr lang="zh-CN" altLang="en-US" dirty="0"/>
                    </a:p>
                  </a:txBody>
                  <a:tcPr marL="36002" marR="36002" marT="0" marB="0">
                    <a:solidFill>
                      <a:schemeClr val="bg1">
                        <a:lumMod val="75000"/>
                      </a:schemeClr>
                    </a:solidFill>
                  </a:tcPr>
                </a:tc>
                <a:tc>
                  <a:txBody>
                    <a:bodyPr/>
                    <a:lstStyle/>
                    <a:p>
                      <a:pP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SA2</a:t>
                      </a: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mn-ea"/>
                          <a:cs typeface="Arial" panose="020B0604020202020204" pitchFamily="34" charset="0"/>
                        </a:rPr>
                        <a:t>0-&gt;5-&gt;</a:t>
                      </a:r>
                      <a:r>
                        <a:rPr lang="en-US" altLang="zh-CN" sz="900" kern="1200" dirty="0">
                          <a:solidFill>
                            <a:srgbClr val="000000"/>
                          </a:solidFill>
                          <a:effectLst/>
                          <a:latin typeface="+mn-lt"/>
                          <a:ea typeface="宋体" panose="02010600030101010101" pitchFamily="2" charset="-122"/>
                          <a:cs typeface="Arial" panose="020B0604020202020204" pitchFamily="34" charset="0"/>
                        </a:rPr>
                        <a:t>30-&gt;60-&gt; 65-&gt;75-&gt;95-&gt;100%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75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28.864</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75000"/>
                      </a:schemeClr>
                    </a:solidFill>
                  </a:tcPr>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Telecom</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75000"/>
                      </a:schemeClr>
                    </a:solidFill>
                  </a:tcPr>
                </a:tc>
                <a:extLst>
                  <a:ext uri="{0D108BD9-81ED-4DB2-BD59-A6C34878D82A}">
                    <a16:rowId xmlns:a16="http://schemas.microsoft.com/office/drawing/2014/main" val="10006"/>
                  </a:ext>
                </a:extLst>
              </a:tr>
              <a:tr h="471351">
                <a:tc>
                  <a:txBody>
                    <a:bodyPr/>
                    <a:lstStyle/>
                    <a:p>
                      <a:pPr algn="ctr" fontAlgn="t"/>
                      <a:r>
                        <a:rPr lang="en-US" sz="900" b="0" i="0" u="none" strike="noStrike" dirty="0">
                          <a:solidFill>
                            <a:srgbClr val="000000"/>
                          </a:solidFill>
                          <a:effectLst/>
                          <a:latin typeface="+mn-lt"/>
                        </a:rPr>
                        <a:t>950035</a:t>
                      </a:r>
                    </a:p>
                  </a:txBody>
                  <a:tcPr marL="6350" marR="6350" marT="6350" marB="0"/>
                </a:tc>
                <a:tc>
                  <a:txBody>
                    <a:bodyPr/>
                    <a:lstStyle/>
                    <a:p>
                      <a:pPr algn="l" fontAlgn="t"/>
                      <a:r>
                        <a:rPr lang="en-US" sz="9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9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fr-FR" altLang="zh-CN" sz="900" b="0" kern="1200" dirty="0">
                          <a:solidFill>
                            <a:schemeClr val="tx1"/>
                          </a:solidFill>
                          <a:effectLst/>
                          <a:latin typeface="+mn-lt"/>
                          <a:ea typeface="+mn-ea"/>
                          <a:cs typeface="Arial" panose="020B0604020202020204" pitchFamily="34" charset="0"/>
                        </a:rPr>
                        <a:t>SA#100 (Jun 2023)</a:t>
                      </a:r>
                    </a:p>
                    <a:p>
                      <a:pPr marL="0" algn="ctr" defTabSz="1219170" rtl="0" eaLnBrk="1" latinLnBrk="0" hangingPunct="1">
                        <a:lnSpc>
                          <a:spcPct val="150000"/>
                        </a:lnSpc>
                        <a:spcAft>
                          <a:spcPts val="0"/>
                        </a:spcAft>
                      </a:pPr>
                      <a:r>
                        <a:rPr lang="fr-FR" altLang="zh-CN" sz="900" b="1" kern="1200" dirty="0">
                          <a:solidFill>
                            <a:srgbClr val="0000FF"/>
                          </a:solidFill>
                          <a:effectLst/>
                          <a:latin typeface="+mn-lt"/>
                          <a:ea typeface="+mn-ea"/>
                          <a:cs typeface="Arial" panose="020B0604020202020204" pitchFamily="34" charset="0"/>
                        </a:rPr>
                        <a:t>-&gt;SA#103(Mar 2024)</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9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dirty="0">
                          <a:solidFill>
                            <a:srgbClr val="0000FF"/>
                          </a:solidFill>
                          <a:latin typeface="+mn-lt"/>
                        </a:rPr>
                        <a:t>30%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mn-ea"/>
                          <a:cs typeface="Arial" panose="020B0604020202020204" pitchFamily="34" charset="0"/>
                        </a:rPr>
                        <a:t>0-&gt;10-&gt;10-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a:solidFill>
                            <a:srgbClr val="FF3300"/>
                          </a:solidFill>
                          <a:effectLst/>
                          <a:latin typeface="+mn-lt"/>
                          <a:ea typeface="宋体" panose="02010600030101010101" pitchFamily="2" charset="-122"/>
                          <a:cs typeface="Arial" panose="020B0604020202020204" pitchFamily="34" charset="0"/>
                        </a:rPr>
                        <a:t>15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FF3300"/>
                          </a:solidFill>
                          <a:effectLst/>
                          <a:latin typeface="+mn-lt"/>
                          <a:ea typeface="宋体" panose="02010600030101010101" pitchFamily="2" charset="-122"/>
                          <a:cs typeface="Arial" panose="020B0604020202020204" pitchFamily="34" charset="0"/>
                        </a:rPr>
                        <a:t>-&gt;20%-&gt;20-</a:t>
                      </a:r>
                      <a:r>
                        <a:rPr lang="en-US" altLang="zh-CN" sz="900" kern="1200" dirty="0">
                          <a:solidFill>
                            <a:schemeClr val="tx1"/>
                          </a:solidFill>
                          <a:effectLst/>
                          <a:latin typeface="+mn-lt"/>
                          <a:ea typeface="宋体" panose="02010600030101010101" pitchFamily="2" charset="-122"/>
                          <a:cs typeface="Arial" panose="020B0604020202020204" pitchFamily="34" charset="0"/>
                        </a:rPr>
                        <a:t>&gt;30-&gt;30-&gt;30%</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28.830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7"/>
                  </a:ext>
                </a:extLst>
              </a:tr>
              <a:tr h="346906">
                <a:tc>
                  <a:txBody>
                    <a:bodyPr/>
                    <a:lstStyle/>
                    <a:p>
                      <a:pPr algn="ctr" fontAlgn="t"/>
                      <a:r>
                        <a:rPr lang="en-US" sz="900" b="0" i="0" u="none" strike="noStrike" dirty="0">
                          <a:solidFill>
                            <a:srgbClr val="000000"/>
                          </a:solidFill>
                          <a:effectLst/>
                          <a:latin typeface="+mn-lt"/>
                        </a:rPr>
                        <a:t>960024</a:t>
                      </a:r>
                    </a:p>
                  </a:txBody>
                  <a:tcPr marL="6350" marR="6350" marT="6350" marB="0"/>
                </a:tc>
                <a:tc>
                  <a:txBody>
                    <a:bodyPr/>
                    <a:lstStyle/>
                    <a:p>
                      <a:pPr algn="l" fontAlgn="t"/>
                      <a:r>
                        <a:rPr lang="en-US" sz="900" b="0" i="0" u="none" strike="noStrike" dirty="0">
                          <a:solidFill>
                            <a:schemeClr val="tx1"/>
                          </a:solidFill>
                          <a:effectLst/>
                          <a:latin typeface="+mn-lt"/>
                        </a:rPr>
                        <a:t>Study on measurement data collection to support RAN intelligence </a:t>
                      </a:r>
                    </a:p>
                  </a:txBody>
                  <a:tcPr marL="6350" marR="6350" marT="6350" marB="0">
                    <a:solidFill>
                      <a:schemeClr val="bg1">
                        <a:lumMod val="65000"/>
                      </a:schemeClr>
                    </a:solidFill>
                  </a:tcPr>
                </a:tc>
                <a:tc>
                  <a:txBody>
                    <a:bodyPr/>
                    <a:lstStyle/>
                    <a:p>
                      <a:pPr algn="l" fontAlgn="t"/>
                      <a:r>
                        <a:rPr lang="en-US" sz="900" b="0" i="0" u="none" strike="noStrike" dirty="0">
                          <a:solidFill>
                            <a:srgbClr val="000000"/>
                          </a:solidFill>
                          <a:effectLst/>
                          <a:latin typeface="+mn-lt"/>
                        </a:rPr>
                        <a:t>FS_MEDACO_RAN</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900" dirty="0">
                          <a:solidFill>
                            <a:srgbClr val="0000FF"/>
                          </a:solidFill>
                          <a:highlight>
                            <a:srgbClr val="00FF00"/>
                          </a:highlight>
                          <a:latin typeface="+mn-lt"/>
                        </a:rPr>
                        <a:t>100%</a:t>
                      </a:r>
                    </a:p>
                  </a:txBody>
                  <a:tcPr marL="36002" marR="36002" marT="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kern="1200" dirty="0">
                          <a:solidFill>
                            <a:srgbClr val="000000"/>
                          </a:solidFill>
                          <a:effectLst/>
                          <a:latin typeface="+mn-lt"/>
                          <a:ea typeface="+mn-ea"/>
                          <a:cs typeface="Arial" panose="020B0604020202020204" pitchFamily="34" charset="0"/>
                        </a:rPr>
                        <a:t>SP-220488</a:t>
                      </a:r>
                    </a:p>
                  </a:txBody>
                  <a:tcPr marL="9525" marR="9525" marT="9525" marB="9525">
                    <a:solidFill>
                      <a:schemeClr val="bg1">
                        <a:lumMod val="65000"/>
                      </a:schemeClr>
                    </a:solidFill>
                  </a:tcPr>
                </a:tc>
                <a:tc>
                  <a:txBody>
                    <a:bodyPr/>
                    <a:lstStyle/>
                    <a:p>
                      <a:pPr algn="ctr">
                        <a:lnSpc>
                          <a:spcPct val="107000"/>
                        </a:lnSpc>
                        <a:spcAft>
                          <a:spcPts val="800"/>
                        </a:spcAft>
                      </a:pPr>
                      <a:endParaRPr lang="en-GB" sz="900" dirty="0">
                        <a:solidFill>
                          <a:srgbClr val="0000FF"/>
                        </a:solidFill>
                        <a:latin typeface="+mn-lt"/>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RAN2,RAN3</a:t>
                      </a:r>
                    </a:p>
                  </a:txBody>
                  <a:tcPr marL="68580" marR="68580" marT="0" marB="0" anchor="ctr">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900" kern="1200" dirty="0">
                          <a:solidFill>
                            <a:srgbClr val="000000"/>
                          </a:solidFill>
                          <a:effectLst/>
                          <a:latin typeface="+mn-lt"/>
                          <a:ea typeface="宋体" panose="02010600030101010101" pitchFamily="2" charset="-122"/>
                          <a:cs typeface="Arial" panose="020B0604020202020204" pitchFamily="34" charset="0"/>
                        </a:rPr>
                        <a:t>0-&gt;10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-&gt;10</a:t>
                      </a:r>
                      <a:r>
                        <a:rPr lang="en-US" altLang="zh-CN" sz="900" kern="1200" baseline="0" dirty="0">
                          <a:solidFill>
                            <a:srgbClr val="000000"/>
                          </a:solidFill>
                          <a:effectLst/>
                          <a:latin typeface="+mn-lt"/>
                          <a:ea typeface="宋体" panose="02010600030101010101" pitchFamily="2" charset="-122"/>
                          <a:cs typeface="Arial" panose="020B0604020202020204" pitchFamily="34" charset="0"/>
                        </a:rPr>
                        <a:t>-&gt;100 </a:t>
                      </a:r>
                      <a:r>
                        <a:rPr lang="fr-FR" altLang="zh-CN" sz="900" kern="1200" dirty="0">
                          <a:solidFill>
                            <a:srgbClr val="000000"/>
                          </a:solidFill>
                          <a:effectLst/>
                          <a:latin typeface="+mn-lt"/>
                          <a:ea typeface="宋体" panose="02010600030101010101" pitchFamily="2" charset="-122"/>
                          <a:cs typeface="Arial" panose="020B0604020202020204" pitchFamily="34" charset="0"/>
                        </a:rPr>
                        <a:t>%</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900" kern="1200" dirty="0">
                          <a:solidFill>
                            <a:srgbClr val="000000"/>
                          </a:solidFill>
                          <a:effectLst/>
                          <a:latin typeface="+mn-lt"/>
                          <a:ea typeface="+mn-ea"/>
                          <a:cs typeface="Arial" panose="020B0604020202020204" pitchFamily="34" charset="0"/>
                        </a:rPr>
                        <a:t>28.838</a:t>
                      </a:r>
                      <a:endParaRPr lang="zh-CN" sz="900" kern="1200" dirty="0">
                        <a:solidFill>
                          <a:srgbClr val="000000"/>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marL="55563" indent="0" algn="l"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Intel</a:t>
                      </a:r>
                      <a:r>
                        <a:rPr lang="en-US" altLang="zh-CN" sz="900" kern="1200" dirty="0">
                          <a:solidFill>
                            <a:srgbClr val="000000"/>
                          </a:solidFill>
                          <a:effectLst/>
                          <a:latin typeface="+mn-lt"/>
                          <a:ea typeface="宋体" panose="02010600030101010101" pitchFamily="2" charset="-122"/>
                          <a:cs typeface="Arial" panose="020B0604020202020204" pitchFamily="34" charset="0"/>
                        </a:rPr>
                        <a:t>,</a:t>
                      </a:r>
                      <a:r>
                        <a:rPr lang="zh-CN" altLang="en-US"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宋体" panose="02010600030101010101" pitchFamily="2" charset="-122"/>
                          <a:cs typeface="Arial" panose="020B0604020202020204" pitchFamily="34" charset="0"/>
                        </a:rPr>
                        <a:t>China</a:t>
                      </a:r>
                      <a:r>
                        <a:rPr lang="zh-CN" altLang="en-US"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宋体" panose="02010600030101010101" pitchFamily="2" charset="-122"/>
                          <a:cs typeface="Arial" panose="020B0604020202020204" pitchFamily="34" charset="0"/>
                        </a:rPr>
                        <a:t>Mobile</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0078425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p:spPr>
        <p:txBody>
          <a:bodyPr/>
          <a:lstStyle/>
          <a:p>
            <a:r>
              <a:rPr lang="en-GB" altLang="en-US" sz="2800" dirty="0"/>
              <a:t>Rel-18 SI - Intelligence and Automation (1/4) </a:t>
            </a:r>
            <a:endParaRPr lang="en-US" altLang="en-US" sz="2800" dirty="0"/>
          </a:p>
        </p:txBody>
      </p:sp>
      <p:graphicFrame>
        <p:nvGraphicFramePr>
          <p:cNvPr id="2" name="表格 1"/>
          <p:cNvGraphicFramePr>
            <a:graphicFrameLocks noGrp="1"/>
          </p:cNvGraphicFramePr>
          <p:nvPr>
            <p:extLst>
              <p:ext uri="{D42A27DB-BD31-4B8C-83A1-F6EECF244321}">
                <p14:modId xmlns:p14="http://schemas.microsoft.com/office/powerpoint/2010/main" val="4033008669"/>
              </p:ext>
            </p:extLst>
          </p:nvPr>
        </p:nvGraphicFramePr>
        <p:xfrm>
          <a:off x="117861" y="915263"/>
          <a:ext cx="11621056" cy="1558685"/>
        </p:xfrm>
        <a:graphic>
          <a:graphicData uri="http://schemas.openxmlformats.org/drawingml/2006/table">
            <a:tbl>
              <a:tblPr firstRow="1" firstCol="1" bandRow="1">
                <a:tableStyleId>{F5AB1C69-6EDB-4FF4-983F-18BD219EF322}</a:tableStyleId>
              </a:tblPr>
              <a:tblGrid>
                <a:gridCol w="521820">
                  <a:extLst>
                    <a:ext uri="{9D8B030D-6E8A-4147-A177-3AD203B41FA5}">
                      <a16:colId xmlns:a16="http://schemas.microsoft.com/office/drawing/2014/main" val="20000"/>
                    </a:ext>
                  </a:extLst>
                </a:gridCol>
                <a:gridCol w="2683649">
                  <a:extLst>
                    <a:ext uri="{9D8B030D-6E8A-4147-A177-3AD203B41FA5}">
                      <a16:colId xmlns:a16="http://schemas.microsoft.com/office/drawing/2014/main" val="20001"/>
                    </a:ext>
                  </a:extLst>
                </a:gridCol>
                <a:gridCol w="694030">
                  <a:extLst>
                    <a:ext uri="{9D8B030D-6E8A-4147-A177-3AD203B41FA5}">
                      <a16:colId xmlns:a16="http://schemas.microsoft.com/office/drawing/2014/main" val="20002"/>
                    </a:ext>
                  </a:extLst>
                </a:gridCol>
                <a:gridCol w="809512">
                  <a:extLst>
                    <a:ext uri="{9D8B030D-6E8A-4147-A177-3AD203B41FA5}">
                      <a16:colId xmlns:a16="http://schemas.microsoft.com/office/drawing/2014/main" val="20005"/>
                    </a:ext>
                  </a:extLst>
                </a:gridCol>
                <a:gridCol w="409351">
                  <a:extLst>
                    <a:ext uri="{9D8B030D-6E8A-4147-A177-3AD203B41FA5}">
                      <a16:colId xmlns:a16="http://schemas.microsoft.com/office/drawing/2014/main" val="20006"/>
                    </a:ext>
                  </a:extLst>
                </a:gridCol>
                <a:gridCol w="611655">
                  <a:extLst>
                    <a:ext uri="{9D8B030D-6E8A-4147-A177-3AD203B41FA5}">
                      <a16:colId xmlns:a16="http://schemas.microsoft.com/office/drawing/2014/main" val="2339014609"/>
                    </a:ext>
                  </a:extLst>
                </a:gridCol>
                <a:gridCol w="611655">
                  <a:extLst>
                    <a:ext uri="{9D8B030D-6E8A-4147-A177-3AD203B41FA5}">
                      <a16:colId xmlns:a16="http://schemas.microsoft.com/office/drawing/2014/main" val="20007"/>
                    </a:ext>
                  </a:extLst>
                </a:gridCol>
                <a:gridCol w="1247678">
                  <a:extLst>
                    <a:ext uri="{9D8B030D-6E8A-4147-A177-3AD203B41FA5}">
                      <a16:colId xmlns:a16="http://schemas.microsoft.com/office/drawing/2014/main" val="20008"/>
                    </a:ext>
                  </a:extLst>
                </a:gridCol>
                <a:gridCol w="1094620">
                  <a:extLst>
                    <a:ext uri="{9D8B030D-6E8A-4147-A177-3AD203B41FA5}">
                      <a16:colId xmlns:a16="http://schemas.microsoft.com/office/drawing/2014/main" val="20009"/>
                    </a:ext>
                  </a:extLst>
                </a:gridCol>
                <a:gridCol w="1009766">
                  <a:extLst>
                    <a:ext uri="{9D8B030D-6E8A-4147-A177-3AD203B41FA5}">
                      <a16:colId xmlns:a16="http://schemas.microsoft.com/office/drawing/2014/main" val="20010"/>
                    </a:ext>
                  </a:extLst>
                </a:gridCol>
                <a:gridCol w="1009766">
                  <a:extLst>
                    <a:ext uri="{9D8B030D-6E8A-4147-A177-3AD203B41FA5}">
                      <a16:colId xmlns:a16="http://schemas.microsoft.com/office/drawing/2014/main" val="20012"/>
                    </a:ext>
                  </a:extLst>
                </a:gridCol>
                <a:gridCol w="917554">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等线" panose="02010600030101010101" pitchFamily="2" charset="-122"/>
                          <a:cs typeface="+mn-cs"/>
                        </a:rPr>
                        <a:t>SA#100 (Jun.</a:t>
                      </a:r>
                      <a:r>
                        <a:rPr lang="en-US" altLang="zh-CN" sz="800" b="0" i="0" u="none" strike="noStrike" kern="1200" dirty="0">
                          <a:solidFill>
                            <a:schemeClr val="tx1"/>
                          </a:solidFill>
                          <a:effectLst/>
                          <a:latin typeface="+mn-lt"/>
                          <a:ea typeface="等线" panose="02010600030101010101" pitchFamily="2" charset="-122"/>
                          <a:cs typeface="+mn-cs"/>
                        </a:rPr>
                        <a:t>2023</a:t>
                      </a:r>
                      <a:r>
                        <a:rPr lang="en-US" altLang="zh-CN" sz="800" b="1" i="0" u="none" strike="noStrike" kern="1200" dirty="0">
                          <a:solidFill>
                            <a:schemeClr val="tx1"/>
                          </a:solidFill>
                          <a:effectLst/>
                          <a:latin typeface="+mn-lt"/>
                          <a:ea typeface="等线" panose="02010600030101010101" pitchFamily="2" charset="-122"/>
                          <a:cs typeface="+mn-cs"/>
                        </a:rPr>
                        <a: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1" i="0" u="none" strike="noStrike" kern="1200" dirty="0">
                          <a:solidFill>
                            <a:srgbClr val="0000FF"/>
                          </a:solidFill>
                          <a:effectLst/>
                          <a:latin typeface="+mn-lt"/>
                          <a:ea typeface="等线" panose="02010600030101010101" pitchFamily="2" charset="-122"/>
                          <a:cs typeface="+mn-cs"/>
                        </a:rPr>
                        <a:t>-&gt;SA#102(Dec 2023)</a:t>
                      </a:r>
                      <a:endParaRPr lang="zh-CN" altLang="en-US" sz="800" b="1" i="0" u="none" strike="noStrike" kern="1200" dirty="0">
                        <a:solidFill>
                          <a:srgbClr val="0000FF"/>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75</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SP-211446</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800" b="0" kern="1200" dirty="0">
                          <a:solidFill>
                            <a:schemeClr val="dk1"/>
                          </a:solidFill>
                          <a:effectLst/>
                          <a:latin typeface="+mn-lt"/>
                          <a:ea typeface="+mn-ea"/>
                          <a:cs typeface="Arial" panose="020B0604020202020204" pitchFamily="34" charset="0"/>
                        </a:rPr>
                        <a:t>0-&gt;10-&gt;25-&gt;25-&gt;30-&gt;30%-&gt;</a:t>
                      </a:r>
                      <a:r>
                        <a:rPr lang="en-US" altLang="zh-CN" sz="800" b="0" kern="1200" dirty="0">
                          <a:solidFill>
                            <a:srgbClr val="FF0000"/>
                          </a:solidFill>
                          <a:effectLst/>
                          <a:latin typeface="+mn-lt"/>
                          <a:ea typeface="+mn-ea"/>
                          <a:cs typeface="Arial" panose="020B0604020202020204" pitchFamily="34" charset="0"/>
                        </a:rPr>
                        <a:t>70% with WA-&gt;75%-&gt;75%</a:t>
                      </a:r>
                      <a:endParaRPr lang="zh-CN" altLang="en-US" sz="800" b="0" kern="1200" dirty="0">
                        <a:solidFill>
                          <a:srgbClr val="FF00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28.910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07631">
                <a:tc>
                  <a:txBody>
                    <a:bodyPr/>
                    <a:lstStyle/>
                    <a:p>
                      <a:pPr algn="ctr"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a:solidFill>
                            <a:srgbClr val="000000"/>
                          </a:solidFill>
                          <a:effectLst/>
                          <a:latin typeface="+mn-lt"/>
                        </a:rPr>
                        <a:t>FS_ANLEVA</a:t>
                      </a:r>
                      <a:endParaRPr lang="en-US" sz="10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等线" panose="02010600030101010101" pitchFamily="2" charset="-122"/>
                          <a:cs typeface="+mn-cs"/>
                        </a:rPr>
                        <a:t>SA#102 (Dec.2023)</a:t>
                      </a:r>
                      <a:r>
                        <a:rPr lang="en-US" altLang="zh-CN" sz="800" b="1" i="0" u="none" strike="noStrike" kern="1200" dirty="0">
                          <a:solidFill>
                            <a:srgbClr val="0000FF"/>
                          </a:solidFill>
                          <a:effectLst/>
                          <a:latin typeface="+mn-lt"/>
                          <a:ea typeface="等线" panose="02010600030101010101" pitchFamily="2" charset="-122"/>
                          <a:cs typeface="+mn-cs"/>
                        </a:rPr>
                        <a:t>-&gt;-&gt;SA#103(Mar 2024)</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800" b="0" kern="1200" dirty="0">
                          <a:solidFill>
                            <a:schemeClr val="dk1"/>
                          </a:solidFill>
                          <a:effectLst/>
                          <a:latin typeface="+mn-lt"/>
                          <a:ea typeface="+mn-ea"/>
                          <a:cs typeface="Arial" panose="020B0604020202020204" pitchFamily="34" charset="0"/>
                        </a:rPr>
                        <a:t>0-&gt;10-&gt;10-&gt;10-&gt;10-&gt;10%-&gt;</a:t>
                      </a:r>
                      <a:r>
                        <a:rPr lang="en-US" altLang="zh-CN" sz="800" b="0" kern="1200" dirty="0">
                          <a:solidFill>
                            <a:srgbClr val="FF0000"/>
                          </a:solidFill>
                          <a:effectLst/>
                          <a:latin typeface="+mn-lt"/>
                          <a:ea typeface="+mn-ea"/>
                          <a:cs typeface="Arial" panose="020B0604020202020204" pitchFamily="34" charset="0"/>
                        </a:rPr>
                        <a:t>60% with WA-&gt;60%</a:t>
                      </a:r>
                      <a:endParaRPr lang="zh-CN" altLang="en-US" sz="800" b="0" kern="1200" dirty="0">
                        <a:solidFill>
                          <a:srgbClr val="FF0000"/>
                        </a:solidFill>
                        <a:effectLst/>
                        <a:latin typeface="+mn-lt"/>
                        <a:ea typeface="+mn-ea"/>
                        <a:cs typeface="Arial" panose="020B0604020202020204" pitchFamily="34" charset="0"/>
                      </a:endParaRPr>
                    </a:p>
                  </a:txBody>
                  <a:tcPr marL="114300" marR="114300" marT="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28.909</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63AA68DA-3EDD-4D51-9B08-BC0DF15C6314}"/>
              </a:ext>
            </a:extLst>
          </p:cNvPr>
          <p:cNvSpPr txBox="1">
            <a:spLocks/>
          </p:cNvSpPr>
          <p:nvPr/>
        </p:nvSpPr>
        <p:spPr>
          <a:xfrm>
            <a:off x="199197" y="2981065"/>
            <a:ext cx="5577018" cy="24516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latin typeface="Calibri"/>
              </a:rPr>
              <a:t>FS_eANL</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since SA5#149:</a:t>
            </a:r>
          </a:p>
          <a:p>
            <a:pPr marL="988459" lvl="1" indent="-378875" defTabSz="1219170">
              <a:defRPr/>
            </a:pPr>
            <a:r>
              <a:rPr lang="en-US" altLang="zh-CN" sz="1200" kern="0" dirty="0">
                <a:solidFill>
                  <a:prstClr val="black"/>
                </a:solidFill>
              </a:rPr>
              <a:t>Key issues including management of ANL, attribution to individual </a:t>
            </a:r>
            <a:r>
              <a:rPr lang="en-US" altLang="zh-CN" sz="1200" kern="0" dirty="0" err="1">
                <a:solidFill>
                  <a:prstClr val="black"/>
                </a:solidFill>
              </a:rPr>
              <a:t>MnS</a:t>
            </a:r>
            <a:r>
              <a:rPr lang="en-US" altLang="zh-CN" sz="1200" kern="0" dirty="0">
                <a:solidFill>
                  <a:prstClr val="black"/>
                </a:solidFill>
              </a:rPr>
              <a:t> and some use cases e.g. RAN UE throughput optimization,  RAN energy saving are discussed but no agreement is achieved.</a:t>
            </a:r>
            <a:r>
              <a:rPr lang="en-US" altLang="zh-CN" sz="105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988459" lvl="1" indent="-378875" defTabSz="1219170">
              <a:defRPr/>
            </a:pPr>
            <a:r>
              <a:rPr lang="fr-FR" altLang="zh-CN" sz="1200" kern="0" dirty="0">
                <a:solidFill>
                  <a:prstClr val="black"/>
                </a:solidFill>
              </a:rPr>
              <a:t>N</a:t>
            </a:r>
            <a:r>
              <a:rPr lang="en-US" altLang="zh-CN" sz="1200" kern="0" dirty="0">
                <a:solidFill>
                  <a:prstClr val="black"/>
                </a:solidFill>
              </a:rPr>
              <a:t>one identified</a:t>
            </a:r>
            <a:endParaRPr lang="en-US" altLang="zh-CN" sz="105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add potential solution for KI #6-1 and #6.2, discuss management of ANL, make conclusion and recommendation.</a:t>
            </a:r>
            <a:endParaRPr lang="en-US" sz="1050" kern="0" dirty="0">
              <a:solidFill>
                <a:prstClr val="black"/>
              </a:solidFill>
              <a:latin typeface="Calibri"/>
              <a:cs typeface="+mn-cs"/>
            </a:endParaRPr>
          </a:p>
        </p:txBody>
      </p:sp>
      <p:sp>
        <p:nvSpPr>
          <p:cNvPr id="8" name="Content Placeholder 7">
            <a:extLst>
              <a:ext uri="{FF2B5EF4-FFF2-40B4-BE49-F238E27FC236}">
                <a16:creationId xmlns:a16="http://schemas.microsoft.com/office/drawing/2014/main" id="{5C6D7658-53BB-4FFA-A58A-D2604C00B793}"/>
              </a:ext>
            </a:extLst>
          </p:cNvPr>
          <p:cNvSpPr txBox="1">
            <a:spLocks/>
          </p:cNvSpPr>
          <p:nvPr/>
        </p:nvSpPr>
        <p:spPr>
          <a:xfrm>
            <a:off x="6096000" y="2975344"/>
            <a:ext cx="5654002" cy="27897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FS_ANLEVA</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since SA5#149:</a:t>
            </a:r>
          </a:p>
          <a:p>
            <a:pPr marL="988459" lvl="1" indent="-378875" defTabSz="1219170">
              <a:defRPr/>
            </a:pPr>
            <a:r>
              <a:rPr lang="en-US" altLang="zh-CN" sz="1200" kern="0" dirty="0">
                <a:solidFill>
                  <a:prstClr val="black"/>
                </a:solidFill>
              </a:rPr>
              <a:t>Potential KEI for fault management, potential solution for NRM fragment for autonomous network evaluation are discussed but no agreement is achieved.</a:t>
            </a:r>
            <a:endParaRPr lang="de-DE" altLang="de-DE" sz="1200" kern="0" dirty="0">
              <a:solidFill>
                <a:prstClr val="black"/>
              </a:solidFill>
            </a:endParaRPr>
          </a:p>
          <a:p>
            <a:pPr marL="457189" lvl="1" indent="0" defTabSz="1219170">
              <a:spcBef>
                <a:spcPts val="0"/>
              </a:spcBef>
              <a:spcAft>
                <a:spcPts val="0"/>
              </a:spcAft>
              <a:buNone/>
              <a:defRPr/>
            </a:pPr>
            <a:r>
              <a:rPr lang="en-US" altLang="zh-CN" sz="1200" kern="0" dirty="0">
                <a:solidFill>
                  <a:prstClr val="black"/>
                </a:solidFill>
                <a:latin typeface="Calibri"/>
                <a:cs typeface="+mn-cs"/>
              </a:rPr>
              <a:t> </a:t>
            </a: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988459" lvl="1" indent="-378875" defTabSz="1219170">
              <a:defRPr/>
            </a:pPr>
            <a:r>
              <a:rPr lang="en-US" sz="1200" kern="0" dirty="0">
                <a:solidFill>
                  <a:prstClr val="black"/>
                </a:solidFill>
              </a:rPr>
              <a:t>None identified</a:t>
            </a: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altLang="zh-CN" sz="1200" kern="0" dirty="0">
                <a:solidFill>
                  <a:prstClr val="black"/>
                </a:solidFill>
              </a:rPr>
              <a:t>add potential KEI for fault management and potential solution for NRM fragment for autonomous network </a:t>
            </a:r>
            <a:r>
              <a:rPr lang="en-US" altLang="zh-CN" sz="1200" kern="0" dirty="0" err="1">
                <a:solidFill>
                  <a:prstClr val="black"/>
                </a:solidFill>
              </a:rPr>
              <a:t>evaluationL</a:t>
            </a:r>
            <a:r>
              <a:rPr lang="en-US" altLang="zh-CN" sz="1200" kern="0" dirty="0">
                <a:solidFill>
                  <a:prstClr val="black"/>
                </a:solidFill>
              </a:rPr>
              <a:t>, make conclusion and recommendation. </a:t>
            </a:r>
            <a:endParaRPr lang="en-US" sz="1200" kern="0" dirty="0">
              <a:solidFill>
                <a:prstClr val="black"/>
              </a:solidFill>
            </a:endParaRPr>
          </a:p>
        </p:txBody>
      </p:sp>
    </p:spTree>
    <p:extLst>
      <p:ext uri="{BB962C8B-B14F-4D97-AF65-F5344CB8AC3E}">
        <p14:creationId xmlns:p14="http://schemas.microsoft.com/office/powerpoint/2010/main" val="288610387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(1/2)</a:t>
            </a:r>
          </a:p>
        </p:txBody>
      </p:sp>
      <p:graphicFrame>
        <p:nvGraphicFramePr>
          <p:cNvPr id="5" name="Table Placeholder 4"/>
          <p:cNvGraphicFramePr>
            <a:graphicFrameLocks noGrp="1"/>
          </p:cNvGraphicFramePr>
          <p:nvPr>
            <p:ph type="tbl" idx="1"/>
            <p:extLst/>
          </p:nvPr>
        </p:nvGraphicFramePr>
        <p:xfrm>
          <a:off x="122711" y="1163552"/>
          <a:ext cx="11005766" cy="3942621"/>
        </p:xfrm>
        <a:graphic>
          <a:graphicData uri="http://schemas.openxmlformats.org/drawingml/2006/table">
            <a:tbl>
              <a:tblPr firstRow="1" bandRow="1">
                <a:tableStyleId>{5C22544A-7EE6-4342-B048-85BDC9FD1C3A}</a:tableStyleId>
              </a:tblPr>
              <a:tblGrid>
                <a:gridCol w="940811">
                  <a:extLst>
                    <a:ext uri="{9D8B030D-6E8A-4147-A177-3AD203B41FA5}">
                      <a16:colId xmlns:a16="http://schemas.microsoft.com/office/drawing/2014/main" val="570476699"/>
                    </a:ext>
                  </a:extLst>
                </a:gridCol>
                <a:gridCol w="5715701">
                  <a:extLst>
                    <a:ext uri="{9D8B030D-6E8A-4147-A177-3AD203B41FA5}">
                      <a16:colId xmlns:a16="http://schemas.microsoft.com/office/drawing/2014/main" val="2618836924"/>
                    </a:ext>
                  </a:extLst>
                </a:gridCol>
                <a:gridCol w="1544690">
                  <a:extLst>
                    <a:ext uri="{9D8B030D-6E8A-4147-A177-3AD203B41FA5}">
                      <a16:colId xmlns:a16="http://schemas.microsoft.com/office/drawing/2014/main" val="3016348962"/>
                    </a:ext>
                  </a:extLst>
                </a:gridCol>
                <a:gridCol w="1544381">
                  <a:extLst>
                    <a:ext uri="{9D8B030D-6E8A-4147-A177-3AD203B41FA5}">
                      <a16:colId xmlns:a16="http://schemas.microsoft.com/office/drawing/2014/main" val="3690116950"/>
                    </a:ext>
                  </a:extLst>
                </a:gridCol>
                <a:gridCol w="1260183">
                  <a:extLst>
                    <a:ext uri="{9D8B030D-6E8A-4147-A177-3AD203B41FA5}">
                      <a16:colId xmlns:a16="http://schemas.microsoft.com/office/drawing/2014/main" val="2952368263"/>
                    </a:ext>
                  </a:extLst>
                </a:gridCol>
              </a:tblGrid>
              <a:tr h="323121">
                <a:tc>
                  <a:txBody>
                    <a:bodyPr/>
                    <a:lstStyle/>
                    <a:p>
                      <a:pPr algn="ct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Tdoc</a:t>
                      </a:r>
                      <a:endParaRPr lang="sv-SE" sz="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Arial" panose="020B0604020202020204" pitchFamily="34" charset="0"/>
                          <a:ea typeface="微软雅黑" panose="020B0503020204020204" pitchFamily="34" charset="-122"/>
                          <a:cs typeface="Arial" panose="020B0604020202020204" pitchFamily="34" charset="0"/>
                        </a:rPr>
                        <a:t>Title</a:t>
                      </a:r>
                      <a:endPar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0">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S5-233831</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LS on 3GPP work on Energy Efficiency</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C1-232650</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Noted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0">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S5-233832</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LS on 3GPP work on Energy Efficiency</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C3-231470</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Noted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0">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S5-233833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Withdrawal of ETSI GS NFV-MAN 001</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ETSI ISG NFV</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Noted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S5-233834</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LS on Approval of </a:t>
                      </a:r>
                      <a:r>
                        <a:rPr lang="en-US" sz="1100" dirty="0" err="1">
                          <a:solidFill>
                            <a:srgbClr val="000000"/>
                          </a:solidFill>
                          <a:effectLst/>
                          <a:latin typeface="Calibri" panose="020F0502020204030204" pitchFamily="34" charset="0"/>
                          <a:ea typeface="Calibri" panose="020F0502020204030204" pitchFamily="34" charset="0"/>
                        </a:rPr>
                        <a:t>eQoE</a:t>
                      </a:r>
                      <a:r>
                        <a:rPr lang="en-US" sz="1100" dirty="0">
                          <a:solidFill>
                            <a:srgbClr val="000000"/>
                          </a:solidFill>
                          <a:effectLst/>
                          <a:latin typeface="Calibri" panose="020F0502020204030204" pitchFamily="34" charset="0"/>
                          <a:ea typeface="Calibri" panose="020F0502020204030204" pitchFamily="34" charset="0"/>
                        </a:rPr>
                        <a:t> CRs for NR</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R2-2304401</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Postponed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94277066"/>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S5-233835</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the feasibility of introducing assistance information for handling of </a:t>
                      </a:r>
                      <a:r>
                        <a:rPr lang="en-US" sz="1100" dirty="0" err="1">
                          <a:solidFill>
                            <a:srgbClr val="000000"/>
                          </a:solidFill>
                          <a:effectLst/>
                          <a:latin typeface="Calibri" panose="020F0502020204030204" pitchFamily="34" charset="0"/>
                          <a:ea typeface="Calibri" panose="020F0502020204030204" pitchFamily="34" charset="0"/>
                        </a:rPr>
                        <a:t>QoE</a:t>
                      </a:r>
                      <a:r>
                        <a:rPr lang="en-US" sz="1100" dirty="0">
                          <a:solidFill>
                            <a:srgbClr val="000000"/>
                          </a:solidFill>
                          <a:effectLst/>
                          <a:latin typeface="Calibri" panose="020F0502020204030204" pitchFamily="34" charset="0"/>
                          <a:ea typeface="Calibri" panose="020F0502020204030204" pitchFamily="34" charset="0"/>
                        </a:rPr>
                        <a:t> reporting during RAN overload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R3-232047</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Postponed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2188984"/>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S5-233836</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LS on introduction of a new attribute ""Only Resource Coordination"" to support source coordination between LTE and NR SA</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R3-232051</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Replied to</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S5-234839</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356762"/>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S5-233837</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MDT measurements collection in MR-DC</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R3-232070</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Postponed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02363805"/>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S5-233838</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collecting </a:t>
                      </a:r>
                      <a:r>
                        <a:rPr lang="en-US" sz="1100" dirty="0" err="1">
                          <a:solidFill>
                            <a:srgbClr val="000000"/>
                          </a:solidFill>
                          <a:effectLst/>
                          <a:latin typeface="Calibri" panose="020F0502020204030204" pitchFamily="34" charset="0"/>
                          <a:ea typeface="Calibri" panose="020F0502020204030204" pitchFamily="34" charset="0"/>
                        </a:rPr>
                        <a:t>QoE</a:t>
                      </a:r>
                      <a:r>
                        <a:rPr lang="en-US" sz="1100" dirty="0">
                          <a:solidFill>
                            <a:srgbClr val="000000"/>
                          </a:solidFill>
                          <a:effectLst/>
                          <a:latin typeface="Calibri" panose="020F0502020204030204" pitchFamily="34" charset="0"/>
                          <a:ea typeface="Calibri" panose="020F0502020204030204" pitchFamily="34" charset="0"/>
                        </a:rPr>
                        <a:t> measurements per MBS service area and MBS session ID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R3-232079</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Postponed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93800945"/>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S5-233839</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for improved KPIs involving end-to-end data volume transfer time analytics</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S2-2304067</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Postponed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41235340"/>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S5-233841</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OAM input data for QoS Sustainability Analytics</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S2-2306095</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Postponed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4496508"/>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S5-233842</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initiation of new work item ITU-T Y.REOUPF: ""Resource efficiency optimization for managing user plane function in IMT-2020 networks and beyond""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ITU-T SG13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Noted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4547095"/>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S5-233843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Y.3159 ""Framework for classifying network slice level in future networks including IMT-2020""</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ITU-T SG13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Replied to</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S5-234651</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39091430"/>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S5-233844</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Information and request of advice on the SG13 plan to initiate a new work item on ""Requirements and framework of network function enhancements of IMT-2020 networks and beyond from the energy efficiency perspective,</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ITU-T SG13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Replied to</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S5-234547</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75536683"/>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S5-233845</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ZSM work on AI enablers and intent-driven autonomous networks</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ETSI ZSM</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Postponed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96224229"/>
                  </a:ext>
                </a:extLst>
              </a:tr>
            </a:tbl>
          </a:graphicData>
        </a:graphic>
      </p:graphicFrame>
    </p:spTree>
    <p:extLst>
      <p:ext uri="{BB962C8B-B14F-4D97-AF65-F5344CB8AC3E}">
        <p14:creationId xmlns:p14="http://schemas.microsoft.com/office/powerpoint/2010/main" val="2054346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p:spPr>
        <p:txBody>
          <a:bodyPr/>
          <a:lstStyle/>
          <a:p>
            <a:r>
              <a:rPr lang="en-GB" altLang="en-US" sz="2800" dirty="0"/>
              <a:t>Rel-18 SI - Intelligence and Automation (2/4)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0" y="3071641"/>
            <a:ext cx="5353166" cy="325336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FS_eIDMS_MN</a:t>
            </a:r>
            <a:r>
              <a:rPr lang="zh-CN" altLang="en-US" sz="1400" b="1" kern="0" dirty="0">
                <a:solidFill>
                  <a:srgbClr val="0000FF"/>
                </a:solidFill>
              </a:rPr>
              <a:t>：</a:t>
            </a:r>
            <a:endParaRPr lang="de-DE" altLang="de-DE" sz="1400" b="1" kern="0" dirty="0">
              <a:solidFill>
                <a:srgbClr val="0000FF"/>
              </a:solidFill>
            </a:endParaRPr>
          </a:p>
          <a:p>
            <a:pPr marL="455073" lvl="1" indent="-455073" defTabSz="1219170">
              <a:spcBef>
                <a:spcPts val="0"/>
              </a:spcBef>
              <a:spcAft>
                <a:spcPts val="0"/>
              </a:spcAft>
              <a:buBlip>
                <a:blip r:embed="rId2"/>
              </a:buBlip>
              <a:defRPr/>
            </a:pPr>
            <a:r>
              <a:rPr lang="en-US" altLang="zh-CN" sz="1600" kern="0" dirty="0">
                <a:solidFill>
                  <a:prstClr val="black"/>
                </a:solidFill>
              </a:rPr>
              <a:t>This study is completed.</a:t>
            </a:r>
            <a:endParaRPr lang="en-US" sz="1600" kern="0" dirty="0">
              <a:solidFill>
                <a:prstClr val="black"/>
              </a:solidFill>
            </a:endParaRPr>
          </a:p>
          <a:p>
            <a:pPr marL="855123" lvl="1" indent="-455073" defTabSz="1219170">
              <a:spcBef>
                <a:spcPts val="0"/>
              </a:spcBef>
              <a:spcAft>
                <a:spcPts val="0"/>
              </a:spcAft>
              <a:defRPr/>
            </a:pPr>
            <a:endParaRPr lang="de-DE" sz="1200" kern="0" dirty="0">
              <a:solidFill>
                <a:prstClr val="black"/>
              </a:solidFill>
              <a:latin typeface="Calibri"/>
            </a:endParaRP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300521" y="3142779"/>
            <a:ext cx="5634679" cy="311109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FS_NETSLICE_IDMS</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SA5#149:</a:t>
            </a:r>
          </a:p>
          <a:p>
            <a:pPr marL="988459" lvl="1" indent="-378875" defTabSz="1219170">
              <a:defRPr/>
            </a:pPr>
            <a:r>
              <a:rPr lang="en-US" altLang="zh-CN" sz="1200" kern="0" dirty="0">
                <a:solidFill>
                  <a:prstClr val="black"/>
                </a:solidFill>
              </a:rPr>
              <a:t>The group enhanced the understanding of the benefits of fulfilling network slicing requirements using intent expectation, an expectation example has been documented, and a new use case description was added..</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050" kern="0" dirty="0">
                <a:solidFill>
                  <a:prstClr val="black"/>
                </a:solidFill>
                <a:cs typeface="+mn-cs"/>
              </a:rPr>
              <a:t>not identified </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050" kern="0" dirty="0">
                <a:solidFill>
                  <a:prstClr val="black"/>
                </a:solidFill>
                <a:cs typeface="+mn-cs"/>
              </a:rPr>
              <a:t>Complete solution descriptions, conclusions and recommendations.</a:t>
            </a:r>
            <a:endParaRPr lang="en-US" sz="1050" kern="0" dirty="0">
              <a:solidFill>
                <a:prstClr val="black"/>
              </a:solidFill>
              <a:latin typeface="Calibri"/>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val="2135679855"/>
              </p:ext>
            </p:extLst>
          </p:nvPr>
        </p:nvGraphicFramePr>
        <p:xfrm>
          <a:off x="256800" y="1048744"/>
          <a:ext cx="11528797" cy="1831481"/>
        </p:xfrm>
        <a:graphic>
          <a:graphicData uri="http://schemas.openxmlformats.org/drawingml/2006/table">
            <a:tbl>
              <a:tblPr firstRow="1" firstCol="1" bandRow="1">
                <a:tableStyleId>{F5AB1C69-6EDB-4FF4-983F-18BD219EF322}</a:tableStyleId>
              </a:tblPr>
              <a:tblGrid>
                <a:gridCol w="517678">
                  <a:extLst>
                    <a:ext uri="{9D8B030D-6E8A-4147-A177-3AD203B41FA5}">
                      <a16:colId xmlns:a16="http://schemas.microsoft.com/office/drawing/2014/main" val="20000"/>
                    </a:ext>
                  </a:extLst>
                </a:gridCol>
                <a:gridCol w="2662344">
                  <a:extLst>
                    <a:ext uri="{9D8B030D-6E8A-4147-A177-3AD203B41FA5}">
                      <a16:colId xmlns:a16="http://schemas.microsoft.com/office/drawing/2014/main" val="20001"/>
                    </a:ext>
                  </a:extLst>
                </a:gridCol>
                <a:gridCol w="688520">
                  <a:extLst>
                    <a:ext uri="{9D8B030D-6E8A-4147-A177-3AD203B41FA5}">
                      <a16:colId xmlns:a16="http://schemas.microsoft.com/office/drawing/2014/main" val="20002"/>
                    </a:ext>
                  </a:extLst>
                </a:gridCol>
                <a:gridCol w="803085">
                  <a:extLst>
                    <a:ext uri="{9D8B030D-6E8A-4147-A177-3AD203B41FA5}">
                      <a16:colId xmlns:a16="http://schemas.microsoft.com/office/drawing/2014/main" val="20005"/>
                    </a:ext>
                  </a:extLst>
                </a:gridCol>
                <a:gridCol w="406101">
                  <a:extLst>
                    <a:ext uri="{9D8B030D-6E8A-4147-A177-3AD203B41FA5}">
                      <a16:colId xmlns:a16="http://schemas.microsoft.com/office/drawing/2014/main" val="20006"/>
                    </a:ext>
                  </a:extLst>
                </a:gridCol>
                <a:gridCol w="606799">
                  <a:extLst>
                    <a:ext uri="{9D8B030D-6E8A-4147-A177-3AD203B41FA5}">
                      <a16:colId xmlns:a16="http://schemas.microsoft.com/office/drawing/2014/main" val="811818362"/>
                    </a:ext>
                  </a:extLst>
                </a:gridCol>
                <a:gridCol w="606799">
                  <a:extLst>
                    <a:ext uri="{9D8B030D-6E8A-4147-A177-3AD203B41FA5}">
                      <a16:colId xmlns:a16="http://schemas.microsoft.com/office/drawing/2014/main" val="20007"/>
                    </a:ext>
                  </a:extLst>
                </a:gridCol>
                <a:gridCol w="1237773">
                  <a:extLst>
                    <a:ext uri="{9D8B030D-6E8A-4147-A177-3AD203B41FA5}">
                      <a16:colId xmlns:a16="http://schemas.microsoft.com/office/drawing/2014/main" val="20008"/>
                    </a:ext>
                  </a:extLst>
                </a:gridCol>
                <a:gridCol w="1085930">
                  <a:extLst>
                    <a:ext uri="{9D8B030D-6E8A-4147-A177-3AD203B41FA5}">
                      <a16:colId xmlns:a16="http://schemas.microsoft.com/office/drawing/2014/main" val="20009"/>
                    </a:ext>
                  </a:extLst>
                </a:gridCol>
                <a:gridCol w="1001749">
                  <a:extLst>
                    <a:ext uri="{9D8B030D-6E8A-4147-A177-3AD203B41FA5}">
                      <a16:colId xmlns:a16="http://schemas.microsoft.com/office/drawing/2014/main" val="20010"/>
                    </a:ext>
                  </a:extLst>
                </a:gridCol>
                <a:gridCol w="1001749">
                  <a:extLst>
                    <a:ext uri="{9D8B030D-6E8A-4147-A177-3AD203B41FA5}">
                      <a16:colId xmlns:a16="http://schemas.microsoft.com/office/drawing/2014/main" val="20012"/>
                    </a:ext>
                  </a:extLst>
                </a:gridCol>
                <a:gridCol w="910270">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940046</a:t>
                      </a:r>
                    </a:p>
                  </a:txBody>
                  <a:tcPr marL="6350" marR="6350" marT="6350" marB="0">
                    <a:solidFill>
                      <a:schemeClr val="bg1">
                        <a:lumMod val="65000"/>
                      </a:schemeClr>
                    </a:solidFill>
                  </a:tcPr>
                </a:tc>
                <a:tc>
                  <a:txBody>
                    <a:bodyPr/>
                    <a:lstStyle/>
                    <a:p>
                      <a:pPr algn="l" fontAlgn="t"/>
                      <a:r>
                        <a:rPr lang="en-US" sz="1000" b="0" i="0" u="none" strike="noStrike" dirty="0">
                          <a:solidFill>
                            <a:schemeClr val="tx1"/>
                          </a:solidFill>
                          <a:effectLst/>
                          <a:latin typeface="+mn-lt"/>
                        </a:rPr>
                        <a:t>Study on enhanced intent driven management services for mobile networks </a:t>
                      </a:r>
                    </a:p>
                  </a:txBody>
                  <a:tcPr marL="6350" marR="6350" marT="6350" marB="0">
                    <a:solidFill>
                      <a:schemeClr val="bg1">
                        <a:lumMod val="65000"/>
                      </a:schemeClr>
                    </a:solidFill>
                  </a:tcPr>
                </a:tc>
                <a:tc>
                  <a:txBody>
                    <a:bodyPr/>
                    <a:lstStyle/>
                    <a:p>
                      <a:pPr algn="l" fontAlgn="t"/>
                      <a:r>
                        <a:rPr lang="en-US" sz="1000" b="0" i="0" u="none" strike="noStrike" dirty="0" err="1">
                          <a:solidFill>
                            <a:srgbClr val="000000"/>
                          </a:solidFill>
                          <a:effectLst/>
                          <a:latin typeface="+mn-lt"/>
                        </a:rPr>
                        <a:t>FS_eIDMS_MN</a:t>
                      </a:r>
                      <a:endParaRPr lang="en-US" sz="1000" b="0" i="0" u="none" strike="noStrike" dirty="0">
                        <a:solidFill>
                          <a:srgbClr val="000000"/>
                        </a:solidFill>
                        <a:effectLst/>
                        <a:latin typeface="+mn-lt"/>
                      </a:endParaRP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endParaRPr lang="en-US" altLang="zh-CN" sz="1000" b="0" kern="1200" dirty="0">
                        <a:solidFill>
                          <a:schemeClr val="tx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000" b="0" i="0" u="none" strike="noStrike" dirty="0">
                          <a:solidFill>
                            <a:srgbClr val="000000"/>
                          </a:solidFill>
                          <a:effectLst/>
                          <a:latin typeface="+mn-lt"/>
                        </a:rPr>
                        <a:t>100%</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SP-211450</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RAN3, ETSI ZSM, TM Forum</a:t>
                      </a:r>
                    </a:p>
                  </a:txBody>
                  <a:tcPr marL="68580" marR="68580" marT="0" marB="0" anchor="ctr">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0-&gt;15-&gt;40-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-&gt;80-&gt;90-&gt;98-&gt;100%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28.912</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1"/>
                  </a:ext>
                </a:extLst>
              </a:tr>
              <a:tr h="261224">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00" b="1" kern="1200" dirty="0">
                          <a:solidFill>
                            <a:srgbClr val="0000FF"/>
                          </a:solidFill>
                          <a:effectLst/>
                          <a:latin typeface="+mn-lt"/>
                          <a:ea typeface="+mn-ea"/>
                          <a:cs typeface="Arial" panose="020B0604020202020204" pitchFamily="34" charset="0"/>
                        </a:rPr>
                        <a:t>-&gt; SA#101 (Sep 2023)</a:t>
                      </a:r>
                      <a:endParaRPr lang="en-US"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0-&gt;10-&gt;20-&gt;35-&gt;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40-&gt;50-&gt;60-&gt;70-&gt;85%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28.836</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05214271"/>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30176"/>
            <a:ext cx="9102725" cy="1143000"/>
          </a:xfrm>
        </p:spPr>
        <p:txBody>
          <a:bodyPr/>
          <a:lstStyle/>
          <a:p>
            <a:r>
              <a:rPr lang="en-GB" altLang="en-US" sz="2800" dirty="0"/>
              <a:t>Rel-18 SI - Intelligence and Automation (3/4)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121494" y="2810816"/>
            <a:ext cx="7237045" cy="35246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FS_AIML_MGMT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en-US" altLang="zh-CN" sz="1600" kern="0" dirty="0">
                <a:solidFill>
                  <a:prstClr val="black"/>
                </a:solidFill>
              </a:rPr>
              <a:t>This study is completed.</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7230412" y="2828098"/>
            <a:ext cx="4706763" cy="3782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FS_MANWDAF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This study is completed.</a:t>
            </a:r>
          </a:p>
        </p:txBody>
      </p:sp>
      <p:graphicFrame>
        <p:nvGraphicFramePr>
          <p:cNvPr id="2" name="表格 1"/>
          <p:cNvGraphicFramePr>
            <a:graphicFrameLocks noGrp="1"/>
          </p:cNvGraphicFramePr>
          <p:nvPr>
            <p:extLst>
              <p:ext uri="{D42A27DB-BD31-4B8C-83A1-F6EECF244321}">
                <p14:modId xmlns:p14="http://schemas.microsoft.com/office/powerpoint/2010/main" val="649918698"/>
              </p:ext>
            </p:extLst>
          </p:nvPr>
        </p:nvGraphicFramePr>
        <p:xfrm>
          <a:off x="196280" y="806374"/>
          <a:ext cx="11612767" cy="1478597"/>
        </p:xfrm>
        <a:graphic>
          <a:graphicData uri="http://schemas.openxmlformats.org/drawingml/2006/table">
            <a:tbl>
              <a:tblPr firstRow="1" firstCol="1" bandRow="1">
                <a:tableStyleId>{F5AB1C69-6EDB-4FF4-983F-18BD219EF322}</a:tableStyleId>
              </a:tblPr>
              <a:tblGrid>
                <a:gridCol w="521448">
                  <a:extLst>
                    <a:ext uri="{9D8B030D-6E8A-4147-A177-3AD203B41FA5}">
                      <a16:colId xmlns:a16="http://schemas.microsoft.com/office/drawing/2014/main" val="20000"/>
                    </a:ext>
                  </a:extLst>
                </a:gridCol>
                <a:gridCol w="2681735">
                  <a:extLst>
                    <a:ext uri="{9D8B030D-6E8A-4147-A177-3AD203B41FA5}">
                      <a16:colId xmlns:a16="http://schemas.microsoft.com/office/drawing/2014/main" val="20001"/>
                    </a:ext>
                  </a:extLst>
                </a:gridCol>
                <a:gridCol w="693535">
                  <a:extLst>
                    <a:ext uri="{9D8B030D-6E8A-4147-A177-3AD203B41FA5}">
                      <a16:colId xmlns:a16="http://schemas.microsoft.com/office/drawing/2014/main" val="20002"/>
                    </a:ext>
                  </a:extLst>
                </a:gridCol>
                <a:gridCol w="808934">
                  <a:extLst>
                    <a:ext uri="{9D8B030D-6E8A-4147-A177-3AD203B41FA5}">
                      <a16:colId xmlns:a16="http://schemas.microsoft.com/office/drawing/2014/main" val="20005"/>
                    </a:ext>
                  </a:extLst>
                </a:gridCol>
                <a:gridCol w="409059">
                  <a:extLst>
                    <a:ext uri="{9D8B030D-6E8A-4147-A177-3AD203B41FA5}">
                      <a16:colId xmlns:a16="http://schemas.microsoft.com/office/drawing/2014/main" val="20006"/>
                    </a:ext>
                  </a:extLst>
                </a:gridCol>
                <a:gridCol w="611219">
                  <a:extLst>
                    <a:ext uri="{9D8B030D-6E8A-4147-A177-3AD203B41FA5}">
                      <a16:colId xmlns:a16="http://schemas.microsoft.com/office/drawing/2014/main" val="1324243669"/>
                    </a:ext>
                  </a:extLst>
                </a:gridCol>
                <a:gridCol w="611219">
                  <a:extLst>
                    <a:ext uri="{9D8B030D-6E8A-4147-A177-3AD203B41FA5}">
                      <a16:colId xmlns:a16="http://schemas.microsoft.com/office/drawing/2014/main" val="20007"/>
                    </a:ext>
                  </a:extLst>
                </a:gridCol>
                <a:gridCol w="1246788">
                  <a:extLst>
                    <a:ext uri="{9D8B030D-6E8A-4147-A177-3AD203B41FA5}">
                      <a16:colId xmlns:a16="http://schemas.microsoft.com/office/drawing/2014/main" val="20008"/>
                    </a:ext>
                  </a:extLst>
                </a:gridCol>
                <a:gridCol w="1093840">
                  <a:extLst>
                    <a:ext uri="{9D8B030D-6E8A-4147-A177-3AD203B41FA5}">
                      <a16:colId xmlns:a16="http://schemas.microsoft.com/office/drawing/2014/main" val="20009"/>
                    </a:ext>
                  </a:extLst>
                </a:gridCol>
                <a:gridCol w="1009045">
                  <a:extLst>
                    <a:ext uri="{9D8B030D-6E8A-4147-A177-3AD203B41FA5}">
                      <a16:colId xmlns:a16="http://schemas.microsoft.com/office/drawing/2014/main" val="20010"/>
                    </a:ext>
                  </a:extLst>
                </a:gridCol>
                <a:gridCol w="1009045">
                  <a:extLst>
                    <a:ext uri="{9D8B030D-6E8A-4147-A177-3AD203B41FA5}">
                      <a16:colId xmlns:a16="http://schemas.microsoft.com/office/drawing/2014/main" val="20012"/>
                    </a:ext>
                  </a:extLst>
                </a:gridCol>
                <a:gridCol w="916900">
                  <a:extLst>
                    <a:ext uri="{9D8B030D-6E8A-4147-A177-3AD203B41FA5}">
                      <a16:colId xmlns:a16="http://schemas.microsoft.com/office/drawing/2014/main" val="20013"/>
                    </a:ext>
                  </a:extLst>
                </a:gridCol>
              </a:tblGrid>
              <a:tr h="96207">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624013">
                <a:tc>
                  <a:txBody>
                    <a:bodyPr/>
                    <a:lstStyle/>
                    <a:p>
                      <a:pPr algn="ctr" fontAlgn="t"/>
                      <a:r>
                        <a:rPr lang="en-US" sz="1000" b="0" i="0" u="none" strike="noStrike" dirty="0">
                          <a:solidFill>
                            <a:srgbClr val="000000"/>
                          </a:solidFill>
                          <a:effectLst/>
                          <a:latin typeface="+mn-lt"/>
                        </a:rPr>
                        <a:t>940039</a:t>
                      </a:r>
                    </a:p>
                  </a:txBody>
                  <a:tcPr marL="6350" marR="6350" marT="6350" marB="0">
                    <a:solidFill>
                      <a:schemeClr val="bg1">
                        <a:lumMod val="65000"/>
                      </a:schemeClr>
                    </a:solidFill>
                  </a:tcPr>
                </a:tc>
                <a:tc>
                  <a:txBody>
                    <a:bodyPr/>
                    <a:lstStyle/>
                    <a:p>
                      <a:pPr algn="l" fontAlgn="t"/>
                      <a:r>
                        <a:rPr lang="en-US" sz="1000" b="0" i="0" u="none" strike="noStrike" kern="1200" dirty="0">
                          <a:solidFill>
                            <a:schemeClr val="tx1"/>
                          </a:solidFill>
                          <a:effectLst/>
                          <a:latin typeface="+mn-lt"/>
                          <a:ea typeface="+mn-ea"/>
                          <a:cs typeface="+mn-cs"/>
                        </a:rPr>
                        <a:t>Study on AI/ML management </a:t>
                      </a:r>
                    </a:p>
                  </a:txBody>
                  <a:tcPr marL="6350" marR="6350" marT="6350" marB="0">
                    <a:solidFill>
                      <a:schemeClr val="bg1">
                        <a:lumMod val="65000"/>
                      </a:schemeClr>
                    </a:solidFill>
                  </a:tcPr>
                </a:tc>
                <a:tc>
                  <a:txBody>
                    <a:bodyPr/>
                    <a:lstStyle/>
                    <a:p>
                      <a:pPr algn="l" fontAlgn="t"/>
                      <a:r>
                        <a:rPr lang="en-US" sz="1000" b="0" i="0" u="none" strike="noStrike" dirty="0">
                          <a:solidFill>
                            <a:srgbClr val="000000"/>
                          </a:solidFill>
                          <a:effectLst/>
                          <a:latin typeface="+mn-lt"/>
                        </a:rPr>
                        <a:t>FS_AIML_MGMT</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srgbClr val="000000"/>
                          </a:solidFill>
                          <a:effectLst/>
                          <a:uLnTx/>
                          <a:uFillTx/>
                          <a:latin typeface="Calibri"/>
                          <a:ea typeface="宋体" panose="02010600030101010101" pitchFamily="2" charset="-122"/>
                          <a:cs typeface="Arial" panose="020B0604020202020204" pitchFamily="34" charset="0"/>
                        </a:rPr>
                        <a:t>SA#100(June 2023)</a:t>
                      </a:r>
                      <a:endParaRPr kumimoji="0" lang="zh-CN"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SP-211443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endParaRPr lang="zh-CN" altLang="en-US"/>
                    </a:p>
                  </a:txBody>
                  <a:tcPr marL="36002" marR="36002" marT="0" marB="0">
                    <a:solidFill>
                      <a:schemeClr val="bg1">
                        <a:lumMod val="6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SA1, SA2, RAN3,RAN2 </a:t>
                      </a:r>
                    </a:p>
                  </a:txBody>
                  <a:tcPr marL="68580" marR="68580" marT="0" marB="0" anchor="ctr">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&gt;30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-&gt;55%-&gt;85%-&gt;95%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28.908</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mn-ea"/>
                          <a:cs typeface="Arial" panose="020B0604020202020204" pitchFamily="34" charset="0"/>
                        </a:rPr>
                        <a:t>Intel, NEC</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1"/>
                  </a:ext>
                </a:extLst>
              </a:tr>
              <a:tr h="654544">
                <a:tc>
                  <a:txBody>
                    <a:bodyPr/>
                    <a:lstStyle/>
                    <a:p>
                      <a:pPr algn="ctr" fontAlgn="t"/>
                      <a:r>
                        <a:rPr lang="en-US" sz="1050" b="0" i="0" u="none" strike="noStrike" dirty="0">
                          <a:solidFill>
                            <a:srgbClr val="000000"/>
                          </a:solidFill>
                          <a:effectLst/>
                          <a:latin typeface="+mn-lt"/>
                        </a:rPr>
                        <a:t>940034</a:t>
                      </a:r>
                    </a:p>
                  </a:txBody>
                  <a:tcPr marL="6350" marR="6350" marT="6350" marB="0">
                    <a:solidFill>
                      <a:schemeClr val="bg1">
                        <a:lumMod val="65000"/>
                      </a:schemeClr>
                    </a:solidFill>
                  </a:tcPr>
                </a:tc>
                <a:tc>
                  <a:txBody>
                    <a:bodyPr/>
                    <a:lstStyle/>
                    <a:p>
                      <a:pPr algn="l" fontAlgn="t"/>
                      <a:r>
                        <a:rPr lang="en-US" sz="1050" b="0" i="0" u="none" strike="noStrike" dirty="0">
                          <a:solidFill>
                            <a:schemeClr val="tx1"/>
                          </a:solidFill>
                          <a:effectLst/>
                          <a:latin typeface="+mn-lt"/>
                        </a:rPr>
                        <a:t>Study on Enhancement of the management aspects related to NWDAF </a:t>
                      </a:r>
                    </a:p>
                  </a:txBody>
                  <a:tcPr marL="6350" marR="6350" marT="6350" marB="0">
                    <a:solidFill>
                      <a:schemeClr val="bg1">
                        <a:lumMod val="65000"/>
                      </a:schemeClr>
                    </a:solidFill>
                  </a:tcPr>
                </a:tc>
                <a:tc>
                  <a:txBody>
                    <a:bodyPr/>
                    <a:lstStyle/>
                    <a:p>
                      <a:pPr algn="l" fontAlgn="t"/>
                      <a:r>
                        <a:rPr lang="en-US" sz="1050" b="0" i="0" u="none" strike="noStrike" dirty="0">
                          <a:solidFill>
                            <a:srgbClr val="000000"/>
                          </a:solidFill>
                          <a:effectLst/>
                          <a:latin typeface="+mn-lt"/>
                        </a:rPr>
                        <a:t>FS_MANWDAF</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rPr>
                        <a:t>SA#100(June 2023)</a:t>
                      </a:r>
                      <a:endParaRPr kumimoji="0" lang="zh-CN" altLang="zh-CN" sz="1000" b="0" i="0" u="none" strike="noStrike" kern="1200" cap="none" spc="0" normalizeH="0" baseline="0" noProof="0" dirty="0">
                        <a:ln>
                          <a:noFill/>
                        </a:ln>
                        <a:solidFill>
                          <a:srgbClr val="000000"/>
                        </a:solidFill>
                        <a:effectLst/>
                        <a:uLnTx/>
                        <a:uFillTx/>
                        <a:latin typeface="Calibri"/>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105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SP-211435</a:t>
                      </a:r>
                      <a:endParaRPr lang="en-GB" altLang="zh-CN" sz="105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endParaRPr lang="zh-CN" altLang="en-US" dirty="0"/>
                    </a:p>
                  </a:txBody>
                  <a:tcPr marL="36002" marR="36002" marT="0" marB="0">
                    <a:solidFill>
                      <a:schemeClr val="bg1">
                        <a:lumMod val="65000"/>
                      </a:schemeClr>
                    </a:solidFill>
                  </a:tcPr>
                </a:tc>
                <a:tc>
                  <a:txBody>
                    <a:bodyPr/>
                    <a:lstStyle/>
                    <a:p>
                      <a:pPr>
                        <a:lnSpc>
                          <a:spcPct val="107000"/>
                        </a:lnSpc>
                        <a:spcAft>
                          <a:spcPts val="800"/>
                        </a:spcAft>
                      </a:pPr>
                      <a:endParaRPr lang="en-GB" sz="1050" b="0" i="0" u="none" strike="noStrike" kern="1200" dirty="0">
                        <a:solidFill>
                          <a:srgbClr val="0000FF"/>
                        </a:solidFill>
                        <a:effectLst/>
                        <a:latin typeface="+mn-lt"/>
                        <a:ea typeface="+mn-ea"/>
                        <a:cs typeface="+mn-cs"/>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50" kern="1200" dirty="0">
                          <a:solidFill>
                            <a:srgbClr val="000000"/>
                          </a:solidFill>
                          <a:effectLst/>
                          <a:latin typeface="+mn-lt"/>
                          <a:ea typeface="宋体" panose="02010600030101010101" pitchFamily="2" charset="-122"/>
                          <a:cs typeface="Arial" panose="020B0604020202020204" pitchFamily="34" charset="0"/>
                        </a:rPr>
                        <a:t>SA2</a:t>
                      </a:r>
                    </a:p>
                  </a:txBody>
                  <a:tcPr marL="68580" marR="68580" marT="0" marB="0" anchor="ctr">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50" kern="1200" dirty="0">
                          <a:solidFill>
                            <a:srgbClr val="000000"/>
                          </a:solidFill>
                          <a:effectLst/>
                          <a:latin typeface="+mn-lt"/>
                          <a:ea typeface="宋体" panose="02010600030101010101" pitchFamily="2" charset="-122"/>
                          <a:cs typeface="Arial" panose="020B0604020202020204" pitchFamily="34" charset="0"/>
                        </a:rPr>
                        <a:t> </a:t>
                      </a:r>
                      <a:r>
                        <a:rPr lang="en-US" altLang="zh-CN" sz="1050" kern="1200" dirty="0">
                          <a:solidFill>
                            <a:srgbClr val="000000"/>
                          </a:solidFill>
                          <a:effectLst/>
                          <a:latin typeface="+mn-lt"/>
                          <a:ea typeface="+mn-ea"/>
                          <a:cs typeface="Arial" panose="020B0604020202020204" pitchFamily="34" charset="0"/>
                        </a:rPr>
                        <a:t>0-&gt;5-&gt;</a:t>
                      </a:r>
                      <a:r>
                        <a:rPr lang="en-US" altLang="zh-CN" sz="1050" kern="1200" dirty="0">
                          <a:solidFill>
                            <a:srgbClr val="000000"/>
                          </a:solidFill>
                          <a:effectLst/>
                          <a:latin typeface="+mn-lt"/>
                          <a:ea typeface="宋体" panose="02010600030101010101" pitchFamily="2" charset="-122"/>
                          <a:cs typeface="Arial" panose="020B0604020202020204" pitchFamily="34" charset="0"/>
                        </a:rPr>
                        <a:t>30-&gt;60-&gt; 65-&gt;75-&gt;95-&gt;100%</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algn="ctr" defTabSz="1219170" rtl="0" eaLnBrk="1" latinLnBrk="0" hangingPunct="1">
                        <a:lnSpc>
                          <a:spcPct val="150000"/>
                        </a:lnSpc>
                        <a:spcAft>
                          <a:spcPts val="0"/>
                        </a:spcAft>
                      </a:pPr>
                      <a:r>
                        <a:rPr lang="fr-FR" altLang="zh-CN" sz="1050" kern="1200" dirty="0">
                          <a:solidFill>
                            <a:srgbClr val="000000"/>
                          </a:solidFill>
                          <a:effectLst/>
                          <a:latin typeface="+mn-lt"/>
                          <a:ea typeface="宋体" panose="02010600030101010101" pitchFamily="2" charset="-122"/>
                          <a:cs typeface="Arial" panose="020B0604020202020204" pitchFamily="34" charset="0"/>
                        </a:rPr>
                        <a:t>28.864</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55563" indent="0" algn="l" defTabSz="1219170" rtl="0" eaLnBrk="1" latinLnBrk="0" hangingPunct="1">
                        <a:lnSpc>
                          <a:spcPct val="150000"/>
                        </a:lnSpc>
                        <a:spcAft>
                          <a:spcPts val="0"/>
                        </a:spcAft>
                      </a:pPr>
                      <a:r>
                        <a:rPr lang="en-US" altLang="zh-CN" sz="1050" kern="1200" dirty="0">
                          <a:solidFill>
                            <a:srgbClr val="000000"/>
                          </a:solidFill>
                          <a:effectLst/>
                          <a:latin typeface="+mn-lt"/>
                          <a:ea typeface="+mn-ea"/>
                          <a:cs typeface="Arial" panose="020B0604020202020204" pitchFamily="34" charset="0"/>
                        </a:rPr>
                        <a:t>China Telecom</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192865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Rel-18 SI - Intelligence and Automation (4/4) </a:t>
            </a:r>
            <a:endParaRPr lang="en-US" altLang="en-US" sz="2800" dirty="0"/>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369511" y="2915183"/>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FS_MEDACO_RAN</a:t>
            </a:r>
            <a:r>
              <a:rPr lang="zh-CN" altLang="en-US" sz="1400" b="1" kern="0" dirty="0">
                <a:solidFill>
                  <a:srgbClr val="0000FF"/>
                </a:solidFill>
              </a:rPr>
              <a:t>：</a:t>
            </a:r>
            <a:endParaRPr lang="de-DE" altLang="de-DE" sz="1400" b="1" kern="0" dirty="0">
              <a:solidFill>
                <a:srgbClr val="0000FF"/>
              </a:solidFill>
            </a:endParaRPr>
          </a:p>
          <a:p>
            <a:pPr marL="855123" lvl="1" indent="-455073" defTabSz="1219170">
              <a:spcBef>
                <a:spcPts val="0"/>
              </a:spcBef>
              <a:spcAft>
                <a:spcPts val="0"/>
              </a:spcAft>
              <a:defRPr/>
            </a:pPr>
            <a:r>
              <a:rPr lang="en-US" altLang="zh-CN" sz="1400" b="1" kern="0" dirty="0">
                <a:solidFill>
                  <a:prstClr val="black"/>
                </a:solidFill>
              </a:rPr>
              <a:t>This study is completed.</a:t>
            </a:r>
            <a:endParaRPr lang="en-US" sz="1400" kern="0"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499902398"/>
              </p:ext>
            </p:extLst>
          </p:nvPr>
        </p:nvGraphicFramePr>
        <p:xfrm>
          <a:off x="164754" y="1252815"/>
          <a:ext cx="11747157" cy="1513791"/>
        </p:xfrm>
        <a:graphic>
          <a:graphicData uri="http://schemas.openxmlformats.org/drawingml/2006/table">
            <a:tbl>
              <a:tblPr firstRow="1" firstCol="1" bandRow="1">
                <a:tableStyleId>{F5AB1C69-6EDB-4FF4-983F-18BD219EF322}</a:tableStyleId>
              </a:tblPr>
              <a:tblGrid>
                <a:gridCol w="527482">
                  <a:extLst>
                    <a:ext uri="{9D8B030D-6E8A-4147-A177-3AD203B41FA5}">
                      <a16:colId xmlns:a16="http://schemas.microsoft.com/office/drawing/2014/main" val="20000"/>
                    </a:ext>
                  </a:extLst>
                </a:gridCol>
                <a:gridCol w="2712770">
                  <a:extLst>
                    <a:ext uri="{9D8B030D-6E8A-4147-A177-3AD203B41FA5}">
                      <a16:colId xmlns:a16="http://schemas.microsoft.com/office/drawing/2014/main" val="20001"/>
                    </a:ext>
                  </a:extLst>
                </a:gridCol>
                <a:gridCol w="701561">
                  <a:extLst>
                    <a:ext uri="{9D8B030D-6E8A-4147-A177-3AD203B41FA5}">
                      <a16:colId xmlns:a16="http://schemas.microsoft.com/office/drawing/2014/main" val="20002"/>
                    </a:ext>
                  </a:extLst>
                </a:gridCol>
                <a:gridCol w="818296">
                  <a:extLst>
                    <a:ext uri="{9D8B030D-6E8A-4147-A177-3AD203B41FA5}">
                      <a16:colId xmlns:a16="http://schemas.microsoft.com/office/drawing/2014/main" val="20005"/>
                    </a:ext>
                  </a:extLst>
                </a:gridCol>
                <a:gridCol w="413793">
                  <a:extLst>
                    <a:ext uri="{9D8B030D-6E8A-4147-A177-3AD203B41FA5}">
                      <a16:colId xmlns:a16="http://schemas.microsoft.com/office/drawing/2014/main" val="20006"/>
                    </a:ext>
                  </a:extLst>
                </a:gridCol>
                <a:gridCol w="618292">
                  <a:extLst>
                    <a:ext uri="{9D8B030D-6E8A-4147-A177-3AD203B41FA5}">
                      <a16:colId xmlns:a16="http://schemas.microsoft.com/office/drawing/2014/main" val="2163327472"/>
                    </a:ext>
                  </a:extLst>
                </a:gridCol>
                <a:gridCol w="618292">
                  <a:extLst>
                    <a:ext uri="{9D8B030D-6E8A-4147-A177-3AD203B41FA5}">
                      <a16:colId xmlns:a16="http://schemas.microsoft.com/office/drawing/2014/main" val="20007"/>
                    </a:ext>
                  </a:extLst>
                </a:gridCol>
                <a:gridCol w="1261216">
                  <a:extLst>
                    <a:ext uri="{9D8B030D-6E8A-4147-A177-3AD203B41FA5}">
                      <a16:colId xmlns:a16="http://schemas.microsoft.com/office/drawing/2014/main" val="20008"/>
                    </a:ext>
                  </a:extLst>
                </a:gridCol>
                <a:gridCol w="1106498">
                  <a:extLst>
                    <a:ext uri="{9D8B030D-6E8A-4147-A177-3AD203B41FA5}">
                      <a16:colId xmlns:a16="http://schemas.microsoft.com/office/drawing/2014/main" val="20009"/>
                    </a:ext>
                  </a:extLst>
                </a:gridCol>
                <a:gridCol w="1020723">
                  <a:extLst>
                    <a:ext uri="{9D8B030D-6E8A-4147-A177-3AD203B41FA5}">
                      <a16:colId xmlns:a16="http://schemas.microsoft.com/office/drawing/2014/main" val="20010"/>
                    </a:ext>
                  </a:extLst>
                </a:gridCol>
                <a:gridCol w="1020723">
                  <a:extLst>
                    <a:ext uri="{9D8B030D-6E8A-4147-A177-3AD203B41FA5}">
                      <a16:colId xmlns:a16="http://schemas.microsoft.com/office/drawing/2014/main" val="20012"/>
                    </a:ext>
                  </a:extLst>
                </a:gridCol>
                <a:gridCol w="927511">
                  <a:extLst>
                    <a:ext uri="{9D8B030D-6E8A-4147-A177-3AD203B41FA5}">
                      <a16:colId xmlns:a16="http://schemas.microsoft.com/office/drawing/2014/main" val="20013"/>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fr-FR" altLang="zh-CN" sz="900" b="0" kern="1200" dirty="0">
                          <a:solidFill>
                            <a:schemeClr val="tx1"/>
                          </a:solidFill>
                          <a:effectLst/>
                          <a:latin typeface="+mn-lt"/>
                          <a:ea typeface="+mn-ea"/>
                          <a:cs typeface="Arial" panose="020B0604020202020204" pitchFamily="34" charset="0"/>
                        </a:rPr>
                        <a:t>SA#100 (Jun 2023)</a:t>
                      </a:r>
                    </a:p>
                    <a:p>
                      <a:pPr marL="0" algn="ctr" defTabSz="1219170" rtl="0" eaLnBrk="1" latinLnBrk="0" hangingPunct="1">
                        <a:lnSpc>
                          <a:spcPct val="150000"/>
                        </a:lnSpc>
                        <a:spcAft>
                          <a:spcPts val="0"/>
                        </a:spcAft>
                      </a:pPr>
                      <a:r>
                        <a:rPr lang="fr-FR" altLang="zh-CN" sz="900" b="1" kern="1200" dirty="0">
                          <a:solidFill>
                            <a:srgbClr val="0000FF"/>
                          </a:solidFill>
                          <a:effectLst/>
                          <a:latin typeface="+mn-lt"/>
                          <a:ea typeface="+mn-ea"/>
                          <a:cs typeface="Arial" panose="020B0604020202020204" pitchFamily="34" charset="0"/>
                        </a:rPr>
                        <a:t>-&gt;SA#103(Mar 2024)</a:t>
                      </a:r>
                      <a:endParaRPr lang="zh-CN" altLang="zh-CN" sz="9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30%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mn-ea"/>
                          <a:cs typeface="Arial" panose="020B0604020202020204" pitchFamily="34" charset="0"/>
                        </a:rPr>
                        <a:t>0-&gt;10-&gt;10-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a:solidFill>
                            <a:srgbClr val="FF3300"/>
                          </a:solidFill>
                          <a:effectLst/>
                          <a:latin typeface="+mn-lt"/>
                          <a:ea typeface="宋体" panose="02010600030101010101" pitchFamily="2" charset="-122"/>
                          <a:cs typeface="Arial" panose="020B0604020202020204" pitchFamily="34" charset="0"/>
                        </a:rPr>
                        <a:t>15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FF3300"/>
                          </a:solidFill>
                          <a:effectLst/>
                          <a:latin typeface="+mn-lt"/>
                          <a:ea typeface="宋体" panose="02010600030101010101" pitchFamily="2" charset="-122"/>
                          <a:cs typeface="Arial" panose="020B0604020202020204" pitchFamily="34" charset="0"/>
                        </a:rPr>
                        <a:t>-&gt;20%-&gt;20-</a:t>
                      </a:r>
                      <a:r>
                        <a:rPr lang="en-US" altLang="zh-CN" sz="900" kern="1200" dirty="0">
                          <a:solidFill>
                            <a:schemeClr val="tx1"/>
                          </a:solidFill>
                          <a:effectLst/>
                          <a:latin typeface="+mn-lt"/>
                          <a:ea typeface="宋体" panose="02010600030101010101" pitchFamily="2" charset="-122"/>
                          <a:cs typeface="Arial" panose="020B0604020202020204" pitchFamily="34" charset="0"/>
                        </a:rPr>
                        <a:t>&gt;30-&gt;30-&gt;30%</a:t>
                      </a:r>
                      <a:endParaRPr lang="zh-CN" sz="90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28.830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261224">
                <a:tc>
                  <a:txBody>
                    <a:bodyPr/>
                    <a:lstStyle/>
                    <a:p>
                      <a:pPr algn="ctr" fontAlgn="t"/>
                      <a:r>
                        <a:rPr lang="en-US" sz="1000" b="0" i="0" u="none" strike="noStrike" dirty="0">
                          <a:solidFill>
                            <a:srgbClr val="000000"/>
                          </a:solidFill>
                          <a:effectLst/>
                          <a:latin typeface="+mn-lt"/>
                        </a:rPr>
                        <a:t>960024</a:t>
                      </a:r>
                    </a:p>
                  </a:txBody>
                  <a:tcPr marL="6350" marR="6350" marT="6350" marB="0">
                    <a:solidFill>
                      <a:schemeClr val="bg1">
                        <a:lumMod val="65000"/>
                      </a:schemeClr>
                    </a:solidFill>
                  </a:tcPr>
                </a:tc>
                <a:tc>
                  <a:txBody>
                    <a:bodyPr/>
                    <a:lstStyle/>
                    <a:p>
                      <a:pPr algn="l" fontAlgn="t"/>
                      <a:r>
                        <a:rPr lang="en-US" sz="1000" b="0" i="0" u="none" strike="noStrike" dirty="0">
                          <a:solidFill>
                            <a:schemeClr val="tx1"/>
                          </a:solidFill>
                          <a:effectLst/>
                          <a:latin typeface="+mn-lt"/>
                        </a:rPr>
                        <a:t>Study on measurement data collection to support RAN intelligence </a:t>
                      </a:r>
                    </a:p>
                  </a:txBody>
                  <a:tcPr marL="6350" marR="6350" marT="6350" marB="0">
                    <a:solidFill>
                      <a:schemeClr val="bg1">
                        <a:lumMod val="65000"/>
                      </a:schemeClr>
                    </a:solidFill>
                  </a:tcPr>
                </a:tc>
                <a:tc>
                  <a:txBody>
                    <a:bodyPr/>
                    <a:lstStyle/>
                    <a:p>
                      <a:pPr algn="l" fontAlgn="t"/>
                      <a:r>
                        <a:rPr lang="en-US" sz="1000" b="0" i="0" u="none" strike="noStrike" dirty="0">
                          <a:solidFill>
                            <a:srgbClr val="000000"/>
                          </a:solidFill>
                          <a:effectLst/>
                          <a:latin typeface="+mn-lt"/>
                        </a:rPr>
                        <a:t>FS_MEDACO_RAN</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000" b="0" i="0" u="none" strike="noStrike" dirty="0">
                          <a:solidFill>
                            <a:srgbClr val="000000"/>
                          </a:solidFill>
                          <a:effectLst/>
                          <a:highlight>
                            <a:srgbClr val="00FF00"/>
                          </a:highlight>
                          <a:latin typeface="+mn-lt"/>
                        </a:rPr>
                        <a:t>100%</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0000"/>
                          </a:solidFill>
                          <a:effectLst/>
                          <a:latin typeface="+mn-lt"/>
                          <a:ea typeface="+mn-ea"/>
                          <a:cs typeface="Arial" panose="020B0604020202020204" pitchFamily="34" charset="0"/>
                        </a:rPr>
                        <a:t>SP-220488</a:t>
                      </a:r>
                    </a:p>
                  </a:txBody>
                  <a:tcPr marL="9525" marR="9525" marT="9525" marB="9525">
                    <a:solidFill>
                      <a:schemeClr val="bg1">
                        <a:lumMod val="65000"/>
                      </a:schemeClr>
                    </a:solidFill>
                  </a:tcPr>
                </a:tc>
                <a:tc>
                  <a:txBody>
                    <a:bodyPr/>
                    <a:lstStyle/>
                    <a:p>
                      <a:pPr algn="ctr">
                        <a:lnSpc>
                          <a:spcPct val="107000"/>
                        </a:lnSpc>
                        <a:spcAft>
                          <a:spcPts val="800"/>
                        </a:spcAft>
                      </a:pPr>
                      <a:endParaRPr lang="en-GB" sz="1000" dirty="0">
                        <a:solidFill>
                          <a:srgbClr val="0000FF"/>
                        </a:solidFill>
                        <a:latin typeface="+mn-lt"/>
                      </a:endParaRPr>
                    </a:p>
                  </a:txBody>
                  <a:tcPr marL="36002" marR="36002" marT="0" marB="0">
                    <a:solidFill>
                      <a:schemeClr val="bg1">
                        <a:lumMod val="6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RAN2,RAN3</a:t>
                      </a:r>
                    </a:p>
                  </a:txBody>
                  <a:tcPr marL="68580" marR="68580" marT="0" marB="0" anchor="ctr">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00" kern="1200" dirty="0">
                          <a:solidFill>
                            <a:srgbClr val="000000"/>
                          </a:solidFill>
                          <a:effectLst/>
                          <a:latin typeface="+mn-lt"/>
                          <a:ea typeface="宋体" panose="02010600030101010101" pitchFamily="2" charset="-122"/>
                          <a:cs typeface="Arial" panose="020B0604020202020204" pitchFamily="34" charset="0"/>
                        </a:rPr>
                        <a:t>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r>
                        <a:rPr lang="en-US" altLang="zh-CN" sz="1000" kern="1200" baseline="0" dirty="0">
                          <a:solidFill>
                            <a:srgbClr val="000000"/>
                          </a:solidFill>
                          <a:effectLst/>
                          <a:latin typeface="+mn-lt"/>
                          <a:ea typeface="宋体" panose="02010600030101010101" pitchFamily="2" charset="-122"/>
                          <a:cs typeface="Arial" panose="020B0604020202020204" pitchFamily="34" charset="0"/>
                        </a:rPr>
                        <a:t>-&gt;100 </a:t>
                      </a:r>
                      <a:r>
                        <a:rPr lang="fr-FR" altLang="zh-CN" sz="1000" kern="1200" dirty="0">
                          <a:solidFill>
                            <a:srgbClr val="000000"/>
                          </a:solidFill>
                          <a:effectLst/>
                          <a:latin typeface="+mn-lt"/>
                          <a:ea typeface="宋体" panose="02010600030101010101" pitchFamily="2" charset="-122"/>
                          <a:cs typeface="Arial" panose="020B0604020202020204" pitchFamily="34" charset="0"/>
                        </a:rPr>
                        <a:t>%</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28.838</a:t>
                      </a:r>
                      <a:endParaRPr lang="zh-CN" sz="1000" kern="1200" dirty="0">
                        <a:solidFill>
                          <a:srgbClr val="000000"/>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Intel</a:t>
                      </a:r>
                      <a:r>
                        <a:rPr lang="en-US" altLang="zh-CN" sz="1000" kern="1200" dirty="0">
                          <a:solidFill>
                            <a:srgbClr val="000000"/>
                          </a:solidFill>
                          <a:effectLst/>
                          <a:latin typeface="+mn-lt"/>
                          <a:ea typeface="宋体" panose="02010600030101010101" pitchFamily="2" charset="-122"/>
                          <a:cs typeface="Arial" panose="020B0604020202020204" pitchFamily="34" charset="0"/>
                        </a:rPr>
                        <a:t>,</a:t>
                      </a:r>
                      <a:r>
                        <a:rPr lang="zh-CN" altLang="en-US"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China</a:t>
                      </a:r>
                      <a:r>
                        <a:rPr lang="zh-CN" altLang="en-US"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宋体" panose="02010600030101010101" pitchFamily="2" charset="-122"/>
                          <a:cs typeface="Arial" panose="020B0604020202020204" pitchFamily="34" charset="0"/>
                        </a:rPr>
                        <a:t>Mobile</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FFCF2C2E-E7F6-45F5-B56A-A695EA111A7B}"/>
              </a:ext>
            </a:extLst>
          </p:cNvPr>
          <p:cNvSpPr txBox="1">
            <a:spLocks/>
          </p:cNvSpPr>
          <p:nvPr/>
        </p:nvSpPr>
        <p:spPr>
          <a:xfrm>
            <a:off x="280089" y="2915183"/>
            <a:ext cx="5353166" cy="245421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FS_FSEV</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685800" lvl="1" indent="-285750" defTabSz="1219170">
              <a:spcBef>
                <a:spcPts val="0"/>
              </a:spcBef>
              <a:spcAft>
                <a:spcPts val="0"/>
              </a:spcAft>
              <a:defRPr/>
            </a:pPr>
            <a:r>
              <a:rPr lang="en-US" altLang="de-DE" sz="1200" kern="0" dirty="0">
                <a:solidFill>
                  <a:prstClr val="black"/>
                </a:solidFill>
              </a:rPr>
              <a:t>All the 4 contributions were noted. The following aspects were discussed: Failure prediction enhancement, performance error analysis, root cause analysis and fault recovery related enhancement.</a:t>
            </a:r>
            <a:endParaRPr lang="en-US" altLang="zh-CN" sz="105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685800" lvl="1" indent="-285750" defTabSz="1219170">
              <a:spcBef>
                <a:spcPts val="0"/>
              </a:spcBef>
              <a:spcAft>
                <a:spcPts val="0"/>
              </a:spcAft>
              <a:defRPr/>
            </a:pPr>
            <a:r>
              <a:rPr lang="en-US" altLang="zh-CN" sz="1200" kern="0" dirty="0">
                <a:solidFill>
                  <a:prstClr val="black"/>
                </a:solidFill>
              </a:rPr>
              <a:t>None</a:t>
            </a:r>
          </a:p>
          <a:p>
            <a:pPr marL="455073" indent="-455073" defTabSz="1219170">
              <a:spcBef>
                <a:spcPts val="0"/>
              </a:spcBef>
              <a:spcAft>
                <a:spcPts val="0"/>
              </a:spcAft>
              <a:defRPr/>
            </a:pPr>
            <a:r>
              <a:rPr lang="de-DE" altLang="zh-CN" sz="1400" kern="0" dirty="0">
                <a:solidFill>
                  <a:prstClr val="black"/>
                </a:solidFill>
              </a:rPr>
              <a:t>Next steps:</a:t>
            </a:r>
          </a:p>
          <a:p>
            <a:pPr marL="685800" lvl="1" indent="-285750" defTabSz="1219170">
              <a:spcBef>
                <a:spcPts val="0"/>
              </a:spcBef>
              <a:spcAft>
                <a:spcPts val="0"/>
              </a:spcAft>
              <a:defRPr/>
            </a:pPr>
            <a:r>
              <a:rPr lang="en-US" altLang="zh-CN" sz="1200" kern="0" dirty="0">
                <a:solidFill>
                  <a:prstClr val="black"/>
                </a:solidFill>
              </a:rPr>
              <a:t>Use cases and requirements of fault related analysis and predictions may be submitted.</a:t>
            </a:r>
          </a:p>
          <a:p>
            <a:pPr marL="685800" lvl="1" indent="-285750" defTabSz="1219170">
              <a:spcBef>
                <a:spcPts val="0"/>
              </a:spcBef>
              <a:spcAft>
                <a:spcPts val="0"/>
              </a:spcAft>
              <a:defRPr/>
            </a:pPr>
            <a:r>
              <a:rPr lang="en-US" altLang="zh-CN" sz="1200" kern="0" dirty="0">
                <a:solidFill>
                  <a:prstClr val="black"/>
                </a:solidFill>
              </a:rPr>
              <a:t>DP on potential new topics and way forward on FS_FSEV study.</a:t>
            </a:r>
          </a:p>
        </p:txBody>
      </p:sp>
    </p:spTree>
    <p:extLst>
      <p:ext uri="{BB962C8B-B14F-4D97-AF65-F5344CB8AC3E}">
        <p14:creationId xmlns:p14="http://schemas.microsoft.com/office/powerpoint/2010/main" val="1664562114"/>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711200"/>
          </a:xfrm>
        </p:spPr>
        <p:txBody>
          <a:bodyPr/>
          <a:lstStyle/>
          <a:p>
            <a:r>
              <a:rPr lang="en-GB" altLang="en-US" sz="2400" dirty="0"/>
              <a:t>Summary</a:t>
            </a:r>
            <a:br>
              <a:rPr lang="en-GB" altLang="en-US" sz="2400" dirty="0"/>
            </a:br>
            <a:r>
              <a:rPr lang="en-US" altLang="en-US" sz="2400" dirty="0"/>
              <a:t>Rel-18 SI - Management Architecture and Mechanisms</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215187031"/>
              </p:ext>
            </p:extLst>
          </p:nvPr>
        </p:nvGraphicFramePr>
        <p:xfrm>
          <a:off x="162799" y="698502"/>
          <a:ext cx="11740034" cy="5407393"/>
        </p:xfrm>
        <a:graphic>
          <a:graphicData uri="http://schemas.openxmlformats.org/drawingml/2006/table">
            <a:tbl>
              <a:tblPr firstRow="1" firstCol="1" bandRow="1">
                <a:tableStyleId>{F5AB1C69-6EDB-4FF4-983F-18BD219EF322}</a:tableStyleId>
              </a:tblPr>
              <a:tblGrid>
                <a:gridCol w="527163">
                  <a:extLst>
                    <a:ext uri="{9D8B030D-6E8A-4147-A177-3AD203B41FA5}">
                      <a16:colId xmlns:a16="http://schemas.microsoft.com/office/drawing/2014/main" val="20000"/>
                    </a:ext>
                  </a:extLst>
                </a:gridCol>
                <a:gridCol w="2711124">
                  <a:extLst>
                    <a:ext uri="{9D8B030D-6E8A-4147-A177-3AD203B41FA5}">
                      <a16:colId xmlns:a16="http://schemas.microsoft.com/office/drawing/2014/main" val="20001"/>
                    </a:ext>
                  </a:extLst>
                </a:gridCol>
                <a:gridCol w="701137">
                  <a:extLst>
                    <a:ext uri="{9D8B030D-6E8A-4147-A177-3AD203B41FA5}">
                      <a16:colId xmlns:a16="http://schemas.microsoft.com/office/drawing/2014/main" val="20002"/>
                    </a:ext>
                  </a:extLst>
                </a:gridCol>
                <a:gridCol w="817799">
                  <a:extLst>
                    <a:ext uri="{9D8B030D-6E8A-4147-A177-3AD203B41FA5}">
                      <a16:colId xmlns:a16="http://schemas.microsoft.com/office/drawing/2014/main" val="20005"/>
                    </a:ext>
                  </a:extLst>
                </a:gridCol>
                <a:gridCol w="413542">
                  <a:extLst>
                    <a:ext uri="{9D8B030D-6E8A-4147-A177-3AD203B41FA5}">
                      <a16:colId xmlns:a16="http://schemas.microsoft.com/office/drawing/2014/main" val="20006"/>
                    </a:ext>
                  </a:extLst>
                </a:gridCol>
                <a:gridCol w="617917">
                  <a:extLst>
                    <a:ext uri="{9D8B030D-6E8A-4147-A177-3AD203B41FA5}">
                      <a16:colId xmlns:a16="http://schemas.microsoft.com/office/drawing/2014/main" val="440287312"/>
                    </a:ext>
                  </a:extLst>
                </a:gridCol>
                <a:gridCol w="645262">
                  <a:extLst>
                    <a:ext uri="{9D8B030D-6E8A-4147-A177-3AD203B41FA5}">
                      <a16:colId xmlns:a16="http://schemas.microsoft.com/office/drawing/2014/main" val="20007"/>
                    </a:ext>
                  </a:extLst>
                </a:gridCol>
                <a:gridCol w="1233108">
                  <a:extLst>
                    <a:ext uri="{9D8B030D-6E8A-4147-A177-3AD203B41FA5}">
                      <a16:colId xmlns:a16="http://schemas.microsoft.com/office/drawing/2014/main" val="20008"/>
                    </a:ext>
                  </a:extLst>
                </a:gridCol>
                <a:gridCol w="991932">
                  <a:extLst>
                    <a:ext uri="{9D8B030D-6E8A-4147-A177-3AD203B41FA5}">
                      <a16:colId xmlns:a16="http://schemas.microsoft.com/office/drawing/2014/main" val="20009"/>
                    </a:ext>
                  </a:extLst>
                </a:gridCol>
                <a:gridCol w="1133999">
                  <a:extLst>
                    <a:ext uri="{9D8B030D-6E8A-4147-A177-3AD203B41FA5}">
                      <a16:colId xmlns:a16="http://schemas.microsoft.com/office/drawing/2014/main" val="20010"/>
                    </a:ext>
                  </a:extLst>
                </a:gridCol>
                <a:gridCol w="1020103">
                  <a:extLst>
                    <a:ext uri="{9D8B030D-6E8A-4147-A177-3AD203B41FA5}">
                      <a16:colId xmlns:a16="http://schemas.microsoft.com/office/drawing/2014/main" val="20012"/>
                    </a:ext>
                  </a:extLst>
                </a:gridCol>
                <a:gridCol w="926948">
                  <a:extLst>
                    <a:ext uri="{9D8B030D-6E8A-4147-A177-3AD203B41FA5}">
                      <a16:colId xmlns:a16="http://schemas.microsoft.com/office/drawing/2014/main" val="20013"/>
                    </a:ext>
                  </a:extLst>
                </a:gridCol>
              </a:tblGrid>
              <a:tr h="13249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563024">
                <a:tc>
                  <a:txBody>
                    <a:bodyPr/>
                    <a:lstStyle/>
                    <a:p>
                      <a:pPr algn="ctr" fontAlgn="t"/>
                      <a:r>
                        <a:rPr lang="en-US" sz="1000" b="0" i="0" u="none" strike="noStrike" dirty="0">
                          <a:solidFill>
                            <a:srgbClr val="000000"/>
                          </a:solidFill>
                          <a:effectLst/>
                          <a:latin typeface="+mn-lt"/>
                        </a:rPr>
                        <a:t>910031</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85%</a:t>
                      </a:r>
                    </a:p>
                  </a:txBody>
                  <a:tcPr marL="6350" marR="6350" marT="6350" marB="0" anchor="ctr">
                    <a:solidFill>
                      <a:schemeClr val="bg1">
                        <a:lumMod val="75000"/>
                      </a:schemeClr>
                    </a:solidFill>
                  </a:tcPr>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nchor="ctr">
                    <a:solidFill>
                      <a:schemeClr val="bg1">
                        <a:lumMod val="75000"/>
                      </a:schemeClr>
                    </a:solidFill>
                  </a:tcPr>
                </a:tc>
                <a:tc>
                  <a:txBody>
                    <a:bodyPr/>
                    <a:lstStyle/>
                    <a:p>
                      <a:pPr marL="0" algn="ctr" defTabSz="1219170"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45-&gt;50-&gt;60-&gt;65-&gt;75%-&gt;80%-&gt;85-&gt;100%</a:t>
                      </a:r>
                      <a:endParaRPr lang="zh-CN" sz="1000" kern="1200" dirty="0">
                        <a:solidFill>
                          <a:srgbClr val="000000"/>
                        </a:solidFill>
                        <a:effectLst/>
                        <a:latin typeface="+mn-lt"/>
                        <a:ea typeface="+mn-ea"/>
                        <a:cs typeface="Arial" panose="020B0604020202020204" pitchFamily="34" charset="0"/>
                      </a:endParaRPr>
                    </a:p>
                  </a:txBody>
                  <a:tcPr marL="114300" marR="114300" marT="0" marB="0"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28.925</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Huawei, Ericsson</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1"/>
                  </a:ext>
                </a:extLst>
              </a:tr>
              <a:tr h="579221">
                <a:tc>
                  <a:txBody>
                    <a:bodyPr/>
                    <a:lstStyle/>
                    <a:p>
                      <a:pPr algn="ctr" fontAlgn="t"/>
                      <a:r>
                        <a:rPr lang="en-US" sz="1000" b="0" i="0" u="none" strike="noStrike" dirty="0">
                          <a:solidFill>
                            <a:srgbClr val="000000"/>
                          </a:solidFill>
                          <a:effectLst/>
                          <a:latin typeface="+mn-lt"/>
                        </a:rPr>
                        <a:t>950027</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Basic SBMA enabler enhancements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FS_eSBMAe</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85%</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SP-220145</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ctr" defTabSz="914296"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algn="l" defTabSz="914296" rtl="0" eaLnBrk="1" latinLnBrk="0" hangingPunct="1">
                        <a:lnSpc>
                          <a:spcPct val="107000"/>
                        </a:lnSpc>
                        <a:spcAft>
                          <a:spcPts val="800"/>
                        </a:spcAft>
                      </a:pPr>
                      <a:endParaRPr lang="en-GB" sz="1000" kern="1200" dirty="0">
                        <a:solidFill>
                          <a:srgbClr val="0000FF"/>
                        </a:solidFill>
                        <a:latin typeface="+mn-lt"/>
                        <a:ea typeface="+mn-ea"/>
                        <a:cs typeface="+mn-cs"/>
                      </a:endParaRPr>
                    </a:p>
                  </a:txBody>
                  <a:tcPr marL="36002" marR="36002" marT="0" marB="0" anchor="ctr">
                    <a:solidFill>
                      <a:schemeClr val="bg1">
                        <a:lumMod val="75000"/>
                      </a:schemeClr>
                    </a:solidFill>
                  </a:tcP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&gt;15-&gt;25-&gt;35 -&gt;70-&gt;100%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28.831</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Nokia</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2"/>
                  </a:ext>
                </a:extLst>
              </a:tr>
              <a:tr h="773591">
                <a:tc>
                  <a:txBody>
                    <a:bodyPr/>
                    <a:lstStyle/>
                    <a:p>
                      <a:pPr algn="ctr" fontAlgn="t"/>
                      <a:r>
                        <a:rPr lang="en-US" sz="1000" b="0" i="0" u="none" strike="noStrike" dirty="0">
                          <a:solidFill>
                            <a:srgbClr val="000000"/>
                          </a:solidFill>
                          <a:effectLst/>
                          <a:latin typeface="+mn-lt"/>
                        </a:rPr>
                        <a:t>950028</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80%</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&gt;15-&gt;40-&gt;60-&gt;62-&gt;80-&gt;100%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28.832</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Unicom</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3"/>
                  </a:ext>
                </a:extLst>
              </a:tr>
              <a:tr h="384852">
                <a:tc>
                  <a:txBody>
                    <a:bodyPr/>
                    <a:lstStyle/>
                    <a:p>
                      <a:pPr algn="ctr" fontAlgn="t"/>
                      <a:r>
                        <a:rPr lang="en-US" sz="1000" b="0" i="0" u="none" strike="noStrike" dirty="0">
                          <a:solidFill>
                            <a:srgbClr val="000000"/>
                          </a:solidFill>
                          <a:effectLst/>
                          <a:latin typeface="+mn-lt"/>
                        </a:rPr>
                        <a:t>950030</a:t>
                      </a:r>
                    </a:p>
                  </a:txBody>
                  <a:tcPr marL="6350" marR="6350" marT="6350" marB="0">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solidFill>
                      <a:schemeClr val="bg1">
                        <a:lumMod val="75000"/>
                      </a:schemeClr>
                    </a:solidFill>
                  </a:tcPr>
                </a:tc>
                <a:tc>
                  <a:txBody>
                    <a:bodyPr/>
                    <a:lstStyle/>
                    <a:p>
                      <a:pPr algn="l" fontAlgn="t"/>
                      <a:r>
                        <a:rPr lang="en-US" sz="1000" b="0" i="0" u="none" strike="noStrike" dirty="0">
                          <a:solidFill>
                            <a:schemeClr val="tx1"/>
                          </a:solidFill>
                          <a:effectLst/>
                          <a:latin typeface="+mn-lt"/>
                        </a:rPr>
                        <a:t>FS_5GLAN_Mgt</a:t>
                      </a:r>
                    </a:p>
                  </a:txBody>
                  <a:tcPr marL="6350" marR="6350" marT="6350" marB="0">
                    <a:solidFill>
                      <a:schemeClr val="bg1">
                        <a:lumMod val="75000"/>
                      </a:schemeClr>
                    </a:solidFill>
                  </a:tcPr>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solidFill>
                      <a:schemeClr val="bg1">
                        <a:lumMod val="75000"/>
                      </a:schemeClr>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solidFill>
                      <a:schemeClr val="bg1">
                        <a:lumMod val="7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tc>
                  <a:txBody>
                    <a:bodyPr/>
                    <a:lstStyle/>
                    <a:p>
                      <a:endParaRPr lang="zh-CN" altLang="en-US"/>
                    </a:p>
                  </a:txBody>
                  <a:tcPr marL="36002" marR="36002" marT="0" marB="0">
                    <a:solidFill>
                      <a:schemeClr val="bg1">
                        <a:lumMod val="75000"/>
                      </a:schemeClr>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SA2</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0-&gt;10-&gt;25-</a:t>
                      </a:r>
                      <a:r>
                        <a:rPr lang="en-US" altLang="zh-CN" sz="1000" kern="1200" dirty="0">
                          <a:solidFill>
                            <a:srgbClr val="000000"/>
                          </a:solidFill>
                          <a:effectLst/>
                          <a:latin typeface="+mn-lt"/>
                          <a:ea typeface="宋体" panose="02010600030101010101" pitchFamily="2" charset="-122"/>
                          <a:cs typeface="Arial" panose="020B0604020202020204" pitchFamily="34" charset="0"/>
                        </a:rPr>
                        <a:t>&gt;45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-&gt;65%-&gt;98%-&gt;100%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28.833</a:t>
                      </a:r>
                      <a:endParaRPr lang="en-US"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Mobile</a:t>
                      </a:r>
                      <a:endParaRPr lang="en-US"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extLst>
                  <a:ext uri="{0D108BD9-81ED-4DB2-BD59-A6C34878D82A}">
                    <a16:rowId xmlns:a16="http://schemas.microsoft.com/office/drawing/2014/main" val="10004"/>
                  </a:ext>
                </a:extLst>
              </a:tr>
              <a:tr h="773591">
                <a:tc>
                  <a:txBody>
                    <a:bodyPr/>
                    <a:lstStyle/>
                    <a:p>
                      <a:pPr algn="ctr" fontAlgn="t"/>
                      <a:r>
                        <a:rPr lang="en-US" sz="1000" b="0" i="0" u="none" strike="noStrike" dirty="0">
                          <a:solidFill>
                            <a:srgbClr val="000000"/>
                          </a:solidFill>
                          <a:effectLst/>
                          <a:latin typeface="+mn-lt"/>
                        </a:rPr>
                        <a:t>950032</a:t>
                      </a:r>
                    </a:p>
                  </a:txBody>
                  <a:tcPr marL="6350" marR="6350" marT="6350" marB="0">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of Cloud Native Virtualized Network Functions </a:t>
                      </a:r>
                    </a:p>
                  </a:txBody>
                  <a:tcPr marL="6350" marR="6350" marT="6350" marB="0">
                    <a:solidFill>
                      <a:schemeClr val="bg1">
                        <a:lumMod val="75000"/>
                      </a:schemeClr>
                    </a:solidFill>
                  </a:tcPr>
                </a:tc>
                <a:tc>
                  <a:txBody>
                    <a:bodyPr/>
                    <a:lstStyle/>
                    <a:p>
                      <a:pPr algn="l" fontAlgn="t"/>
                      <a:r>
                        <a:rPr lang="en-US" sz="1000" b="0" i="0" u="none" strike="noStrike" dirty="0">
                          <a:solidFill>
                            <a:srgbClr val="000000"/>
                          </a:solidFill>
                          <a:effectLst/>
                          <a:latin typeface="+mn-lt"/>
                        </a:rPr>
                        <a:t>FS_MCVNF</a:t>
                      </a:r>
                    </a:p>
                  </a:txBody>
                  <a:tcPr marL="6350" marR="6350" marT="6350" marB="0">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solidFill>
                      <a:schemeClr val="bg1">
                        <a:lumMod val="75000"/>
                      </a:schemeClr>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SP-220150</a:t>
                      </a:r>
                      <a:endParaRPr lang="zh-CN" altLang="zh-CN"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tc>
                  <a:txBody>
                    <a:bodyPr/>
                    <a:lstStyle/>
                    <a:p>
                      <a:endParaRPr lang="zh-CN" altLang="en-US" dirty="0"/>
                    </a:p>
                  </a:txBody>
                  <a:tcPr marL="36002" marR="36002" marT="0" marB="0">
                    <a:solidFill>
                      <a:schemeClr val="bg1">
                        <a:lumMod val="75000"/>
                      </a:schemeClr>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0-&gt;0-&gt;5-&gt;15-&gt;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30-&gt;70%-&gt;95%</a:t>
                      </a:r>
                      <a:endParaRPr lang="zh-CN"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28.834</a:t>
                      </a:r>
                      <a:endParaRPr lang="zh-CN"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Mobile </a:t>
                      </a:r>
                      <a:endParaRPr lang="zh-CN" sz="1000" b="0" i="0" u="none" strike="noStrike" kern="1200" dirty="0">
                        <a:solidFill>
                          <a:srgbClr val="000000"/>
                        </a:solidFill>
                        <a:effectLst/>
                        <a:latin typeface="+mn-lt"/>
                        <a:ea typeface="+mn-ea"/>
                        <a:cs typeface="+mn-cs"/>
                      </a:endParaRPr>
                    </a:p>
                  </a:txBody>
                  <a:tcPr marL="9525" marR="9525" marT="9525" marB="9525">
                    <a:solidFill>
                      <a:schemeClr val="bg1">
                        <a:lumMod val="75000"/>
                      </a:schemeClr>
                    </a:solidFill>
                  </a:tcPr>
                </a:tc>
                <a:extLst>
                  <a:ext uri="{0D108BD9-81ED-4DB2-BD59-A6C34878D82A}">
                    <a16:rowId xmlns:a16="http://schemas.microsoft.com/office/drawing/2014/main" val="10005"/>
                  </a:ext>
                </a:extLst>
              </a:tr>
              <a:tr h="534516">
                <a:tc>
                  <a:txBody>
                    <a:bodyPr/>
                    <a:lstStyle/>
                    <a:p>
                      <a:pPr algn="ctr" fontAlgn="t"/>
                      <a:r>
                        <a:rPr lang="en-US" sz="1000" b="0" i="0" u="none" strike="noStrike" dirty="0">
                          <a:solidFill>
                            <a:srgbClr val="000000"/>
                          </a:solidFill>
                          <a:effectLst/>
                          <a:latin typeface="+mn-lt"/>
                        </a:rPr>
                        <a:t>950033</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Aspects of 5G MOCN Network Sharing Phase2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FS_MANS_ph2</a:t>
                      </a: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94%</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SP-220151</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nchor="ctr">
                    <a:solidFill>
                      <a:schemeClr val="bg1">
                        <a:lumMod val="75000"/>
                      </a:schemeClr>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0-&gt;10-&gt;30-&gt;40-&gt;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75-&gt;90-&gt;94-&gt;100%</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28.835</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Unicom</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6"/>
                  </a:ext>
                </a:extLst>
              </a:tr>
              <a:tr h="534516">
                <a:tc>
                  <a:txBody>
                    <a:bodyPr/>
                    <a:lstStyle/>
                    <a:p>
                      <a:pPr algn="ctr" fontAlgn="t"/>
                      <a:r>
                        <a:rPr lang="en-US" sz="1000" b="0" i="0" u="none" strike="noStrike" dirty="0">
                          <a:solidFill>
                            <a:srgbClr val="000000"/>
                          </a:solidFill>
                          <a:effectLst/>
                          <a:latin typeface="+mn-lt"/>
                        </a:rPr>
                        <a:t>950034</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of Trace/MDT phase 2 </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FS_5GMDT_Ph2</a:t>
                      </a: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fontAlgn="t" latinLnBrk="0" hangingPunct="1"/>
                      <a:r>
                        <a:rPr lang="en-US" sz="1000" b="0" i="0" u="none" strike="noStrike" kern="1200" dirty="0">
                          <a:solidFill>
                            <a:srgbClr val="000000"/>
                          </a:solidFill>
                          <a:effectLst/>
                          <a:latin typeface="+mn-lt"/>
                          <a:ea typeface="+mn-ea"/>
                          <a:cs typeface="+mn-cs"/>
                        </a:rPr>
                        <a:t>70%</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algn="ctr" defTabSz="1219170" rtl="0" eaLnBrk="1" latinLnBrk="0" hangingPunct="1">
                        <a:lnSpc>
                          <a:spcPct val="107000"/>
                        </a:lnSpc>
                        <a:spcAft>
                          <a:spcPts val="800"/>
                        </a:spcAft>
                      </a:pPr>
                      <a:endParaRPr lang="en-GB" sz="1000" b="0" kern="1200" dirty="0">
                        <a:solidFill>
                          <a:schemeClr val="tx1"/>
                        </a:solidFill>
                        <a:effectLst/>
                        <a:latin typeface="+mn-lt"/>
                        <a:ea typeface="+mn-ea"/>
                        <a:cs typeface="Arial" panose="020B0604020202020204" pitchFamily="34" charset="0"/>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0-&gt;10-&gt;15-&gt;20-&gt;25-&gt;35-&gt;60%</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28.837</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Nokia </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7"/>
                  </a:ext>
                </a:extLst>
              </a:tr>
              <a:tr h="534516">
                <a:tc>
                  <a:txBody>
                    <a:bodyPr/>
                    <a:lstStyle/>
                    <a:p>
                      <a:pPr algn="ctr" fontAlgn="t"/>
                      <a:r>
                        <a:rPr lang="en-US" sz="1000" b="0" i="0" u="none" strike="noStrike" dirty="0">
                          <a:solidFill>
                            <a:srgbClr val="000000"/>
                          </a:solidFill>
                          <a:effectLst/>
                          <a:latin typeface="+mn-lt"/>
                        </a:rPr>
                        <a:t>960026</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Aspects of IoT NTN Enhancements </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err="1">
                          <a:solidFill>
                            <a:schemeClr val="tx1"/>
                          </a:solidFill>
                          <a:effectLst/>
                          <a:latin typeface="+mn-lt"/>
                          <a:ea typeface="+mn-ea"/>
                          <a:cs typeface="+mn-cs"/>
                        </a:rPr>
                        <a:t>FS_IoT_NTN</a:t>
                      </a:r>
                      <a:endParaRPr lang="en-US" sz="1000" b="0" i="0" u="none" strike="noStrike" kern="1200" dirty="0">
                        <a:solidFill>
                          <a:schemeClr val="tx1"/>
                        </a:solidFill>
                        <a:effectLst/>
                        <a:latin typeface="+mn-lt"/>
                        <a:ea typeface="+mn-ea"/>
                        <a:cs typeface="+mn-cs"/>
                      </a:endParaRP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99%</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SP-220490</a:t>
                      </a: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fr-FR" altLang="zh-CN" sz="1000" b="0" i="0" u="none" strike="noStrike" kern="1200" dirty="0">
                          <a:solidFill>
                            <a:srgbClr val="000000"/>
                          </a:solidFill>
                          <a:effectLst/>
                          <a:latin typeface="+mn-lt"/>
                          <a:ea typeface="+mn-ea"/>
                          <a:cs typeface="+mn-cs"/>
                        </a:rPr>
                        <a:t>0-&gt;20-&gt;30-&gt;75-&gt;95-&gt;100%</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28.841</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China </a:t>
                      </a:r>
                      <a:r>
                        <a:rPr lang="fr-FR" altLang="zh-CN" sz="1000" b="0" i="0" u="none" strike="noStrike" kern="1200" dirty="0" err="1">
                          <a:solidFill>
                            <a:srgbClr val="000000"/>
                          </a:solidFill>
                          <a:effectLst/>
                          <a:latin typeface="+mn-lt"/>
                          <a:ea typeface="+mn-ea"/>
                          <a:cs typeface="+mn-cs"/>
                        </a:rPr>
                        <a:t>Unicom</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8"/>
                  </a:ext>
                </a:extLst>
              </a:tr>
              <a:tr h="296888">
                <a:tc>
                  <a:txBody>
                    <a:bodyPr/>
                    <a:lstStyle/>
                    <a:p>
                      <a:pPr algn="ctr" fontAlgn="t"/>
                      <a:r>
                        <a:rPr lang="en-US" sz="1000" b="0" i="0" u="none" strike="noStrike" dirty="0">
                          <a:solidFill>
                            <a:srgbClr val="000000"/>
                          </a:solidFill>
                          <a:effectLst/>
                          <a:latin typeface="+mn-lt"/>
                        </a:rPr>
                        <a:t>970029</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 (Jun 2023)</a:t>
                      </a:r>
                    </a:p>
                  </a:txBody>
                  <a:tcPr marL="9525" marR="9525" marT="9525" marB="9525" anchor="ctr"/>
                </a:tc>
                <a:tc>
                  <a:txBody>
                    <a:bodyPr/>
                    <a:lstStyle/>
                    <a:p>
                      <a:pPr algn="ctr" fontAlgn="t"/>
                      <a:r>
                        <a:rPr lang="en-US" sz="1000" b="0" i="0" u="none" strike="noStrike" dirty="0">
                          <a:solidFill>
                            <a:srgbClr val="000000"/>
                          </a:solidFill>
                          <a:effectLst/>
                          <a:latin typeface="+mn-lt"/>
                        </a:rPr>
                        <a:t>15%</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zh-CN" altLang="zh-CN" sz="1000" kern="1200" dirty="0">
                        <a:solidFill>
                          <a:schemeClr val="tx1"/>
                        </a:solidFill>
                        <a:effectLst/>
                        <a:latin typeface="+mn-lt"/>
                        <a:ea typeface="+mn-ea"/>
                        <a:cs typeface="+mn-cs"/>
                      </a:endParaRPr>
                    </a:p>
                  </a:txBody>
                  <a:tcPr marL="9525" marR="9525" marT="9525" marB="9525" anchor="ctr"/>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25%</a:t>
                      </a:r>
                    </a:p>
                  </a:txBody>
                  <a:tcPr marL="36002" marR="36002" marT="0" marB="0" anchor="ct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0-&gt;5-&gt;10-&gt;15-&gt;25%</a:t>
                      </a:r>
                      <a:endParaRPr lang="zh-CN"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fontAlgn="t" latinLnBrk="0" hangingPunct="1">
                        <a:lnSpc>
                          <a:spcPct val="150000"/>
                        </a:lnSpc>
                        <a:spcAft>
                          <a:spcPts val="0"/>
                        </a:spcAft>
                      </a:pPr>
                      <a:endParaRPr lang="zh-CN"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Nokia</a:t>
                      </a:r>
                      <a:endParaRPr lang="zh-CN" altLang="en-US" sz="1000" kern="1200" dirty="0">
                        <a:solidFill>
                          <a:schemeClr val="tx1"/>
                        </a:solidFill>
                        <a:effectLst/>
                        <a:latin typeface="+mn-lt"/>
                        <a:ea typeface="+mn-ea"/>
                        <a:cs typeface="+mn-cs"/>
                      </a:endParaRPr>
                    </a:p>
                  </a:txBody>
                  <a:tcPr marL="9525" marR="9525" marT="9525" marB="9525" anchor="ctr"/>
                </a:tc>
                <a:extLst>
                  <a:ext uri="{0D108BD9-81ED-4DB2-BD59-A6C34878D82A}">
                    <a16:rowId xmlns:a16="http://schemas.microsoft.com/office/drawing/2014/main" val="1920802795"/>
                  </a:ext>
                </a:extLst>
              </a:tr>
            </a:tbl>
          </a:graphicData>
        </a:graphic>
      </p:graphicFrame>
      <p:sp>
        <p:nvSpPr>
          <p:cNvPr id="4" name="TextBox 1">
            <a:extLst>
              <a:ext uri="{FF2B5EF4-FFF2-40B4-BE49-F238E27FC236}">
                <a16:creationId xmlns:a16="http://schemas.microsoft.com/office/drawing/2014/main" id="{BBE1C7FC-C35F-4066-873D-788364516E8F}"/>
              </a:ext>
            </a:extLst>
          </p:cNvPr>
          <p:cNvSpPr txBox="1">
            <a:spLocks noChangeArrowheads="1"/>
          </p:cNvSpPr>
          <p:nvPr/>
        </p:nvSpPr>
        <p:spPr bwMode="auto">
          <a:xfrm>
            <a:off x="5052544" y="6596390"/>
            <a:ext cx="5622713" cy="261610"/>
          </a:xfrm>
          <a:prstGeom prst="rect">
            <a:avLst/>
          </a:prstGeom>
          <a:solidFill>
            <a:schemeClr val="bg1"/>
          </a:solidFill>
          <a:ln>
            <a:noFill/>
          </a:ln>
          <a:extLst/>
        </p:spPr>
        <p:txBody>
          <a:bodyPr wrap="square">
            <a:spAutoFit/>
          </a:bodyPr>
          <a:lstStyle/>
          <a:p>
            <a:pPr defTabSz="1219170"/>
            <a:r>
              <a:rPr lang="en-GB" altLang="en-US" sz="1100" dirty="0">
                <a:solidFill>
                  <a:prstClr val="black"/>
                </a:solidFill>
                <a:ea typeface="MS PGothic" panose="020B0600070205080204" pitchFamily="34" charset="-128"/>
                <a:cs typeface="+mn-cs"/>
              </a:rPr>
              <a:t>For more information, see the full Work Plan at: </a:t>
            </a:r>
            <a:r>
              <a:rPr lang="en-GB" altLang="en-US" sz="1100" dirty="0">
                <a:solidFill>
                  <a:prstClr val="black"/>
                </a:solidFill>
                <a:ea typeface="MS PGothic" panose="020B0600070205080204" pitchFamily="34" charset="-128"/>
                <a:cs typeface="+mn-cs"/>
                <a:hlinkClick r:id="rId2"/>
              </a:rPr>
              <a:t>ftp://ftp.3gpp.org/information/WorkPlan</a:t>
            </a:r>
            <a:endParaRPr lang="en-GB" altLang="en-US" sz="1100" dirty="0">
              <a:solidFill>
                <a:prstClr val="black"/>
              </a:solidFill>
              <a:ea typeface="MS PGothic" panose="020B0600070205080204" pitchFamily="34" charset="-128"/>
              <a:cs typeface="+mn-cs"/>
            </a:endParaRPr>
          </a:p>
        </p:txBody>
      </p:sp>
    </p:spTree>
    <p:extLst>
      <p:ext uri="{BB962C8B-B14F-4D97-AF65-F5344CB8AC3E}">
        <p14:creationId xmlns:p14="http://schemas.microsoft.com/office/powerpoint/2010/main" val="280648500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754523393"/>
              </p:ext>
            </p:extLst>
          </p:nvPr>
        </p:nvGraphicFramePr>
        <p:xfrm>
          <a:off x="243023" y="945840"/>
          <a:ext cx="11567459" cy="1935734"/>
        </p:xfrm>
        <a:graphic>
          <a:graphicData uri="http://schemas.openxmlformats.org/drawingml/2006/table">
            <a:tbl>
              <a:tblPr firstRow="1" firstCol="1" bandRow="1">
                <a:tableStyleId>{F5AB1C69-6EDB-4FF4-983F-18BD219EF322}</a:tableStyleId>
              </a:tblPr>
              <a:tblGrid>
                <a:gridCol w="651856">
                  <a:extLst>
                    <a:ext uri="{9D8B030D-6E8A-4147-A177-3AD203B41FA5}">
                      <a16:colId xmlns:a16="http://schemas.microsoft.com/office/drawing/2014/main" val="20000"/>
                    </a:ext>
                  </a:extLst>
                </a:gridCol>
                <a:gridCol w="2529926">
                  <a:extLst>
                    <a:ext uri="{9D8B030D-6E8A-4147-A177-3AD203B41FA5}">
                      <a16:colId xmlns:a16="http://schemas.microsoft.com/office/drawing/2014/main" val="20001"/>
                    </a:ext>
                  </a:extLst>
                </a:gridCol>
                <a:gridCol w="688902">
                  <a:extLst>
                    <a:ext uri="{9D8B030D-6E8A-4147-A177-3AD203B41FA5}">
                      <a16:colId xmlns:a16="http://schemas.microsoft.com/office/drawing/2014/main" val="20002"/>
                    </a:ext>
                  </a:extLst>
                </a:gridCol>
                <a:gridCol w="803529">
                  <a:extLst>
                    <a:ext uri="{9D8B030D-6E8A-4147-A177-3AD203B41FA5}">
                      <a16:colId xmlns:a16="http://schemas.microsoft.com/office/drawing/2014/main" val="20005"/>
                    </a:ext>
                  </a:extLst>
                </a:gridCol>
                <a:gridCol w="525031">
                  <a:extLst>
                    <a:ext uri="{9D8B030D-6E8A-4147-A177-3AD203B41FA5}">
                      <a16:colId xmlns:a16="http://schemas.microsoft.com/office/drawing/2014/main" val="20006"/>
                    </a:ext>
                  </a:extLst>
                </a:gridCol>
                <a:gridCol w="639416">
                  <a:extLst>
                    <a:ext uri="{9D8B030D-6E8A-4147-A177-3AD203B41FA5}">
                      <a16:colId xmlns:a16="http://schemas.microsoft.com/office/drawing/2014/main" val="2011877165"/>
                    </a:ext>
                  </a:extLst>
                </a:gridCol>
                <a:gridCol w="639416">
                  <a:extLst>
                    <a:ext uri="{9D8B030D-6E8A-4147-A177-3AD203B41FA5}">
                      <a16:colId xmlns:a16="http://schemas.microsoft.com/office/drawing/2014/main" val="20007"/>
                    </a:ext>
                  </a:extLst>
                </a:gridCol>
                <a:gridCol w="1087473">
                  <a:extLst>
                    <a:ext uri="{9D8B030D-6E8A-4147-A177-3AD203B41FA5}">
                      <a16:colId xmlns:a16="http://schemas.microsoft.com/office/drawing/2014/main" val="20008"/>
                    </a:ext>
                  </a:extLst>
                </a:gridCol>
                <a:gridCol w="1086531">
                  <a:extLst>
                    <a:ext uri="{9D8B030D-6E8A-4147-A177-3AD203B41FA5}">
                      <a16:colId xmlns:a16="http://schemas.microsoft.com/office/drawing/2014/main" val="20009"/>
                    </a:ext>
                  </a:extLst>
                </a:gridCol>
                <a:gridCol w="1002303">
                  <a:extLst>
                    <a:ext uri="{9D8B030D-6E8A-4147-A177-3AD203B41FA5}">
                      <a16:colId xmlns:a16="http://schemas.microsoft.com/office/drawing/2014/main" val="20010"/>
                    </a:ext>
                  </a:extLst>
                </a:gridCol>
                <a:gridCol w="1002303">
                  <a:extLst>
                    <a:ext uri="{9D8B030D-6E8A-4147-A177-3AD203B41FA5}">
                      <a16:colId xmlns:a16="http://schemas.microsoft.com/office/drawing/2014/main" val="20012"/>
                    </a:ext>
                  </a:extLst>
                </a:gridCol>
                <a:gridCol w="910773">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910031</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85%</a:t>
                      </a:r>
                    </a:p>
                  </a:txBody>
                  <a:tcPr marL="6350" marR="6350" marT="6350" marB="0" anchor="ctr">
                    <a:solidFill>
                      <a:schemeClr val="bg1">
                        <a:lumMod val="75000"/>
                      </a:schemeClr>
                    </a:solidFill>
                  </a:tcPr>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nchor="ctr">
                    <a:solidFill>
                      <a:schemeClr val="bg1">
                        <a:lumMod val="75000"/>
                      </a:schemeClr>
                    </a:solidFill>
                  </a:tcPr>
                </a:tc>
                <a:tc>
                  <a:txBody>
                    <a:bodyPr/>
                    <a:lstStyle/>
                    <a:p>
                      <a:pPr marL="0" algn="ctr" defTabSz="1219170"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45-&gt;50-&gt;60-&gt;65-&gt;75%-&gt;80%-&gt;85-&gt;100%</a:t>
                      </a:r>
                      <a:endParaRPr lang="zh-CN" sz="1000" kern="1200" dirty="0">
                        <a:solidFill>
                          <a:srgbClr val="000000"/>
                        </a:solidFill>
                        <a:effectLst/>
                        <a:latin typeface="+mn-lt"/>
                        <a:ea typeface="+mn-ea"/>
                        <a:cs typeface="Arial" panose="020B0604020202020204" pitchFamily="34" charset="0"/>
                      </a:endParaRPr>
                    </a:p>
                  </a:txBody>
                  <a:tcPr marL="114300" marR="114300" marT="0" marB="0"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28.925</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Huawei, Ericsson</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950027</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Basic SBMA enabler enhancements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FS_eSBMAe</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85%</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SP-220145</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ctr" defTabSz="914296"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marL="0" algn="l" defTabSz="914296" rtl="0" eaLnBrk="1" latinLnBrk="0" hangingPunct="1">
                        <a:lnSpc>
                          <a:spcPct val="107000"/>
                        </a:lnSpc>
                        <a:spcAft>
                          <a:spcPts val="800"/>
                        </a:spcAft>
                      </a:pPr>
                      <a:endParaRPr lang="en-GB" sz="1000" kern="1200" dirty="0">
                        <a:solidFill>
                          <a:srgbClr val="0000FF"/>
                        </a:solidFill>
                        <a:latin typeface="+mn-lt"/>
                        <a:ea typeface="+mn-ea"/>
                        <a:cs typeface="+mn-cs"/>
                      </a:endParaRPr>
                    </a:p>
                  </a:txBody>
                  <a:tcPr marL="36002" marR="36002" marT="0" marB="0" anchor="ctr">
                    <a:solidFill>
                      <a:schemeClr val="bg1">
                        <a:lumMod val="75000"/>
                      </a:schemeClr>
                    </a:solidFill>
                  </a:tcP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&gt;15-&gt;25-&gt;35 -&gt;70-&gt;100%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28.831</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Nokia</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194694" y="2914658"/>
            <a:ext cx="5832059" cy="340994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 </a:t>
            </a:r>
            <a:r>
              <a:rPr lang="en-US" altLang="de-DE" sz="1400" kern="0" dirty="0">
                <a:solidFill>
                  <a:prstClr val="black"/>
                </a:solidFill>
              </a:rPr>
              <a:t>the following topics are agreed.</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S5‑234843 </a:t>
            </a:r>
            <a:r>
              <a:rPr lang="en-US" altLang="de-DE" sz="800" kern="0" dirty="0" err="1">
                <a:solidFill>
                  <a:prstClr val="black"/>
                </a:solidFill>
              </a:rPr>
              <a:t>pCR</a:t>
            </a:r>
            <a:r>
              <a:rPr lang="en-US" altLang="de-DE" sz="800" kern="0" dirty="0">
                <a:solidFill>
                  <a:prstClr val="black"/>
                </a:solidFill>
              </a:rPr>
              <a:t> TR 28.925 Add conclusion and recommendation for issue#9 Improvement on the management function description</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S5‑234509 </a:t>
            </a:r>
            <a:r>
              <a:rPr lang="en-US" altLang="de-DE" sz="800" kern="0" dirty="0" err="1">
                <a:solidFill>
                  <a:prstClr val="black"/>
                </a:solidFill>
              </a:rPr>
              <a:t>pCR</a:t>
            </a:r>
            <a:r>
              <a:rPr lang="en-US" altLang="de-DE" sz="800" kern="0" dirty="0">
                <a:solidFill>
                  <a:prstClr val="black"/>
                </a:solidFill>
              </a:rPr>
              <a:t> TR 28.925 Update solution and add conclusion and recommendation for issue#12 illustration of using </a:t>
            </a:r>
            <a:r>
              <a:rPr lang="en-US" altLang="de-DE" sz="800" kern="0" dirty="0" err="1">
                <a:solidFill>
                  <a:prstClr val="black"/>
                </a:solidFill>
              </a:rPr>
              <a:t>MnS</a:t>
            </a:r>
            <a:r>
              <a:rPr lang="en-US" altLang="de-DE" sz="800" kern="0" dirty="0">
                <a:solidFill>
                  <a:prstClr val="black"/>
                </a:solidFill>
              </a:rPr>
              <a:t> in management reference model in TS 32.101</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S5‑234510 </a:t>
            </a:r>
            <a:r>
              <a:rPr lang="en-US" altLang="de-DE" sz="800" kern="0" dirty="0" err="1">
                <a:solidFill>
                  <a:prstClr val="black"/>
                </a:solidFill>
              </a:rPr>
              <a:t>pCR</a:t>
            </a:r>
            <a:r>
              <a:rPr lang="en-US" altLang="de-DE" sz="800" kern="0" dirty="0">
                <a:solidFill>
                  <a:prstClr val="black"/>
                </a:solidFill>
              </a:rPr>
              <a:t> TR 28.925 Update solution and add conclusion and recommendation for issue#13 Analysis on IRP specification needs to support SBMA</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S5‑234277 Conclusion for issue 2</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S5‑234512 </a:t>
            </a:r>
            <a:r>
              <a:rPr lang="en-US" altLang="de-DE" sz="800" kern="0" dirty="0" err="1">
                <a:solidFill>
                  <a:prstClr val="black"/>
                </a:solidFill>
              </a:rPr>
              <a:t>pCR</a:t>
            </a:r>
            <a:r>
              <a:rPr lang="en-US" altLang="de-DE" sz="800" kern="0" dirty="0">
                <a:solidFill>
                  <a:prstClr val="black"/>
                </a:solidFill>
              </a:rPr>
              <a:t> 28.925 Issue description for 28.621</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S5‑234513 </a:t>
            </a:r>
            <a:r>
              <a:rPr lang="en-US" altLang="de-DE" sz="800" kern="0" dirty="0" err="1">
                <a:solidFill>
                  <a:prstClr val="black"/>
                </a:solidFill>
              </a:rPr>
              <a:t>pCR</a:t>
            </a:r>
            <a:r>
              <a:rPr lang="en-US" altLang="de-DE" sz="800" kern="0" dirty="0">
                <a:solidFill>
                  <a:prstClr val="black"/>
                </a:solidFill>
              </a:rPr>
              <a:t> 28.925 Solution description for 28.621</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S5‑234514 </a:t>
            </a:r>
            <a:r>
              <a:rPr lang="en-US" altLang="de-DE" sz="800" kern="0" dirty="0" err="1">
                <a:solidFill>
                  <a:prstClr val="black"/>
                </a:solidFill>
              </a:rPr>
              <a:t>pCR</a:t>
            </a:r>
            <a:r>
              <a:rPr lang="en-US" altLang="de-DE" sz="800" kern="0" dirty="0">
                <a:solidFill>
                  <a:prstClr val="black"/>
                </a:solidFill>
              </a:rPr>
              <a:t> 28.925 Conclusion for 28.621</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S5‑234515 </a:t>
            </a:r>
            <a:r>
              <a:rPr lang="en-US" altLang="de-DE" sz="800" kern="0" dirty="0" err="1">
                <a:solidFill>
                  <a:prstClr val="black"/>
                </a:solidFill>
              </a:rPr>
              <a:t>pCR</a:t>
            </a:r>
            <a:r>
              <a:rPr lang="en-US" altLang="de-DE" sz="800" kern="0" dirty="0">
                <a:solidFill>
                  <a:prstClr val="black"/>
                </a:solidFill>
              </a:rPr>
              <a:t> 28.925 Issue description for 28.622</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S5‑234516 </a:t>
            </a:r>
            <a:r>
              <a:rPr lang="en-US" altLang="de-DE" sz="800" kern="0" dirty="0" err="1">
                <a:solidFill>
                  <a:prstClr val="black"/>
                </a:solidFill>
              </a:rPr>
              <a:t>pCR</a:t>
            </a:r>
            <a:r>
              <a:rPr lang="en-US" altLang="de-DE" sz="800" kern="0" dirty="0">
                <a:solidFill>
                  <a:prstClr val="black"/>
                </a:solidFill>
              </a:rPr>
              <a:t> 28.925 Solution description for 28.622</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S5‑234517 </a:t>
            </a:r>
            <a:r>
              <a:rPr lang="en-US" altLang="de-DE" sz="800" kern="0" dirty="0" err="1">
                <a:solidFill>
                  <a:prstClr val="black"/>
                </a:solidFill>
              </a:rPr>
              <a:t>pCR</a:t>
            </a:r>
            <a:r>
              <a:rPr lang="en-US" altLang="de-DE" sz="800" kern="0" dirty="0">
                <a:solidFill>
                  <a:prstClr val="black"/>
                </a:solidFill>
              </a:rPr>
              <a:t> 28.925 Conclusion for 28.622</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S5‑234518 </a:t>
            </a:r>
            <a:r>
              <a:rPr lang="en-US" altLang="de-DE" sz="800" kern="0" dirty="0" err="1">
                <a:solidFill>
                  <a:prstClr val="black"/>
                </a:solidFill>
              </a:rPr>
              <a:t>pCR</a:t>
            </a:r>
            <a:r>
              <a:rPr lang="en-US" altLang="de-DE" sz="800" kern="0" dirty="0">
                <a:solidFill>
                  <a:prstClr val="black"/>
                </a:solidFill>
              </a:rPr>
              <a:t> 28.925 Issues for 28.623</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S5‑234519 </a:t>
            </a:r>
            <a:r>
              <a:rPr lang="en-US" altLang="de-DE" sz="800" kern="0" dirty="0" err="1">
                <a:solidFill>
                  <a:prstClr val="black"/>
                </a:solidFill>
              </a:rPr>
              <a:t>pCR</a:t>
            </a:r>
            <a:r>
              <a:rPr lang="en-US" altLang="de-DE" sz="800" kern="0" dirty="0">
                <a:solidFill>
                  <a:prstClr val="black"/>
                </a:solidFill>
              </a:rPr>
              <a:t> 28.925 Solution description for 28.623</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S5‑234520 </a:t>
            </a:r>
            <a:r>
              <a:rPr lang="en-US" altLang="de-DE" sz="800" kern="0" dirty="0" err="1">
                <a:solidFill>
                  <a:prstClr val="black"/>
                </a:solidFill>
              </a:rPr>
              <a:t>pCR</a:t>
            </a:r>
            <a:r>
              <a:rPr lang="en-US" altLang="de-DE" sz="800" kern="0" dirty="0">
                <a:solidFill>
                  <a:prstClr val="black"/>
                </a:solidFill>
              </a:rPr>
              <a:t> 28.925 Conclusion for 28.623</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S5‑234274 Removal of Editor’s note in 28.925-0a0</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S5‑234521 </a:t>
            </a:r>
            <a:r>
              <a:rPr lang="en-US" altLang="de-DE" sz="800" kern="0" dirty="0" err="1">
                <a:solidFill>
                  <a:prstClr val="black"/>
                </a:solidFill>
              </a:rPr>
              <a:t>pCR</a:t>
            </a:r>
            <a:r>
              <a:rPr lang="en-US" altLang="de-DE" sz="800" kern="0" dirty="0">
                <a:solidFill>
                  <a:prstClr val="black"/>
                </a:solidFill>
              </a:rPr>
              <a:t> TR 28.925 Add overview for management service features supported by CRUD operations in SBMA</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S5‑234511 </a:t>
            </a:r>
            <a:r>
              <a:rPr lang="en-US" altLang="de-DE" sz="800" kern="0" dirty="0" err="1">
                <a:solidFill>
                  <a:prstClr val="black"/>
                </a:solidFill>
              </a:rPr>
              <a:t>pCR</a:t>
            </a:r>
            <a:r>
              <a:rPr lang="en-US" altLang="de-DE" sz="800" kern="0" dirty="0">
                <a:solidFill>
                  <a:prstClr val="black"/>
                </a:solidFill>
              </a:rPr>
              <a:t> TR 28.925 Add conclusion and recommendation for issue#6 software management feature in SBMA for 5G</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171450" lvl="1" indent="-171450" defTabSz="1219170">
              <a:spcBef>
                <a:spcPts val="0"/>
              </a:spcBef>
              <a:spcAft>
                <a:spcPts val="0"/>
              </a:spcAft>
              <a:buClrTx/>
              <a:buFont typeface="Wingdings" panose="05000000000000000000" pitchFamily="2" charset="2"/>
              <a:buChar char="Ø"/>
              <a:defRPr/>
            </a:pPr>
            <a:r>
              <a:rPr lang="en-US" altLang="zh-CN" sz="800" kern="0" dirty="0">
                <a:solidFill>
                  <a:prstClr val="black"/>
                </a:solidFill>
              </a:rPr>
              <a:t>Not identified</a:t>
            </a:r>
            <a:endParaRPr lang="de-DE" altLang="zh-CN" sz="8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6307172" y="3057532"/>
            <a:ext cx="5634679" cy="291910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SA5#149:</a:t>
            </a:r>
          </a:p>
          <a:p>
            <a:pPr marL="855123" lvl="1" indent="-455073" defTabSz="1219170">
              <a:spcBef>
                <a:spcPts val="0"/>
              </a:spcBef>
              <a:spcAft>
                <a:spcPts val="0"/>
              </a:spcAft>
              <a:defRPr/>
            </a:pPr>
            <a:r>
              <a:rPr lang="en-US" altLang="de-DE" sz="1400" kern="0" dirty="0">
                <a:solidFill>
                  <a:prstClr val="black"/>
                </a:solidFill>
              </a:rPr>
              <a:t>A new key issue proposing to remove the RPC style solution for notification subscriptions was agreed. Numerous enhancements to existing solutions were agreed as well. The study was closed. The TR is sent to SA for information and approval..</a:t>
            </a:r>
            <a:endParaRPr lang="de-DE" altLang="de-DE" sz="1400" kern="0" dirty="0">
              <a:solidFill>
                <a:prstClr val="black"/>
              </a:solidFill>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endParaRPr lang="en-US" sz="14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r>
              <a:rPr lang="de-DE" sz="1400" kern="0" dirty="0">
                <a:solidFill>
                  <a:prstClr val="black"/>
                </a:solidFill>
                <a:latin typeface="Calibri"/>
              </a:rPr>
              <a:t>:</a:t>
            </a:r>
          </a:p>
          <a:p>
            <a:pPr marL="855123" lvl="1" indent="-455073" defTabSz="1219170">
              <a:spcBef>
                <a:spcPts val="0"/>
              </a:spcBef>
              <a:spcAft>
                <a:spcPts val="0"/>
              </a:spcAft>
              <a:defRPr/>
            </a:pPr>
            <a:endParaRPr lang="en-US" sz="1400" kern="0" dirty="0">
              <a:solidFill>
                <a:prstClr val="black"/>
              </a:solidFill>
            </a:endParaRPr>
          </a:p>
        </p:txBody>
      </p:sp>
    </p:spTree>
    <p:extLst>
      <p:ext uri="{BB962C8B-B14F-4D97-AF65-F5344CB8AC3E}">
        <p14:creationId xmlns:p14="http://schemas.microsoft.com/office/powerpoint/2010/main" val="292769703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515695379"/>
              </p:ext>
            </p:extLst>
          </p:nvPr>
        </p:nvGraphicFramePr>
        <p:xfrm>
          <a:off x="186381" y="943566"/>
          <a:ext cx="11683347" cy="1745234"/>
        </p:xfrm>
        <a:graphic>
          <a:graphicData uri="http://schemas.openxmlformats.org/drawingml/2006/table">
            <a:tbl>
              <a:tblPr firstRow="1" firstCol="1" bandRow="1">
                <a:tableStyleId>{F5AB1C69-6EDB-4FF4-983F-18BD219EF322}</a:tableStyleId>
              </a:tblPr>
              <a:tblGrid>
                <a:gridCol w="643669">
                  <a:extLst>
                    <a:ext uri="{9D8B030D-6E8A-4147-A177-3AD203B41FA5}">
                      <a16:colId xmlns:a16="http://schemas.microsoft.com/office/drawing/2014/main" val="20000"/>
                    </a:ext>
                  </a:extLst>
                </a:gridCol>
                <a:gridCol w="2569990">
                  <a:extLst>
                    <a:ext uri="{9D8B030D-6E8A-4147-A177-3AD203B41FA5}">
                      <a16:colId xmlns:a16="http://schemas.microsoft.com/office/drawing/2014/main" val="20001"/>
                    </a:ext>
                  </a:extLst>
                </a:gridCol>
                <a:gridCol w="695804">
                  <a:extLst>
                    <a:ext uri="{9D8B030D-6E8A-4147-A177-3AD203B41FA5}">
                      <a16:colId xmlns:a16="http://schemas.microsoft.com/office/drawing/2014/main" val="20002"/>
                    </a:ext>
                  </a:extLst>
                </a:gridCol>
                <a:gridCol w="811579">
                  <a:extLst>
                    <a:ext uri="{9D8B030D-6E8A-4147-A177-3AD203B41FA5}">
                      <a16:colId xmlns:a16="http://schemas.microsoft.com/office/drawing/2014/main" val="20005"/>
                    </a:ext>
                  </a:extLst>
                </a:gridCol>
                <a:gridCol w="539488">
                  <a:extLst>
                    <a:ext uri="{9D8B030D-6E8A-4147-A177-3AD203B41FA5}">
                      <a16:colId xmlns:a16="http://schemas.microsoft.com/office/drawing/2014/main" val="20006"/>
                    </a:ext>
                  </a:extLst>
                </a:gridCol>
                <a:gridCol w="645822">
                  <a:extLst>
                    <a:ext uri="{9D8B030D-6E8A-4147-A177-3AD203B41FA5}">
                      <a16:colId xmlns:a16="http://schemas.microsoft.com/office/drawing/2014/main" val="3298333164"/>
                    </a:ext>
                  </a:extLst>
                </a:gridCol>
                <a:gridCol w="645822">
                  <a:extLst>
                    <a:ext uri="{9D8B030D-6E8A-4147-A177-3AD203B41FA5}">
                      <a16:colId xmlns:a16="http://schemas.microsoft.com/office/drawing/2014/main" val="20007"/>
                    </a:ext>
                  </a:extLst>
                </a:gridCol>
                <a:gridCol w="1089170">
                  <a:extLst>
                    <a:ext uri="{9D8B030D-6E8A-4147-A177-3AD203B41FA5}">
                      <a16:colId xmlns:a16="http://schemas.microsoft.com/office/drawing/2014/main" val="20008"/>
                    </a:ext>
                  </a:extLst>
                </a:gridCol>
                <a:gridCol w="1097416">
                  <a:extLst>
                    <a:ext uri="{9D8B030D-6E8A-4147-A177-3AD203B41FA5}">
                      <a16:colId xmlns:a16="http://schemas.microsoft.com/office/drawing/2014/main" val="20009"/>
                    </a:ext>
                  </a:extLst>
                </a:gridCol>
                <a:gridCol w="1012345">
                  <a:extLst>
                    <a:ext uri="{9D8B030D-6E8A-4147-A177-3AD203B41FA5}">
                      <a16:colId xmlns:a16="http://schemas.microsoft.com/office/drawing/2014/main" val="20010"/>
                    </a:ext>
                  </a:extLst>
                </a:gridCol>
                <a:gridCol w="1012345">
                  <a:extLst>
                    <a:ext uri="{9D8B030D-6E8A-4147-A177-3AD203B41FA5}">
                      <a16:colId xmlns:a16="http://schemas.microsoft.com/office/drawing/2014/main" val="20012"/>
                    </a:ext>
                  </a:extLst>
                </a:gridCol>
                <a:gridCol w="919897">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950028</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80%</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&gt;15-&gt;40-&gt;60-&gt;62-&gt;80-&gt;100%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28.832</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Unicom</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950030</a:t>
                      </a:r>
                    </a:p>
                  </a:txBody>
                  <a:tcPr marL="6350" marR="6350" marT="6350" marB="0" anchor="ctr">
                    <a:solidFill>
                      <a:schemeClr val="bg1">
                        <a:lumMod val="65000"/>
                      </a:schemeClr>
                    </a:solidFill>
                  </a:tcPr>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nchor="ctr">
                    <a:solidFill>
                      <a:schemeClr val="bg1">
                        <a:lumMod val="65000"/>
                      </a:schemeClr>
                    </a:solidFill>
                  </a:tcPr>
                </a:tc>
                <a:tc>
                  <a:txBody>
                    <a:bodyPr/>
                    <a:lstStyle/>
                    <a:p>
                      <a:pPr algn="l" fontAlgn="t"/>
                      <a:r>
                        <a:rPr lang="en-US" sz="1000" b="0" i="0" u="none" strike="noStrike" dirty="0">
                          <a:solidFill>
                            <a:schemeClr val="tx1"/>
                          </a:solidFill>
                          <a:effectLst/>
                          <a:latin typeface="+mn-lt"/>
                        </a:rPr>
                        <a:t>FS_5GLAN_Mgt</a:t>
                      </a:r>
                    </a:p>
                  </a:txBody>
                  <a:tcPr marL="6350" marR="6350" marT="6350" marB="0" anchor="ctr">
                    <a:solidFill>
                      <a:schemeClr val="bg1">
                        <a:lumMod val="65000"/>
                      </a:schemeClr>
                    </a:solidFill>
                  </a:tcPr>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nchor="ctr">
                    <a:solidFill>
                      <a:schemeClr val="bg1">
                        <a:lumMod val="65000"/>
                      </a:schemeClr>
                    </a:solidFill>
                  </a:tcPr>
                </a:tc>
                <a:tc>
                  <a:txBody>
                    <a:bodyPr/>
                    <a:lstStyle/>
                    <a:p>
                      <a:pPr algn="ctr">
                        <a:lnSpc>
                          <a:spcPct val="107000"/>
                        </a:lnSpc>
                        <a:spcAft>
                          <a:spcPts val="800"/>
                        </a:spcAft>
                      </a:pPr>
                      <a:r>
                        <a:rPr lang="en-GB" altLang="zh-CN" sz="1000" dirty="0">
                          <a:solidFill>
                            <a:srgbClr val="0000FF"/>
                          </a:solidFill>
                          <a:highlight>
                            <a:srgbClr val="00FF00"/>
                          </a:highlight>
                          <a:latin typeface="+mn-lt"/>
                        </a:rPr>
                        <a:t>100%</a:t>
                      </a:r>
                    </a:p>
                  </a:txBody>
                  <a:tcPr marL="6350" marR="6350" marT="6350" marB="0" anchor="ctr">
                    <a:solidFill>
                      <a:schemeClr val="bg1">
                        <a:lumMod val="6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65000"/>
                      </a:schemeClr>
                    </a:solidFill>
                  </a:tcPr>
                </a:tc>
                <a:tc>
                  <a:txBody>
                    <a:bodyPr/>
                    <a:lstStyle/>
                    <a:p>
                      <a:pPr algn="ctr">
                        <a:lnSpc>
                          <a:spcPct val="107000"/>
                        </a:lnSpc>
                        <a:spcAft>
                          <a:spcPts val="800"/>
                        </a:spcAft>
                      </a:pPr>
                      <a:endParaRPr lang="en-GB" sz="1000" dirty="0">
                        <a:solidFill>
                          <a:srgbClr val="0000FF"/>
                        </a:solidFill>
                        <a:highlight>
                          <a:srgbClr val="00FF00"/>
                        </a:highlight>
                        <a:latin typeface="+mn-lt"/>
                      </a:endParaRPr>
                    </a:p>
                  </a:txBody>
                  <a:tcPr marL="36002" marR="36002" marT="0" marB="0" anchor="ctr">
                    <a:solidFill>
                      <a:schemeClr val="bg1">
                        <a:lumMod val="65000"/>
                      </a:schemeClr>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SA2</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6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0-&gt;10-&gt;25-</a:t>
                      </a:r>
                      <a:r>
                        <a:rPr lang="en-US" altLang="zh-CN" sz="1000" kern="1200" dirty="0">
                          <a:solidFill>
                            <a:srgbClr val="000000"/>
                          </a:solidFill>
                          <a:effectLst/>
                          <a:latin typeface="+mn-lt"/>
                          <a:ea typeface="宋体" panose="02010600030101010101" pitchFamily="2" charset="-122"/>
                          <a:cs typeface="Arial" panose="020B0604020202020204" pitchFamily="34" charset="0"/>
                        </a:rPr>
                        <a:t>&gt;45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-&gt;65%-&gt;98%-&gt;100%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65000"/>
                      </a:schemeClr>
                    </a:solidFill>
                  </a:tcPr>
                </a:tc>
                <a:tc>
                  <a:txBody>
                    <a:bodyPr/>
                    <a:lstStyle/>
                    <a:p>
                      <a:pPr marL="0" algn="ctr" defTabSz="1219170" rtl="0" eaLnBrk="1" fontAlgn="t" latinLnBrk="0" hangingPunct="1">
                        <a:lnSpc>
                          <a:spcPct val="150000"/>
                        </a:lnSpc>
                        <a:spcAft>
                          <a:spcPts val="0"/>
                        </a:spcAft>
                      </a:pPr>
                      <a:r>
                        <a:rPr lang="fr-FR" sz="1000" b="0" i="0" u="none" strike="noStrike" kern="1200" dirty="0">
                          <a:solidFill>
                            <a:srgbClr val="000000"/>
                          </a:solidFill>
                          <a:effectLst/>
                          <a:latin typeface="+mn-lt"/>
                          <a:ea typeface="+mn-ea"/>
                          <a:cs typeface="+mn-cs"/>
                        </a:rPr>
                        <a:t>28.833</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6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China Mobile</a:t>
                      </a:r>
                      <a:endParaRPr lang="en-US" sz="1000" b="0" i="0" u="none" strike="noStrike" kern="1200" dirty="0">
                        <a:solidFill>
                          <a:srgbClr val="000000"/>
                        </a:solidFill>
                        <a:effectLst/>
                        <a:latin typeface="+mn-lt"/>
                        <a:ea typeface="+mn-ea"/>
                        <a:cs typeface="+mn-cs"/>
                      </a:endParaRPr>
                    </a:p>
                  </a:txBody>
                  <a:tcPr marL="9525" marR="9525" marT="9525" marB="9525" anchor="ctr">
                    <a:solidFill>
                      <a:schemeClr val="bg1">
                        <a:lumMod val="65000"/>
                      </a:schemeClr>
                    </a:solidFill>
                  </a:tcP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86381" y="3024304"/>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FS_URLLC_Mgt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988459" lvl="1" indent="-378875" defTabSz="1219170">
              <a:spcBef>
                <a:spcPts val="0"/>
              </a:spcBef>
              <a:spcAft>
                <a:spcPts val="600"/>
              </a:spcAft>
              <a:defRPr/>
            </a:pPr>
            <a:r>
              <a:rPr lang="en-US" altLang="de-DE" sz="1400" kern="0" dirty="0">
                <a:solidFill>
                  <a:prstClr val="black"/>
                </a:solidFill>
              </a:rPr>
              <a:t>All issues and solutions are recommended and concluded in this meeting.</a:t>
            </a:r>
          </a:p>
          <a:p>
            <a:pPr marL="988459" lvl="1" indent="-378875" defTabSz="1219170">
              <a:spcBef>
                <a:spcPts val="0"/>
              </a:spcBef>
              <a:spcAft>
                <a:spcPts val="600"/>
              </a:spcAft>
              <a:defRPr/>
            </a:pPr>
            <a:r>
              <a:rPr lang="en-US" altLang="de-DE" sz="1400" kern="0" dirty="0">
                <a:solidFill>
                  <a:prstClr val="black"/>
                </a:solidFill>
              </a:rPr>
              <a:t>Corresponding WI is approved.</a:t>
            </a:r>
            <a:endParaRPr lang="de-DE" altLang="de-DE" sz="1400" kern="0" dirty="0">
              <a:solidFill>
                <a:prstClr val="black"/>
              </a:solidFill>
            </a:endParaRPr>
          </a:p>
          <a:p>
            <a:pPr marL="455073" lvl="1" indent="-455073" defTabSz="1219170">
              <a:spcBef>
                <a:spcPts val="0"/>
              </a:spcBef>
              <a:spcAft>
                <a:spcPts val="0"/>
              </a:spcAft>
              <a:buBlip>
                <a:blip r:embed="rId2"/>
              </a:buBlip>
              <a:defRPr/>
            </a:pPr>
            <a:r>
              <a:rPr lang="en-US" altLang="zh-CN" sz="1600" kern="0" dirty="0">
                <a:solidFill>
                  <a:prstClr val="black"/>
                </a:solidFill>
              </a:rPr>
              <a:t> Impacts and dependencies on other WGs:</a:t>
            </a:r>
            <a:endParaRPr lang="de-DE" altLang="zh-CN" sz="1600" kern="0" dirty="0">
              <a:solidFill>
                <a:prstClr val="black"/>
              </a:solidFill>
            </a:endParaRPr>
          </a:p>
          <a:p>
            <a:pPr marL="855123" lvl="1" indent="-455073" defTabSz="1219170">
              <a:spcBef>
                <a:spcPts val="0"/>
              </a:spcBef>
              <a:spcAft>
                <a:spcPts val="0"/>
              </a:spcAft>
              <a:defRPr/>
            </a:pPr>
            <a:endParaRPr lang="en-US" altLang="zh-CN" sz="14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400" kern="0" dirty="0">
                <a:solidFill>
                  <a:prstClr val="black"/>
                </a:solidFill>
              </a:rPr>
              <a:t>Waiting for the presentation on SA#100</a:t>
            </a:r>
          </a:p>
          <a:p>
            <a:pPr marL="988459" lvl="1" indent="-378875" defTabSz="1219170">
              <a:spcBef>
                <a:spcPts val="0"/>
              </a:spcBef>
              <a:spcAft>
                <a:spcPts val="600"/>
              </a:spcAft>
              <a:defRPr/>
            </a:pPr>
            <a:r>
              <a:rPr lang="en-US" altLang="zh-CN" sz="1400" kern="0" dirty="0">
                <a:solidFill>
                  <a:prstClr val="black"/>
                </a:solidFill>
              </a:rPr>
              <a:t>Start the following normative phase.</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096000" y="3024304"/>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FS_5GLAN_Mgt</a:t>
            </a:r>
            <a:r>
              <a:rPr lang="zh-CN" altLang="en-US" sz="1400" b="1" kern="0" dirty="0">
                <a:solidFill>
                  <a:srgbClr val="0000FF"/>
                </a:solidFill>
              </a:rPr>
              <a:t>：</a:t>
            </a:r>
            <a:endParaRPr lang="de-DE" altLang="de-DE" sz="1400" b="1" kern="0" dirty="0">
              <a:solidFill>
                <a:srgbClr val="0000FF"/>
              </a:solidFill>
            </a:endParaRPr>
          </a:p>
          <a:p>
            <a:pPr marL="988459" lvl="1" indent="-378875" defTabSz="1219170">
              <a:spcBef>
                <a:spcPts val="0"/>
              </a:spcBef>
              <a:spcAft>
                <a:spcPts val="600"/>
              </a:spcAft>
              <a:defRPr/>
            </a:pPr>
            <a:r>
              <a:rPr lang="de-DE" altLang="zh-CN" sz="1400" kern="0" dirty="0">
                <a:solidFill>
                  <a:prstClr val="black"/>
                </a:solidFill>
              </a:rPr>
              <a:t>The study is completed.</a:t>
            </a:r>
          </a:p>
        </p:txBody>
      </p:sp>
    </p:spTree>
    <p:extLst>
      <p:ext uri="{BB962C8B-B14F-4D97-AF65-F5344CB8AC3E}">
        <p14:creationId xmlns:p14="http://schemas.microsoft.com/office/powerpoint/2010/main" val="1178798052"/>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906977428"/>
              </p:ext>
            </p:extLst>
          </p:nvPr>
        </p:nvGraphicFramePr>
        <p:xfrm>
          <a:off x="256801" y="995420"/>
          <a:ext cx="11605683" cy="1678178"/>
        </p:xfrm>
        <a:graphic>
          <a:graphicData uri="http://schemas.openxmlformats.org/drawingml/2006/table">
            <a:tbl>
              <a:tblPr firstRow="1" firstCol="1" bandRow="1">
                <a:tableStyleId>{F5AB1C69-6EDB-4FF4-983F-18BD219EF322}</a:tableStyleId>
              </a:tblPr>
              <a:tblGrid>
                <a:gridCol w="624594">
                  <a:extLst>
                    <a:ext uri="{9D8B030D-6E8A-4147-A177-3AD203B41FA5}">
                      <a16:colId xmlns:a16="http://schemas.microsoft.com/office/drawing/2014/main" val="20000"/>
                    </a:ext>
                  </a:extLst>
                </a:gridCol>
                <a:gridCol w="2579509">
                  <a:extLst>
                    <a:ext uri="{9D8B030D-6E8A-4147-A177-3AD203B41FA5}">
                      <a16:colId xmlns:a16="http://schemas.microsoft.com/office/drawing/2014/main" val="20001"/>
                    </a:ext>
                  </a:extLst>
                </a:gridCol>
                <a:gridCol w="693735">
                  <a:extLst>
                    <a:ext uri="{9D8B030D-6E8A-4147-A177-3AD203B41FA5}">
                      <a16:colId xmlns:a16="http://schemas.microsoft.com/office/drawing/2014/main" val="20002"/>
                    </a:ext>
                  </a:extLst>
                </a:gridCol>
                <a:gridCol w="823761">
                  <a:extLst>
                    <a:ext uri="{9D8B030D-6E8A-4147-A177-3AD203B41FA5}">
                      <a16:colId xmlns:a16="http://schemas.microsoft.com/office/drawing/2014/main" val="20005"/>
                    </a:ext>
                  </a:extLst>
                </a:gridCol>
                <a:gridCol w="531455">
                  <a:extLst>
                    <a:ext uri="{9D8B030D-6E8A-4147-A177-3AD203B41FA5}">
                      <a16:colId xmlns:a16="http://schemas.microsoft.com/office/drawing/2014/main" val="20006"/>
                    </a:ext>
                  </a:extLst>
                </a:gridCol>
                <a:gridCol w="750268">
                  <a:extLst>
                    <a:ext uri="{9D8B030D-6E8A-4147-A177-3AD203B41FA5}">
                      <a16:colId xmlns:a16="http://schemas.microsoft.com/office/drawing/2014/main" val="2367065505"/>
                    </a:ext>
                  </a:extLst>
                </a:gridCol>
                <a:gridCol w="664308">
                  <a:extLst>
                    <a:ext uri="{9D8B030D-6E8A-4147-A177-3AD203B41FA5}">
                      <a16:colId xmlns:a16="http://schemas.microsoft.com/office/drawing/2014/main" val="20007"/>
                    </a:ext>
                  </a:extLst>
                </a:gridCol>
                <a:gridCol w="908065">
                  <a:extLst>
                    <a:ext uri="{9D8B030D-6E8A-4147-A177-3AD203B41FA5}">
                      <a16:colId xmlns:a16="http://schemas.microsoft.com/office/drawing/2014/main" val="20008"/>
                    </a:ext>
                  </a:extLst>
                </a:gridCol>
                <a:gridCol w="1094154">
                  <a:extLst>
                    <a:ext uri="{9D8B030D-6E8A-4147-A177-3AD203B41FA5}">
                      <a16:colId xmlns:a16="http://schemas.microsoft.com/office/drawing/2014/main" val="20009"/>
                    </a:ext>
                  </a:extLst>
                </a:gridCol>
                <a:gridCol w="1009335">
                  <a:extLst>
                    <a:ext uri="{9D8B030D-6E8A-4147-A177-3AD203B41FA5}">
                      <a16:colId xmlns:a16="http://schemas.microsoft.com/office/drawing/2014/main" val="20010"/>
                    </a:ext>
                  </a:extLst>
                </a:gridCol>
                <a:gridCol w="1009335">
                  <a:extLst>
                    <a:ext uri="{9D8B030D-6E8A-4147-A177-3AD203B41FA5}">
                      <a16:colId xmlns:a16="http://schemas.microsoft.com/office/drawing/2014/main" val="20012"/>
                    </a:ext>
                  </a:extLst>
                </a:gridCol>
                <a:gridCol w="917164">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100" b="0" i="0" u="none" strike="noStrike" dirty="0">
                          <a:solidFill>
                            <a:srgbClr val="000000"/>
                          </a:solidFill>
                          <a:effectLst/>
                          <a:latin typeface="+mn-lt"/>
                        </a:rPr>
                        <a:t>950032</a:t>
                      </a:r>
                    </a:p>
                  </a:txBody>
                  <a:tcPr marL="6350" marR="6350" marT="6350" marB="0">
                    <a:solidFill>
                      <a:schemeClr val="bg1">
                        <a:lumMod val="65000"/>
                      </a:schemeClr>
                    </a:solidFill>
                  </a:tcPr>
                </a:tc>
                <a:tc>
                  <a:txBody>
                    <a:bodyPr/>
                    <a:lstStyle/>
                    <a:p>
                      <a:pPr algn="l" fontAlgn="t"/>
                      <a:r>
                        <a:rPr lang="en-US" sz="1100" b="0" i="0" u="none" strike="noStrike" dirty="0">
                          <a:solidFill>
                            <a:schemeClr val="tx1"/>
                          </a:solidFill>
                          <a:effectLst/>
                          <a:latin typeface="+mn-lt"/>
                        </a:rPr>
                        <a:t>Study on Management of Cloud Native Virtualized Network Functions </a:t>
                      </a:r>
                    </a:p>
                  </a:txBody>
                  <a:tcPr marL="6350" marR="6350" marT="6350" marB="0">
                    <a:solidFill>
                      <a:schemeClr val="bg1">
                        <a:lumMod val="65000"/>
                      </a:schemeClr>
                    </a:solidFill>
                  </a:tcPr>
                </a:tc>
                <a:tc>
                  <a:txBody>
                    <a:bodyPr/>
                    <a:lstStyle/>
                    <a:p>
                      <a:pPr algn="l" fontAlgn="t"/>
                      <a:r>
                        <a:rPr lang="en-US" sz="1100" b="0" i="0" u="none" strike="noStrike" dirty="0">
                          <a:solidFill>
                            <a:srgbClr val="000000"/>
                          </a:solidFill>
                          <a:effectLst/>
                          <a:latin typeface="+mn-lt"/>
                        </a:rPr>
                        <a:t>FS_MCVNF</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1100" kern="1200" dirty="0">
                          <a:solidFill>
                            <a:srgbClr val="000000"/>
                          </a:solidFill>
                          <a:effectLst/>
                          <a:latin typeface="+mn-lt"/>
                          <a:ea typeface="+mn-ea"/>
                          <a:cs typeface="Arial" panose="020B0604020202020204" pitchFamily="34" charset="0"/>
                        </a:rPr>
                        <a:t>SA#100(June 2023)</a:t>
                      </a:r>
                      <a:endParaRPr lang="zh-CN" altLang="zh-CN" sz="1100" kern="1200" dirty="0">
                        <a:solidFill>
                          <a:srgbClr val="000000"/>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altLang="zh-CN" sz="1100" dirty="0">
                          <a:solidFill>
                            <a:srgbClr val="0000FF"/>
                          </a:solidFill>
                          <a:highlight>
                            <a:srgbClr val="00FF00"/>
                          </a:highlight>
                          <a:latin typeface="+mn-lt"/>
                        </a:rPr>
                        <a:t>100%</a:t>
                      </a:r>
                    </a:p>
                  </a:txBody>
                  <a:tcPr marL="6350" marR="6350" marT="6350" marB="0">
                    <a:solidFill>
                      <a:schemeClr val="bg1">
                        <a:lumMod val="6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SP-220150</a:t>
                      </a:r>
                      <a:endParaRPr lang="zh-CN" altLang="zh-CN" sz="1100" b="0" i="0" u="none" strike="noStrike" kern="1200" dirty="0">
                        <a:solidFill>
                          <a:srgbClr val="000000"/>
                        </a:solidFill>
                        <a:effectLst/>
                        <a:latin typeface="+mn-lt"/>
                        <a:ea typeface="+mn-ea"/>
                        <a:cs typeface="+mn-cs"/>
                      </a:endParaRPr>
                    </a:p>
                  </a:txBody>
                  <a:tcPr marL="9525" marR="9525" marT="9525" marB="9525">
                    <a:solidFill>
                      <a:schemeClr val="bg1">
                        <a:lumMod val="65000"/>
                      </a:schemeClr>
                    </a:solidFill>
                  </a:tcPr>
                </a:tc>
                <a:tc>
                  <a:txBody>
                    <a:bodyPr/>
                    <a:lstStyle/>
                    <a:p>
                      <a:pPr algn="ctr">
                        <a:lnSpc>
                          <a:spcPct val="107000"/>
                        </a:lnSpc>
                        <a:spcAft>
                          <a:spcPts val="800"/>
                        </a:spcAft>
                      </a:pPr>
                      <a:endParaRPr lang="en-GB" sz="1100" dirty="0">
                        <a:solidFill>
                          <a:srgbClr val="0000FF"/>
                        </a:solidFill>
                        <a:highlight>
                          <a:srgbClr val="00FF00"/>
                        </a:highlight>
                        <a:latin typeface="+mn-lt"/>
                      </a:endParaRPr>
                    </a:p>
                  </a:txBody>
                  <a:tcPr marL="36002" marR="36002" marT="0" marB="0">
                    <a:solidFill>
                      <a:schemeClr val="bg1">
                        <a:lumMod val="65000"/>
                      </a:schemeClr>
                    </a:solidFill>
                  </a:tcPr>
                </a:tc>
                <a:tc>
                  <a:txBody>
                    <a:bodyPr/>
                    <a:lstStyle/>
                    <a:p>
                      <a:pPr>
                        <a:lnSpc>
                          <a:spcPct val="107000"/>
                        </a:lnSpc>
                        <a:spcAft>
                          <a:spcPts val="800"/>
                        </a:spcAft>
                      </a:pPr>
                      <a:endParaRPr lang="en-GB" sz="1100" dirty="0">
                        <a:solidFill>
                          <a:srgbClr val="0000FF"/>
                        </a:solidFill>
                        <a:latin typeface="+mn-lt"/>
                      </a:endParaRPr>
                    </a:p>
                  </a:txBody>
                  <a:tcPr marL="36002" marR="36002" marT="0" marB="0" anchor="ctr">
                    <a:solidFill>
                      <a:schemeClr val="bg1">
                        <a:lumMod val="6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6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0-&gt;0-&gt;5-&gt;15-&gt;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30-&gt;70%-&gt;95%</a:t>
                      </a:r>
                      <a:endParaRPr lang="zh-CN" sz="1100" b="0" i="0" u="none" strike="noStrike" kern="1200" dirty="0">
                        <a:solidFill>
                          <a:srgbClr val="000000"/>
                        </a:solidFill>
                        <a:effectLst/>
                        <a:latin typeface="+mn-lt"/>
                        <a:ea typeface="+mn-ea"/>
                        <a:cs typeface="+mn-cs"/>
                      </a:endParaRPr>
                    </a:p>
                  </a:txBody>
                  <a:tcPr marL="9525" marR="9525" marT="9525" marB="9525">
                    <a:solidFill>
                      <a:schemeClr val="bg1">
                        <a:lumMod val="65000"/>
                      </a:schemeClr>
                    </a:solidFill>
                  </a:tcPr>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28.834</a:t>
                      </a:r>
                      <a:endParaRPr lang="zh-CN" sz="1100" b="0" i="0" u="none" strike="noStrike" kern="1200" dirty="0">
                        <a:solidFill>
                          <a:srgbClr val="000000"/>
                        </a:solidFill>
                        <a:effectLst/>
                        <a:latin typeface="+mn-lt"/>
                        <a:ea typeface="+mn-ea"/>
                        <a:cs typeface="+mn-cs"/>
                      </a:endParaRPr>
                    </a:p>
                  </a:txBody>
                  <a:tcPr marL="9525" marR="9525" marT="9525" marB="9525">
                    <a:solidFill>
                      <a:schemeClr val="bg1">
                        <a:lumMod val="65000"/>
                      </a:schemeClr>
                    </a:solidFill>
                  </a:tcPr>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China Mobile </a:t>
                      </a:r>
                      <a:endParaRPr lang="zh-CN" sz="1100" b="0" i="0" u="none" strike="noStrike" kern="1200" dirty="0">
                        <a:solidFill>
                          <a:srgbClr val="000000"/>
                        </a:solidFill>
                        <a:effectLst/>
                        <a:latin typeface="+mn-lt"/>
                        <a:ea typeface="+mn-ea"/>
                        <a:cs typeface="+mn-cs"/>
                      </a:endParaRPr>
                    </a:p>
                  </a:txBody>
                  <a:tcPr marL="9525" marR="9525" marT="9525" marB="9525">
                    <a:solidFill>
                      <a:schemeClr val="bg1">
                        <a:lumMod val="65000"/>
                      </a:schemeClr>
                    </a:solidFill>
                  </a:tcPr>
                </a:tc>
                <a:extLst>
                  <a:ext uri="{0D108BD9-81ED-4DB2-BD59-A6C34878D82A}">
                    <a16:rowId xmlns:a16="http://schemas.microsoft.com/office/drawing/2014/main" val="10001"/>
                  </a:ext>
                </a:extLst>
              </a:tr>
              <a:tr h="374354">
                <a:tc>
                  <a:txBody>
                    <a:bodyPr/>
                    <a:lstStyle/>
                    <a:p>
                      <a:pPr algn="ctr" fontAlgn="t"/>
                      <a:r>
                        <a:rPr lang="en-US" sz="1100" b="0" i="0" u="none" strike="noStrike" dirty="0">
                          <a:solidFill>
                            <a:srgbClr val="000000"/>
                          </a:solidFill>
                          <a:effectLst/>
                          <a:latin typeface="+mn-lt"/>
                        </a:rPr>
                        <a:t>950033</a:t>
                      </a:r>
                    </a:p>
                  </a:txBody>
                  <a:tcPr marL="6350" marR="6350" marT="6350" marB="0" anchor="ctr">
                    <a:solidFill>
                      <a:schemeClr val="bg1">
                        <a:lumMod val="75000"/>
                      </a:schemeClr>
                    </a:solidFill>
                  </a:tcPr>
                </a:tc>
                <a:tc>
                  <a:txBody>
                    <a:bodyPr/>
                    <a:lstStyle/>
                    <a:p>
                      <a:pPr algn="l" fontAlgn="t"/>
                      <a:r>
                        <a:rPr lang="en-US" sz="1100" b="0" i="0" u="none" strike="noStrike" dirty="0">
                          <a:solidFill>
                            <a:schemeClr val="tx1"/>
                          </a:solidFill>
                          <a:effectLst/>
                          <a:latin typeface="+mn-lt"/>
                        </a:rPr>
                        <a:t>Study on Management Aspects of 5G MOCN Network Sharing Phase2 </a:t>
                      </a:r>
                    </a:p>
                  </a:txBody>
                  <a:tcPr marL="6350" marR="6350" marT="6350" marB="0" anchor="ctr">
                    <a:solidFill>
                      <a:schemeClr val="bg1">
                        <a:lumMod val="75000"/>
                      </a:schemeClr>
                    </a:solidFill>
                  </a:tcPr>
                </a:tc>
                <a:tc>
                  <a:txBody>
                    <a:bodyPr/>
                    <a:lstStyle/>
                    <a:p>
                      <a:pPr algn="l" fontAlgn="t"/>
                      <a:r>
                        <a:rPr lang="en-US" sz="1100" b="0" i="0" u="none" strike="noStrike" dirty="0">
                          <a:solidFill>
                            <a:srgbClr val="000000"/>
                          </a:solidFill>
                          <a:effectLst/>
                          <a:latin typeface="+mn-lt"/>
                        </a:rPr>
                        <a:t>FS_MANS_ph2</a:t>
                      </a: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100" kern="1200" dirty="0">
                          <a:solidFill>
                            <a:srgbClr val="000000"/>
                          </a:solidFill>
                          <a:effectLst/>
                          <a:latin typeface="+mn-lt"/>
                          <a:ea typeface="+mn-ea"/>
                          <a:cs typeface="Arial" panose="020B0604020202020204" pitchFamily="34" charset="0"/>
                        </a:rPr>
                        <a:t>SA#100(June 2023)</a:t>
                      </a:r>
                      <a:endParaRPr lang="zh-CN" altLang="zh-CN" sz="1100" kern="1200" dirty="0">
                        <a:solidFill>
                          <a:srgbClr val="000000"/>
                        </a:solidFill>
                        <a:effectLst/>
                        <a:latin typeface="+mn-lt"/>
                        <a:ea typeface="+mn-ea"/>
                        <a:cs typeface="Arial" panose="020B0604020202020204" pitchFamily="34" charset="0"/>
                      </a:endParaRPr>
                    </a:p>
                    <a:p>
                      <a:pPr marL="0" algn="ctr" defTabSz="1219170" rtl="0" eaLnBrk="1" latinLnBrk="0" hangingPunct="1">
                        <a:lnSpc>
                          <a:spcPct val="100000"/>
                        </a:lnSpc>
                        <a:spcAft>
                          <a:spcPts val="0"/>
                        </a:spcAft>
                      </a:pPr>
                      <a:endParaRPr lang="zh-CN" sz="11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algn="ctr" fontAlgn="t"/>
                      <a:r>
                        <a:rPr lang="en-US" sz="1100" b="0" i="0" u="none" strike="noStrike" dirty="0">
                          <a:solidFill>
                            <a:srgbClr val="000000"/>
                          </a:solidFill>
                          <a:effectLst/>
                          <a:latin typeface="+mn-lt"/>
                        </a:rPr>
                        <a:t>94%</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SP-220151</a:t>
                      </a:r>
                      <a:endParaRPr lang="zh-CN" altLang="zh-CN" sz="11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algn="ctr">
                        <a:lnSpc>
                          <a:spcPct val="107000"/>
                        </a:lnSpc>
                        <a:spcAft>
                          <a:spcPts val="800"/>
                        </a:spcAft>
                      </a:pPr>
                      <a:r>
                        <a:rPr lang="en-GB" sz="1100" dirty="0">
                          <a:solidFill>
                            <a:srgbClr val="0000FF"/>
                          </a:solidFill>
                          <a:highlight>
                            <a:srgbClr val="00FF00"/>
                          </a:highlight>
                          <a:latin typeface="+mn-lt"/>
                        </a:rPr>
                        <a:t>100%</a:t>
                      </a:r>
                    </a:p>
                  </a:txBody>
                  <a:tcPr marL="36002" marR="36002" marT="0" marB="0" anchor="ctr">
                    <a:solidFill>
                      <a:schemeClr val="bg1">
                        <a:lumMod val="75000"/>
                      </a:schemeClr>
                    </a:solidFill>
                  </a:tcPr>
                </a:tc>
                <a:tc>
                  <a:txBody>
                    <a:bodyPr/>
                    <a:lstStyle/>
                    <a:p>
                      <a:pPr>
                        <a:lnSpc>
                          <a:spcPct val="107000"/>
                        </a:lnSpc>
                        <a:spcAft>
                          <a:spcPts val="800"/>
                        </a:spcAft>
                      </a:pPr>
                      <a:endParaRPr lang="en-GB" sz="1100" dirty="0">
                        <a:solidFill>
                          <a:srgbClr val="0000FF"/>
                        </a:solidFill>
                        <a:latin typeface="+mn-lt"/>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1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0-&gt;10-&gt;30-&gt;40-&gt;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75-&gt;90-&gt;94-&gt;100%</a:t>
                      </a:r>
                      <a:endParaRPr lang="zh-CN" sz="11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altLang="zh-CN" sz="1100" b="0" i="0" u="none" strike="noStrike" kern="1200" dirty="0">
                          <a:solidFill>
                            <a:srgbClr val="000000"/>
                          </a:solidFill>
                          <a:effectLst/>
                          <a:latin typeface="+mn-lt"/>
                          <a:ea typeface="+mn-ea"/>
                          <a:cs typeface="+mn-cs"/>
                        </a:rPr>
                        <a:t>28.835</a:t>
                      </a:r>
                      <a:endParaRPr lang="zh-CN" sz="11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100" b="0" i="0" u="none" strike="noStrike" kern="1200" dirty="0">
                          <a:solidFill>
                            <a:srgbClr val="000000"/>
                          </a:solidFill>
                          <a:effectLst/>
                          <a:latin typeface="+mn-lt"/>
                          <a:ea typeface="+mn-ea"/>
                          <a:cs typeface="+mn-cs"/>
                        </a:rPr>
                        <a:t>China Unicom</a:t>
                      </a:r>
                      <a:endParaRPr lang="zh-CN" sz="11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558338" y="2975057"/>
            <a:ext cx="5353166" cy="290195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FS_MCVNF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en-US" altLang="de-DE" sz="1600" kern="0" dirty="0">
                <a:solidFill>
                  <a:prstClr val="black"/>
                </a:solidFill>
              </a:rPr>
              <a:t>This study is completed.</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326142" y="2975057"/>
            <a:ext cx="5634679" cy="315621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FS_MANS_ph2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988459" lvl="1" indent="-378875" defTabSz="1219170">
              <a:spcBef>
                <a:spcPts val="0"/>
              </a:spcBef>
              <a:spcAft>
                <a:spcPts val="600"/>
              </a:spcAft>
              <a:defRPr/>
            </a:pPr>
            <a:r>
              <a:rPr lang="en-US" altLang="zh-CN" sz="1200" kern="0" dirty="0">
                <a:solidFill>
                  <a:prstClr val="black"/>
                </a:solidFill>
              </a:rPr>
              <a:t> All issues and solutions are recommended and concluded in this meeting</a:t>
            </a:r>
          </a:p>
          <a:p>
            <a:pPr marL="988459" lvl="1" indent="-378875" defTabSz="1219170">
              <a:spcBef>
                <a:spcPts val="0"/>
              </a:spcBef>
              <a:spcAft>
                <a:spcPts val="600"/>
              </a:spcAft>
              <a:defRPr/>
            </a:pPr>
            <a:r>
              <a:rPr lang="en-US" altLang="zh-CN" sz="1200" kern="0" dirty="0">
                <a:solidFill>
                  <a:prstClr val="black"/>
                </a:solidFill>
              </a:rPr>
              <a:t>Corresponding WI is approved.</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855123" lvl="1" indent="-455073" defTabSz="1219170">
              <a:spcBef>
                <a:spcPts val="0"/>
              </a:spcBef>
              <a:spcAft>
                <a:spcPts val="0"/>
              </a:spcAft>
              <a:defRPr/>
            </a:pPr>
            <a:endParaRPr lang="en-US"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200" kern="0" dirty="0">
                <a:solidFill>
                  <a:prstClr val="black"/>
                </a:solidFill>
              </a:rPr>
              <a:t>Waiting for the presentation on SA#100</a:t>
            </a:r>
          </a:p>
          <a:p>
            <a:pPr marL="988459" lvl="1" indent="-378875" defTabSz="1219170">
              <a:spcBef>
                <a:spcPts val="0"/>
              </a:spcBef>
              <a:spcAft>
                <a:spcPts val="600"/>
              </a:spcAft>
              <a:defRPr/>
            </a:pPr>
            <a:r>
              <a:rPr lang="en-US" altLang="zh-CN" sz="1200" kern="0" dirty="0">
                <a:solidFill>
                  <a:prstClr val="black"/>
                </a:solidFill>
              </a:rPr>
              <a:t>Start the following normative phase</a:t>
            </a:r>
            <a:endParaRPr lang="de-DE" altLang="zh-CN" sz="1200" kern="0" dirty="0">
              <a:solidFill>
                <a:prstClr val="black"/>
              </a:solidFill>
            </a:endParaRPr>
          </a:p>
        </p:txBody>
      </p:sp>
    </p:spTree>
    <p:extLst>
      <p:ext uri="{BB962C8B-B14F-4D97-AF65-F5344CB8AC3E}">
        <p14:creationId xmlns:p14="http://schemas.microsoft.com/office/powerpoint/2010/main" val="2018375451"/>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(4/4)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453226276"/>
              </p:ext>
            </p:extLst>
          </p:nvPr>
        </p:nvGraphicFramePr>
        <p:xfrm>
          <a:off x="124354" y="800100"/>
          <a:ext cx="11755032" cy="2083879"/>
        </p:xfrm>
        <a:graphic>
          <a:graphicData uri="http://schemas.openxmlformats.org/drawingml/2006/table">
            <a:tbl>
              <a:tblPr firstRow="1" firstCol="1" bandRow="1">
                <a:tableStyleId>{F5AB1C69-6EDB-4FF4-983F-18BD219EF322}</a:tableStyleId>
              </a:tblPr>
              <a:tblGrid>
                <a:gridCol w="636585">
                  <a:extLst>
                    <a:ext uri="{9D8B030D-6E8A-4147-A177-3AD203B41FA5}">
                      <a16:colId xmlns:a16="http://schemas.microsoft.com/office/drawing/2014/main" val="20000"/>
                    </a:ext>
                  </a:extLst>
                </a:gridCol>
                <a:gridCol w="2598939">
                  <a:extLst>
                    <a:ext uri="{9D8B030D-6E8A-4147-A177-3AD203B41FA5}">
                      <a16:colId xmlns:a16="http://schemas.microsoft.com/office/drawing/2014/main" val="20001"/>
                    </a:ext>
                  </a:extLst>
                </a:gridCol>
                <a:gridCol w="700538">
                  <a:extLst>
                    <a:ext uri="{9D8B030D-6E8A-4147-A177-3AD203B41FA5}">
                      <a16:colId xmlns:a16="http://schemas.microsoft.com/office/drawing/2014/main" val="20002"/>
                    </a:ext>
                  </a:extLst>
                </a:gridCol>
                <a:gridCol w="817102">
                  <a:extLst>
                    <a:ext uri="{9D8B030D-6E8A-4147-A177-3AD203B41FA5}">
                      <a16:colId xmlns:a16="http://schemas.microsoft.com/office/drawing/2014/main" val="20005"/>
                    </a:ext>
                  </a:extLst>
                </a:gridCol>
                <a:gridCol w="554206">
                  <a:extLst>
                    <a:ext uri="{9D8B030D-6E8A-4147-A177-3AD203B41FA5}">
                      <a16:colId xmlns:a16="http://schemas.microsoft.com/office/drawing/2014/main" val="20006"/>
                    </a:ext>
                  </a:extLst>
                </a:gridCol>
                <a:gridCol w="642404">
                  <a:extLst>
                    <a:ext uri="{9D8B030D-6E8A-4147-A177-3AD203B41FA5}">
                      <a16:colId xmlns:a16="http://schemas.microsoft.com/office/drawing/2014/main" val="2978466853"/>
                    </a:ext>
                  </a:extLst>
                </a:gridCol>
                <a:gridCol w="642404">
                  <a:extLst>
                    <a:ext uri="{9D8B030D-6E8A-4147-A177-3AD203B41FA5}">
                      <a16:colId xmlns:a16="http://schemas.microsoft.com/office/drawing/2014/main" val="20007"/>
                    </a:ext>
                  </a:extLst>
                </a:gridCol>
                <a:gridCol w="1093345">
                  <a:extLst>
                    <a:ext uri="{9D8B030D-6E8A-4147-A177-3AD203B41FA5}">
                      <a16:colId xmlns:a16="http://schemas.microsoft.com/office/drawing/2014/main" val="20008"/>
                    </a:ext>
                  </a:extLst>
                </a:gridCol>
                <a:gridCol w="1104884">
                  <a:extLst>
                    <a:ext uri="{9D8B030D-6E8A-4147-A177-3AD203B41FA5}">
                      <a16:colId xmlns:a16="http://schemas.microsoft.com/office/drawing/2014/main" val="20009"/>
                    </a:ext>
                  </a:extLst>
                </a:gridCol>
                <a:gridCol w="1019234">
                  <a:extLst>
                    <a:ext uri="{9D8B030D-6E8A-4147-A177-3AD203B41FA5}">
                      <a16:colId xmlns:a16="http://schemas.microsoft.com/office/drawing/2014/main" val="20010"/>
                    </a:ext>
                  </a:extLst>
                </a:gridCol>
                <a:gridCol w="1019234">
                  <a:extLst>
                    <a:ext uri="{9D8B030D-6E8A-4147-A177-3AD203B41FA5}">
                      <a16:colId xmlns:a16="http://schemas.microsoft.com/office/drawing/2014/main" val="20012"/>
                    </a:ext>
                  </a:extLst>
                </a:gridCol>
                <a:gridCol w="926157">
                  <a:extLst>
                    <a:ext uri="{9D8B030D-6E8A-4147-A177-3AD203B41FA5}">
                      <a16:colId xmlns:a16="http://schemas.microsoft.com/office/drawing/2014/main" val="20013"/>
                    </a:ext>
                  </a:extLst>
                </a:gridCol>
              </a:tblGrid>
              <a:tr h="33672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724361">
                <a:tc>
                  <a:txBody>
                    <a:bodyPr/>
                    <a:lstStyle/>
                    <a:p>
                      <a:pPr algn="ctr" fontAlgn="t"/>
                      <a:r>
                        <a:rPr lang="en-US" sz="1000" b="0" i="0" u="none" strike="noStrike" dirty="0">
                          <a:solidFill>
                            <a:srgbClr val="000000"/>
                          </a:solidFill>
                          <a:effectLst/>
                          <a:latin typeface="+mn-lt"/>
                        </a:rPr>
                        <a:t>950034</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of Trace/MDT phase 2 </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FS_5GMDT_Ph2</a:t>
                      </a: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fontAlgn="t" latinLnBrk="0" hangingPunct="1"/>
                      <a:r>
                        <a:rPr lang="en-US" sz="1000" b="0" i="0" u="none" strike="noStrike" kern="1200" dirty="0">
                          <a:solidFill>
                            <a:srgbClr val="000000"/>
                          </a:solidFill>
                          <a:effectLst/>
                          <a:latin typeface="+mn-lt"/>
                          <a:ea typeface="+mn-ea"/>
                          <a:cs typeface="+mn-cs"/>
                        </a:rPr>
                        <a:t>70%</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algn="ctr" defTabSz="1219170" rtl="0" eaLnBrk="1" latinLnBrk="0" hangingPunct="1">
                        <a:lnSpc>
                          <a:spcPct val="107000"/>
                        </a:lnSpc>
                        <a:spcAft>
                          <a:spcPts val="800"/>
                        </a:spcAft>
                      </a:pPr>
                      <a:endParaRPr lang="en-GB" sz="1000" b="0" kern="1200" dirty="0">
                        <a:solidFill>
                          <a:schemeClr val="tx1"/>
                        </a:solidFill>
                        <a:effectLst/>
                        <a:latin typeface="+mn-lt"/>
                        <a:ea typeface="+mn-ea"/>
                        <a:cs typeface="Arial" panose="020B0604020202020204" pitchFamily="34" charset="0"/>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0-&gt;10-&gt;15-&gt;20-&gt;25-&gt;35-&gt;60%</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28.837</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Nokia </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1"/>
                  </a:ext>
                </a:extLst>
              </a:tr>
              <a:tr h="488370">
                <a:tc>
                  <a:txBody>
                    <a:bodyPr/>
                    <a:lstStyle/>
                    <a:p>
                      <a:pPr algn="ctr" fontAlgn="t"/>
                      <a:r>
                        <a:rPr lang="en-US" sz="1000" b="0" i="0" u="none" strike="noStrike" dirty="0">
                          <a:solidFill>
                            <a:srgbClr val="000000"/>
                          </a:solidFill>
                          <a:effectLst/>
                          <a:latin typeface="+mn-lt"/>
                        </a:rPr>
                        <a:t>960026</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Management Aspects of IoT NTN Enhancements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FS_IoT_NTN</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95%</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SP-220490</a:t>
                      </a: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fr-FR" altLang="zh-CN" sz="1000" b="0" i="0" u="none" strike="noStrike" kern="1200" dirty="0">
                          <a:solidFill>
                            <a:srgbClr val="000000"/>
                          </a:solidFill>
                          <a:effectLst/>
                          <a:latin typeface="+mn-lt"/>
                          <a:ea typeface="+mn-ea"/>
                          <a:cs typeface="+mn-cs"/>
                        </a:rPr>
                        <a:t>0-&gt;20-&gt;30-&gt;75-&gt;95-&gt;100%</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algn="ctr"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28.841</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marL="0" indent="0" algn="l" defTabSz="1219170" rtl="0" eaLnBrk="1" fontAlgn="t" latinLnBrk="0" hangingPunct="1">
                        <a:lnSpc>
                          <a:spcPct val="150000"/>
                        </a:lnSpc>
                        <a:spcAft>
                          <a:spcPts val="0"/>
                        </a:spcAft>
                      </a:pPr>
                      <a:r>
                        <a:rPr lang="fr-FR" altLang="zh-CN" sz="1000" b="0" i="0" u="none" strike="noStrike" kern="1200" dirty="0">
                          <a:solidFill>
                            <a:srgbClr val="000000"/>
                          </a:solidFill>
                          <a:effectLst/>
                          <a:latin typeface="+mn-lt"/>
                          <a:ea typeface="+mn-ea"/>
                          <a:cs typeface="+mn-cs"/>
                        </a:rPr>
                        <a:t>China </a:t>
                      </a:r>
                      <a:r>
                        <a:rPr lang="fr-FR" altLang="zh-CN" sz="1000" b="0" i="0" u="none" strike="noStrike" kern="1200" dirty="0" err="1">
                          <a:solidFill>
                            <a:srgbClr val="000000"/>
                          </a:solidFill>
                          <a:effectLst/>
                          <a:latin typeface="+mn-lt"/>
                          <a:ea typeface="+mn-ea"/>
                          <a:cs typeface="+mn-cs"/>
                        </a:rPr>
                        <a:t>Unicom</a:t>
                      </a:r>
                      <a:endParaRPr 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extLst>
                  <a:ext uri="{0D108BD9-81ED-4DB2-BD59-A6C34878D82A}">
                    <a16:rowId xmlns:a16="http://schemas.microsoft.com/office/drawing/2014/main" val="10002"/>
                  </a:ext>
                </a:extLst>
              </a:tr>
              <a:tr h="488370">
                <a:tc>
                  <a:txBody>
                    <a:bodyPr/>
                    <a:lstStyle/>
                    <a:p>
                      <a:pPr algn="ctr" fontAlgn="t"/>
                      <a:r>
                        <a:rPr lang="en-US" sz="1000" b="0" i="0" u="none" strike="noStrike" dirty="0">
                          <a:solidFill>
                            <a:srgbClr val="000000"/>
                          </a:solidFill>
                          <a:effectLst/>
                          <a:latin typeface="+mn-lt"/>
                        </a:rPr>
                        <a:t>970029</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 (Jun 2023)</a:t>
                      </a:r>
                    </a:p>
                  </a:txBody>
                  <a:tcPr marL="9525" marR="9525" marT="9525" marB="9525" anchor="ctr"/>
                </a:tc>
                <a:tc>
                  <a:txBody>
                    <a:bodyPr/>
                    <a:lstStyle/>
                    <a:p>
                      <a:pPr algn="ctr" fontAlgn="t"/>
                      <a:r>
                        <a:rPr lang="en-US" sz="1000" b="0" i="0" u="none" strike="noStrike" dirty="0">
                          <a:solidFill>
                            <a:srgbClr val="000000"/>
                          </a:solidFill>
                          <a:effectLst/>
                          <a:latin typeface="+mn-lt"/>
                        </a:rPr>
                        <a:t>15%</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zh-CN" altLang="zh-CN" sz="1000" kern="1200" dirty="0">
                        <a:solidFill>
                          <a:schemeClr val="tx1"/>
                        </a:solidFill>
                        <a:effectLst/>
                        <a:latin typeface="+mn-lt"/>
                        <a:ea typeface="+mn-ea"/>
                        <a:cs typeface="+mn-cs"/>
                      </a:endParaRPr>
                    </a:p>
                  </a:txBody>
                  <a:tcPr marL="9525" marR="9525" marT="9525" marB="9525" anchor="ctr"/>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25%</a:t>
                      </a:r>
                    </a:p>
                  </a:txBody>
                  <a:tcPr marL="36002" marR="36002" marT="0" marB="0" anchor="ct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0-&gt;5-&gt;10-&gt;15-&gt;25%</a:t>
                      </a:r>
                      <a:endParaRPr lang="zh-CN"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algn="ctr" defTabSz="1219170" rtl="0" eaLnBrk="1" fontAlgn="t" latinLnBrk="0" hangingPunct="1">
                        <a:lnSpc>
                          <a:spcPct val="150000"/>
                        </a:lnSpc>
                        <a:spcAft>
                          <a:spcPts val="0"/>
                        </a:spcAft>
                      </a:pPr>
                      <a:endParaRPr lang="zh-CN"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Nokia</a:t>
                      </a:r>
                      <a:endParaRPr lang="zh-CN" altLang="en-US" sz="1000" kern="1200" dirty="0">
                        <a:solidFill>
                          <a:schemeClr val="tx1"/>
                        </a:solidFill>
                        <a:effectLst/>
                        <a:latin typeface="+mn-lt"/>
                        <a:ea typeface="+mn-ea"/>
                        <a:cs typeface="+mn-cs"/>
                      </a:endParaRPr>
                    </a:p>
                  </a:txBody>
                  <a:tcPr marL="9525" marR="9525" marT="9525" marB="9525" anchor="ctr"/>
                </a:tc>
                <a:extLst>
                  <a:ext uri="{0D108BD9-81ED-4DB2-BD59-A6C34878D82A}">
                    <a16:rowId xmlns:a16="http://schemas.microsoft.com/office/drawing/2014/main" val="44296599"/>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3" y="3042042"/>
            <a:ext cx="4116050" cy="23390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FS_5GMDT_Ph2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855123" lvl="1" indent="-455073" defTabSz="1219170">
              <a:spcBef>
                <a:spcPts val="0"/>
              </a:spcBef>
              <a:spcAft>
                <a:spcPts val="0"/>
              </a:spcAft>
              <a:defRPr/>
            </a:pPr>
            <a:r>
              <a:rPr lang="en-US" altLang="de-DE" sz="1200" kern="0" dirty="0">
                <a:solidFill>
                  <a:prstClr val="black"/>
                </a:solidFill>
              </a:rPr>
              <a:t>All the key issues have been concluded and this study is proposed to be closed.</a:t>
            </a:r>
            <a:endParaRPr lang="de-DE" altLang="de-DE" sz="120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Impacts and dependencies on other WGs:</a:t>
            </a:r>
          </a:p>
          <a:p>
            <a:pPr marL="400050" lvl="1" indent="0" defTabSz="1219170">
              <a:spcBef>
                <a:spcPts val="0"/>
              </a:spcBef>
              <a:spcAft>
                <a:spcPts val="0"/>
              </a:spcAft>
              <a:buNone/>
              <a:defRPr/>
            </a:pPr>
            <a:endParaRPr lang="en-US" altLang="zh-CN" sz="1100" dirty="0"/>
          </a:p>
          <a:p>
            <a:pPr marL="455073" lvl="1" indent="-455073" defTabSz="1219170">
              <a:spcBef>
                <a:spcPts val="0"/>
              </a:spcBef>
              <a:spcAft>
                <a:spcPts val="0"/>
              </a:spcAft>
              <a:buBlip>
                <a:blip r:embed="rId2"/>
              </a:buBlip>
              <a:defRPr/>
            </a:pPr>
            <a:r>
              <a:rPr lang="de-DE" altLang="zh-CN" sz="14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Waiting for the presentation on SA#100</a:t>
            </a:r>
          </a:p>
          <a:p>
            <a:pPr marL="855123" lvl="1" indent="-455073" defTabSz="1219170">
              <a:spcBef>
                <a:spcPts val="0"/>
              </a:spcBef>
              <a:spcAft>
                <a:spcPts val="0"/>
              </a:spcAft>
              <a:defRPr/>
            </a:pPr>
            <a:r>
              <a:rPr lang="en-US" altLang="zh-CN" sz="1200" kern="0" dirty="0">
                <a:solidFill>
                  <a:prstClr val="black"/>
                </a:solidFill>
              </a:rPr>
              <a:t>Starting the normative phase</a:t>
            </a:r>
          </a:p>
          <a:p>
            <a:pPr marL="457200" lvl="1" indent="-228600" defTabSz="1219170">
              <a:defRPr/>
            </a:pPr>
            <a:endParaRPr lang="de-DE" altLang="zh-CN" sz="1100" kern="0" dirty="0">
              <a:solidFill>
                <a:prstClr val="black"/>
              </a:solidFill>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4381082" y="3085219"/>
            <a:ext cx="3760744" cy="24702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FS_IoT_NTN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SA5#149:</a:t>
            </a:r>
          </a:p>
          <a:p>
            <a:pPr marL="855123" lvl="1" indent="-455073" defTabSz="1219170">
              <a:spcBef>
                <a:spcPts val="0"/>
              </a:spcBef>
              <a:spcAft>
                <a:spcPts val="0"/>
              </a:spcAft>
              <a:defRPr/>
            </a:pPr>
            <a:r>
              <a:rPr lang="en-US" altLang="de-DE" sz="1200" kern="0" dirty="0">
                <a:solidFill>
                  <a:prstClr val="black"/>
                </a:solidFill>
              </a:rPr>
              <a:t>Update use case and potential solutions and make some clean up</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altLang="zh-CN" sz="1200" kern="0" dirty="0">
                <a:solidFill>
                  <a:prstClr val="black"/>
                </a:solidFill>
              </a:rPr>
              <a:t>None</a:t>
            </a:r>
            <a:endParaRPr lang="en-US" sz="12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de-DE" sz="1200" kern="0" dirty="0">
                <a:solidFill>
                  <a:prstClr val="black"/>
                </a:solidFill>
              </a:rPr>
              <a:t>for information and approval</a:t>
            </a:r>
            <a:endParaRPr lang="de-DE" sz="1200" kern="0" dirty="0">
              <a:solidFill>
                <a:prstClr val="black"/>
              </a:solidFill>
              <a:latin typeface="Calibri"/>
            </a:endParaRPr>
          </a:p>
        </p:txBody>
      </p:sp>
      <p:sp>
        <p:nvSpPr>
          <p:cNvPr id="6" name="Content Placeholder 7">
            <a:extLst>
              <a:ext uri="{FF2B5EF4-FFF2-40B4-BE49-F238E27FC236}">
                <a16:creationId xmlns:a16="http://schemas.microsoft.com/office/drawing/2014/main" id="{5C233DE2-9712-42A0-9829-255A1F95998C}"/>
              </a:ext>
            </a:extLst>
          </p:cNvPr>
          <p:cNvSpPr txBox="1">
            <a:spLocks/>
          </p:cNvSpPr>
          <p:nvPr/>
        </p:nvSpPr>
        <p:spPr>
          <a:xfrm>
            <a:off x="8336001" y="3085219"/>
            <a:ext cx="3349210" cy="23390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FS_MADCOL_ph2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988459" lvl="1" indent="-378875" defTabSz="1219170">
              <a:defRPr/>
            </a:pPr>
            <a:r>
              <a:rPr lang="en-US" altLang="zh-CN" sz="1200" kern="0" dirty="0">
                <a:solidFill>
                  <a:prstClr val="black"/>
                </a:solidFill>
              </a:rPr>
              <a:t>New issue on external data management and initial part of the solution has been agreed for the same.</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988459" lvl="1" indent="-378875" defTabSz="1219170">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endParaRPr lang="en-US" altLang="zh-CN" sz="1200" dirty="0"/>
          </a:p>
        </p:txBody>
      </p:sp>
    </p:spTree>
    <p:extLst>
      <p:ext uri="{BB962C8B-B14F-4D97-AF65-F5344CB8AC3E}">
        <p14:creationId xmlns:p14="http://schemas.microsoft.com/office/powerpoint/2010/main" val="107606558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p:txBody>
          <a:bodyPr/>
          <a:lstStyle/>
          <a:p>
            <a:r>
              <a:rPr lang="en-GB" altLang="en-US" sz="2800" dirty="0"/>
              <a:t>Summary - </a:t>
            </a:r>
            <a:r>
              <a:rPr lang="en-US" altLang="zh-CN" sz="2800" kern="0" dirty="0"/>
              <a:t>Rel-18 SI - Support of New Services</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284092" y="5757507"/>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3857659211"/>
              </p:ext>
            </p:extLst>
          </p:nvPr>
        </p:nvGraphicFramePr>
        <p:xfrm>
          <a:off x="160750" y="1092046"/>
          <a:ext cx="11747156" cy="5414379"/>
        </p:xfrm>
        <a:graphic>
          <a:graphicData uri="http://schemas.openxmlformats.org/drawingml/2006/table">
            <a:tbl>
              <a:tblPr firstRow="1" firstCol="1" bandRow="1">
                <a:tableStyleId>{F5AB1C69-6EDB-4FF4-983F-18BD219EF322}</a:tableStyleId>
              </a:tblPr>
              <a:tblGrid>
                <a:gridCol w="525457">
                  <a:extLst>
                    <a:ext uri="{9D8B030D-6E8A-4147-A177-3AD203B41FA5}">
                      <a16:colId xmlns:a16="http://schemas.microsoft.com/office/drawing/2014/main" val="20000"/>
                    </a:ext>
                  </a:extLst>
                </a:gridCol>
                <a:gridCol w="2262392">
                  <a:extLst>
                    <a:ext uri="{9D8B030D-6E8A-4147-A177-3AD203B41FA5}">
                      <a16:colId xmlns:a16="http://schemas.microsoft.com/office/drawing/2014/main" val="20001"/>
                    </a:ext>
                  </a:extLst>
                </a:gridCol>
                <a:gridCol w="851211">
                  <a:extLst>
                    <a:ext uri="{9D8B030D-6E8A-4147-A177-3AD203B41FA5}">
                      <a16:colId xmlns:a16="http://schemas.microsoft.com/office/drawing/2014/main" val="20002"/>
                    </a:ext>
                  </a:extLst>
                </a:gridCol>
                <a:gridCol w="1125953">
                  <a:extLst>
                    <a:ext uri="{9D8B030D-6E8A-4147-A177-3AD203B41FA5}">
                      <a16:colId xmlns:a16="http://schemas.microsoft.com/office/drawing/2014/main" val="20005"/>
                    </a:ext>
                  </a:extLst>
                </a:gridCol>
                <a:gridCol w="512062">
                  <a:extLst>
                    <a:ext uri="{9D8B030D-6E8A-4147-A177-3AD203B41FA5}">
                      <a16:colId xmlns:a16="http://schemas.microsoft.com/office/drawing/2014/main" val="20006"/>
                    </a:ext>
                  </a:extLst>
                </a:gridCol>
                <a:gridCol w="637853">
                  <a:extLst>
                    <a:ext uri="{9D8B030D-6E8A-4147-A177-3AD203B41FA5}">
                      <a16:colId xmlns:a16="http://schemas.microsoft.com/office/drawing/2014/main" val="4104336562"/>
                    </a:ext>
                  </a:extLst>
                </a:gridCol>
                <a:gridCol w="637853">
                  <a:extLst>
                    <a:ext uri="{9D8B030D-6E8A-4147-A177-3AD203B41FA5}">
                      <a16:colId xmlns:a16="http://schemas.microsoft.com/office/drawing/2014/main" val="20007"/>
                    </a:ext>
                  </a:extLst>
                </a:gridCol>
                <a:gridCol w="1134578">
                  <a:extLst>
                    <a:ext uri="{9D8B030D-6E8A-4147-A177-3AD203B41FA5}">
                      <a16:colId xmlns:a16="http://schemas.microsoft.com/office/drawing/2014/main" val="20008"/>
                    </a:ext>
                  </a:extLst>
                </a:gridCol>
                <a:gridCol w="1102247">
                  <a:extLst>
                    <a:ext uri="{9D8B030D-6E8A-4147-A177-3AD203B41FA5}">
                      <a16:colId xmlns:a16="http://schemas.microsoft.com/office/drawing/2014/main" val="20009"/>
                    </a:ext>
                  </a:extLst>
                </a:gridCol>
                <a:gridCol w="1016801">
                  <a:extLst>
                    <a:ext uri="{9D8B030D-6E8A-4147-A177-3AD203B41FA5}">
                      <a16:colId xmlns:a16="http://schemas.microsoft.com/office/drawing/2014/main" val="20010"/>
                    </a:ext>
                  </a:extLst>
                </a:gridCol>
                <a:gridCol w="1016801">
                  <a:extLst>
                    <a:ext uri="{9D8B030D-6E8A-4147-A177-3AD203B41FA5}">
                      <a16:colId xmlns:a16="http://schemas.microsoft.com/office/drawing/2014/main" val="20012"/>
                    </a:ext>
                  </a:extLst>
                </a:gridCol>
                <a:gridCol w="923948">
                  <a:extLst>
                    <a:ext uri="{9D8B030D-6E8A-4147-A177-3AD203B41FA5}">
                      <a16:colId xmlns:a16="http://schemas.microsoft.com/office/drawing/2014/main" val="20013"/>
                    </a:ext>
                  </a:extLst>
                </a:gridCol>
              </a:tblGrid>
              <a:tr h="31033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737639">
                <a:tc>
                  <a:txBody>
                    <a:bodyPr/>
                    <a:lstStyle/>
                    <a:p>
                      <a:pPr algn="ctr" fontAlgn="t"/>
                      <a:r>
                        <a:rPr lang="en-US" sz="1000" b="0" i="0" u="none" strike="noStrike" dirty="0">
                          <a:solidFill>
                            <a:srgbClr val="000000"/>
                          </a:solidFill>
                          <a:effectLst/>
                          <a:latin typeface="+mn-lt"/>
                        </a:rPr>
                        <a:t>940035</a:t>
                      </a:r>
                    </a:p>
                  </a:txBody>
                  <a:tcPr marL="6350" marR="6350" marT="6350" marB="0" anchor="ctr">
                    <a:solidFill>
                      <a:schemeClr val="bg1">
                        <a:lumMod val="65000"/>
                      </a:schemeClr>
                    </a:solidFill>
                  </a:tcPr>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nchor="ctr">
                    <a:solidFill>
                      <a:schemeClr val="bg1">
                        <a:lumMod val="65000"/>
                      </a:schemeClr>
                    </a:solidFill>
                  </a:tcPr>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nchor="ctr">
                    <a:solidFill>
                      <a:schemeClr val="bg1">
                        <a:lumMod val="6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65000"/>
                      </a:schemeClr>
                    </a:solidFill>
                  </a:tcPr>
                </a:tc>
                <a:tc>
                  <a:txBody>
                    <a:bodyPr/>
                    <a:lstStyle/>
                    <a:p>
                      <a:pPr algn="ctr">
                        <a:lnSpc>
                          <a:spcPct val="107000"/>
                        </a:lnSpc>
                        <a:spcAft>
                          <a:spcPts val="800"/>
                        </a:spcAft>
                      </a:pPr>
                      <a:r>
                        <a:rPr lang="en-GB" altLang="zh-CN" sz="1000" b="0" i="0" u="none" strike="noStrike" kern="1200" dirty="0">
                          <a:solidFill>
                            <a:srgbClr val="0000FF"/>
                          </a:solidFill>
                          <a:effectLst/>
                          <a:highlight>
                            <a:srgbClr val="00FF00"/>
                          </a:highlight>
                          <a:latin typeface="+mn-lt"/>
                          <a:ea typeface="+mn-ea"/>
                          <a:cs typeface="+mn-cs"/>
                        </a:rPr>
                        <a:t>100%</a:t>
                      </a:r>
                    </a:p>
                  </a:txBody>
                  <a:tcPr marL="6350" marR="6350" marT="6350" marB="0" anchor="ctr">
                    <a:solidFill>
                      <a:schemeClr val="bg1">
                        <a:lumMod val="6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65000"/>
                      </a:schemeClr>
                    </a:solidFill>
                  </a:tcPr>
                </a:tc>
                <a:tc>
                  <a:txBody>
                    <a:bodyPr/>
                    <a:lstStyle/>
                    <a:p>
                      <a:pPr algn="ctr">
                        <a:lnSpc>
                          <a:spcPct val="107000"/>
                        </a:lnSpc>
                        <a:spcAft>
                          <a:spcPts val="800"/>
                        </a:spcAft>
                      </a:pPr>
                      <a:endParaRPr lang="en-GB" sz="1000" b="0" i="0" u="none" strike="noStrike" kern="1200" dirty="0">
                        <a:solidFill>
                          <a:srgbClr val="0000FF"/>
                        </a:solidFill>
                        <a:effectLst/>
                        <a:highlight>
                          <a:srgbClr val="00FF00"/>
                        </a:highlight>
                        <a:latin typeface="+mn-lt"/>
                        <a:ea typeface="+mn-ea"/>
                        <a:cs typeface="+mn-cs"/>
                      </a:endParaRPr>
                    </a:p>
                  </a:txBody>
                  <a:tcPr marL="36002" marR="36002" marT="0" marB="0" anchor="ctr">
                    <a:solidFill>
                      <a:schemeClr val="bg1">
                        <a:lumMod val="65000"/>
                      </a:schemeClr>
                    </a:solidFill>
                  </a:tcPr>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solidFill>
                      <a:schemeClr val="bg1">
                        <a:lumMod val="65000"/>
                      </a:schemeClr>
                    </a:solidFill>
                  </a:tcP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65000"/>
                      </a:schemeClr>
                    </a:solidFill>
                  </a:tcPr>
                </a:tc>
                <a:tc>
                  <a:txBody>
                    <a:bodyPr/>
                    <a:lstStyle/>
                    <a:p>
                      <a:pPr marL="0" algn="ctr" defTabSz="1219170" rtl="0" eaLnBrk="1" latinLnBrk="0" hangingPunct="1">
                        <a:lnSpc>
                          <a:spcPct val="100000"/>
                        </a:lnSpc>
                        <a:spcAft>
                          <a:spcPts val="0"/>
                        </a:spcAft>
                      </a:pPr>
                      <a:r>
                        <a:rPr lang="en-US" altLang="zh-CN" sz="1000" kern="1200" dirty="0">
                          <a:solidFill>
                            <a:srgbClr val="000000"/>
                          </a:solidFill>
                          <a:effectLst/>
                          <a:latin typeface="+mn-lt"/>
                          <a:ea typeface="+mn-ea"/>
                          <a:cs typeface="Arial" panose="020B0604020202020204" pitchFamily="34" charset="0"/>
                        </a:rPr>
                        <a:t>0-&gt;10-&gt;40-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&gt;60-&gt;80-&gt;90-&gt;100%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nchor="ctr">
                    <a:solidFill>
                      <a:schemeClr val="bg1">
                        <a:lumMod val="65000"/>
                      </a:schemeClr>
                    </a:solidFill>
                  </a:tcPr>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28.907</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65000"/>
                      </a:schemeClr>
                    </a:solidFill>
                  </a:tcPr>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65000"/>
                      </a:schemeClr>
                    </a:solidFill>
                  </a:tcPr>
                </a:tc>
                <a:extLst>
                  <a:ext uri="{0D108BD9-81ED-4DB2-BD59-A6C34878D82A}">
                    <a16:rowId xmlns:a16="http://schemas.microsoft.com/office/drawing/2014/main" val="10001"/>
                  </a:ext>
                </a:extLst>
              </a:tr>
              <a:tr h="536858">
                <a:tc>
                  <a:txBody>
                    <a:bodyPr/>
                    <a:lstStyle/>
                    <a:p>
                      <a:pPr algn="ctr" fontAlgn="t"/>
                      <a:r>
                        <a:rPr lang="en-US" sz="1000" b="0" i="0" u="none" strike="noStrike" dirty="0">
                          <a:solidFill>
                            <a:srgbClr val="000000"/>
                          </a:solidFill>
                          <a:effectLst/>
                          <a:latin typeface="+mn-lt"/>
                        </a:rPr>
                        <a:t>940036</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FS_EE5G_Ph2</a:t>
                      </a: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50%</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solidFill>
                      <a:schemeClr val="bg1">
                        <a:lumMod val="75000"/>
                      </a:schemeClr>
                    </a:solidFill>
                  </a:tcPr>
                </a:tc>
                <a:tc>
                  <a:txBody>
                    <a:bodyPr/>
                    <a:lstStyle/>
                    <a:p>
                      <a:pPr marL="0" algn="l" defTabSz="1219170" rtl="0" eaLnBrk="1" latinLnBrk="0" hangingPunct="1">
                        <a:lnSpc>
                          <a:spcPct val="150000"/>
                        </a:lnSpc>
                        <a:spcAft>
                          <a:spcPts val="0"/>
                        </a:spcAft>
                      </a:pPr>
                      <a:r>
                        <a:rPr lang="sv-SE" sz="1000" kern="1200" dirty="0">
                          <a:solidFill>
                            <a:srgbClr val="000000"/>
                          </a:solidFill>
                          <a:effectLst/>
                          <a:latin typeface="+mn-lt"/>
                          <a:ea typeface="宋体" panose="02010600030101010101" pitchFamily="2" charset="-122"/>
                          <a:cs typeface="Arial" panose="020B0604020202020204" pitchFamily="34" charset="0"/>
                        </a:rPr>
                        <a:t>SA, SA2, RAN WGs</a:t>
                      </a:r>
                    </a:p>
                  </a:txBody>
                  <a:tcPr marL="68580" marR="68580" marT="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&gt;15-&gt;25-&gt;50-&gt;50-&gt;100%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nchor="ctr">
                    <a:solidFill>
                      <a:schemeClr val="bg1">
                        <a:lumMod val="75000"/>
                      </a:schemeClr>
                    </a:solidFill>
                  </a:tcPr>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extLst>
                  <a:ext uri="{0D108BD9-81ED-4DB2-BD59-A6C34878D82A}">
                    <a16:rowId xmlns:a16="http://schemas.microsoft.com/office/drawing/2014/main" val="10002"/>
                  </a:ext>
                </a:extLst>
              </a:tr>
              <a:tr h="737639">
                <a:tc>
                  <a:txBody>
                    <a:bodyPr/>
                    <a:lstStyle/>
                    <a:p>
                      <a:pPr algn="ctr" fontAlgn="t"/>
                      <a:r>
                        <a:rPr lang="en-US" sz="1000" b="0" i="0" u="none" strike="noStrike" dirty="0">
                          <a:solidFill>
                            <a:srgbClr val="000000"/>
                          </a:solidFill>
                          <a:effectLst/>
                          <a:latin typeface="+mn-lt"/>
                        </a:rPr>
                        <a:t>940040</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FS_NSOEU</a:t>
                      </a: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SA#100(Jun 2023)</a:t>
                      </a:r>
                    </a:p>
                  </a:txBody>
                  <a:tcPr marL="9525" marR="9525" marT="9525" marB="9525" anchor="ctr">
                    <a:solidFill>
                      <a:schemeClr val="bg1">
                        <a:lumMod val="75000"/>
                      </a:schemeClr>
                    </a:solidFill>
                  </a:tcPr>
                </a:tc>
                <a:tc>
                  <a:txBody>
                    <a:bodyPr/>
                    <a:lstStyle/>
                    <a:p>
                      <a:pPr algn="ctr">
                        <a:lnSpc>
                          <a:spcPct val="107000"/>
                        </a:lnSpc>
                        <a:spcAft>
                          <a:spcPts val="800"/>
                        </a:spcAft>
                      </a:pPr>
                      <a:r>
                        <a:rPr lang="en-GB" altLang="zh-CN" sz="1000" b="0" i="0" u="none" strike="noStrike" kern="1200" dirty="0">
                          <a:solidFill>
                            <a:schemeClr val="tx1"/>
                          </a:solidFill>
                          <a:effectLst/>
                          <a:latin typeface="+mn-lt"/>
                          <a:ea typeface="+mn-ea"/>
                          <a:cs typeface="+mn-cs"/>
                        </a:rPr>
                        <a:t>95%</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nchor="ctr">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 0-&gt;10-&gt;15-&gt;35-&gt;45-&gt;55-&gt;79-&gt;100%</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28.829</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Samsung </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extLst>
                  <a:ext uri="{0D108BD9-81ED-4DB2-BD59-A6C34878D82A}">
                    <a16:rowId xmlns:a16="http://schemas.microsoft.com/office/drawing/2014/main" val="10003"/>
                  </a:ext>
                </a:extLst>
              </a:tr>
              <a:tr h="737639">
                <a:tc>
                  <a:txBody>
                    <a:bodyPr/>
                    <a:lstStyle/>
                    <a:p>
                      <a:pPr algn="ctr" fontAlgn="t"/>
                      <a:r>
                        <a:rPr lang="en-US" sz="1000" b="0" i="0" u="none" strike="noStrike" dirty="0">
                          <a:solidFill>
                            <a:srgbClr val="000000"/>
                          </a:solidFill>
                          <a:effectLst/>
                          <a:latin typeface="+mn-lt"/>
                        </a:rPr>
                        <a:t>940032</a:t>
                      </a:r>
                    </a:p>
                  </a:txBody>
                  <a:tcPr marL="6350" marR="6350" marT="6350" marB="0" anchor="ctr"/>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nchor="ctr"/>
                </a:tc>
                <a:tc>
                  <a:txBody>
                    <a:bodyPr/>
                    <a:lstStyle/>
                    <a:p>
                      <a:pPr algn="l" fontAlgn="t"/>
                      <a:r>
                        <a:rPr lang="en-US" sz="1000" b="0" i="0" u="none" strike="noStrike" dirty="0">
                          <a:solidFill>
                            <a:srgbClr val="000000"/>
                          </a:solidFill>
                          <a:effectLst/>
                          <a:latin typeface="+mn-lt"/>
                        </a:rPr>
                        <a:t>FS_KQI_5G</a:t>
                      </a:r>
                    </a:p>
                  </a:txBody>
                  <a:tcPr marL="6350" marR="6350" marT="635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0" algn="ctr" defTabSz="1219170" rtl="0" eaLnBrk="1" latinLnBrk="0" hangingPunct="1">
                        <a:lnSpc>
                          <a:spcPct val="107000"/>
                        </a:lnSpc>
                        <a:spcAft>
                          <a:spcPts val="800"/>
                        </a:spcAft>
                      </a:pPr>
                      <a:endParaRPr lang="en-GB" sz="1000" b="0" i="0" u="none" strike="noStrike" kern="1200" dirty="0">
                        <a:solidFill>
                          <a:schemeClr val="tx1"/>
                        </a:solidFill>
                        <a:effectLst/>
                        <a:latin typeface="+mn-lt"/>
                        <a:ea typeface="+mn-ea"/>
                        <a:cs typeface="+mn-cs"/>
                      </a:endParaRPr>
                    </a:p>
                    <a:p>
                      <a:pPr marL="0" algn="ctr" defTabSz="1219170" rtl="0" eaLnBrk="1" latinLnBrk="0" hangingPunct="1">
                        <a:lnSpc>
                          <a:spcPct val="107000"/>
                        </a:lnSpc>
                        <a:spcAft>
                          <a:spcPts val="800"/>
                        </a:spcAft>
                      </a:pPr>
                      <a:r>
                        <a:rPr lang="en-GB" sz="1000" b="0" i="0" u="none" strike="noStrike" kern="1200" dirty="0">
                          <a:solidFill>
                            <a:schemeClr val="tx1"/>
                          </a:solidFill>
                          <a:effectLst/>
                          <a:latin typeface="+mn-lt"/>
                          <a:ea typeface="+mn-ea"/>
                          <a:cs typeface="+mn-cs"/>
                        </a:rPr>
                        <a:t>55%</a:t>
                      </a:r>
                    </a:p>
                  </a:txBody>
                  <a:tcPr marL="36002" marR="36002" marT="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nchor="ctr"/>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SA4,RAN2,RAN3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0000"/>
                          </a:solidFill>
                          <a:effectLst/>
                          <a:latin typeface="+mn-lt"/>
                          <a:ea typeface="宋体" panose="02010600030101010101" pitchFamily="2" charset="-122"/>
                          <a:cs typeface="Arial" panose="020B0604020202020204" pitchFamily="34" charset="0"/>
                        </a:rPr>
                        <a:t>20-&gt;20</a:t>
                      </a:r>
                      <a:r>
                        <a:rPr lang="en-US" altLang="zh-CN" sz="1000" kern="1200" dirty="0">
                          <a:solidFill>
                            <a:schemeClr val="tx1"/>
                          </a:solidFill>
                          <a:effectLst/>
                          <a:latin typeface="+mn-lt"/>
                          <a:ea typeface="宋体" panose="02010600030101010101" pitchFamily="2" charset="-122"/>
                          <a:cs typeface="Arial" panose="020B0604020202020204" pitchFamily="34" charset="0"/>
                        </a:rPr>
                        <a:t>-&gt;35-&gt;55-&gt;55%</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28.863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extLst>
                  <a:ext uri="{0D108BD9-81ED-4DB2-BD59-A6C34878D82A}">
                    <a16:rowId xmlns:a16="http://schemas.microsoft.com/office/drawing/2014/main" val="10004"/>
                  </a:ext>
                </a:extLst>
              </a:tr>
              <a:tr h="737639">
                <a:tc>
                  <a:txBody>
                    <a:bodyPr/>
                    <a:lstStyle/>
                    <a:p>
                      <a:pPr algn="ctr" fontAlgn="t"/>
                      <a:r>
                        <a:rPr lang="en-US" sz="1000" b="0" i="0" u="none" strike="noStrike" dirty="0">
                          <a:solidFill>
                            <a:srgbClr val="000000"/>
                          </a:solidFill>
                          <a:effectLst/>
                          <a:latin typeface="+mn-lt"/>
                        </a:rPr>
                        <a:t>940038</a:t>
                      </a:r>
                    </a:p>
                  </a:txBody>
                  <a:tcPr marL="6350" marR="6350" marT="6350" marB="0" anchor="ctr"/>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nchor="ctr"/>
                </a:tc>
                <a:tc>
                  <a:txBody>
                    <a:bodyPr/>
                    <a:lstStyle/>
                    <a:p>
                      <a:pPr algn="l" fontAlgn="t"/>
                      <a:r>
                        <a:rPr lang="en-US" sz="1000" b="0" i="0" u="none" strike="noStrike">
                          <a:solidFill>
                            <a:srgbClr val="000000"/>
                          </a:solidFill>
                          <a:effectLst/>
                          <a:latin typeface="+mn-lt"/>
                        </a:rPr>
                        <a:t>FS_DCSA</a:t>
                      </a:r>
                    </a:p>
                  </a:txBody>
                  <a:tcPr marL="6350" marR="6350" marT="635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algn="ctr" defTabSz="1219170" rtl="0" eaLnBrk="1" latinLnBrk="0" hangingPunct="1">
                        <a:lnSpc>
                          <a:spcPct val="107000"/>
                        </a:lnSpc>
                        <a:spcAft>
                          <a:spcPts val="800"/>
                        </a:spcAft>
                      </a:pPr>
                      <a:endParaRPr lang="en-GB" sz="1000" b="0" i="0" u="none" strike="noStrike" kern="1200" dirty="0">
                        <a:solidFill>
                          <a:schemeClr val="tx1"/>
                        </a:solidFill>
                        <a:effectLst/>
                        <a:latin typeface="+mn-lt"/>
                        <a:ea typeface="+mn-ea"/>
                        <a:cs typeface="+mn-cs"/>
                      </a:endParaRPr>
                    </a:p>
                    <a:p>
                      <a:pPr marL="0" algn="ctr" defTabSz="1219170" rtl="0" eaLnBrk="1" latinLnBrk="0" hangingPunct="1">
                        <a:lnSpc>
                          <a:spcPct val="107000"/>
                        </a:lnSpc>
                        <a:spcAft>
                          <a:spcPts val="800"/>
                        </a:spcAft>
                      </a:pPr>
                      <a:r>
                        <a:rPr lang="en-GB" sz="1000" b="0" i="0" u="none" strike="noStrike" kern="1200" dirty="0">
                          <a:solidFill>
                            <a:schemeClr val="tx1"/>
                          </a:solidFill>
                          <a:effectLst/>
                          <a:latin typeface="+mn-lt"/>
                          <a:ea typeface="+mn-ea"/>
                          <a:cs typeface="+mn-cs"/>
                        </a:rPr>
                        <a:t>45%</a:t>
                      </a:r>
                    </a:p>
                  </a:txBody>
                  <a:tcPr marL="36002" marR="36002" marT="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nchor="ctr"/>
                </a:tc>
                <a:tc>
                  <a:txBody>
                    <a:bodyPr/>
                    <a:lstStyle/>
                    <a:p>
                      <a:pPr algn="ctr">
                        <a:lnSpc>
                          <a:spcPct val="107000"/>
                        </a:lnSpc>
                        <a:spcAft>
                          <a:spcPts val="800"/>
                        </a:spcAft>
                      </a:pPr>
                      <a:r>
                        <a:rPr lang="en-GB" sz="1000" b="0" i="0" u="none" strike="noStrike" kern="1200">
                          <a:solidFill>
                            <a:srgbClr val="0000FF"/>
                          </a:solidFill>
                          <a:effectLst/>
                          <a:latin typeface="+mn-lt"/>
                          <a:ea typeface="+mn-ea"/>
                          <a:cs typeface="+mn-cs"/>
                        </a:rPr>
                        <a:t>60%</a:t>
                      </a: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SA6, RAN2, SA4</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FF3300"/>
                          </a:solidFill>
                          <a:effectLst/>
                          <a:latin typeface="+mn-lt"/>
                          <a:ea typeface="+mn-ea"/>
                          <a:cs typeface="Arial" panose="020B0604020202020204" pitchFamily="34" charset="0"/>
                        </a:rPr>
                        <a:t>30-&gt;32</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3300"/>
                          </a:solidFill>
                          <a:effectLst/>
                          <a:latin typeface="+mn-lt"/>
                          <a:ea typeface="+mn-ea"/>
                          <a:cs typeface="Arial" panose="020B0604020202020204" pitchFamily="34" charset="0"/>
                        </a:rPr>
                        <a:t>-&gt;32</a:t>
                      </a:r>
                      <a:r>
                        <a:rPr lang="en-US" altLang="zh-CN" sz="1000" kern="1200" dirty="0">
                          <a:solidFill>
                            <a:srgbClr val="FF3300"/>
                          </a:solidFill>
                          <a:effectLst/>
                          <a:latin typeface="+mn-lt"/>
                          <a:ea typeface="宋体" panose="02010600030101010101" pitchFamily="2" charset="-122"/>
                          <a:cs typeface="Arial" panose="020B0604020202020204" pitchFamily="34" charset="0"/>
                        </a:rPr>
                        <a:t>-&gt;32-&gt;45-&gt;60%</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extLst>
                  <a:ext uri="{0D108BD9-81ED-4DB2-BD59-A6C34878D82A}">
                    <a16:rowId xmlns:a16="http://schemas.microsoft.com/office/drawing/2014/main" val="10005"/>
                  </a:ext>
                </a:extLst>
              </a:tr>
              <a:tr h="737639">
                <a:tc>
                  <a:txBody>
                    <a:bodyPr/>
                    <a:lstStyle/>
                    <a:p>
                      <a:pPr algn="ctr" fontAlgn="t"/>
                      <a:r>
                        <a:rPr lang="en-US" sz="1000" b="0" i="0" u="none" strike="noStrike" dirty="0">
                          <a:solidFill>
                            <a:srgbClr val="000000"/>
                          </a:solidFill>
                          <a:effectLst/>
                          <a:latin typeface="+mn-lt"/>
                        </a:rPr>
                        <a:t>910026</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FS_NSCE</a:t>
                      </a: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SA#100(June 2023)</a:t>
                      </a:r>
                      <a:endParaRPr lang="zh-CN" altLang="en-US" sz="1000" b="0" kern="1200" baseline="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latinLnBrk="0" hangingPunct="1">
                        <a:lnSpc>
                          <a:spcPct val="107000"/>
                        </a:lnSpc>
                        <a:spcAft>
                          <a:spcPts val="800"/>
                        </a:spcAft>
                      </a:pPr>
                      <a:endParaRPr lang="en-GB" sz="1000" b="0" i="0" u="none" strike="noStrike" kern="1200" dirty="0">
                        <a:solidFill>
                          <a:schemeClr val="tx1"/>
                        </a:solidFill>
                        <a:effectLst/>
                        <a:latin typeface="+mn-lt"/>
                        <a:ea typeface="+mn-ea"/>
                        <a:cs typeface="+mn-cs"/>
                      </a:endParaRPr>
                    </a:p>
                    <a:p>
                      <a:pPr marL="0" algn="ctr" defTabSz="1219170" rtl="0" eaLnBrk="1" latinLnBrk="0" hangingPunct="1">
                        <a:lnSpc>
                          <a:spcPct val="107000"/>
                        </a:lnSpc>
                        <a:spcAft>
                          <a:spcPts val="800"/>
                        </a:spcAft>
                      </a:pPr>
                      <a:r>
                        <a:rPr lang="en-GB" sz="1000" b="0" i="0" u="none" strike="noStrike" kern="1200" dirty="0">
                          <a:solidFill>
                            <a:schemeClr val="tx1"/>
                          </a:solidFill>
                          <a:effectLst/>
                          <a:latin typeface="+mn-lt"/>
                          <a:ea typeface="+mn-ea"/>
                          <a:cs typeface="+mn-cs"/>
                        </a:rPr>
                        <a:t>98%</a:t>
                      </a:r>
                    </a:p>
                  </a:txBody>
                  <a:tcPr marL="36002" marR="36002" marT="0" marB="0">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nchor="ctr">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altLang="zh-CN" sz="1000" b="0" i="0" u="none" strike="noStrike" kern="1200" dirty="0">
                        <a:solidFill>
                          <a:srgbClr val="0000FF"/>
                        </a:solidFill>
                        <a:effectLst/>
                        <a:latin typeface="+mn-lt"/>
                        <a:ea typeface="+mn-ea"/>
                        <a:cs typeface="+mn-cs"/>
                      </a:endParaRPr>
                    </a:p>
                    <a:p>
                      <a:pPr algn="ct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1000" kern="1200" dirty="0">
                          <a:solidFill>
                            <a:srgbClr val="000000"/>
                          </a:solidFill>
                          <a:effectLst/>
                          <a:latin typeface="+mn-lt"/>
                          <a:ea typeface="宋体" panose="02010600030101010101" pitchFamily="2" charset="-122"/>
                          <a:cs typeface="Arial" panose="020B0604020202020204" pitchFamily="34" charset="0"/>
                        </a:rPr>
                        <a:t>SA3, SA, RAN</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70-&gt;75-&gt;80-</a:t>
                      </a:r>
                      <a:r>
                        <a:rPr lang="en-US" altLang="zh-CN" sz="1000" kern="1200" dirty="0">
                          <a:solidFill>
                            <a:srgbClr val="000000"/>
                          </a:solidFill>
                          <a:effectLst/>
                          <a:latin typeface="+mn-lt"/>
                          <a:ea typeface="宋体" panose="02010600030101010101" pitchFamily="2" charset="-122"/>
                          <a:cs typeface="Arial" panose="020B0604020202020204" pitchFamily="34" charset="0"/>
                        </a:rPr>
                        <a:t>&gt;82-&gt;83%-&gt;90%-&gt;92&gt;98-&gt;100%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28.824</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55563" indent="0" algn="l" defTabSz="1219170" rtl="0" eaLnBrk="1" latinLnBrk="0" hangingPunct="1">
                        <a:lnSpc>
                          <a:spcPct val="150000"/>
                        </a:lnSpc>
                        <a:spcAft>
                          <a:spcPts val="0"/>
                        </a:spcAft>
                      </a:pPr>
                      <a:r>
                        <a:rPr lang="en-US" altLang="zh-CN" sz="1000" kern="1200" dirty="0" err="1">
                          <a:solidFill>
                            <a:srgbClr val="000000"/>
                          </a:solidFill>
                          <a:effectLst/>
                          <a:latin typeface="+mn-lt"/>
                          <a:ea typeface="+mn-ea"/>
                          <a:cs typeface="Arial" panose="020B0604020202020204" pitchFamily="34" charset="0"/>
                        </a:rPr>
                        <a:t>Alibaba</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extLst>
                  <a:ext uri="{0D108BD9-81ED-4DB2-BD59-A6C34878D82A}">
                    <a16:rowId xmlns:a16="http://schemas.microsoft.com/office/drawing/2014/main" val="10006"/>
                  </a:ext>
                </a:extLst>
              </a:tr>
              <a:tr h="366966">
                <a:tc>
                  <a:txBody>
                    <a:bodyPr/>
                    <a:lstStyle/>
                    <a:p>
                      <a:pPr algn="ctr" fontAlgn="t"/>
                      <a:r>
                        <a:rPr lang="en-US" sz="1000" b="0" i="0" u="none" strike="noStrike" dirty="0">
                          <a:solidFill>
                            <a:srgbClr val="000000"/>
                          </a:solidFill>
                          <a:effectLst/>
                          <a:latin typeface="+mn-lt"/>
                        </a:rPr>
                        <a:t>950029</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FS_MEC_ECM</a:t>
                      </a: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SA#100(June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70%</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SA6, ETSI MEC</a:t>
                      </a: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&gt;40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chemeClr val="tx1"/>
                          </a:solidFill>
                          <a:effectLst/>
                          <a:latin typeface="+mn-lt"/>
                          <a:ea typeface="宋体" panose="02010600030101010101" pitchFamily="2" charset="-122"/>
                          <a:cs typeface="Arial" panose="020B0604020202020204" pitchFamily="34" charset="0"/>
                        </a:rPr>
                        <a:t>-&gt;50-&gt;50-&gt;70-&gt;100%</a:t>
                      </a:r>
                      <a:endParaRPr lang="zh-CN" sz="100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659935723"/>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372062685"/>
              </p:ext>
            </p:extLst>
          </p:nvPr>
        </p:nvGraphicFramePr>
        <p:xfrm>
          <a:off x="222421" y="1002611"/>
          <a:ext cx="11641331" cy="2342211"/>
        </p:xfrm>
        <a:graphic>
          <a:graphicData uri="http://schemas.openxmlformats.org/drawingml/2006/table">
            <a:tbl>
              <a:tblPr firstRow="1" firstCol="1" bandRow="1">
                <a:tableStyleId>{F5AB1C69-6EDB-4FF4-983F-18BD219EF322}</a:tableStyleId>
              </a:tblPr>
              <a:tblGrid>
                <a:gridCol w="522234">
                  <a:extLst>
                    <a:ext uri="{9D8B030D-6E8A-4147-A177-3AD203B41FA5}">
                      <a16:colId xmlns:a16="http://schemas.microsoft.com/office/drawing/2014/main" val="20000"/>
                    </a:ext>
                  </a:extLst>
                </a:gridCol>
                <a:gridCol w="2685778">
                  <a:extLst>
                    <a:ext uri="{9D8B030D-6E8A-4147-A177-3AD203B41FA5}">
                      <a16:colId xmlns:a16="http://schemas.microsoft.com/office/drawing/2014/main" val="20001"/>
                    </a:ext>
                  </a:extLst>
                </a:gridCol>
                <a:gridCol w="694582">
                  <a:extLst>
                    <a:ext uri="{9D8B030D-6E8A-4147-A177-3AD203B41FA5}">
                      <a16:colId xmlns:a16="http://schemas.microsoft.com/office/drawing/2014/main" val="20002"/>
                    </a:ext>
                  </a:extLst>
                </a:gridCol>
                <a:gridCol w="810154">
                  <a:extLst>
                    <a:ext uri="{9D8B030D-6E8A-4147-A177-3AD203B41FA5}">
                      <a16:colId xmlns:a16="http://schemas.microsoft.com/office/drawing/2014/main" val="20005"/>
                    </a:ext>
                  </a:extLst>
                </a:gridCol>
                <a:gridCol w="518614">
                  <a:extLst>
                    <a:ext uri="{9D8B030D-6E8A-4147-A177-3AD203B41FA5}">
                      <a16:colId xmlns:a16="http://schemas.microsoft.com/office/drawing/2014/main" val="20006"/>
                    </a:ext>
                  </a:extLst>
                </a:gridCol>
                <a:gridCol w="623198">
                  <a:extLst>
                    <a:ext uri="{9D8B030D-6E8A-4147-A177-3AD203B41FA5}">
                      <a16:colId xmlns:a16="http://schemas.microsoft.com/office/drawing/2014/main" val="3503595155"/>
                    </a:ext>
                  </a:extLst>
                </a:gridCol>
                <a:gridCol w="623198">
                  <a:extLst>
                    <a:ext uri="{9D8B030D-6E8A-4147-A177-3AD203B41FA5}">
                      <a16:colId xmlns:a16="http://schemas.microsoft.com/office/drawing/2014/main" val="20007"/>
                    </a:ext>
                  </a:extLst>
                </a:gridCol>
                <a:gridCol w="1128671">
                  <a:extLst>
                    <a:ext uri="{9D8B030D-6E8A-4147-A177-3AD203B41FA5}">
                      <a16:colId xmlns:a16="http://schemas.microsoft.com/office/drawing/2014/main" val="20008"/>
                    </a:ext>
                  </a:extLst>
                </a:gridCol>
                <a:gridCol w="1095488">
                  <a:extLst>
                    <a:ext uri="{9D8B030D-6E8A-4147-A177-3AD203B41FA5}">
                      <a16:colId xmlns:a16="http://schemas.microsoft.com/office/drawing/2014/main" val="20009"/>
                    </a:ext>
                  </a:extLst>
                </a:gridCol>
                <a:gridCol w="1010566">
                  <a:extLst>
                    <a:ext uri="{9D8B030D-6E8A-4147-A177-3AD203B41FA5}">
                      <a16:colId xmlns:a16="http://schemas.microsoft.com/office/drawing/2014/main" val="20010"/>
                    </a:ext>
                  </a:extLst>
                </a:gridCol>
                <a:gridCol w="1010566">
                  <a:extLst>
                    <a:ext uri="{9D8B030D-6E8A-4147-A177-3AD203B41FA5}">
                      <a16:colId xmlns:a16="http://schemas.microsoft.com/office/drawing/2014/main" val="20012"/>
                    </a:ext>
                  </a:extLst>
                </a:gridCol>
                <a:gridCol w="918282">
                  <a:extLst>
                    <a:ext uri="{9D8B030D-6E8A-4147-A177-3AD203B41FA5}">
                      <a16:colId xmlns:a16="http://schemas.microsoft.com/office/drawing/2014/main" val="20013"/>
                    </a:ext>
                  </a:extLst>
                </a:gridCol>
              </a:tblGrid>
              <a:tr h="331662">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677184">
                <a:tc>
                  <a:txBody>
                    <a:bodyPr/>
                    <a:lstStyle/>
                    <a:p>
                      <a:pPr algn="ctr" fontAlgn="t"/>
                      <a:r>
                        <a:rPr lang="en-US" sz="1000" b="0" i="0" u="none" strike="noStrike" dirty="0">
                          <a:solidFill>
                            <a:srgbClr val="000000"/>
                          </a:solidFill>
                          <a:effectLst/>
                          <a:latin typeface="+mn-lt"/>
                        </a:rPr>
                        <a:t>940035</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nchor="ctr">
                    <a:solidFill>
                      <a:schemeClr val="bg1">
                        <a:lumMod val="75000"/>
                      </a:schemeClr>
                    </a:solidFill>
                  </a:tcPr>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a:lnSpc>
                          <a:spcPct val="107000"/>
                        </a:lnSpc>
                        <a:spcAft>
                          <a:spcPts val="800"/>
                        </a:spcAft>
                      </a:pPr>
                      <a:r>
                        <a:rPr lang="en-GB" altLang="zh-CN" sz="1000" b="0" i="0" u="none" strike="noStrike" kern="1200" dirty="0">
                          <a:solidFill>
                            <a:srgbClr val="0000FF"/>
                          </a:solidFill>
                          <a:effectLst/>
                          <a:highlight>
                            <a:srgbClr val="00FF00"/>
                          </a:highlight>
                          <a:latin typeface="+mn-lt"/>
                          <a:ea typeface="+mn-ea"/>
                          <a:cs typeface="+mn-cs"/>
                        </a:rPr>
                        <a:t>100%</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75000"/>
                      </a:schemeClr>
                    </a:solidFill>
                  </a:tcPr>
                </a:tc>
                <a:tc>
                  <a:txBody>
                    <a:bodyPr/>
                    <a:lstStyle/>
                    <a:p>
                      <a:pPr algn="ctr">
                        <a:lnSpc>
                          <a:spcPct val="107000"/>
                        </a:lnSpc>
                        <a:spcAft>
                          <a:spcPts val="800"/>
                        </a:spcAft>
                      </a:pPr>
                      <a:endParaRPr lang="en-GB" sz="1000" b="0" i="0" u="none" strike="noStrike" kern="1200" dirty="0">
                        <a:solidFill>
                          <a:srgbClr val="0000FF"/>
                        </a:solidFill>
                        <a:effectLst/>
                        <a:highlight>
                          <a:srgbClr val="00FF00"/>
                        </a:highlight>
                        <a:latin typeface="+mn-lt"/>
                        <a:ea typeface="+mn-ea"/>
                        <a:cs typeface="+mn-cs"/>
                      </a:endParaRPr>
                    </a:p>
                  </a:txBody>
                  <a:tcPr marL="36002" marR="36002" marT="0" marB="0" anchor="ctr">
                    <a:solidFill>
                      <a:schemeClr val="bg1">
                        <a:lumMod val="75000"/>
                      </a:schemeClr>
                    </a:solidFill>
                  </a:tcPr>
                </a:tc>
                <a:tc>
                  <a:txBody>
                    <a:bodyPr/>
                    <a:lstStyle/>
                    <a:p>
                      <a:pPr>
                        <a:lnSpc>
                          <a:spcPct val="107000"/>
                        </a:lnSpc>
                        <a:spcAft>
                          <a:spcPts val="800"/>
                        </a:spcAft>
                      </a:pPr>
                      <a:r>
                        <a:rPr lang="en-US" sz="1000" dirty="0">
                          <a:solidFill>
                            <a:schemeClr val="tx1"/>
                          </a:solidFill>
                          <a:latin typeface="+mn-lt"/>
                        </a:rPr>
                        <a:t>ready for SA Information approval</a:t>
                      </a:r>
                      <a:endParaRPr lang="en-GB" sz="1000" dirty="0">
                        <a:solidFill>
                          <a:schemeClr val="tx1"/>
                        </a:solidFill>
                        <a:latin typeface="+mn-lt"/>
                      </a:endParaRPr>
                    </a:p>
                  </a:txBody>
                  <a:tcPr marL="36002" marR="36002" marT="0" marB="0" anchor="ctr">
                    <a:solidFill>
                      <a:schemeClr val="bg1">
                        <a:lumMod val="75000"/>
                      </a:schemeClr>
                    </a:solidFill>
                  </a:tcPr>
                </a:tc>
                <a:tc>
                  <a:txBody>
                    <a:bodyPr/>
                    <a:lstStyle/>
                    <a:p>
                      <a:pPr marL="0" algn="l" defTabSz="1219170" rtl="0" eaLnBrk="1" latinLnBrk="0" hangingPunct="1">
                        <a:lnSpc>
                          <a:spcPct val="150000"/>
                        </a:lnSpc>
                        <a:spcAft>
                          <a:spcPts val="0"/>
                        </a:spcAft>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algn="ctr" defTabSz="1219170" rtl="0" eaLnBrk="1" latinLnBrk="0" hangingPunct="1">
                        <a:lnSpc>
                          <a:spcPct val="100000"/>
                        </a:lnSpc>
                        <a:spcAft>
                          <a:spcPts val="0"/>
                        </a:spcAft>
                      </a:pPr>
                      <a:r>
                        <a:rPr lang="en-US" altLang="zh-CN" sz="1000" kern="1200" dirty="0">
                          <a:solidFill>
                            <a:srgbClr val="000000"/>
                          </a:solidFill>
                          <a:effectLst/>
                          <a:latin typeface="+mn-lt"/>
                          <a:ea typeface="+mn-ea"/>
                          <a:cs typeface="Arial" panose="020B0604020202020204" pitchFamily="34" charset="0"/>
                        </a:rPr>
                        <a:t>0-&gt;10-&gt;40-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&gt;60-&gt;80-&gt;90-&gt;100%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nchor="ctr">
                    <a:solidFill>
                      <a:schemeClr val="bg1">
                        <a:lumMod val="75000"/>
                      </a:schemeClr>
                    </a:solidFill>
                  </a:tcPr>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28.907</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extLst>
                  <a:ext uri="{0D108BD9-81ED-4DB2-BD59-A6C34878D82A}">
                    <a16:rowId xmlns:a16="http://schemas.microsoft.com/office/drawing/2014/main" val="10001"/>
                  </a:ext>
                </a:extLst>
              </a:tr>
              <a:tr h="571111">
                <a:tc>
                  <a:txBody>
                    <a:bodyPr/>
                    <a:lstStyle/>
                    <a:p>
                      <a:pPr algn="ctr" fontAlgn="t"/>
                      <a:r>
                        <a:rPr lang="en-US" sz="1000" b="0" i="0" u="none" strike="noStrike" dirty="0">
                          <a:solidFill>
                            <a:srgbClr val="000000"/>
                          </a:solidFill>
                          <a:effectLst/>
                          <a:latin typeface="+mn-lt"/>
                        </a:rPr>
                        <a:t>940040</a:t>
                      </a:r>
                    </a:p>
                  </a:txBody>
                  <a:tcPr marL="6350" marR="6350" marT="6350" marB="0" anchor="ctr">
                    <a:solidFill>
                      <a:schemeClr val="bg1">
                        <a:lumMod val="75000"/>
                      </a:schemeClr>
                    </a:solidFill>
                  </a:tcPr>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FS_NSOEU</a:t>
                      </a: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SA#100(Jun 2023)</a:t>
                      </a: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95%</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nchor="ctr">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 0-&gt;10-&gt;15-&gt;35-&gt;45-&gt;55-&gt;79-&gt;95%</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28.829</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Samsung </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extLst>
                  <a:ext uri="{0D108BD9-81ED-4DB2-BD59-A6C34878D82A}">
                    <a16:rowId xmlns:a16="http://schemas.microsoft.com/office/drawing/2014/main" val="10002"/>
                  </a:ext>
                </a:extLst>
              </a:tr>
              <a:tr h="711138">
                <a:tc>
                  <a:txBody>
                    <a:bodyPr/>
                    <a:lstStyle/>
                    <a:p>
                      <a:pPr algn="ctr" fontAlgn="t"/>
                      <a:r>
                        <a:rPr lang="en-US" sz="1000" b="0" i="0" u="none" strike="noStrike" dirty="0">
                          <a:solidFill>
                            <a:srgbClr val="000000"/>
                          </a:solidFill>
                          <a:effectLst/>
                          <a:latin typeface="+mn-lt"/>
                        </a:rPr>
                        <a:t>910026</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FS_NSCE</a:t>
                      </a:r>
                    </a:p>
                  </a:txBody>
                  <a:tcPr marL="6350" marR="6350" marT="6350" marB="0" anchor="ctr">
                    <a:solidFill>
                      <a:schemeClr val="bg1">
                        <a:lumMod val="7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SA#100(Jun 2023)</a:t>
                      </a: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98%</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nchor="ctr">
                    <a:solidFill>
                      <a:schemeClr val="bg1">
                        <a:lumMod val="7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sz="1000" b="0" i="0" u="none" strike="noStrike" kern="1200" dirty="0">
                        <a:solidFill>
                          <a:srgbClr val="0000FF"/>
                        </a:solidFill>
                        <a:effectLst/>
                        <a:latin typeface="+mn-lt"/>
                        <a:ea typeface="+mn-ea"/>
                        <a:cs typeface="+mn-cs"/>
                      </a:endParaRP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1000" kern="1200" dirty="0">
                          <a:solidFill>
                            <a:srgbClr val="000000"/>
                          </a:solidFill>
                          <a:effectLst/>
                          <a:latin typeface="+mn-lt"/>
                          <a:ea typeface="宋体" panose="02010600030101010101" pitchFamily="2" charset="-122"/>
                          <a:cs typeface="Arial" panose="020B0604020202020204" pitchFamily="34" charset="0"/>
                        </a:rPr>
                        <a:t>SA3, SA, RAN</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70-&gt;75-&gt;80-</a:t>
                      </a:r>
                      <a:r>
                        <a:rPr lang="en-US" altLang="zh-CN" sz="1000" kern="1200" dirty="0">
                          <a:solidFill>
                            <a:srgbClr val="000000"/>
                          </a:solidFill>
                          <a:effectLst/>
                          <a:latin typeface="+mn-lt"/>
                          <a:ea typeface="宋体" panose="02010600030101010101" pitchFamily="2" charset="-122"/>
                          <a:cs typeface="Arial" panose="020B0604020202020204" pitchFamily="34" charset="0"/>
                        </a:rPr>
                        <a:t>&gt;82-&gt;83%-&gt;90%-&gt;92-&gt;98-&gt;100%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28.824</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55563" indent="0" algn="l" defTabSz="1219170" rtl="0" eaLnBrk="1" latinLnBrk="0" hangingPunct="1">
                        <a:lnSpc>
                          <a:spcPct val="150000"/>
                        </a:lnSpc>
                        <a:spcAft>
                          <a:spcPts val="0"/>
                        </a:spcAft>
                      </a:pPr>
                      <a:r>
                        <a:rPr lang="en-US" altLang="zh-CN" sz="1000" kern="1200" dirty="0" err="1">
                          <a:solidFill>
                            <a:srgbClr val="000000"/>
                          </a:solidFill>
                          <a:effectLst/>
                          <a:latin typeface="+mn-lt"/>
                          <a:ea typeface="+mn-ea"/>
                          <a:cs typeface="Arial" panose="020B0604020202020204" pitchFamily="34" charset="0"/>
                        </a:rPr>
                        <a:t>Alibaba</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35179" y="3617088"/>
            <a:ext cx="3137792" cy="247038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FS_OAM_eNPN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855123" lvl="1" indent="-455073" defTabSz="1219170">
              <a:spcBef>
                <a:spcPts val="0"/>
              </a:spcBef>
              <a:spcAft>
                <a:spcPts val="0"/>
              </a:spcAft>
              <a:defRPr/>
            </a:pPr>
            <a:r>
              <a:rPr lang="en-US" altLang="de-DE" sz="1100" kern="0" dirty="0">
                <a:solidFill>
                  <a:prstClr val="black"/>
                </a:solidFill>
              </a:rPr>
              <a:t> The group agreed to send the TR 28.907 for SA Approval and close the SI.</a:t>
            </a: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dirty="0"/>
              <a:t>RAN3/2</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dirty="0"/>
              <a:t>The group agreed a new normative WID for NPN phase 2.</a:t>
            </a:r>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469086" y="3617087"/>
            <a:ext cx="3722914" cy="29087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FS_NSCE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latin typeface="Calibri"/>
              </a:rPr>
              <a:t>Progress since SA5#149:</a:t>
            </a:r>
          </a:p>
          <a:p>
            <a:pPr marL="855123" lvl="1" indent="-455073" defTabSz="1219170">
              <a:spcBef>
                <a:spcPts val="0"/>
              </a:spcBef>
              <a:spcAft>
                <a:spcPts val="0"/>
              </a:spcAft>
              <a:defRPr/>
            </a:pPr>
            <a:r>
              <a:rPr lang="en-US" altLang="zh-CN" sz="900" kern="0" dirty="0">
                <a:solidFill>
                  <a:prstClr val="black"/>
                </a:solidFill>
              </a:rPr>
              <a:t>This study is completed.</a:t>
            </a: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855123" lvl="1" indent="-455073" defTabSz="1219170">
              <a:spcBef>
                <a:spcPts val="0"/>
              </a:spcBef>
              <a:spcAft>
                <a:spcPts val="0"/>
              </a:spcAft>
              <a:defRPr/>
            </a:pPr>
            <a:r>
              <a:rPr lang="en-US" altLang="zh-CN" sz="900" kern="0" dirty="0">
                <a:solidFill>
                  <a:prstClr val="black"/>
                </a:solidFill>
              </a:rPr>
              <a:t>None</a:t>
            </a:r>
            <a:endParaRPr lang="en-US" sz="900" kern="0" dirty="0">
              <a:solidFill>
                <a:prstClr val="black"/>
              </a:solidFill>
            </a:endParaRP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endParaRPr lang="en-US" sz="900" kern="0" dirty="0">
              <a:solidFill>
                <a:prstClr val="black"/>
              </a:solidFill>
            </a:endParaRPr>
          </a:p>
          <a:p>
            <a:pPr marL="855123" lvl="1" indent="-455073" defTabSz="1219170">
              <a:spcBef>
                <a:spcPts val="0"/>
              </a:spcBef>
              <a:spcAft>
                <a:spcPts val="0"/>
              </a:spcAft>
              <a:defRPr/>
            </a:pPr>
            <a:endParaRPr lang="en-US" sz="900" kern="0" dirty="0">
              <a:solidFill>
                <a:prstClr val="black"/>
              </a:solidFill>
            </a:endParaRPr>
          </a:p>
        </p:txBody>
      </p:sp>
      <p:sp>
        <p:nvSpPr>
          <p:cNvPr id="7" name="Content Placeholder 7">
            <a:extLst>
              <a:ext uri="{FF2B5EF4-FFF2-40B4-BE49-F238E27FC236}">
                <a16:creationId xmlns:a16="http://schemas.microsoft.com/office/drawing/2014/main" id="{B43CF5D0-986D-4CDB-BB45-C04CC9F349B7}"/>
              </a:ext>
            </a:extLst>
          </p:cNvPr>
          <p:cNvSpPr txBox="1">
            <a:spLocks/>
          </p:cNvSpPr>
          <p:nvPr/>
        </p:nvSpPr>
        <p:spPr>
          <a:xfrm>
            <a:off x="3853443" y="3617087"/>
            <a:ext cx="4035170" cy="2763463"/>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FS_NSOEU</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t>Progress since SA5#149:</a:t>
            </a:r>
          </a:p>
          <a:p>
            <a:pPr marL="855123" lvl="1" indent="-455073" defTabSz="1219170">
              <a:spcBef>
                <a:spcPts val="0"/>
              </a:spcBef>
              <a:spcAft>
                <a:spcPts val="0"/>
              </a:spcAft>
              <a:defRPr/>
            </a:pPr>
            <a:r>
              <a:rPr lang="en-US" altLang="zh-CN" sz="1000" kern="0" dirty="0"/>
              <a:t>Clean up and corrections  of TR 28.829</a:t>
            </a:r>
          </a:p>
          <a:p>
            <a:pPr marL="855123" lvl="1" indent="-455073" defTabSz="1219170">
              <a:spcBef>
                <a:spcPts val="0"/>
              </a:spcBef>
              <a:spcAft>
                <a:spcPts val="0"/>
              </a:spcAft>
              <a:defRPr/>
            </a:pPr>
            <a:r>
              <a:rPr lang="en-US" altLang="zh-CN" sz="1000" kern="0" dirty="0"/>
              <a:t>Addition of two solutions</a:t>
            </a:r>
          </a:p>
          <a:p>
            <a:pPr marL="855123" lvl="1" indent="-455073" defTabSz="1219170">
              <a:spcBef>
                <a:spcPts val="0"/>
              </a:spcBef>
              <a:spcAft>
                <a:spcPts val="0"/>
              </a:spcAft>
              <a:defRPr/>
            </a:pPr>
            <a:r>
              <a:rPr lang="en-US" altLang="zh-CN" sz="1000" kern="0" dirty="0"/>
              <a:t>Addition of two conclusions</a:t>
            </a:r>
          </a:p>
          <a:p>
            <a:pPr marL="855123" lvl="1" indent="-455073" defTabSz="1219170">
              <a:spcBef>
                <a:spcPts val="0"/>
              </a:spcBef>
              <a:spcAft>
                <a:spcPts val="0"/>
              </a:spcAft>
              <a:defRPr/>
            </a:pPr>
            <a:endParaRPr lang="en-US" altLang="zh-CN" sz="1000" kern="0" dirty="0"/>
          </a:p>
          <a:p>
            <a:pPr marL="455073" indent="-455073" defTabSz="1219170">
              <a:spcBef>
                <a:spcPts val="0"/>
              </a:spcBef>
              <a:spcAft>
                <a:spcPts val="0"/>
              </a:spcAft>
              <a:defRPr/>
            </a:pPr>
            <a:r>
              <a:rPr lang="en-US" altLang="zh-CN" sz="1400" kern="0" dirty="0"/>
              <a:t>Impacts and dependencies on other WGs:</a:t>
            </a:r>
            <a:endParaRPr lang="de-DE" altLang="zh-CN" sz="1400" kern="0" dirty="0"/>
          </a:p>
          <a:p>
            <a:pPr marL="855123" lvl="1" indent="-455073" defTabSz="1219170">
              <a:spcBef>
                <a:spcPts val="0"/>
              </a:spcBef>
              <a:spcAft>
                <a:spcPts val="0"/>
              </a:spcAft>
              <a:defRPr/>
            </a:pPr>
            <a:r>
              <a:rPr lang="en-US" altLang="zh-CN" sz="1000" kern="0" dirty="0"/>
              <a:t>None</a:t>
            </a:r>
          </a:p>
          <a:p>
            <a:pPr marL="455073" indent="-455073" defTabSz="1219170">
              <a:spcBef>
                <a:spcPts val="0"/>
              </a:spcBef>
              <a:spcAft>
                <a:spcPts val="0"/>
              </a:spcAft>
              <a:defRPr/>
            </a:pPr>
            <a:r>
              <a:rPr lang="de-DE" altLang="zh-CN" sz="1400" kern="0" dirty="0"/>
              <a:t>Next </a:t>
            </a:r>
            <a:r>
              <a:rPr lang="de-DE" altLang="zh-CN" sz="1400" kern="0" dirty="0" err="1"/>
              <a:t>steps</a:t>
            </a:r>
            <a:r>
              <a:rPr lang="de-DE" altLang="zh-CN" sz="1400" kern="0" dirty="0"/>
              <a:t>:</a:t>
            </a:r>
            <a:endParaRPr lang="en-US" altLang="zh-CN" sz="1000" kern="0" dirty="0"/>
          </a:p>
          <a:p>
            <a:pPr marL="855123" lvl="1" indent="-455073" defTabSz="1219170">
              <a:spcBef>
                <a:spcPts val="0"/>
              </a:spcBef>
              <a:spcAft>
                <a:spcPts val="0"/>
              </a:spcAft>
              <a:defRPr/>
            </a:pPr>
            <a:endParaRPr lang="de-DE" altLang="zh-CN" sz="1000" kern="0" dirty="0"/>
          </a:p>
        </p:txBody>
      </p:sp>
    </p:spTree>
    <p:extLst>
      <p:ext uri="{BB962C8B-B14F-4D97-AF65-F5344CB8AC3E}">
        <p14:creationId xmlns:p14="http://schemas.microsoft.com/office/powerpoint/2010/main" val="319924696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(2/2)</a:t>
            </a:r>
          </a:p>
        </p:txBody>
      </p:sp>
      <p:graphicFrame>
        <p:nvGraphicFramePr>
          <p:cNvPr id="5" name="Table Placeholder 4"/>
          <p:cNvGraphicFramePr>
            <a:graphicFrameLocks noGrp="1"/>
          </p:cNvGraphicFramePr>
          <p:nvPr>
            <p:ph type="tbl" idx="1"/>
            <p:extLst/>
          </p:nvPr>
        </p:nvGraphicFramePr>
        <p:xfrm>
          <a:off x="122711" y="1163552"/>
          <a:ext cx="10139046" cy="3904521"/>
        </p:xfrm>
        <a:graphic>
          <a:graphicData uri="http://schemas.openxmlformats.org/drawingml/2006/table">
            <a:tbl>
              <a:tblPr firstRow="1" bandRow="1">
                <a:tableStyleId>{5C22544A-7EE6-4342-B048-85BDC9FD1C3A}</a:tableStyleId>
              </a:tblPr>
              <a:tblGrid>
                <a:gridCol w="866721">
                  <a:extLst>
                    <a:ext uri="{9D8B030D-6E8A-4147-A177-3AD203B41FA5}">
                      <a16:colId xmlns:a16="http://schemas.microsoft.com/office/drawing/2014/main" val="570476699"/>
                    </a:ext>
                  </a:extLst>
                </a:gridCol>
                <a:gridCol w="5265581">
                  <a:extLst>
                    <a:ext uri="{9D8B030D-6E8A-4147-A177-3AD203B41FA5}">
                      <a16:colId xmlns:a16="http://schemas.microsoft.com/office/drawing/2014/main" val="2618836924"/>
                    </a:ext>
                  </a:extLst>
                </a:gridCol>
                <a:gridCol w="1423043">
                  <a:extLst>
                    <a:ext uri="{9D8B030D-6E8A-4147-A177-3AD203B41FA5}">
                      <a16:colId xmlns:a16="http://schemas.microsoft.com/office/drawing/2014/main" val="3016348962"/>
                    </a:ext>
                  </a:extLst>
                </a:gridCol>
                <a:gridCol w="1422759">
                  <a:extLst>
                    <a:ext uri="{9D8B030D-6E8A-4147-A177-3AD203B41FA5}">
                      <a16:colId xmlns:a16="http://schemas.microsoft.com/office/drawing/2014/main" val="3690116950"/>
                    </a:ext>
                  </a:extLst>
                </a:gridCol>
                <a:gridCol w="1160942">
                  <a:extLst>
                    <a:ext uri="{9D8B030D-6E8A-4147-A177-3AD203B41FA5}">
                      <a16:colId xmlns:a16="http://schemas.microsoft.com/office/drawing/2014/main" val="2952368263"/>
                    </a:ext>
                  </a:extLst>
                </a:gridCol>
              </a:tblGrid>
              <a:tr h="323121">
                <a:tc>
                  <a:txBody>
                    <a:bodyPr/>
                    <a:lstStyle/>
                    <a:p>
                      <a:pPr algn="ct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Tdoc</a:t>
                      </a:r>
                      <a:endParaRPr lang="sv-SE" sz="12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Arial" panose="020B0604020202020204" pitchFamily="34" charset="0"/>
                          <a:ea typeface="微软雅黑" panose="020B0503020204020204" pitchFamily="34" charset="-122"/>
                          <a:cs typeface="Arial" panose="020B0604020202020204" pitchFamily="34" charset="0"/>
                        </a:rPr>
                        <a:t>Title</a:t>
                      </a:r>
                      <a:endPar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0">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S5-233847</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the consent of draft new Recommendation ITU-T Y.3183 (ex. ITU-T Y.ML-IMT2020-VNS): ""Framework for network slicing management assisted by machine learning leveraging </a:t>
                      </a:r>
                      <a:r>
                        <a:rPr lang="en-US" sz="1100" dirty="0" err="1">
                          <a:solidFill>
                            <a:srgbClr val="000000"/>
                          </a:solidFill>
                          <a:effectLst/>
                          <a:latin typeface="Calibri" panose="020F0502020204030204" pitchFamily="34" charset="0"/>
                          <a:ea typeface="Calibri" panose="020F0502020204030204" pitchFamily="34" charset="0"/>
                        </a:rPr>
                        <a:t>QoE</a:t>
                      </a:r>
                      <a:r>
                        <a:rPr lang="en-US" sz="1100" dirty="0">
                          <a:solidFill>
                            <a:srgbClr val="000000"/>
                          </a:solidFill>
                          <a:effectLst/>
                          <a:latin typeface="Calibri" panose="020F0502020204030204" pitchFamily="34" charset="0"/>
                          <a:ea typeface="Calibri" panose="020F0502020204030204" pitchFamily="34" charset="0"/>
                        </a:rPr>
                        <a:t> feedback from verticals""</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ITU-T SG13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Postponed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0">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S5-233848</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LS on secured and trusted access to the serving PLMN OAM server by a MBSR</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S3-231400</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Noted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S5-233849</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NCR Solutions</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R3-225253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Postponed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94277066"/>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S5-233850</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O-RAN – Transport Network Slicing Enhancement IM/DM TS28.541</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O-RAN</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Replied to</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S5-234824</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2188984"/>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S5-233851</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new Recommendation ITU-T Y.3160 (</a:t>
                      </a:r>
                      <a:r>
                        <a:rPr lang="en-US" sz="1100" dirty="0" err="1">
                          <a:solidFill>
                            <a:srgbClr val="000000"/>
                          </a:solidFill>
                          <a:effectLst/>
                          <a:latin typeface="Calibri" panose="020F0502020204030204" pitchFamily="34" charset="0"/>
                          <a:ea typeface="Calibri" panose="020F0502020204030204" pitchFamily="34" charset="0"/>
                        </a:rPr>
                        <a:t>ex.Y.SLOA</a:t>
                      </a:r>
                      <a:r>
                        <a:rPr lang="en-US" sz="1100" dirty="0">
                          <a:solidFill>
                            <a:srgbClr val="000000"/>
                          </a:solidFill>
                          <a:effectLst/>
                          <a:latin typeface="Calibri" panose="020F0502020204030204" pitchFamily="34" charset="0"/>
                          <a:ea typeface="Calibri" panose="020F0502020204030204" pitchFamily="34" charset="0"/>
                        </a:rPr>
                        <a:t>-arch) “Architectural framework of end-to-end service level objective guarantee for future networks including IMT-2020”.</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ITU-T</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Noted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356762"/>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S5-233852</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to SA5 on E2E Network Slicing Requirements</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GSMA</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Noted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02363805"/>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S5-234338</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initiation of draft new Recommendation ITU-T Y.IMT2020-MEVE-req-frame “Future networks including IMT-2020: requirements and framework for measurement of effectiveness and value evaluation of autonomous networks”</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ITU-T SG13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Postponed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41235340"/>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S5-234441</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Information on ETSI EE monitoring standard and support from 3GPP SA5</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ETSI TC EE</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Replied to</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S5-234594</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81523205"/>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S5-234442</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ITU FG AN Build-a-thon 2023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ITU-T</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Noted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54496508"/>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S5-234493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O-RAN - Transport Network Slicing Enhancement IM/DM TS28.541 (O-RAN_WG9_S-2023005; to: SA5; cc: SA, RAN; contact: Telefonica)</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O-RAN WG9</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Replied to</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S5-234824</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4547095"/>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S5-234506</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about status of FEAT24 “VNF-OAM” development by ETSI NFV (ETSI_ISG_NFV(23)000099; to: SA5; cc: -; contact: ZTE)</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ETSI ISG NFV</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Postponed</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indent="0"/>
                      <a:endParaRPr lang="en-US" sz="1000" dirty="0">
                        <a:effectLst/>
                        <a:latin typeface="Times New Roman" panose="02020603050405020304" pitchFamily="18"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39091430"/>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S5-234663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to S5-233276 and S5-233277 on enhanced intent driven management services for mobile networks (ETSI ISG ZSM(23)000104r1; to: SA5; cc: -; contact: Nokia)</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ETSI ISG ZSM</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Replied to</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S5-234697</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75536683"/>
                  </a:ext>
                </a:extLst>
              </a:tr>
            </a:tbl>
          </a:graphicData>
        </a:graphic>
      </p:graphicFrame>
    </p:spTree>
    <p:extLst>
      <p:ext uri="{BB962C8B-B14F-4D97-AF65-F5344CB8AC3E}">
        <p14:creationId xmlns:p14="http://schemas.microsoft.com/office/powerpoint/2010/main" val="14215683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351316694"/>
              </p:ext>
            </p:extLst>
          </p:nvPr>
        </p:nvGraphicFramePr>
        <p:xfrm>
          <a:off x="256801" y="1124713"/>
          <a:ext cx="11622159" cy="1726184"/>
        </p:xfrm>
        <a:graphic>
          <a:graphicData uri="http://schemas.openxmlformats.org/drawingml/2006/table">
            <a:tbl>
              <a:tblPr firstRow="1" firstCol="1" bandRow="1">
                <a:tableStyleId>{F5AB1C69-6EDB-4FF4-983F-18BD219EF322}</a:tableStyleId>
              </a:tblPr>
              <a:tblGrid>
                <a:gridCol w="519935">
                  <a:extLst>
                    <a:ext uri="{9D8B030D-6E8A-4147-A177-3AD203B41FA5}">
                      <a16:colId xmlns:a16="http://schemas.microsoft.com/office/drawing/2014/main" val="20000"/>
                    </a:ext>
                  </a:extLst>
                </a:gridCol>
                <a:gridCol w="2673950">
                  <a:extLst>
                    <a:ext uri="{9D8B030D-6E8A-4147-A177-3AD203B41FA5}">
                      <a16:colId xmlns:a16="http://schemas.microsoft.com/office/drawing/2014/main" val="20001"/>
                    </a:ext>
                  </a:extLst>
                </a:gridCol>
                <a:gridCol w="691522">
                  <a:extLst>
                    <a:ext uri="{9D8B030D-6E8A-4147-A177-3AD203B41FA5}">
                      <a16:colId xmlns:a16="http://schemas.microsoft.com/office/drawing/2014/main" val="20002"/>
                    </a:ext>
                  </a:extLst>
                </a:gridCol>
                <a:gridCol w="806585">
                  <a:extLst>
                    <a:ext uri="{9D8B030D-6E8A-4147-A177-3AD203B41FA5}">
                      <a16:colId xmlns:a16="http://schemas.microsoft.com/office/drawing/2014/main" val="20005"/>
                    </a:ext>
                  </a:extLst>
                </a:gridCol>
                <a:gridCol w="512216">
                  <a:extLst>
                    <a:ext uri="{9D8B030D-6E8A-4147-A177-3AD203B41FA5}">
                      <a16:colId xmlns:a16="http://schemas.microsoft.com/office/drawing/2014/main" val="20006"/>
                    </a:ext>
                  </a:extLst>
                </a:gridCol>
                <a:gridCol w="652546">
                  <a:extLst>
                    <a:ext uri="{9D8B030D-6E8A-4147-A177-3AD203B41FA5}">
                      <a16:colId xmlns:a16="http://schemas.microsoft.com/office/drawing/2014/main" val="1508354813"/>
                    </a:ext>
                  </a:extLst>
                </a:gridCol>
                <a:gridCol w="652546">
                  <a:extLst>
                    <a:ext uri="{9D8B030D-6E8A-4147-A177-3AD203B41FA5}">
                      <a16:colId xmlns:a16="http://schemas.microsoft.com/office/drawing/2014/main" val="20007"/>
                    </a:ext>
                  </a:extLst>
                </a:gridCol>
                <a:gridCol w="1095723">
                  <a:extLst>
                    <a:ext uri="{9D8B030D-6E8A-4147-A177-3AD203B41FA5}">
                      <a16:colId xmlns:a16="http://schemas.microsoft.com/office/drawing/2014/main" val="20008"/>
                    </a:ext>
                  </a:extLst>
                </a:gridCol>
                <a:gridCol w="1090664">
                  <a:extLst>
                    <a:ext uri="{9D8B030D-6E8A-4147-A177-3AD203B41FA5}">
                      <a16:colId xmlns:a16="http://schemas.microsoft.com/office/drawing/2014/main" val="20009"/>
                    </a:ext>
                  </a:extLst>
                </a:gridCol>
                <a:gridCol w="1006117">
                  <a:extLst>
                    <a:ext uri="{9D8B030D-6E8A-4147-A177-3AD203B41FA5}">
                      <a16:colId xmlns:a16="http://schemas.microsoft.com/office/drawing/2014/main" val="20010"/>
                    </a:ext>
                  </a:extLst>
                </a:gridCol>
                <a:gridCol w="1006117">
                  <a:extLst>
                    <a:ext uri="{9D8B030D-6E8A-4147-A177-3AD203B41FA5}">
                      <a16:colId xmlns:a16="http://schemas.microsoft.com/office/drawing/2014/main" val="20012"/>
                    </a:ext>
                  </a:extLst>
                </a:gridCol>
                <a:gridCol w="914238">
                  <a:extLst>
                    <a:ext uri="{9D8B030D-6E8A-4147-A177-3AD203B41FA5}">
                      <a16:colId xmlns:a16="http://schemas.microsoft.com/office/drawing/2014/main" val="20013"/>
                    </a:ext>
                  </a:extLst>
                </a:gridCol>
              </a:tblGrid>
              <a:tr h="345976">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00501">
                <a:tc>
                  <a:txBody>
                    <a:bodyPr/>
                    <a:lstStyle/>
                    <a:p>
                      <a:pPr algn="ctr" fontAlgn="t"/>
                      <a:r>
                        <a:rPr lang="en-US" sz="1000" b="0" i="0" u="none" strike="noStrike" dirty="0">
                          <a:solidFill>
                            <a:srgbClr val="000000"/>
                          </a:solidFill>
                          <a:effectLst/>
                          <a:latin typeface="+mn-lt"/>
                        </a:rPr>
                        <a:t>940036</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new aspects of EE for 5G networks Phase 2 </a:t>
                      </a:r>
                    </a:p>
                  </a:txBody>
                  <a:tcPr marL="6350" marR="6350" marT="6350" marB="0"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FS_EE5G_Ph2</a:t>
                      </a: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0"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50%</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75000"/>
                      </a:schemeClr>
                    </a:solidFill>
                  </a:tcPr>
                </a:tc>
                <a:tc>
                  <a:txBody>
                    <a:bodyPr/>
                    <a:lstStyle/>
                    <a:p>
                      <a:pPr marL="0" algn="l" defTabSz="1219170" rtl="0" eaLnBrk="1" latinLnBrk="0" hangingPunct="1">
                        <a:lnSpc>
                          <a:spcPct val="150000"/>
                        </a:lnSpc>
                        <a:spcAft>
                          <a:spcPts val="0"/>
                        </a:spcAft>
                      </a:pPr>
                      <a:r>
                        <a:rPr lang="sv-SE" sz="1000" kern="1200" dirty="0">
                          <a:solidFill>
                            <a:srgbClr val="000000"/>
                          </a:solidFill>
                          <a:effectLst/>
                          <a:latin typeface="+mn-lt"/>
                          <a:ea typeface="宋体" panose="02010600030101010101" pitchFamily="2" charset="-122"/>
                          <a:cs typeface="Arial" panose="020B0604020202020204" pitchFamily="34" charset="0"/>
                        </a:rPr>
                        <a:t>RAN WGs</a:t>
                      </a:r>
                    </a:p>
                  </a:txBody>
                  <a:tcPr marL="68580" marR="68580" marT="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&gt;15-&gt;25-&gt;50-&gt;50-&gt;100%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nchor="ctr">
                    <a:solidFill>
                      <a:schemeClr val="bg1">
                        <a:lumMod val="75000"/>
                      </a:schemeClr>
                    </a:solidFill>
                  </a:tcPr>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extLst>
                  <a:ext uri="{0D108BD9-81ED-4DB2-BD59-A6C34878D82A}">
                    <a16:rowId xmlns:a16="http://schemas.microsoft.com/office/drawing/2014/main" val="10001"/>
                  </a:ext>
                </a:extLst>
              </a:tr>
              <a:tr h="455953">
                <a:tc>
                  <a:txBody>
                    <a:bodyPr/>
                    <a:lstStyle/>
                    <a:p>
                      <a:pPr algn="ctr" fontAlgn="t"/>
                      <a:r>
                        <a:rPr lang="en-US" sz="1000" b="0" i="0" u="none" strike="noStrike" dirty="0">
                          <a:solidFill>
                            <a:srgbClr val="000000"/>
                          </a:solidFill>
                          <a:effectLst/>
                          <a:latin typeface="+mn-lt"/>
                        </a:rPr>
                        <a:t>950029</a:t>
                      </a:r>
                    </a:p>
                  </a:txBody>
                  <a:tcPr marL="6350" marR="6350" marT="6350" marB="0" anchor="ctr">
                    <a:solidFill>
                      <a:schemeClr val="bg1">
                        <a:lumMod val="75000"/>
                      </a:schemeClr>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nchor="ctr">
                    <a:solidFill>
                      <a:schemeClr val="bg1">
                        <a:lumMod val="75000"/>
                      </a:schemeClr>
                    </a:solidFill>
                  </a:tcPr>
                </a:tc>
                <a:tc>
                  <a:txBody>
                    <a:bodyPr/>
                    <a:lstStyle/>
                    <a:p>
                      <a:pPr algn="l" fontAlgn="t"/>
                      <a:r>
                        <a:rPr lang="en-US" sz="1000" b="0" i="0" u="none" strike="noStrike" dirty="0">
                          <a:solidFill>
                            <a:srgbClr val="000000"/>
                          </a:solidFill>
                          <a:effectLst/>
                          <a:latin typeface="+mn-lt"/>
                        </a:rPr>
                        <a:t>FS_MEC_ECM</a:t>
                      </a:r>
                    </a:p>
                  </a:txBody>
                  <a:tcPr marL="6350" marR="6350" marT="6350" marB="0" anchor="ctr">
                    <a:solidFill>
                      <a:schemeClr val="bg1">
                        <a:lumMod val="7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nchor="ctr">
                    <a:solidFill>
                      <a:schemeClr val="bg1">
                        <a:lumMod val="75000"/>
                      </a:schemeClr>
                    </a:solidFill>
                  </a:tcPr>
                </a:tc>
                <a:tc>
                  <a:txBody>
                    <a:bodyPr/>
                    <a:lstStyle/>
                    <a:p>
                      <a:pPr algn="ctr" fontAlgn="t"/>
                      <a:r>
                        <a:rPr lang="en-US" sz="1000" b="0" i="0" u="none" strike="noStrike" dirty="0">
                          <a:solidFill>
                            <a:srgbClr val="000000"/>
                          </a:solidFill>
                          <a:effectLst/>
                          <a:latin typeface="+mn-lt"/>
                        </a:rPr>
                        <a:t>70%</a:t>
                      </a:r>
                    </a:p>
                  </a:txBody>
                  <a:tcPr marL="6350" marR="6350" marT="6350" marB="0" anchor="ctr">
                    <a:solidFill>
                      <a:schemeClr val="bg1">
                        <a:lumMod val="7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nchor="ctr">
                    <a:solidFill>
                      <a:schemeClr val="bg1">
                        <a:lumMod val="7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chemeClr val="bg1">
                        <a:lumMod val="7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75000"/>
                      </a:schemeClr>
                    </a:solidFill>
                  </a:tcP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SA6, ETSI MEC</a:t>
                      </a:r>
                    </a:p>
                  </a:txBody>
                  <a:tcPr marL="68580" marR="68580" marT="0" marB="0" anchor="ctr">
                    <a:solidFill>
                      <a:schemeClr val="bg1">
                        <a:lumMod val="75000"/>
                      </a:schemeClr>
                    </a:solidFill>
                  </a:tcP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&gt;40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chemeClr val="tx1"/>
                          </a:solidFill>
                          <a:effectLst/>
                          <a:latin typeface="+mn-lt"/>
                          <a:ea typeface="宋体" panose="02010600030101010101" pitchFamily="2" charset="-122"/>
                          <a:cs typeface="Arial" panose="020B0604020202020204" pitchFamily="34" charset="0"/>
                        </a:rPr>
                        <a:t>50-&gt;50-&gt;70-&gt;100%</a:t>
                      </a:r>
                      <a:endParaRPr lang="zh-CN" sz="100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chemeClr val="bg1">
                        <a:lumMod val="75000"/>
                      </a:schemeClr>
                    </a:solidFill>
                  </a:tcP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5841" y="3079497"/>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FS_EE5G_Ph2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571500" lvl="1" indent="-171450" defTabSz="1219170">
              <a:spcBef>
                <a:spcPts val="0"/>
              </a:spcBef>
              <a:spcAft>
                <a:spcPts val="0"/>
              </a:spcAft>
              <a:defRPr/>
            </a:pPr>
            <a:r>
              <a:rPr lang="en-US" altLang="de-DE" sz="1200" kern="0" dirty="0">
                <a:solidFill>
                  <a:prstClr val="black"/>
                </a:solidFill>
              </a:rPr>
              <a:t>One potential solution to Key Issue #1 has been introduced in the TR</a:t>
            </a:r>
          </a:p>
          <a:p>
            <a:pPr marL="571500" lvl="1" indent="-171450" defTabSz="1219170">
              <a:spcBef>
                <a:spcPts val="0"/>
              </a:spcBef>
              <a:spcAft>
                <a:spcPts val="0"/>
              </a:spcAft>
              <a:defRPr/>
            </a:pPr>
            <a:r>
              <a:rPr lang="en-US" altLang="de-DE" sz="1200" kern="0" dirty="0">
                <a:solidFill>
                  <a:prstClr val="black"/>
                </a:solidFill>
              </a:rPr>
              <a:t>Two potential solutions to Key Issue #6 have been introduced in the TR</a:t>
            </a:r>
          </a:p>
          <a:p>
            <a:pPr marL="571500" lvl="1" indent="-171450" defTabSz="1219170">
              <a:spcBef>
                <a:spcPts val="0"/>
              </a:spcBef>
              <a:spcAft>
                <a:spcPts val="0"/>
              </a:spcAft>
              <a:defRPr/>
            </a:pPr>
            <a:r>
              <a:rPr lang="en-US" altLang="de-DE" sz="1200" kern="0" dirty="0">
                <a:solidFill>
                  <a:prstClr val="black"/>
                </a:solidFill>
              </a:rPr>
              <a:t>A conclusion and a recommendation for Key Issue #6 have been introduced in the TR</a:t>
            </a:r>
          </a:p>
          <a:p>
            <a:pPr marL="455073" lvl="1" indent="-455073" defTabSz="1219170">
              <a:spcBef>
                <a:spcPts val="0"/>
              </a:spcBef>
              <a:spcAft>
                <a:spcPts val="0"/>
              </a:spcAft>
              <a:buBlip>
                <a:blip r:embed="rId2"/>
              </a:buBlip>
              <a:defRPr/>
            </a:pPr>
            <a:r>
              <a:rPr lang="en-US" altLang="zh-CN" sz="1400" kern="0" dirty="0">
                <a:solidFill>
                  <a:prstClr val="black"/>
                </a:solidFill>
              </a:rPr>
              <a:t> Impacts and dependencies on other WGs:</a:t>
            </a:r>
            <a:endParaRPr lang="de-DE" altLang="zh-CN" sz="1400" kern="0" dirty="0">
              <a:solidFill>
                <a:prstClr val="black"/>
              </a:solidFill>
            </a:endParaRPr>
          </a:p>
          <a:p>
            <a:pPr marL="571500" lvl="1" indent="-171450" defTabSz="1219170">
              <a:spcBef>
                <a:spcPts val="0"/>
              </a:spcBef>
              <a:spcAft>
                <a:spcPts val="0"/>
              </a:spcAft>
              <a:defRPr/>
            </a:pPr>
            <a:r>
              <a:rPr lang="en-US" altLang="zh-CN" sz="1200" kern="0" dirty="0">
                <a:solidFill>
                  <a:prstClr val="black"/>
                </a:solidFill>
              </a:rPr>
              <a:t>RAN WGs</a:t>
            </a:r>
          </a:p>
          <a:p>
            <a:pPr marL="455073" lvl="1" indent="-455073" defTabSz="1219170">
              <a:spcBef>
                <a:spcPts val="0"/>
              </a:spcBef>
              <a:spcAft>
                <a:spcPts val="0"/>
              </a:spcAft>
              <a:buBlip>
                <a:blip r:embed="rId2"/>
              </a:buBlip>
              <a:defRPr/>
            </a:pPr>
            <a:r>
              <a:rPr lang="de-DE" altLang="zh-CN" sz="1400" kern="0" dirty="0">
                <a:solidFill>
                  <a:prstClr val="black"/>
                </a:solidFill>
              </a:rPr>
              <a:t>Next steps</a:t>
            </a:r>
            <a:endParaRPr lang="de-DE" altLang="zh-CN" sz="1000" kern="0" dirty="0">
              <a:solidFill>
                <a:prstClr val="black"/>
              </a:solidFill>
            </a:endParaRPr>
          </a:p>
          <a:p>
            <a:pPr marL="571500" lvl="1" indent="-171450" defTabSz="1219170">
              <a:spcBef>
                <a:spcPts val="0"/>
              </a:spcBef>
              <a:spcAft>
                <a:spcPts val="0"/>
              </a:spcAft>
              <a:defRPr/>
            </a:pPr>
            <a:r>
              <a:rPr lang="en-US" altLang="zh-CN" sz="1200" kern="0" dirty="0">
                <a:solidFill>
                  <a:prstClr val="black"/>
                </a:solidFill>
              </a:rPr>
              <a:t>Continue the work in the context of the Rel-18 Work Item EE5GPLUS_Ph2</a:t>
            </a:r>
            <a:endParaRPr lang="de-DE" altLang="zh-CN" sz="1200" kern="0" dirty="0">
              <a:solidFill>
                <a:prstClr val="black"/>
              </a:solidFill>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44281" y="3079497"/>
            <a:ext cx="5634679" cy="232184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FS_MEC_ECM</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855123" lvl="1" indent="-455073" defTabSz="1219170">
              <a:spcBef>
                <a:spcPts val="0"/>
              </a:spcBef>
              <a:spcAft>
                <a:spcPts val="0"/>
              </a:spcAft>
              <a:defRPr/>
            </a:pPr>
            <a:r>
              <a:rPr lang="en-US" altLang="zh-CN" sz="1100" kern="0" dirty="0">
                <a:solidFill>
                  <a:prstClr val="black"/>
                </a:solidFill>
              </a:rPr>
              <a:t>Adding solutions for EDN sharing,  Federated EAS resource reservation management, Federated EAS termination and Querying Available Edge Services</a:t>
            </a:r>
          </a:p>
          <a:p>
            <a:pPr marL="855123" lvl="1" indent="-455073" defTabSz="1219170">
              <a:spcBef>
                <a:spcPts val="0"/>
              </a:spcBef>
              <a:spcAft>
                <a:spcPts val="0"/>
              </a:spcAft>
              <a:defRPr/>
            </a:pPr>
            <a:r>
              <a:rPr lang="en-US" altLang="zh-CN" sz="1100" kern="0" dirty="0">
                <a:solidFill>
                  <a:prstClr val="black"/>
                </a:solidFill>
              </a:rPr>
              <a:t>Complete conclusion and recommendation for all the key issues studied in this report </a:t>
            </a: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855123" lvl="1" indent="-455073" defTabSz="1219170">
              <a:spcBef>
                <a:spcPts val="0"/>
              </a:spcBef>
              <a:spcAft>
                <a:spcPts val="0"/>
              </a:spcAft>
              <a:defRPr/>
            </a:pPr>
            <a:r>
              <a:rPr lang="en-US" altLang="zh-CN" sz="1100" kern="0" dirty="0">
                <a:solidFill>
                  <a:prstClr val="black"/>
                </a:solidFill>
              </a:rPr>
              <a:t>None</a:t>
            </a:r>
          </a:p>
          <a:p>
            <a:pPr marL="455073" indent="-455073" defTabSz="1219170">
              <a:spcBef>
                <a:spcPts val="0"/>
              </a:spcBef>
              <a:spcAft>
                <a:spcPts val="0"/>
              </a:spcAft>
              <a:defRPr/>
            </a:pPr>
            <a:r>
              <a:rPr lang="de-DE" altLang="zh-CN" sz="1400" kern="0" dirty="0">
                <a:solidFill>
                  <a:prstClr val="black"/>
                </a:solidFill>
              </a:rPr>
              <a:t>Next steps:</a:t>
            </a:r>
          </a:p>
          <a:p>
            <a:pPr marL="855123" lvl="1" indent="-455073" defTabSz="1219170">
              <a:spcBef>
                <a:spcPts val="0"/>
              </a:spcBef>
              <a:spcAft>
                <a:spcPts val="0"/>
              </a:spcAft>
              <a:defRPr/>
            </a:pPr>
            <a:r>
              <a:rPr lang="en-US" altLang="zh-CN" sz="1100" kern="0" dirty="0">
                <a:solidFill>
                  <a:prstClr val="black"/>
                </a:solidFill>
              </a:rPr>
              <a:t>Start working in the normative phase in </a:t>
            </a:r>
            <a:r>
              <a:rPr lang="en-US" altLang="zh-CN" sz="1100" kern="0" dirty="0" err="1">
                <a:solidFill>
                  <a:prstClr val="black"/>
                </a:solidFill>
              </a:rPr>
              <a:t>eECM</a:t>
            </a:r>
            <a:r>
              <a:rPr lang="en-US" altLang="zh-CN" sz="1100" kern="0" dirty="0">
                <a:solidFill>
                  <a:prstClr val="black"/>
                </a:solidFill>
              </a:rPr>
              <a:t> based on the conclusion and recommendation from this report</a:t>
            </a:r>
          </a:p>
        </p:txBody>
      </p:sp>
    </p:spTree>
    <p:extLst>
      <p:ext uri="{BB962C8B-B14F-4D97-AF65-F5344CB8AC3E}">
        <p14:creationId xmlns:p14="http://schemas.microsoft.com/office/powerpoint/2010/main" val="3764970645"/>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544595272"/>
              </p:ext>
            </p:extLst>
          </p:nvPr>
        </p:nvGraphicFramePr>
        <p:xfrm>
          <a:off x="194693" y="1068257"/>
          <a:ext cx="11583093" cy="2202434"/>
        </p:xfrm>
        <a:graphic>
          <a:graphicData uri="http://schemas.openxmlformats.org/drawingml/2006/table">
            <a:tbl>
              <a:tblPr firstRow="1" firstCol="1" bandRow="1">
                <a:tableStyleId>{F5AB1C69-6EDB-4FF4-983F-18BD219EF322}</a:tableStyleId>
              </a:tblPr>
              <a:tblGrid>
                <a:gridCol w="519622">
                  <a:extLst>
                    <a:ext uri="{9D8B030D-6E8A-4147-A177-3AD203B41FA5}">
                      <a16:colId xmlns:a16="http://schemas.microsoft.com/office/drawing/2014/main" val="20000"/>
                    </a:ext>
                  </a:extLst>
                </a:gridCol>
                <a:gridCol w="2672341">
                  <a:extLst>
                    <a:ext uri="{9D8B030D-6E8A-4147-A177-3AD203B41FA5}">
                      <a16:colId xmlns:a16="http://schemas.microsoft.com/office/drawing/2014/main" val="20001"/>
                    </a:ext>
                  </a:extLst>
                </a:gridCol>
                <a:gridCol w="691107">
                  <a:extLst>
                    <a:ext uri="{9D8B030D-6E8A-4147-A177-3AD203B41FA5}">
                      <a16:colId xmlns:a16="http://schemas.microsoft.com/office/drawing/2014/main" val="20002"/>
                    </a:ext>
                  </a:extLst>
                </a:gridCol>
                <a:gridCol w="806101">
                  <a:extLst>
                    <a:ext uri="{9D8B030D-6E8A-4147-A177-3AD203B41FA5}">
                      <a16:colId xmlns:a16="http://schemas.microsoft.com/office/drawing/2014/main" val="20005"/>
                    </a:ext>
                  </a:extLst>
                </a:gridCol>
                <a:gridCol w="558784">
                  <a:extLst>
                    <a:ext uri="{9D8B030D-6E8A-4147-A177-3AD203B41FA5}">
                      <a16:colId xmlns:a16="http://schemas.microsoft.com/office/drawing/2014/main" val="20006"/>
                    </a:ext>
                  </a:extLst>
                </a:gridCol>
                <a:gridCol w="620079">
                  <a:extLst>
                    <a:ext uri="{9D8B030D-6E8A-4147-A177-3AD203B41FA5}">
                      <a16:colId xmlns:a16="http://schemas.microsoft.com/office/drawing/2014/main" val="1975700025"/>
                    </a:ext>
                  </a:extLst>
                </a:gridCol>
                <a:gridCol w="620079">
                  <a:extLst>
                    <a:ext uri="{9D8B030D-6E8A-4147-A177-3AD203B41FA5}">
                      <a16:colId xmlns:a16="http://schemas.microsoft.com/office/drawing/2014/main" val="20007"/>
                    </a:ext>
                  </a:extLst>
                </a:gridCol>
                <a:gridCol w="1080262">
                  <a:extLst>
                    <a:ext uri="{9D8B030D-6E8A-4147-A177-3AD203B41FA5}">
                      <a16:colId xmlns:a16="http://schemas.microsoft.com/office/drawing/2014/main" val="20008"/>
                    </a:ext>
                  </a:extLst>
                </a:gridCol>
                <a:gridCol w="1090008">
                  <a:extLst>
                    <a:ext uri="{9D8B030D-6E8A-4147-A177-3AD203B41FA5}">
                      <a16:colId xmlns:a16="http://schemas.microsoft.com/office/drawing/2014/main" val="20009"/>
                    </a:ext>
                  </a:extLst>
                </a:gridCol>
                <a:gridCol w="1005511">
                  <a:extLst>
                    <a:ext uri="{9D8B030D-6E8A-4147-A177-3AD203B41FA5}">
                      <a16:colId xmlns:a16="http://schemas.microsoft.com/office/drawing/2014/main" val="20010"/>
                    </a:ext>
                  </a:extLst>
                </a:gridCol>
                <a:gridCol w="1005511">
                  <a:extLst>
                    <a:ext uri="{9D8B030D-6E8A-4147-A177-3AD203B41FA5}">
                      <a16:colId xmlns:a16="http://schemas.microsoft.com/office/drawing/2014/main" val="20012"/>
                    </a:ext>
                  </a:extLst>
                </a:gridCol>
                <a:gridCol w="913688">
                  <a:extLst>
                    <a:ext uri="{9D8B030D-6E8A-4147-A177-3AD203B41FA5}">
                      <a16:colId xmlns:a16="http://schemas.microsoft.com/office/drawing/2014/main" val="20013"/>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dirty="0">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55%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SA4,RAN2,RAN3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&gt;10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a:solidFill>
                            <a:srgbClr val="FF0000"/>
                          </a:solidFill>
                          <a:effectLst/>
                          <a:latin typeface="+mn-lt"/>
                          <a:ea typeface="宋体" panose="02010600030101010101" pitchFamily="2" charset="-122"/>
                          <a:cs typeface="Arial" panose="020B0604020202020204" pitchFamily="34" charset="0"/>
                        </a:rPr>
                        <a:t>20-&gt;20</a:t>
                      </a:r>
                      <a:r>
                        <a:rPr lang="en-US" altLang="zh-CN" sz="1000" kern="1200" dirty="0">
                          <a:solidFill>
                            <a:schemeClr val="tx1"/>
                          </a:solidFill>
                          <a:effectLst/>
                          <a:latin typeface="+mn-lt"/>
                          <a:ea typeface="宋体" panose="02010600030101010101" pitchFamily="2" charset="-122"/>
                          <a:cs typeface="Arial" panose="020B0604020202020204" pitchFamily="34" charset="0"/>
                        </a:rPr>
                        <a:t>-&gt;35%</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28.863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45%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SA6, RAN2, SA4</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FF3300"/>
                          </a:solidFill>
                          <a:effectLst/>
                          <a:latin typeface="+mn-lt"/>
                          <a:ea typeface="+mn-ea"/>
                          <a:cs typeface="Arial" panose="020B0604020202020204" pitchFamily="34" charset="0"/>
                        </a:rPr>
                        <a:t>30-&gt;32</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3300"/>
                          </a:solidFill>
                          <a:effectLst/>
                          <a:latin typeface="+mn-lt"/>
                          <a:ea typeface="+mn-ea"/>
                          <a:cs typeface="Arial" panose="020B0604020202020204" pitchFamily="34" charset="0"/>
                        </a:rPr>
                        <a:t>-&gt;32</a:t>
                      </a:r>
                      <a:r>
                        <a:rPr lang="en-US" altLang="zh-CN" sz="1000" kern="1200" dirty="0">
                          <a:solidFill>
                            <a:srgbClr val="FF3300"/>
                          </a:solidFill>
                          <a:effectLst/>
                          <a:latin typeface="+mn-lt"/>
                          <a:ea typeface="宋体" panose="02010600030101010101" pitchFamily="2" charset="-122"/>
                          <a:cs typeface="Arial" panose="020B0604020202020204" pitchFamily="34" charset="0"/>
                        </a:rPr>
                        <a:t>-&gt;32-&gt;45-&gt;60%</a:t>
                      </a:r>
                      <a:endParaRPr lang="zh-CN" sz="10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4" y="3329773"/>
            <a:ext cx="5353166" cy="258694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FS_KQI_5G</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855123" lvl="1" indent="-455073" defTabSz="1219170">
              <a:spcBef>
                <a:spcPts val="0"/>
              </a:spcBef>
              <a:spcAft>
                <a:spcPts val="0"/>
              </a:spcAft>
              <a:defRPr/>
            </a:pPr>
            <a:r>
              <a:rPr lang="en-US" altLang="zh-CN" sz="1100" kern="0" dirty="0">
                <a:solidFill>
                  <a:prstClr val="black"/>
                </a:solidFill>
              </a:rPr>
              <a:t> No </a:t>
            </a:r>
            <a:r>
              <a:rPr lang="en-US" altLang="zh-CN" sz="1100" kern="0" dirty="0" err="1">
                <a:solidFill>
                  <a:prstClr val="black"/>
                </a:solidFill>
              </a:rPr>
              <a:t>pCR</a:t>
            </a:r>
            <a:r>
              <a:rPr lang="en-US" altLang="zh-CN" sz="1100" kern="0" dirty="0">
                <a:solidFill>
                  <a:prstClr val="black"/>
                </a:solidFill>
              </a:rPr>
              <a:t> is agreed in SA5#149</a:t>
            </a:r>
          </a:p>
          <a:p>
            <a:pPr marL="855123" lvl="1" indent="-455073" defTabSz="1219170">
              <a:spcBef>
                <a:spcPts val="0"/>
              </a:spcBef>
              <a:spcAft>
                <a:spcPts val="0"/>
              </a:spcAft>
              <a:defRPr/>
            </a:pPr>
            <a:endParaRPr lang="en-US" altLang="zh-CN" sz="1100" kern="0" dirty="0">
              <a:solidFill>
                <a:prstClr val="black"/>
              </a:solidFill>
            </a:endParaRP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endParaRPr lang="de-DE" altLang="zh-CN" sz="16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KQI for video uploading;</a:t>
            </a:r>
          </a:p>
          <a:p>
            <a:pPr marL="855123" lvl="1" indent="-455073" defTabSz="1219170">
              <a:spcBef>
                <a:spcPts val="0"/>
              </a:spcBef>
              <a:spcAft>
                <a:spcPts val="0"/>
              </a:spcAft>
              <a:defRPr/>
            </a:pPr>
            <a:r>
              <a:rPr lang="en-US" altLang="zh-CN" sz="1200" kern="0" dirty="0">
                <a:solidFill>
                  <a:prstClr val="black"/>
                </a:solidFill>
              </a:rPr>
              <a:t>Definition for remote control,</a:t>
            </a:r>
          </a:p>
          <a:p>
            <a:pPr marL="855123" lvl="1" indent="-455073" defTabSz="1219170">
              <a:spcBef>
                <a:spcPts val="0"/>
              </a:spcBef>
              <a:spcAft>
                <a:spcPts val="0"/>
              </a:spcAft>
              <a:defRPr/>
            </a:pPr>
            <a:r>
              <a:rPr lang="en-US" altLang="zh-CN" sz="1200" kern="0" dirty="0">
                <a:solidFill>
                  <a:prstClr val="black"/>
                </a:solidFill>
              </a:rPr>
              <a:t>KQI for cloud VR.</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14832" y="3329773"/>
            <a:ext cx="5634679" cy="261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FS_DCSA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855123" lvl="1" indent="-455073" defTabSz="1219170">
              <a:spcBef>
                <a:spcPts val="0"/>
              </a:spcBef>
              <a:spcAft>
                <a:spcPts val="0"/>
              </a:spcAft>
              <a:defRPr/>
            </a:pPr>
            <a:r>
              <a:rPr lang="en-US" altLang="zh-CN" sz="1100" kern="0" dirty="0">
                <a:solidFill>
                  <a:prstClr val="black"/>
                </a:solidFill>
              </a:rPr>
              <a:t>4 contributions were approved in SA5#149, including the following aspects:</a:t>
            </a:r>
          </a:p>
          <a:p>
            <a:pPr marL="1255173" lvl="2" indent="-455073" defTabSz="1219170">
              <a:spcBef>
                <a:spcPts val="0"/>
              </a:spcBef>
              <a:spcAft>
                <a:spcPts val="0"/>
              </a:spcAft>
              <a:defRPr/>
            </a:pPr>
            <a:r>
              <a:rPr lang="en-US" altLang="zh-CN" sz="1100" kern="0" dirty="0">
                <a:solidFill>
                  <a:prstClr val="black"/>
                </a:solidFill>
              </a:rPr>
              <a:t>Report of achievable reliability information;</a:t>
            </a:r>
          </a:p>
          <a:p>
            <a:pPr marL="1255173" lvl="2" indent="-455073" defTabSz="1219170">
              <a:spcBef>
                <a:spcPts val="0"/>
              </a:spcBef>
              <a:spcAft>
                <a:spcPts val="0"/>
              </a:spcAft>
              <a:defRPr/>
            </a:pPr>
            <a:r>
              <a:rPr lang="en-US" altLang="zh-CN" sz="1100" kern="0" dirty="0">
                <a:solidFill>
                  <a:prstClr val="black"/>
                </a:solidFill>
              </a:rPr>
              <a:t>Add descriptions on reliability analysis, synchronization analysis and TSN related analysis</a:t>
            </a:r>
            <a:endParaRPr lang="en-US" sz="1100" kern="0" dirty="0">
              <a:solidFill>
                <a:prstClr val="black"/>
              </a:solidFill>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 impacts and dependencies on SA/RAN/CT</a:t>
            </a:r>
            <a:endParaRPr lang="de-DE" sz="1600" kern="0" dirty="0">
              <a:solidFill>
                <a:prstClr val="black"/>
              </a:solidFill>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Solutions for reliability analysis, high accuracy position analysis, network function provisioning related to DCSA will be discussed.</a:t>
            </a:r>
          </a:p>
        </p:txBody>
      </p:sp>
    </p:spTree>
    <p:extLst>
      <p:ext uri="{BB962C8B-B14F-4D97-AF65-F5344CB8AC3E}">
        <p14:creationId xmlns:p14="http://schemas.microsoft.com/office/powerpoint/2010/main" val="1681228"/>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7985" y="135742"/>
            <a:ext cx="9112251" cy="1143000"/>
          </a:xfrm>
        </p:spPr>
        <p:txBody>
          <a:bodyPr/>
          <a:lstStyle/>
          <a:p>
            <a:r>
              <a:rPr lang="en-GB" sz="3600" dirty="0"/>
              <a:t>List of </a:t>
            </a:r>
            <a:r>
              <a:rPr lang="en-US" altLang="zh-CN" sz="3600" dirty="0"/>
              <a:t>latest </a:t>
            </a:r>
            <a:r>
              <a:rPr lang="en-GB" sz="3600" dirty="0" err="1"/>
              <a:t>DraftCRs</a:t>
            </a:r>
            <a:r>
              <a:rPr lang="en-GB" sz="3600" dirty="0"/>
              <a:t> </a:t>
            </a:r>
            <a:endParaRPr lang="zh-CN" altLang="en-US" sz="3600" dirty="0"/>
          </a:p>
        </p:txBody>
      </p:sp>
      <p:graphicFrame>
        <p:nvGraphicFramePr>
          <p:cNvPr id="4" name="表格 3"/>
          <p:cNvGraphicFramePr>
            <a:graphicFrameLocks noGrp="1"/>
          </p:cNvGraphicFramePr>
          <p:nvPr>
            <p:extLst/>
          </p:nvPr>
        </p:nvGraphicFramePr>
        <p:xfrm>
          <a:off x="392611" y="1111828"/>
          <a:ext cx="11182532" cy="5203317"/>
        </p:xfrm>
        <a:graphic>
          <a:graphicData uri="http://schemas.openxmlformats.org/drawingml/2006/table">
            <a:tbl>
              <a:tblPr firstRow="1" firstCol="1" bandRow="1">
                <a:tableStyleId>{5C22544A-7EE6-4342-B048-85BDC9FD1C3A}</a:tableStyleId>
              </a:tblPr>
              <a:tblGrid>
                <a:gridCol w="685381">
                  <a:extLst>
                    <a:ext uri="{9D8B030D-6E8A-4147-A177-3AD203B41FA5}">
                      <a16:colId xmlns:a16="http://schemas.microsoft.com/office/drawing/2014/main" val="20000"/>
                    </a:ext>
                  </a:extLst>
                </a:gridCol>
                <a:gridCol w="1606248">
                  <a:extLst>
                    <a:ext uri="{9D8B030D-6E8A-4147-A177-3AD203B41FA5}">
                      <a16:colId xmlns:a16="http://schemas.microsoft.com/office/drawing/2014/main" val="20001"/>
                    </a:ext>
                  </a:extLst>
                </a:gridCol>
                <a:gridCol w="1042950">
                  <a:extLst>
                    <a:ext uri="{9D8B030D-6E8A-4147-A177-3AD203B41FA5}">
                      <a16:colId xmlns:a16="http://schemas.microsoft.com/office/drawing/2014/main" val="20002"/>
                    </a:ext>
                  </a:extLst>
                </a:gridCol>
                <a:gridCol w="1220694">
                  <a:extLst>
                    <a:ext uri="{9D8B030D-6E8A-4147-A177-3AD203B41FA5}">
                      <a16:colId xmlns:a16="http://schemas.microsoft.com/office/drawing/2014/main" val="20003"/>
                    </a:ext>
                  </a:extLst>
                </a:gridCol>
                <a:gridCol w="1225308">
                  <a:extLst>
                    <a:ext uri="{9D8B030D-6E8A-4147-A177-3AD203B41FA5}">
                      <a16:colId xmlns:a16="http://schemas.microsoft.com/office/drawing/2014/main" val="20004"/>
                    </a:ext>
                  </a:extLst>
                </a:gridCol>
                <a:gridCol w="3131584">
                  <a:extLst>
                    <a:ext uri="{9D8B030D-6E8A-4147-A177-3AD203B41FA5}">
                      <a16:colId xmlns:a16="http://schemas.microsoft.com/office/drawing/2014/main" val="3637879540"/>
                    </a:ext>
                  </a:extLst>
                </a:gridCol>
                <a:gridCol w="2270367">
                  <a:extLst>
                    <a:ext uri="{9D8B030D-6E8A-4147-A177-3AD203B41FA5}">
                      <a16:colId xmlns:a16="http://schemas.microsoft.com/office/drawing/2014/main" val="2243599289"/>
                    </a:ext>
                  </a:extLst>
                </a:gridCol>
              </a:tblGrid>
              <a:tr h="431815">
                <a:tc>
                  <a:txBody>
                    <a:bodyPr/>
                    <a:lstStyle/>
                    <a:p>
                      <a:pPr algn="ctr">
                        <a:lnSpc>
                          <a:spcPct val="115000"/>
                        </a:lnSpc>
                        <a:spcAft>
                          <a:spcPts val="0"/>
                        </a:spcAft>
                      </a:pPr>
                      <a:r>
                        <a:rPr lang="en-GB" sz="1600" b="1" dirty="0" err="1">
                          <a:effectLst/>
                          <a:latin typeface="+mn-lt"/>
                          <a:ea typeface="Liberation Sans"/>
                          <a:cs typeface="Liberation Sans"/>
                        </a:rPr>
                        <a:t>Tdoc</a:t>
                      </a:r>
                      <a:r>
                        <a:rPr lang="en-GB" sz="1600" b="1" dirty="0">
                          <a:effectLst/>
                          <a:latin typeface="+mn-lt"/>
                          <a:ea typeface="Liberation Sans"/>
                          <a:cs typeface="Liberation Sans"/>
                        </a:rPr>
                        <a:t>#</a:t>
                      </a:r>
                      <a:endParaRPr lang="en-US" sz="1800" dirty="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a:effectLst/>
                          <a:latin typeface="+mn-lt"/>
                          <a:ea typeface="Liberation Sans"/>
                          <a:cs typeface="Liberation Sans"/>
                        </a:rPr>
                        <a:t>Title</a:t>
                      </a:r>
                      <a:endParaRPr lang="en-US" sz="180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a:effectLst/>
                          <a:latin typeface="+mn-lt"/>
                          <a:ea typeface="Liberation Sans"/>
                          <a:cs typeface="Liberation Sans"/>
                        </a:rPr>
                        <a:t>Source Company</a:t>
                      </a:r>
                      <a:endParaRPr lang="en-US" sz="180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a:effectLst/>
                          <a:latin typeface="+mn-lt"/>
                          <a:ea typeface="Liberation Sans"/>
                          <a:cs typeface="Liberation Sans"/>
                        </a:rPr>
                        <a:t>Rapporteur</a:t>
                      </a:r>
                      <a:endParaRPr lang="en-US" sz="180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dirty="0">
                          <a:effectLst/>
                          <a:latin typeface="+mn-lt"/>
                          <a:ea typeface="Liberation Sans"/>
                          <a:cs typeface="Liberation Sans"/>
                        </a:rPr>
                        <a:t>Agenda</a:t>
                      </a:r>
                      <a:endParaRPr lang="en-US" sz="1800" dirty="0">
                        <a:effectLst/>
                        <a:latin typeface="+mn-lt"/>
                        <a:ea typeface="Liberation Sans"/>
                        <a:cs typeface="Liberation Sans"/>
                      </a:endParaRPr>
                    </a:p>
                  </a:txBody>
                  <a:tcPr marL="68580" marR="68580" marT="0" marB="0"/>
                </a:tc>
                <a:tc>
                  <a:txBody>
                    <a:bodyPr/>
                    <a:lstStyle/>
                    <a:p>
                      <a:pPr marL="0" marR="0" algn="ctr">
                        <a:lnSpc>
                          <a:spcPct val="115000"/>
                        </a:lnSpc>
                        <a:spcBef>
                          <a:spcPts val="0"/>
                        </a:spcBef>
                        <a:spcAft>
                          <a:spcPts val="0"/>
                        </a:spcAft>
                      </a:pPr>
                      <a:r>
                        <a:rPr lang="en-GB" sz="1600" b="1" kern="1200" dirty="0">
                          <a:solidFill>
                            <a:schemeClr val="lt1"/>
                          </a:solidFill>
                          <a:effectLst/>
                          <a:latin typeface="+mn-lt"/>
                          <a:ea typeface="CG Times (WN)"/>
                        </a:rPr>
                        <a:t>Latest approved </a:t>
                      </a:r>
                      <a:r>
                        <a:rPr lang="en-GB" sz="1600" b="1" kern="1200" dirty="0" err="1">
                          <a:solidFill>
                            <a:schemeClr val="lt1"/>
                          </a:solidFill>
                          <a:effectLst/>
                          <a:latin typeface="+mn-lt"/>
                          <a:ea typeface="CG Times (WN)"/>
                        </a:rPr>
                        <a:t>DraftCR</a:t>
                      </a:r>
                      <a:r>
                        <a:rPr lang="en-GB" sz="1600" b="1" kern="1200" dirty="0">
                          <a:solidFill>
                            <a:schemeClr val="lt1"/>
                          </a:solidFill>
                          <a:effectLst/>
                          <a:latin typeface="+mn-lt"/>
                          <a:ea typeface="CG Times (WN)"/>
                        </a:rPr>
                        <a:t> from previous meeting(s)</a:t>
                      </a:r>
                      <a:endParaRPr lang="en-US" sz="1600" b="1" kern="1200" dirty="0">
                        <a:solidFill>
                          <a:schemeClr val="lt1"/>
                        </a:solidFill>
                        <a:effectLst/>
                        <a:latin typeface="+mn-lt"/>
                        <a:ea typeface="CG Times (WN)"/>
                      </a:endParaRPr>
                    </a:p>
                  </a:txBody>
                  <a:tcPr marL="0" marR="0" marT="0" marB="0"/>
                </a:tc>
                <a:tc>
                  <a:txBody>
                    <a:bodyPr/>
                    <a:lstStyle/>
                    <a:p>
                      <a:pPr marL="0" marR="0">
                        <a:lnSpc>
                          <a:spcPct val="115000"/>
                        </a:lnSpc>
                        <a:spcBef>
                          <a:spcPts val="0"/>
                        </a:spcBef>
                        <a:spcAft>
                          <a:spcPts val="0"/>
                        </a:spcAft>
                      </a:pPr>
                      <a:r>
                        <a:rPr lang="en-GB" sz="1600" b="1" kern="1200" dirty="0">
                          <a:solidFill>
                            <a:schemeClr val="lt1"/>
                          </a:solidFill>
                          <a:effectLst/>
                          <a:latin typeface="+mn-lt"/>
                          <a:ea typeface="CG Times (WN)"/>
                        </a:rPr>
                        <a:t>Approved Input(s) to </a:t>
                      </a:r>
                      <a:r>
                        <a:rPr lang="en-GB" sz="1600" b="1" kern="1200" dirty="0" err="1">
                          <a:solidFill>
                            <a:schemeClr val="lt1"/>
                          </a:solidFill>
                          <a:effectLst/>
                          <a:latin typeface="+mn-lt"/>
                          <a:ea typeface="CG Times (WN)"/>
                        </a:rPr>
                        <a:t>DraftCR</a:t>
                      </a:r>
                      <a:r>
                        <a:rPr lang="en-GB" sz="1600" b="1" kern="1200" dirty="0">
                          <a:solidFill>
                            <a:schemeClr val="lt1"/>
                          </a:solidFill>
                          <a:effectLst/>
                          <a:latin typeface="+mn-lt"/>
                          <a:ea typeface="CG Times (WN)"/>
                        </a:rPr>
                        <a:t> at this meeting</a:t>
                      </a:r>
                      <a:endParaRPr lang="en-US" sz="1600" b="1" kern="1200" dirty="0">
                        <a:solidFill>
                          <a:schemeClr val="lt1"/>
                        </a:solidFill>
                        <a:effectLst/>
                        <a:latin typeface="+mn-lt"/>
                        <a:ea typeface="CG Times (WN)"/>
                      </a:endParaRPr>
                    </a:p>
                  </a:txBody>
                  <a:tcPr marL="0" marR="0" marT="0" marB="0"/>
                </a:tc>
                <a:extLst>
                  <a:ext uri="{0D108BD9-81ED-4DB2-BD59-A6C34878D82A}">
                    <a16:rowId xmlns:a16="http://schemas.microsoft.com/office/drawing/2014/main" val="10000"/>
                  </a:ext>
                </a:extLst>
              </a:tr>
              <a:tr h="505866">
                <a:tc>
                  <a:txBody>
                    <a:bodyPr/>
                    <a:lstStyle/>
                    <a:p>
                      <a:pPr>
                        <a:spcAft>
                          <a:spcPts val="0"/>
                        </a:spcAft>
                      </a:pPr>
                      <a:r>
                        <a:rPr lang="en-US" sz="1100">
                          <a:solidFill>
                            <a:schemeClr val="bg1"/>
                          </a:solidFill>
                          <a:effectLst/>
                          <a:latin typeface="Calibri" panose="020F0502020204030204" pitchFamily="34" charset="0"/>
                          <a:ea typeface="宋体" panose="02010600030101010101" pitchFamily="2" charset="-122"/>
                        </a:rPr>
                        <a:t>S5-234845</a:t>
                      </a:r>
                      <a:endParaRPr lang="zh-CN" sz="1100">
                        <a:solidFill>
                          <a:schemeClr val="bg1"/>
                        </a:solidFill>
                        <a:effectLst/>
                        <a:latin typeface="Calibri" panose="020F0502020204030204" pitchFamily="34" charset="0"/>
                        <a:ea typeface="宋体" panose="02010600030101010101" pitchFamily="2" charset="-122"/>
                      </a:endParaRPr>
                    </a:p>
                  </a:txBody>
                  <a:tcPr marL="9525" marR="9525" marT="9525" marB="9525"/>
                </a:tc>
                <a:tc>
                  <a:txBody>
                    <a:bodyPr/>
                    <a:lstStyle/>
                    <a:p>
                      <a:pPr indent="-91440" algn="ctr">
                        <a:lnSpc>
                          <a:spcPct val="115000"/>
                        </a:lnSpc>
                        <a:spcAft>
                          <a:spcPts val="0"/>
                        </a:spcAft>
                      </a:pPr>
                      <a:r>
                        <a:rPr lang="en-US" sz="1200" dirty="0" err="1">
                          <a:solidFill>
                            <a:srgbClr val="000000"/>
                          </a:solidFill>
                          <a:effectLst/>
                          <a:latin typeface="Calibri" panose="020F0502020204030204" pitchFamily="34" charset="0"/>
                          <a:ea typeface="宋体" panose="02010600030101010101" pitchFamily="2" charset="-122"/>
                        </a:rPr>
                        <a:t>DraftCR</a:t>
                      </a:r>
                      <a:r>
                        <a:rPr lang="en-US" sz="1200">
                          <a:solidFill>
                            <a:srgbClr val="000000"/>
                          </a:solidFill>
                          <a:effectLst/>
                          <a:latin typeface="Calibri" panose="020F0502020204030204" pitchFamily="34" charset="0"/>
                          <a:ea typeface="宋体" panose="02010600030101010101" pitchFamily="2" charset="-122"/>
                        </a:rPr>
                        <a:t> 28.533 on Access control for management service</a:t>
                      </a:r>
                      <a:endParaRPr lang="zh-CN" sz="1050" dirty="0">
                        <a:effectLst/>
                        <a:latin typeface="Calibri" panose="020F0502020204030204" pitchFamily="34" charset="0"/>
                        <a:ea typeface="宋体" panose="02010600030101010101" pitchFamily="2" charset="-122"/>
                      </a:endParaRPr>
                    </a:p>
                  </a:txBody>
                  <a:tcPr marL="9525" marR="9525" marT="9525" marB="9525"/>
                </a:tc>
                <a:tc>
                  <a:txBody>
                    <a:bodyPr/>
                    <a:lstStyle/>
                    <a:p>
                      <a:pPr indent="-91440" algn="ctr">
                        <a:lnSpc>
                          <a:spcPct val="115000"/>
                        </a:lnSpc>
                        <a:spcAft>
                          <a:spcPts val="0"/>
                        </a:spcAft>
                      </a:pPr>
                      <a:r>
                        <a:rPr lang="en-US" sz="1200">
                          <a:solidFill>
                            <a:srgbClr val="000000"/>
                          </a:solidFill>
                          <a:effectLst/>
                          <a:latin typeface="Calibri" panose="020F0502020204030204" pitchFamily="34" charset="0"/>
                          <a:ea typeface="宋体" panose="02010600030101010101" pitchFamily="2" charset="-122"/>
                        </a:rPr>
                        <a:t>Nokia, Deutsche Telekom</a:t>
                      </a:r>
                      <a:endParaRPr lang="zh-CN" sz="1050">
                        <a:effectLst/>
                        <a:latin typeface="Calibri" panose="020F0502020204030204" pitchFamily="34" charset="0"/>
                        <a:ea typeface="宋体" panose="02010600030101010101" pitchFamily="2" charset="-122"/>
                      </a:endParaRPr>
                    </a:p>
                  </a:txBody>
                  <a:tcPr marL="9525" marR="9525" marT="9525" marB="9525"/>
                </a:tc>
                <a:tc>
                  <a:txBody>
                    <a:bodyPr/>
                    <a:lstStyle/>
                    <a:p>
                      <a:pPr algn="ctr">
                        <a:lnSpc>
                          <a:spcPct val="115000"/>
                        </a:lnSpc>
                        <a:spcAft>
                          <a:spcPts val="0"/>
                        </a:spcAft>
                      </a:pPr>
                      <a:r>
                        <a:rPr lang="en-US" sz="1200">
                          <a:solidFill>
                            <a:srgbClr val="000000"/>
                          </a:solidFill>
                          <a:effectLst/>
                          <a:latin typeface="Calibri" panose="020F0502020204030204" pitchFamily="34" charset="0"/>
                          <a:ea typeface="宋体" panose="02010600030101010101" pitchFamily="2" charset="-122"/>
                        </a:rPr>
                        <a:t>Nokia</a:t>
                      </a:r>
                      <a:endParaRPr lang="zh-CN" sz="1050">
                        <a:effectLst/>
                        <a:latin typeface="Calibri" panose="020F0502020204030204" pitchFamily="34" charset="0"/>
                        <a:ea typeface="宋体" panose="02010600030101010101" pitchFamily="2" charset="-122"/>
                      </a:endParaRPr>
                    </a:p>
                  </a:txBody>
                  <a:tcPr marL="9525" marR="9525" marT="9525" marB="9525"/>
                </a:tc>
                <a:tc>
                  <a:txBody>
                    <a:bodyPr/>
                    <a:lstStyle/>
                    <a:p>
                      <a:pPr algn="ctr">
                        <a:lnSpc>
                          <a:spcPct val="115000"/>
                        </a:lnSpc>
                        <a:spcAft>
                          <a:spcPts val="0"/>
                        </a:spcAft>
                      </a:pPr>
                      <a:r>
                        <a:rPr lang="en-US" sz="1200" dirty="0">
                          <a:solidFill>
                            <a:srgbClr val="000000"/>
                          </a:solidFill>
                          <a:effectLst/>
                          <a:latin typeface="Calibri" panose="020F0502020204030204" pitchFamily="34" charset="0"/>
                          <a:ea typeface="宋体" panose="02010600030101010101" pitchFamily="2" charset="-122"/>
                        </a:rPr>
                        <a:t>6.6.1.3</a:t>
                      </a:r>
                      <a:endParaRPr lang="zh-CN" sz="1050" dirty="0">
                        <a:effectLst/>
                        <a:latin typeface="Calibri" panose="020F0502020204030204" pitchFamily="34" charset="0"/>
                        <a:ea typeface="宋体" panose="02010600030101010101" pitchFamily="2" charset="-122"/>
                      </a:endParaRPr>
                    </a:p>
                  </a:txBody>
                  <a:tcPr marL="9525" marR="9525" marT="9525" marB="0"/>
                </a:tc>
                <a:tc>
                  <a:txBody>
                    <a:bodyPr/>
                    <a:lstStyle/>
                    <a:p>
                      <a:pPr algn="ctr">
                        <a:lnSpc>
                          <a:spcPct val="115000"/>
                        </a:lnSpc>
                        <a:spcAft>
                          <a:spcPts val="0"/>
                        </a:spcAft>
                      </a:pPr>
                      <a:r>
                        <a:rPr lang="en-US" sz="1200">
                          <a:solidFill>
                            <a:srgbClr val="000000"/>
                          </a:solidFill>
                          <a:effectLst/>
                          <a:latin typeface="Calibri" panose="020F0502020204030204" pitchFamily="34" charset="0"/>
                          <a:ea typeface="宋体" panose="02010600030101010101" pitchFamily="2" charset="-122"/>
                        </a:rPr>
                        <a:t>S5-233137</a:t>
                      </a:r>
                      <a:endParaRPr lang="zh-CN" sz="1050">
                        <a:effectLst/>
                        <a:latin typeface="Calibri" panose="020F0502020204030204" pitchFamily="34" charset="0"/>
                        <a:ea typeface="宋体" panose="02010600030101010101" pitchFamily="2" charset="-122"/>
                      </a:endParaRPr>
                    </a:p>
                  </a:txBody>
                  <a:tcPr marL="9525" marR="9525" marT="9525" marB="0"/>
                </a:tc>
                <a:tc>
                  <a:txBody>
                    <a:bodyPr/>
                    <a:lstStyle/>
                    <a:p>
                      <a:pPr algn="l">
                        <a:spcAft>
                          <a:spcPts val="0"/>
                        </a:spcAft>
                      </a:pPr>
                      <a:r>
                        <a:rPr lang="en-US" sz="1200">
                          <a:effectLst/>
                          <a:latin typeface="Calibri" panose="020F0502020204030204" pitchFamily="34" charset="0"/>
                          <a:ea typeface="宋体" panose="02010600030101010101" pitchFamily="2" charset="-122"/>
                        </a:rPr>
                        <a:t>S5-234716</a:t>
                      </a:r>
                      <a:endParaRPr lang="zh-CN" sz="1050">
                        <a:effectLst/>
                        <a:latin typeface="Calibri" panose="020F0502020204030204" pitchFamily="34" charset="0"/>
                        <a:ea typeface="宋体" panose="02010600030101010101" pitchFamily="2" charset="-122"/>
                      </a:endParaRPr>
                    </a:p>
                  </a:txBody>
                  <a:tcPr marL="9525" marR="9525" marT="9525" marB="0"/>
                </a:tc>
                <a:extLst>
                  <a:ext uri="{0D108BD9-81ED-4DB2-BD59-A6C34878D82A}">
                    <a16:rowId xmlns:a16="http://schemas.microsoft.com/office/drawing/2014/main" val="10001"/>
                  </a:ext>
                </a:extLst>
              </a:tr>
              <a:tr h="839550">
                <a:tc>
                  <a:txBody>
                    <a:bodyPr/>
                    <a:lstStyle/>
                    <a:p>
                      <a:pPr>
                        <a:spcAft>
                          <a:spcPts val="0"/>
                        </a:spcAft>
                      </a:pPr>
                      <a:r>
                        <a:rPr lang="en-US" sz="1100">
                          <a:solidFill>
                            <a:schemeClr val="bg1"/>
                          </a:solidFill>
                          <a:effectLst/>
                          <a:latin typeface="Calibri" panose="020F0502020204030204" pitchFamily="34" charset="0"/>
                          <a:ea typeface="宋体" panose="02010600030101010101" pitchFamily="2" charset="-122"/>
                        </a:rPr>
                        <a:t>S5-234846</a:t>
                      </a:r>
                      <a:endParaRPr lang="zh-CN" sz="1100">
                        <a:solidFill>
                          <a:schemeClr val="bg1"/>
                        </a:solidFill>
                        <a:effectLst/>
                        <a:latin typeface="Calibri" panose="020F0502020204030204" pitchFamily="34" charset="0"/>
                        <a:ea typeface="宋体" panose="02010600030101010101" pitchFamily="2" charset="-122"/>
                      </a:endParaRPr>
                    </a:p>
                  </a:txBody>
                  <a:tcPr marL="9525" marR="9525" marT="9525" marB="9525"/>
                </a:tc>
                <a:tc>
                  <a:txBody>
                    <a:bodyPr/>
                    <a:lstStyle/>
                    <a:p>
                      <a:pPr indent="-91440" algn="ctr">
                        <a:lnSpc>
                          <a:spcPct val="115000"/>
                        </a:lnSpc>
                        <a:spcAft>
                          <a:spcPts val="0"/>
                        </a:spcAft>
                      </a:pPr>
                      <a:r>
                        <a:rPr lang="en-US" sz="1200">
                          <a:solidFill>
                            <a:srgbClr val="000000"/>
                          </a:solidFill>
                          <a:effectLst/>
                          <a:latin typeface="Calibri" panose="020F0502020204030204" pitchFamily="34" charset="0"/>
                          <a:ea typeface="宋体" panose="02010600030101010101" pitchFamily="2" charset="-122"/>
                        </a:rPr>
                        <a:t>3.Draft CR eMDAS_Ph2 – TS28.104; Further enhancements into the Management Data Analytics (Phase 2).</a:t>
                      </a:r>
                      <a:endParaRPr lang="zh-CN" sz="1050">
                        <a:effectLst/>
                        <a:latin typeface="Calibri" panose="020F0502020204030204" pitchFamily="34" charset="0"/>
                        <a:ea typeface="宋体" panose="02010600030101010101" pitchFamily="2" charset="-122"/>
                      </a:endParaRPr>
                    </a:p>
                  </a:txBody>
                  <a:tcPr marL="9525" marR="9525" marT="9525" marB="9525"/>
                </a:tc>
                <a:tc>
                  <a:txBody>
                    <a:bodyPr/>
                    <a:lstStyle/>
                    <a:p>
                      <a:pPr algn="ctr">
                        <a:lnSpc>
                          <a:spcPct val="115000"/>
                        </a:lnSpc>
                        <a:spcAft>
                          <a:spcPts val="0"/>
                        </a:spcAft>
                      </a:pPr>
                      <a:r>
                        <a:rPr lang="en-US" sz="1200">
                          <a:solidFill>
                            <a:srgbClr val="000000"/>
                          </a:solidFill>
                          <a:effectLst/>
                          <a:latin typeface="Calibri" panose="020F0502020204030204" pitchFamily="34" charset="0"/>
                          <a:ea typeface="宋体" panose="02010600030101010101" pitchFamily="2" charset="-122"/>
                        </a:rPr>
                        <a:t>NEC</a:t>
                      </a:r>
                      <a:endParaRPr lang="zh-CN" sz="1050">
                        <a:effectLst/>
                        <a:latin typeface="Calibri" panose="020F0502020204030204" pitchFamily="34" charset="0"/>
                        <a:ea typeface="宋体" panose="02010600030101010101" pitchFamily="2" charset="-122"/>
                      </a:endParaRPr>
                    </a:p>
                  </a:txBody>
                  <a:tcPr marL="9525" marR="9525" marT="9525" marB="9525"/>
                </a:tc>
                <a:tc>
                  <a:txBody>
                    <a:bodyPr/>
                    <a:lstStyle/>
                    <a:p>
                      <a:pPr algn="ctr">
                        <a:lnSpc>
                          <a:spcPct val="115000"/>
                        </a:lnSpc>
                        <a:spcAft>
                          <a:spcPts val="0"/>
                        </a:spcAft>
                      </a:pPr>
                      <a:r>
                        <a:rPr lang="en-US" sz="1200">
                          <a:solidFill>
                            <a:srgbClr val="000000"/>
                          </a:solidFill>
                          <a:effectLst/>
                          <a:latin typeface="Calibri" panose="020F0502020204030204" pitchFamily="34" charset="0"/>
                          <a:ea typeface="宋体" panose="02010600030101010101" pitchFamily="2" charset="-122"/>
                        </a:rPr>
                        <a:t>Intel, NEC</a:t>
                      </a:r>
                      <a:endParaRPr lang="zh-CN" sz="1050">
                        <a:effectLst/>
                        <a:latin typeface="Calibri" panose="020F0502020204030204" pitchFamily="34" charset="0"/>
                        <a:ea typeface="宋体" panose="02010600030101010101" pitchFamily="2" charset="-122"/>
                      </a:endParaRPr>
                    </a:p>
                  </a:txBody>
                  <a:tcPr marL="68580" marR="68580" marT="9525" marB="0"/>
                </a:tc>
                <a:tc>
                  <a:txBody>
                    <a:bodyPr/>
                    <a:lstStyle/>
                    <a:p>
                      <a:pPr marL="0" algn="ctr" defTabSz="1219170" rtl="0" eaLnBrk="1" latinLnBrk="0" hangingPunct="1">
                        <a:lnSpc>
                          <a:spcPct val="115000"/>
                        </a:lnSpc>
                        <a:spcAft>
                          <a:spcPts val="0"/>
                        </a:spcAft>
                      </a:pPr>
                      <a:r>
                        <a:rPr lang="en-US" sz="1200" kern="1200">
                          <a:solidFill>
                            <a:srgbClr val="000000"/>
                          </a:solidFill>
                          <a:effectLst/>
                          <a:latin typeface="Calibri" panose="020F0502020204030204" pitchFamily="34" charset="0"/>
                          <a:ea typeface="宋体" panose="02010600030101010101" pitchFamily="2" charset="-122"/>
                          <a:cs typeface="+mn-cs"/>
                        </a:rPr>
                        <a:t>6.4.2.1</a:t>
                      </a:r>
                      <a:endParaRPr lang="zh-CN" altLang="en-US" sz="1200" kern="1200">
                        <a:solidFill>
                          <a:srgbClr val="000000"/>
                        </a:solidFill>
                        <a:effectLst/>
                        <a:latin typeface="Calibri" panose="020F0502020204030204" pitchFamily="34" charset="0"/>
                        <a:ea typeface="宋体" panose="02010600030101010101" pitchFamily="2" charset="-122"/>
                        <a:cs typeface="+mn-cs"/>
                      </a:endParaRPr>
                    </a:p>
                  </a:txBody>
                  <a:tcPr marL="9525" marR="9525" marT="9525" marB="0"/>
                </a:tc>
                <a:tc>
                  <a:txBody>
                    <a:bodyPr/>
                    <a:lstStyle/>
                    <a:p>
                      <a:pPr algn="ctr">
                        <a:spcAft>
                          <a:spcPts val="0"/>
                        </a:spcAft>
                      </a:pPr>
                      <a:r>
                        <a:rPr lang="en-US" sz="1200" dirty="0">
                          <a:solidFill>
                            <a:srgbClr val="000000"/>
                          </a:solidFill>
                          <a:effectLst/>
                          <a:latin typeface="Calibri" panose="020F0502020204030204" pitchFamily="34" charset="0"/>
                          <a:ea typeface="宋体" panose="02010600030101010101" pitchFamily="2" charset="-122"/>
                        </a:rPr>
                        <a:t>S5-233174 (SA5#147)</a:t>
                      </a:r>
                      <a:endParaRPr lang="zh-CN" sz="1050" dirty="0">
                        <a:effectLst/>
                        <a:latin typeface="Calibri" panose="020F0502020204030204" pitchFamily="34" charset="0"/>
                        <a:ea typeface="宋体" panose="02010600030101010101" pitchFamily="2" charset="-122"/>
                      </a:endParaRPr>
                    </a:p>
                  </a:txBody>
                  <a:tcPr marL="9525" marR="9525" marT="9525" marB="0"/>
                </a:tc>
                <a:tc>
                  <a:txBody>
                    <a:bodyPr/>
                    <a:lstStyle/>
                    <a:p>
                      <a:pPr algn="l">
                        <a:spcAft>
                          <a:spcPts val="0"/>
                        </a:spcAft>
                      </a:pPr>
                      <a:r>
                        <a:rPr lang="en-US" sz="1200">
                          <a:solidFill>
                            <a:srgbClr val="000000"/>
                          </a:solidFill>
                          <a:effectLst/>
                          <a:latin typeface="Calibri" panose="020F0502020204030204" pitchFamily="34" charset="0"/>
                          <a:ea typeface="宋体" panose="02010600030101010101" pitchFamily="2" charset="-122"/>
                        </a:rPr>
                        <a:t>-S5-234583</a:t>
                      </a:r>
                      <a:endParaRPr lang="zh-CN" sz="1050">
                        <a:effectLst/>
                        <a:latin typeface="Calibri" panose="020F0502020204030204" pitchFamily="34" charset="0"/>
                        <a:ea typeface="宋体" panose="02010600030101010101" pitchFamily="2" charset="-122"/>
                      </a:endParaRPr>
                    </a:p>
                    <a:p>
                      <a:pPr algn="l">
                        <a:spcAft>
                          <a:spcPts val="0"/>
                        </a:spcAft>
                      </a:pPr>
                      <a:r>
                        <a:rPr lang="en-US" sz="1200">
                          <a:solidFill>
                            <a:srgbClr val="000000"/>
                          </a:solidFill>
                          <a:effectLst/>
                          <a:latin typeface="Calibri" panose="020F0502020204030204" pitchFamily="34" charset="0"/>
                          <a:ea typeface="宋体" panose="02010600030101010101" pitchFamily="2" charset="-122"/>
                        </a:rPr>
                        <a:t>-S5-234584</a:t>
                      </a:r>
                      <a:endParaRPr lang="zh-CN" sz="1050">
                        <a:effectLst/>
                        <a:latin typeface="Calibri" panose="020F0502020204030204" pitchFamily="34" charset="0"/>
                        <a:ea typeface="宋体" panose="02010600030101010101" pitchFamily="2" charset="-122"/>
                      </a:endParaRPr>
                    </a:p>
                    <a:p>
                      <a:pPr algn="l">
                        <a:spcAft>
                          <a:spcPts val="0"/>
                        </a:spcAft>
                      </a:pPr>
                      <a:r>
                        <a:rPr lang="en-US" sz="1200">
                          <a:solidFill>
                            <a:srgbClr val="000000"/>
                          </a:solidFill>
                          <a:effectLst/>
                          <a:latin typeface="Calibri" panose="020F0502020204030204" pitchFamily="34" charset="0"/>
                          <a:ea typeface="宋体" panose="02010600030101010101" pitchFamily="2" charset="-122"/>
                        </a:rPr>
                        <a:t>-S5-234818</a:t>
                      </a:r>
                      <a:endParaRPr lang="zh-CN" sz="1050">
                        <a:effectLst/>
                        <a:latin typeface="Calibri" panose="020F0502020204030204" pitchFamily="34" charset="0"/>
                        <a:ea typeface="宋体" panose="02010600030101010101" pitchFamily="2" charset="-122"/>
                      </a:endParaRPr>
                    </a:p>
                  </a:txBody>
                  <a:tcPr marL="9525" marR="9525" marT="9525" marB="0"/>
                </a:tc>
                <a:extLst>
                  <a:ext uri="{0D108BD9-81ED-4DB2-BD59-A6C34878D82A}">
                    <a16:rowId xmlns:a16="http://schemas.microsoft.com/office/drawing/2014/main" val="10002"/>
                  </a:ext>
                </a:extLst>
              </a:tr>
              <a:tr h="2350599">
                <a:tc>
                  <a:txBody>
                    <a:bodyPr/>
                    <a:lstStyle/>
                    <a:p>
                      <a:pPr>
                        <a:spcAft>
                          <a:spcPts val="0"/>
                        </a:spcAft>
                      </a:pPr>
                      <a:r>
                        <a:rPr lang="en-US" sz="1100" dirty="0">
                          <a:solidFill>
                            <a:schemeClr val="bg1"/>
                          </a:solidFill>
                          <a:effectLst/>
                          <a:latin typeface="Calibri" panose="020F0502020204030204" pitchFamily="34" charset="0"/>
                          <a:ea typeface="宋体" panose="02010600030101010101" pitchFamily="2" charset="-122"/>
                        </a:rPr>
                        <a:t>S5-234847</a:t>
                      </a:r>
                      <a:endParaRPr lang="zh-CN" sz="1100" dirty="0">
                        <a:solidFill>
                          <a:schemeClr val="bg1"/>
                        </a:solidFill>
                        <a:effectLst/>
                        <a:latin typeface="Calibri" panose="020F0502020204030204" pitchFamily="34" charset="0"/>
                        <a:ea typeface="宋体" panose="02010600030101010101" pitchFamily="2" charset="-122"/>
                      </a:endParaRPr>
                    </a:p>
                  </a:txBody>
                  <a:tcPr marL="9525" marR="9525" marT="9525" marB="9525"/>
                </a:tc>
                <a:tc>
                  <a:txBody>
                    <a:bodyPr/>
                    <a:lstStyle/>
                    <a:p>
                      <a:pPr marL="102870" indent="-91440" algn="just">
                        <a:lnSpc>
                          <a:spcPct val="115000"/>
                        </a:lnSpc>
                        <a:spcAft>
                          <a:spcPts val="0"/>
                        </a:spcAft>
                      </a:pPr>
                      <a:r>
                        <a:rPr lang="en-US" sz="1200" dirty="0">
                          <a:solidFill>
                            <a:srgbClr val="000000"/>
                          </a:solidFill>
                          <a:effectLst/>
                          <a:latin typeface="Calibri" panose="020F0502020204030204" pitchFamily="34" charset="0"/>
                          <a:ea typeface="宋体" panose="02010600030101010101" pitchFamily="2" charset="-122"/>
                        </a:rPr>
                        <a:t>Draft CR AIML_MGMT – TS28.105; Enhancements for AI-ML management.</a:t>
                      </a:r>
                      <a:endParaRPr lang="zh-CN" sz="1050" dirty="0">
                        <a:effectLst/>
                        <a:latin typeface="Calibri" panose="020F0502020204030204" pitchFamily="34" charset="0"/>
                        <a:ea typeface="宋体" panose="02010600030101010101" pitchFamily="2" charset="-122"/>
                      </a:endParaRPr>
                    </a:p>
                  </a:txBody>
                  <a:tcPr marL="9525" marR="9525" marT="9525" marB="9525"/>
                </a:tc>
                <a:tc>
                  <a:txBody>
                    <a:bodyPr/>
                    <a:lstStyle/>
                    <a:p>
                      <a:pPr algn="ctr">
                        <a:lnSpc>
                          <a:spcPct val="115000"/>
                        </a:lnSpc>
                        <a:spcAft>
                          <a:spcPts val="0"/>
                        </a:spcAft>
                      </a:pPr>
                      <a:r>
                        <a:rPr lang="en-US" sz="1200">
                          <a:solidFill>
                            <a:srgbClr val="000000"/>
                          </a:solidFill>
                          <a:effectLst/>
                          <a:latin typeface="Calibri" panose="020F0502020204030204" pitchFamily="34" charset="0"/>
                          <a:ea typeface="宋体" panose="02010600030101010101" pitchFamily="2" charset="-122"/>
                        </a:rPr>
                        <a:t>Intel</a:t>
                      </a:r>
                      <a:endParaRPr lang="zh-CN" sz="1050">
                        <a:effectLst/>
                        <a:latin typeface="Calibri" panose="020F0502020204030204" pitchFamily="34" charset="0"/>
                        <a:ea typeface="宋体" panose="02010600030101010101" pitchFamily="2" charset="-122"/>
                      </a:endParaRPr>
                    </a:p>
                  </a:txBody>
                  <a:tcPr marL="9525" marR="9525" marT="9525" marB="9525"/>
                </a:tc>
                <a:tc>
                  <a:txBody>
                    <a:bodyPr/>
                    <a:lstStyle/>
                    <a:p>
                      <a:pPr algn="ctr">
                        <a:lnSpc>
                          <a:spcPct val="115000"/>
                        </a:lnSpc>
                        <a:spcAft>
                          <a:spcPts val="0"/>
                        </a:spcAft>
                      </a:pPr>
                      <a:r>
                        <a:rPr lang="en-US" sz="1200">
                          <a:solidFill>
                            <a:srgbClr val="000000"/>
                          </a:solidFill>
                          <a:effectLst/>
                          <a:latin typeface="Calibri" panose="020F0502020204030204" pitchFamily="34" charset="0"/>
                          <a:ea typeface="宋体" panose="02010600030101010101" pitchFamily="2" charset="-122"/>
                        </a:rPr>
                        <a:t>Intel, NEC</a:t>
                      </a:r>
                      <a:endParaRPr lang="zh-CN" sz="1050">
                        <a:effectLst/>
                        <a:latin typeface="Calibri" panose="020F0502020204030204" pitchFamily="34" charset="0"/>
                        <a:ea typeface="宋体" panose="02010600030101010101" pitchFamily="2" charset="-122"/>
                      </a:endParaRPr>
                    </a:p>
                  </a:txBody>
                  <a:tcPr marL="68580" marR="68580" marT="9525" marB="0"/>
                </a:tc>
                <a:tc>
                  <a:txBody>
                    <a:bodyPr/>
                    <a:lstStyle/>
                    <a:p>
                      <a:pPr marL="0" algn="ctr" defTabSz="1219170" rtl="0" eaLnBrk="1" latinLnBrk="0" hangingPunct="1">
                        <a:lnSpc>
                          <a:spcPct val="115000"/>
                        </a:lnSpc>
                        <a:spcAft>
                          <a:spcPts val="0"/>
                        </a:spcAft>
                      </a:pPr>
                      <a:r>
                        <a:rPr lang="en-US" sz="1200" kern="1200" dirty="0">
                          <a:solidFill>
                            <a:srgbClr val="000000"/>
                          </a:solidFill>
                          <a:effectLst/>
                          <a:latin typeface="Calibri" panose="020F0502020204030204" pitchFamily="34" charset="0"/>
                          <a:ea typeface="宋体" panose="02010600030101010101" pitchFamily="2" charset="-122"/>
                          <a:cs typeface="+mn-cs"/>
                        </a:rPr>
                        <a:t>6.4.3.1</a:t>
                      </a:r>
                      <a:endParaRPr lang="zh-CN" altLang="en-US" sz="1200" kern="1200" dirty="0">
                        <a:solidFill>
                          <a:srgbClr val="000000"/>
                        </a:solidFill>
                        <a:effectLst/>
                        <a:latin typeface="Calibri" panose="020F0502020204030204" pitchFamily="34" charset="0"/>
                        <a:ea typeface="宋体" panose="02010600030101010101" pitchFamily="2" charset="-122"/>
                        <a:cs typeface="+mn-cs"/>
                      </a:endParaRPr>
                    </a:p>
                  </a:txBody>
                  <a:tcPr marL="9525" marR="9525" marT="9525" marB="0"/>
                </a:tc>
                <a:tc>
                  <a:txBody>
                    <a:bodyPr/>
                    <a:lstStyle/>
                    <a:p>
                      <a:pPr algn="just">
                        <a:spcAft>
                          <a:spcPts val="0"/>
                        </a:spcAft>
                      </a:pPr>
                      <a:r>
                        <a:rPr lang="en-US" sz="1200">
                          <a:solidFill>
                            <a:srgbClr val="000000"/>
                          </a:solidFill>
                          <a:effectLst/>
                          <a:latin typeface="Calibri" panose="020F0502020204030204" pitchFamily="34" charset="0"/>
                          <a:ea typeface="宋体" panose="02010600030101010101" pitchFamily="2" charset="-122"/>
                        </a:rPr>
                        <a:t>N/A</a:t>
                      </a:r>
                      <a:endParaRPr lang="zh-CN" sz="1050">
                        <a:effectLst/>
                        <a:latin typeface="Calibri" panose="020F0502020204030204" pitchFamily="34" charset="0"/>
                        <a:ea typeface="宋体" panose="02010600030101010101" pitchFamily="2" charset="-122"/>
                      </a:endParaRPr>
                    </a:p>
                  </a:txBody>
                  <a:tcPr marL="9525" marR="9525" marT="9525" marB="0"/>
                </a:tc>
                <a:tc>
                  <a:txBody>
                    <a:bodyPr/>
                    <a:lstStyle/>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S5‑234827</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S5‑234597</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S5‑234828</a:t>
                      </a:r>
                      <a:endParaRPr lang="zh-CN" sz="1050" dirty="0">
                        <a:effectLst/>
                        <a:latin typeface="Calibri" panose="020F0502020204030204" pitchFamily="34" charset="0"/>
                        <a:ea typeface="宋体" panose="02010600030101010101" pitchFamily="2" charset="-122"/>
                      </a:endParaRPr>
                    </a:p>
                    <a:p>
                      <a:pPr algn="just">
                        <a:lnSpc>
                          <a:spcPct val="115000"/>
                        </a:lnSpc>
                        <a:spcAft>
                          <a:spcPts val="0"/>
                        </a:spcAft>
                      </a:pPr>
                      <a:r>
                        <a:rPr lang="en-US" sz="1200" dirty="0">
                          <a:solidFill>
                            <a:srgbClr val="000000"/>
                          </a:solidFill>
                          <a:effectLst/>
                          <a:latin typeface="Calibri" panose="020F0502020204030204" pitchFamily="34" charset="0"/>
                          <a:ea typeface="宋体" panose="02010600030101010101" pitchFamily="2" charset="-122"/>
                        </a:rPr>
                        <a:t>S5‑234649</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S5‑234653</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S5‑234822</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S5‑234829</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S5‑234657</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S5‑234658</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S5‑234820</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S5‑234821</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S5‑234833</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S5‑234807</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S5‑234819</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S5‑234659</a:t>
                      </a:r>
                      <a:endParaRPr lang="zh-CN" sz="1050" dirty="0">
                        <a:effectLst/>
                        <a:latin typeface="Calibri" panose="020F0502020204030204" pitchFamily="34" charset="0"/>
                        <a:ea typeface="宋体" panose="02010600030101010101" pitchFamily="2" charset="-122"/>
                      </a:endParaRPr>
                    </a:p>
                    <a:p>
                      <a:pPr algn="l">
                        <a:spcAft>
                          <a:spcPts val="0"/>
                        </a:spcAft>
                      </a:pPr>
                      <a:r>
                        <a:rPr lang="en-US" sz="1200" dirty="0">
                          <a:solidFill>
                            <a:srgbClr val="000000"/>
                          </a:solidFill>
                          <a:effectLst/>
                          <a:latin typeface="Calibri" panose="020F0502020204030204" pitchFamily="34" charset="0"/>
                          <a:ea typeface="宋体" panose="02010600030101010101" pitchFamily="2" charset="-122"/>
                        </a:rPr>
                        <a:t>S5‑234350</a:t>
                      </a:r>
                      <a:endParaRPr lang="zh-CN" sz="1050" dirty="0">
                        <a:effectLst/>
                        <a:latin typeface="Calibri" panose="020F0502020204030204" pitchFamily="34" charset="0"/>
                        <a:ea typeface="宋体" panose="02010600030101010101" pitchFamily="2" charset="-122"/>
                      </a:endParaRPr>
                    </a:p>
                  </a:txBody>
                  <a:tcPr marL="9525" marR="9525" marT="9525" marB="0"/>
                </a:tc>
                <a:extLst>
                  <a:ext uri="{0D108BD9-81ED-4DB2-BD59-A6C34878D82A}">
                    <a16:rowId xmlns:a16="http://schemas.microsoft.com/office/drawing/2014/main" val="3915748317"/>
                  </a:ext>
                </a:extLst>
              </a:tr>
            </a:tbl>
          </a:graphicData>
        </a:graphic>
      </p:graphicFrame>
    </p:spTree>
    <p:extLst>
      <p:ext uri="{BB962C8B-B14F-4D97-AF65-F5344CB8AC3E}">
        <p14:creationId xmlns:p14="http://schemas.microsoft.com/office/powerpoint/2010/main" val="26988577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87680" y="116142"/>
            <a:ext cx="9112251" cy="1143000"/>
          </a:xfrm>
        </p:spPr>
        <p:txBody>
          <a:bodyPr/>
          <a:lstStyle/>
          <a:p>
            <a:r>
              <a:rPr lang="en-US" altLang="zh-CN" dirty="0"/>
              <a:t>New action items from this meeting</a:t>
            </a:r>
            <a:endParaRPr lang="sv-SE" dirty="0"/>
          </a:p>
        </p:txBody>
      </p:sp>
      <p:graphicFrame>
        <p:nvGraphicFramePr>
          <p:cNvPr id="6" name="表格 5"/>
          <p:cNvGraphicFramePr>
            <a:graphicFrameLocks noGrp="1"/>
          </p:cNvGraphicFramePr>
          <p:nvPr>
            <p:extLst>
              <p:ext uri="{D42A27DB-BD31-4B8C-83A1-F6EECF244321}">
                <p14:modId xmlns:p14="http://schemas.microsoft.com/office/powerpoint/2010/main" val="2203250397"/>
              </p:ext>
            </p:extLst>
          </p:nvPr>
        </p:nvGraphicFramePr>
        <p:xfrm>
          <a:off x="231228" y="1843937"/>
          <a:ext cx="11619185" cy="1097280"/>
        </p:xfrm>
        <a:graphic>
          <a:graphicData uri="http://schemas.openxmlformats.org/drawingml/2006/table">
            <a:tbl>
              <a:tblPr>
                <a:tableStyleId>{5C22544A-7EE6-4342-B048-85BDC9FD1C3A}</a:tableStyleId>
              </a:tblPr>
              <a:tblGrid>
                <a:gridCol w="954477">
                  <a:extLst>
                    <a:ext uri="{9D8B030D-6E8A-4147-A177-3AD203B41FA5}">
                      <a16:colId xmlns:a16="http://schemas.microsoft.com/office/drawing/2014/main" val="20000"/>
                    </a:ext>
                  </a:extLst>
                </a:gridCol>
                <a:gridCol w="5230168">
                  <a:extLst>
                    <a:ext uri="{9D8B030D-6E8A-4147-A177-3AD203B41FA5}">
                      <a16:colId xmlns:a16="http://schemas.microsoft.com/office/drawing/2014/main" val="20001"/>
                    </a:ext>
                  </a:extLst>
                </a:gridCol>
                <a:gridCol w="753626">
                  <a:extLst>
                    <a:ext uri="{9D8B030D-6E8A-4147-A177-3AD203B41FA5}">
                      <a16:colId xmlns:a16="http://schemas.microsoft.com/office/drawing/2014/main" val="20002"/>
                    </a:ext>
                  </a:extLst>
                </a:gridCol>
                <a:gridCol w="1836278">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gridCol w="1473036">
                  <a:extLst>
                    <a:ext uri="{9D8B030D-6E8A-4147-A177-3AD203B41FA5}">
                      <a16:colId xmlns:a16="http://schemas.microsoft.com/office/drawing/2014/main" val="20005"/>
                    </a:ext>
                  </a:extLst>
                </a:gridCol>
              </a:tblGrid>
              <a:tr h="0">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Item</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Description</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Rel.</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Owner</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Status </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Target </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10000"/>
                  </a:ext>
                </a:extLst>
              </a:tr>
              <a:tr h="105015">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149.1</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900">
                          <a:solidFill>
                            <a:srgbClr val="000000"/>
                          </a:solidFill>
                          <a:effectLst/>
                          <a:latin typeface="Arial" panose="020B0604020202020204" pitchFamily="34" charset="0"/>
                          <a:ea typeface="宋体" panose="02010600030101010101" pitchFamily="2" charset="-122"/>
                        </a:rPr>
                        <a:t>action item to update SA5 TS 28.552/554 according to SA2 proposals. (S5-233841)</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Rel-18</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All</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Open</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SA5#150</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149.2</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900">
                          <a:solidFill>
                            <a:srgbClr val="000000"/>
                          </a:solidFill>
                          <a:effectLst/>
                          <a:latin typeface="Arial" panose="020B0604020202020204" pitchFamily="34" charset="0"/>
                          <a:ea typeface="宋体" panose="02010600030101010101" pitchFamily="2" charset="-122"/>
                        </a:rPr>
                        <a:t>action item to check whether there is overlap with SA5.(S5-233847)</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Rel-18</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All</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Open</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SA5#150</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0">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149.3</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900">
                          <a:solidFill>
                            <a:srgbClr val="000000"/>
                          </a:solidFill>
                          <a:effectLst/>
                          <a:latin typeface="Arial" panose="020B0604020202020204" pitchFamily="34" charset="0"/>
                          <a:ea typeface="宋体" panose="02010600030101010101" pitchFamily="2" charset="-122"/>
                        </a:rPr>
                        <a:t>action item to check whether there is overlap with SA5.(S5-234338)</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Rel-18</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All</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Open</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SA5#150</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98624919"/>
                  </a:ext>
                </a:extLst>
              </a:tr>
              <a:tr h="0">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149.4</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900">
                          <a:solidFill>
                            <a:srgbClr val="000000"/>
                          </a:solidFill>
                          <a:effectLst/>
                          <a:latin typeface="Arial" panose="020B0604020202020204" pitchFamily="34" charset="0"/>
                          <a:ea typeface="宋体" panose="02010600030101010101" pitchFamily="2" charset="-122"/>
                        </a:rPr>
                        <a:t>action item to update the references to NFV MAN.(S5-233833)</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Rel-18</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All</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Open</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SA5#150</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3528171"/>
                  </a:ext>
                </a:extLst>
              </a:tr>
              <a:tr h="0">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149.5</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r>
                        <a:rPr lang="en-GB" sz="900">
                          <a:solidFill>
                            <a:srgbClr val="000000"/>
                          </a:solidFill>
                          <a:effectLst/>
                          <a:latin typeface="Arial" panose="020B0604020202020204" pitchFamily="34" charset="0"/>
                          <a:ea typeface="宋体" panose="02010600030101010101" pitchFamily="2" charset="-122"/>
                        </a:rPr>
                        <a:t>Ensure the TS assignment for WID S5-234825 is aligned with the proposal agreed in S5-234365</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Rel-18</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Scott Probasco, Erik Guttman, Leaders</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a:solidFill>
                            <a:srgbClr val="000000"/>
                          </a:solidFill>
                          <a:effectLst/>
                          <a:latin typeface="Arial" panose="020B0604020202020204" pitchFamily="34" charset="0"/>
                          <a:ea typeface="宋体" panose="02010600030101010101" pitchFamily="2" charset="-122"/>
                        </a:rPr>
                        <a:t>Open</a:t>
                      </a:r>
                      <a:endParaRPr lang="zh-CN" sz="10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r>
                        <a:rPr lang="en-GB" sz="900" dirty="0">
                          <a:solidFill>
                            <a:srgbClr val="000000"/>
                          </a:solidFill>
                          <a:effectLst/>
                          <a:latin typeface="Arial" panose="020B0604020202020204" pitchFamily="34" charset="0"/>
                          <a:ea typeface="宋体" panose="02010600030101010101" pitchFamily="2" charset="-122"/>
                        </a:rPr>
                        <a:t>SA5#150</a:t>
                      </a:r>
                      <a:endParaRPr lang="zh-CN" sz="10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8900267"/>
                  </a:ext>
                </a:extLst>
              </a:tr>
            </a:tbl>
          </a:graphicData>
        </a:graphic>
      </p:graphicFrame>
    </p:spTree>
    <p:extLst>
      <p:ext uri="{BB962C8B-B14F-4D97-AF65-F5344CB8AC3E}">
        <p14:creationId xmlns:p14="http://schemas.microsoft.com/office/powerpoint/2010/main" val="3276317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SA#100</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98838459"/>
              </p:ext>
            </p:extLst>
          </p:nvPr>
        </p:nvGraphicFramePr>
        <p:xfrm>
          <a:off x="207852" y="748979"/>
          <a:ext cx="11776295" cy="4428104"/>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gridCol w="2932386">
                  <a:extLst>
                    <a:ext uri="{9D8B030D-6E8A-4147-A177-3AD203B41FA5}">
                      <a16:colId xmlns:a16="http://schemas.microsoft.com/office/drawing/2014/main" val="3016348962"/>
                    </a:ext>
                  </a:extLst>
                </a:gridCol>
              </a:tblGrid>
              <a:tr h="569181">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93481">
                <a:tc>
                  <a:txBody>
                    <a:bodyPr/>
                    <a:lstStyle/>
                    <a:p>
                      <a:pPr algn="l" fontAlgn="b"/>
                      <a:r>
                        <a:rPr lang="en-US" sz="1100" b="0" i="0" u="none" strike="noStrike" dirty="0">
                          <a:solidFill>
                            <a:srgbClr val="000000"/>
                          </a:solidFill>
                          <a:effectLst/>
                          <a:latin typeface="Calibri" panose="020F0502020204030204" pitchFamily="34" charset="0"/>
                        </a:rPr>
                        <a:t>S5-233918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sheet of TR 28.837 for SA Approval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S Mincho"/>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24183">
                <a:tc>
                  <a:txBody>
                    <a:bodyPr/>
                    <a:lstStyle/>
                    <a:p>
                      <a:pPr algn="l" fontAlgn="b"/>
                      <a:r>
                        <a:rPr lang="en-US" sz="1100" b="0" i="0" u="none" strike="noStrike">
                          <a:solidFill>
                            <a:srgbClr val="000000"/>
                          </a:solidFill>
                          <a:effectLst/>
                          <a:latin typeface="Calibri" panose="020F0502020204030204" pitchFamily="34" charset="0"/>
                        </a:rPr>
                        <a:t>S5-233957</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sheet of TR 28.841 for Approval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China Unicom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S Mincho"/>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93481">
                <a:tc>
                  <a:txBody>
                    <a:bodyPr/>
                    <a:lstStyle/>
                    <a:p>
                      <a:pPr algn="l" fontAlgn="b"/>
                      <a:r>
                        <a:rPr lang="en-US" sz="1100" b="0" i="0" u="none" strike="noStrike">
                          <a:solidFill>
                            <a:srgbClr val="000000"/>
                          </a:solidFill>
                          <a:effectLst/>
                          <a:latin typeface="Calibri" panose="020F0502020204030204" pitchFamily="34" charset="0"/>
                        </a:rPr>
                        <a:t>S5-234066</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of Report to TSG: TR 28.829, Version 2.0.0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Samsung</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err="1">
                          <a:solidFill>
                            <a:schemeClr val="tx1"/>
                          </a:solidFill>
                          <a:effectLst/>
                          <a:latin typeface="+mn-lt"/>
                          <a:ea typeface="MS Mincho"/>
                          <a:cs typeface="Calibri" panose="020F0502020204030204" pitchFamily="34" charset="0"/>
                        </a:rPr>
                        <a:t>Approval</a:t>
                      </a:r>
                      <a:endParaRPr lang="zh-CN" altLang="en-US"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3066338"/>
                  </a:ext>
                </a:extLst>
              </a:tr>
              <a:tr h="193481">
                <a:tc>
                  <a:txBody>
                    <a:bodyPr/>
                    <a:lstStyle/>
                    <a:p>
                      <a:pPr algn="l" fontAlgn="b"/>
                      <a:r>
                        <a:rPr lang="en-US" sz="1100" b="0" i="0" u="none" strike="noStrike">
                          <a:solidFill>
                            <a:srgbClr val="000000"/>
                          </a:solidFill>
                          <a:effectLst/>
                          <a:latin typeface="Calibri" panose="020F0502020204030204" pitchFamily="34" charset="0"/>
                        </a:rPr>
                        <a:t>S5-234127</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sheet of TR 28.903 for SA Approval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S Mincho"/>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2383241"/>
                  </a:ext>
                </a:extLst>
              </a:tr>
              <a:tr h="193481">
                <a:tc>
                  <a:txBody>
                    <a:bodyPr/>
                    <a:lstStyle/>
                    <a:p>
                      <a:pPr algn="l" fontAlgn="b"/>
                      <a:r>
                        <a:rPr lang="en-US" sz="1100" b="0" i="0" u="none" strike="noStrike">
                          <a:solidFill>
                            <a:srgbClr val="000000"/>
                          </a:solidFill>
                          <a:effectLst/>
                          <a:latin typeface="Calibri" panose="020F0502020204030204" pitchFamily="34" charset="0"/>
                        </a:rPr>
                        <a:t>S5-234194</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of TR 28.839 for information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S Mincho"/>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4618114"/>
                  </a:ext>
                </a:extLst>
              </a:tr>
              <a:tr h="193481">
                <a:tc>
                  <a:txBody>
                    <a:bodyPr/>
                    <a:lstStyle/>
                    <a:p>
                      <a:pPr algn="l" fontAlgn="b"/>
                      <a:r>
                        <a:rPr lang="en-US" sz="1100" b="0" i="0" u="none" strike="noStrike">
                          <a:solidFill>
                            <a:srgbClr val="000000"/>
                          </a:solidFill>
                          <a:effectLst/>
                          <a:latin typeface="Calibri" panose="020F0502020204030204" pitchFamily="34" charset="0"/>
                        </a:rPr>
                        <a:t>S5-234208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of TR 28.843 for information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S Mincho"/>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0702520"/>
                  </a:ext>
                </a:extLst>
              </a:tr>
              <a:tr h="193481">
                <a:tc>
                  <a:txBody>
                    <a:bodyPr/>
                    <a:lstStyle/>
                    <a:p>
                      <a:pPr algn="l" fontAlgn="b"/>
                      <a:r>
                        <a:rPr lang="en-US" sz="1100" b="0" i="0" u="none" strike="noStrike">
                          <a:solidFill>
                            <a:srgbClr val="000000"/>
                          </a:solidFill>
                          <a:effectLst/>
                          <a:latin typeface="Calibri" panose="020F0502020204030204" pitchFamily="34" charset="0"/>
                        </a:rPr>
                        <a:t>S5-234250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sheet for TR 28.831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S Mincho"/>
                          <a:cs typeface="Calibri" panose="020F0502020204030204" pitchFamily="34" charset="0"/>
                        </a:rPr>
                        <a:t>Information and </a:t>
                      </a:r>
                      <a:r>
                        <a:rPr lang="fr-FR" altLang="zh-CN" sz="1200" kern="1200" dirty="0" err="1">
                          <a:solidFill>
                            <a:schemeClr val="tx1"/>
                          </a:solidFill>
                          <a:effectLst/>
                          <a:latin typeface="+mn-lt"/>
                          <a:ea typeface="MS Mincho"/>
                          <a:cs typeface="Calibri" panose="020F0502020204030204" pitchFamily="34" charset="0"/>
                        </a:rPr>
                        <a:t>Approval</a:t>
                      </a:r>
                      <a:endParaRPr lang="fr-FR" altLang="zh-CN"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64109581"/>
                  </a:ext>
                </a:extLst>
              </a:tr>
              <a:tr h="193481">
                <a:tc>
                  <a:txBody>
                    <a:bodyPr/>
                    <a:lstStyle/>
                    <a:p>
                      <a:pPr algn="l" fontAlgn="b"/>
                      <a:r>
                        <a:rPr lang="en-US" sz="1100" b="0" i="0" u="none" strike="noStrike">
                          <a:solidFill>
                            <a:srgbClr val="000000"/>
                          </a:solidFill>
                          <a:effectLst/>
                          <a:latin typeface="Calibri" panose="020F0502020204030204" pitchFamily="34" charset="0"/>
                        </a:rPr>
                        <a:t>S5-234252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of TR 28.864 to TSG for approval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China Telecommunications</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S Mincho"/>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61312769"/>
                  </a:ext>
                </a:extLst>
              </a:tr>
              <a:tr h="193481">
                <a:tc>
                  <a:txBody>
                    <a:bodyPr/>
                    <a:lstStyle/>
                    <a:p>
                      <a:pPr algn="l" fontAlgn="b"/>
                      <a:r>
                        <a:rPr lang="en-US" sz="1100" b="0" i="0" u="none" strike="noStrike">
                          <a:solidFill>
                            <a:srgbClr val="000000"/>
                          </a:solidFill>
                          <a:effectLst/>
                          <a:latin typeface="Calibri" panose="020F0502020204030204" pitchFamily="34" charset="0"/>
                        </a:rPr>
                        <a:t>S5-234301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of TR 28.913 to TSG SA for Information and Approval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S Mincho"/>
                          <a:cs typeface="Calibri" panose="020F0502020204030204" pitchFamily="34" charset="0"/>
                        </a:rPr>
                        <a:t>Information and </a:t>
                      </a:r>
                      <a:r>
                        <a:rPr lang="fr-FR" altLang="zh-CN" sz="1200" kern="1200" dirty="0" err="1">
                          <a:solidFill>
                            <a:schemeClr val="tx1"/>
                          </a:solidFill>
                          <a:effectLst/>
                          <a:latin typeface="+mn-lt"/>
                          <a:ea typeface="MS Mincho"/>
                          <a:cs typeface="Calibri" panose="020F0502020204030204" pitchFamily="34" charset="0"/>
                        </a:rPr>
                        <a:t>Approval</a:t>
                      </a:r>
                      <a:endParaRPr lang="fr-FR" altLang="zh-CN"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6463387"/>
                  </a:ext>
                </a:extLst>
              </a:tr>
              <a:tr h="193481">
                <a:tc>
                  <a:txBody>
                    <a:bodyPr/>
                    <a:lstStyle/>
                    <a:p>
                      <a:pPr algn="l" fontAlgn="b"/>
                      <a:r>
                        <a:rPr lang="en-US" sz="1100" b="0" i="0" u="none" strike="noStrike">
                          <a:solidFill>
                            <a:srgbClr val="000000"/>
                          </a:solidFill>
                          <a:effectLst/>
                          <a:latin typeface="Calibri" panose="020F0502020204030204" pitchFamily="34" charset="0"/>
                        </a:rPr>
                        <a:t>S5-234378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sheet of TR 28.835 for Approval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China Unicom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S Mincho"/>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54045915"/>
                  </a:ext>
                </a:extLst>
              </a:tr>
              <a:tr h="193481">
                <a:tc>
                  <a:txBody>
                    <a:bodyPr/>
                    <a:lstStyle/>
                    <a:p>
                      <a:pPr algn="l" fontAlgn="b"/>
                      <a:r>
                        <a:rPr lang="en-US" sz="1100" b="0" i="0" u="none" strike="noStrike">
                          <a:solidFill>
                            <a:srgbClr val="000000"/>
                          </a:solidFill>
                          <a:effectLst/>
                          <a:latin typeface="Calibri" panose="020F0502020204030204" pitchFamily="34" charset="0"/>
                        </a:rPr>
                        <a:t>S5-234385</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Sheet of TR 28.832 for SA Approval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China Unicom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S Mincho"/>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1229171"/>
                  </a:ext>
                </a:extLst>
              </a:tr>
              <a:tr h="193481">
                <a:tc>
                  <a:txBody>
                    <a:bodyPr/>
                    <a:lstStyle/>
                    <a:p>
                      <a:pPr algn="l" fontAlgn="b"/>
                      <a:r>
                        <a:rPr lang="en-US" sz="1100" b="0" i="0" u="none" strike="noStrike">
                          <a:solidFill>
                            <a:srgbClr val="000000"/>
                          </a:solidFill>
                          <a:effectLst/>
                          <a:latin typeface="Calibri" panose="020F0502020204030204" pitchFamily="34" charset="0"/>
                        </a:rPr>
                        <a:t>S5-234631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of TR 28.839 for information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S Mincho"/>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8606250"/>
                  </a:ext>
                </a:extLst>
              </a:tr>
              <a:tr h="193481">
                <a:tc>
                  <a:txBody>
                    <a:bodyPr/>
                    <a:lstStyle/>
                    <a:p>
                      <a:pPr algn="l" fontAlgn="b"/>
                      <a:r>
                        <a:rPr lang="en-US" sz="1100" b="0" i="0" u="none" strike="noStrike">
                          <a:solidFill>
                            <a:srgbClr val="000000"/>
                          </a:solidFill>
                          <a:effectLst/>
                          <a:latin typeface="Calibri" panose="020F0502020204030204" pitchFamily="34" charset="0"/>
                        </a:rPr>
                        <a:t>S5-234643</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of TR 28.843 for information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S Mincho"/>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80094681"/>
                  </a:ext>
                </a:extLst>
              </a:tr>
              <a:tr h="193481">
                <a:tc>
                  <a:txBody>
                    <a:bodyPr/>
                    <a:lstStyle/>
                    <a:p>
                      <a:pPr algn="l" fontAlgn="b"/>
                      <a:r>
                        <a:rPr lang="en-US" sz="1100" b="0" i="0" u="none" strike="noStrike">
                          <a:solidFill>
                            <a:srgbClr val="000000"/>
                          </a:solidFill>
                          <a:effectLst/>
                          <a:latin typeface="Calibri" panose="020F0502020204030204" pitchFamily="34" charset="0"/>
                        </a:rPr>
                        <a:t>S5-234838</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of TR 28.836 v1.0.0 for information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Ericsson</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S Mincho"/>
                          <a:cs typeface="Calibri" panose="020F050202020403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19341293"/>
                  </a:ext>
                </a:extLst>
              </a:tr>
              <a:tr h="193481">
                <a:tc>
                  <a:txBody>
                    <a:bodyPr/>
                    <a:lstStyle/>
                    <a:p>
                      <a:pPr algn="l" fontAlgn="b"/>
                      <a:r>
                        <a:rPr lang="en-US" sz="1100" b="0" i="0" u="none" strike="noStrike">
                          <a:solidFill>
                            <a:srgbClr val="000000"/>
                          </a:solidFill>
                          <a:effectLst/>
                          <a:latin typeface="Calibri" panose="020F0502020204030204" pitchFamily="34" charset="0"/>
                        </a:rPr>
                        <a:t>S5-234840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sheet of TR 28.835 for Approval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China Unicom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S Mincho"/>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8020604"/>
                  </a:ext>
                </a:extLst>
              </a:tr>
              <a:tr h="193481">
                <a:tc>
                  <a:txBody>
                    <a:bodyPr/>
                    <a:lstStyle/>
                    <a:p>
                      <a:pPr algn="l" fontAlgn="b"/>
                      <a:r>
                        <a:rPr lang="en-US" sz="1100" b="0" i="0" u="none" strike="noStrike">
                          <a:solidFill>
                            <a:srgbClr val="000000"/>
                          </a:solidFill>
                          <a:effectLst/>
                          <a:latin typeface="Calibri" panose="020F0502020204030204" pitchFamily="34" charset="0"/>
                        </a:rPr>
                        <a:t>S5-234841</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Sheet of TR 28.832 for SA Approval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China Unicom</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S Mincho"/>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8742278"/>
                  </a:ext>
                </a:extLst>
              </a:tr>
              <a:tr h="193481">
                <a:tc>
                  <a:txBody>
                    <a:bodyPr/>
                    <a:lstStyle/>
                    <a:p>
                      <a:pPr algn="l" fontAlgn="b"/>
                      <a:r>
                        <a:rPr lang="en-US" sz="1100" b="0" i="0" u="none" strike="noStrike">
                          <a:solidFill>
                            <a:srgbClr val="000000"/>
                          </a:solidFill>
                          <a:effectLst/>
                          <a:latin typeface="Calibri" panose="020F0502020204030204" pitchFamily="34" charset="0"/>
                        </a:rPr>
                        <a:t>S5-234842</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of TR 28.913 to TSG SA for Information and Approval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Huawei</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S Mincho"/>
                          <a:cs typeface="Calibri" panose="020F0502020204030204" pitchFamily="34" charset="0"/>
                        </a:rPr>
                        <a:t>Information and </a:t>
                      </a:r>
                      <a:r>
                        <a:rPr lang="fr-FR" altLang="zh-CN" sz="1200" kern="1200" dirty="0" err="1">
                          <a:solidFill>
                            <a:schemeClr val="tx1"/>
                          </a:solidFill>
                          <a:effectLst/>
                          <a:latin typeface="+mn-lt"/>
                          <a:ea typeface="MS Mincho"/>
                          <a:cs typeface="Calibri" panose="020F0502020204030204" pitchFamily="34" charset="0"/>
                        </a:rPr>
                        <a:t>Approval</a:t>
                      </a:r>
                      <a:endParaRPr lang="fr-FR" altLang="zh-CN" sz="1200" kern="1200" dirty="0">
                        <a:solidFill>
                          <a:schemeClr val="tx1"/>
                        </a:solidFill>
                        <a:effectLst/>
                        <a:latin typeface="+mn-lt"/>
                        <a:ea typeface="MS Mincho"/>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63647095"/>
                  </a:ext>
                </a:extLst>
              </a:tr>
              <a:tr h="193481">
                <a:tc>
                  <a:txBody>
                    <a:bodyPr/>
                    <a:lstStyle/>
                    <a:p>
                      <a:pPr algn="l" fontAlgn="b"/>
                      <a:r>
                        <a:rPr lang="en-US" sz="1100" b="0" i="0" u="none" strike="noStrike">
                          <a:solidFill>
                            <a:srgbClr val="000000"/>
                          </a:solidFill>
                          <a:effectLst/>
                          <a:latin typeface="Calibri" panose="020F0502020204030204" pitchFamily="34" charset="0"/>
                        </a:rPr>
                        <a:t>S5-234844</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a:solidFill>
                            <a:srgbClr val="000000"/>
                          </a:solidFill>
                          <a:effectLst/>
                          <a:latin typeface="Calibri" panose="020F0502020204030204" pitchFamily="34" charset="0"/>
                        </a:rPr>
                        <a:t>Presentation of Report to TSG for approval: TR 28.829, Version 2.0.0</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Samsung</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S Mincho"/>
                          <a:cs typeface="Calibri" panose="020F0502020204030204" pitchFamily="34" charset="0"/>
                        </a:rPr>
                        <a:t>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2573453"/>
                  </a:ext>
                </a:extLst>
              </a:tr>
              <a:tr h="193481">
                <a:tc>
                  <a:txBody>
                    <a:bodyPr/>
                    <a:lstStyle/>
                    <a:p>
                      <a:pPr algn="l" fontAlgn="b"/>
                      <a:r>
                        <a:rPr lang="en-US" altLang="zh-CN" sz="1100" b="0" i="0" u="none" strike="noStrike" dirty="0">
                          <a:solidFill>
                            <a:srgbClr val="000000"/>
                          </a:solidFill>
                          <a:effectLst/>
                          <a:latin typeface="Calibri" panose="020F0502020204030204" pitchFamily="34" charset="0"/>
                        </a:rPr>
                        <a:t>S5-234644</a:t>
                      </a:r>
                      <a:endParaRPr lang="en-US" sz="11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TR 28.824 v1.0.0 Presentation sheet for Information and Approval</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r>
                        <a:rPr lang="en-US" sz="1100" b="0" i="0" u="none" strike="noStrike" dirty="0">
                          <a:solidFill>
                            <a:srgbClr val="000000"/>
                          </a:solidFill>
                          <a:effectLst/>
                          <a:latin typeface="Calibri" panose="020F0502020204030204" pitchFamily="34" charset="0"/>
                        </a:rPr>
                        <a:t>Alibaba</a:t>
                      </a: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sv-SE" sz="1200" kern="1200" dirty="0">
                          <a:solidFill>
                            <a:schemeClr val="tx1"/>
                          </a:solidFill>
                          <a:effectLst/>
                          <a:latin typeface="+mn-lt"/>
                          <a:ea typeface="MS Mincho"/>
                          <a:cs typeface="Calibri" panose="020F0502020204030204" pitchFamily="34" charset="0"/>
                        </a:rPr>
                        <a:t>Information and Approval</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8410696"/>
                  </a:ext>
                </a:extLst>
              </a:tr>
            </a:tbl>
          </a:graphicData>
        </a:graphic>
      </p:graphicFrame>
    </p:spTree>
    <p:extLst>
      <p:ext uri="{BB962C8B-B14F-4D97-AF65-F5344CB8AC3E}">
        <p14:creationId xmlns:p14="http://schemas.microsoft.com/office/powerpoint/2010/main" val="15685955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Edithelp </a:t>
            </a:r>
            <a:br>
              <a:rPr lang="sv-SE" dirty="0"/>
            </a:br>
            <a:endParaRPr lang="sv-SE" dirty="0"/>
          </a:p>
        </p:txBody>
      </p:sp>
      <p:graphicFrame>
        <p:nvGraphicFramePr>
          <p:cNvPr id="6" name="Table Placeholder 4"/>
          <p:cNvGraphicFramePr>
            <a:graphicFrameLocks noGrp="1"/>
          </p:cNvGraphicFramePr>
          <p:nvPr>
            <p:ph type="tbl" idx="1"/>
            <p:extLst/>
          </p:nvPr>
        </p:nvGraphicFramePr>
        <p:xfrm>
          <a:off x="1513372" y="1654558"/>
          <a:ext cx="8843909" cy="3025935"/>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1560475">
                  <a:extLst>
                    <a:ext uri="{9D8B030D-6E8A-4147-A177-3AD203B41FA5}">
                      <a16:colId xmlns:a16="http://schemas.microsoft.com/office/drawing/2014/main" val="2000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3617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72150860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Rapporteur calls (draft plan after SA5#149)</a:t>
            </a:r>
            <a:endParaRPr lang="zh-CN" altLang="en-US" sz="3600" dirty="0"/>
          </a:p>
        </p:txBody>
      </p:sp>
      <p:graphicFrame>
        <p:nvGraphicFramePr>
          <p:cNvPr id="4" name="Table 3">
            <a:extLst>
              <a:ext uri="{FF2B5EF4-FFF2-40B4-BE49-F238E27FC236}">
                <a16:creationId xmlns:a16="http://schemas.microsoft.com/office/drawing/2014/main" id="{CD03FDE6-BC74-41A1-9A61-DFB05B4DD863}"/>
              </a:ext>
            </a:extLst>
          </p:cNvPr>
          <p:cNvGraphicFramePr>
            <a:graphicFrameLocks noGrp="1"/>
          </p:cNvGraphicFramePr>
          <p:nvPr>
            <p:extLst>
              <p:ext uri="{D42A27DB-BD31-4B8C-83A1-F6EECF244321}">
                <p14:modId xmlns:p14="http://schemas.microsoft.com/office/powerpoint/2010/main" val="3819126503"/>
              </p:ext>
            </p:extLst>
          </p:nvPr>
        </p:nvGraphicFramePr>
        <p:xfrm>
          <a:off x="2015196" y="1480840"/>
          <a:ext cx="7368289" cy="701334"/>
        </p:xfrm>
        <a:graphic>
          <a:graphicData uri="http://schemas.openxmlformats.org/drawingml/2006/table">
            <a:tbl>
              <a:tblPr firstRow="1" firstCol="1" bandRow="1"/>
              <a:tblGrid>
                <a:gridCol w="1243261">
                  <a:extLst>
                    <a:ext uri="{9D8B030D-6E8A-4147-A177-3AD203B41FA5}">
                      <a16:colId xmlns:a16="http://schemas.microsoft.com/office/drawing/2014/main" val="1528860361"/>
                    </a:ext>
                  </a:extLst>
                </a:gridCol>
                <a:gridCol w="1956127">
                  <a:extLst>
                    <a:ext uri="{9D8B030D-6E8A-4147-A177-3AD203B41FA5}">
                      <a16:colId xmlns:a16="http://schemas.microsoft.com/office/drawing/2014/main" val="4099545169"/>
                    </a:ext>
                  </a:extLst>
                </a:gridCol>
                <a:gridCol w="4168901">
                  <a:extLst>
                    <a:ext uri="{9D8B030D-6E8A-4147-A177-3AD203B41FA5}">
                      <a16:colId xmlns:a16="http://schemas.microsoft.com/office/drawing/2014/main" val="809142848"/>
                    </a:ext>
                  </a:extLst>
                </a:gridCol>
              </a:tblGrid>
              <a:tr h="233778">
                <a:tc>
                  <a:txBody>
                    <a:bodyPr/>
                    <a:lstStyle/>
                    <a:p>
                      <a:pPr marL="0" marR="0">
                        <a:lnSpc>
                          <a:spcPct val="115000"/>
                        </a:lnSpc>
                        <a:spcBef>
                          <a:spcPts val="0"/>
                        </a:spcBef>
                        <a:spcAft>
                          <a:spcPts val="0"/>
                        </a:spcAft>
                      </a:pPr>
                      <a:r>
                        <a:rPr lang="en-US" sz="1200" b="1" dirty="0">
                          <a:effectLst/>
                          <a:latin typeface="+mn-lt"/>
                          <a:ea typeface="Calibri" panose="020F0502020204030204" pitchFamily="34" charset="0"/>
                        </a:rPr>
                        <a:t>Rapporteur calls</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b="1" kern="1200" dirty="0" err="1">
                          <a:solidFill>
                            <a:schemeClr val="tx1"/>
                          </a:solidFill>
                          <a:effectLst/>
                          <a:latin typeface="+mn-lt"/>
                          <a:ea typeface="Calibri" panose="020F0502020204030204" pitchFamily="34" charset="0"/>
                          <a:cs typeface="+mn-cs"/>
                        </a:rPr>
                        <a:t>DateTime</a:t>
                      </a:r>
                      <a:endParaRPr lang="en-US" sz="1200" b="1" kern="1200" dirty="0">
                        <a:solidFill>
                          <a:schemeClr val="tx1"/>
                        </a:solidFill>
                        <a:effectLst/>
                        <a:latin typeface="+mn-lt"/>
                        <a:ea typeface="Calibri" panose="020F050202020403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r>
                        <a:rPr lang="en-US" sz="1200" b="1" dirty="0">
                          <a:effectLst/>
                          <a:latin typeface="+mn-lt"/>
                          <a:ea typeface="Calibri" panose="020F0502020204030204" pitchFamily="34" charset="0"/>
                        </a:rPr>
                        <a:t>Potential Topics</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18675917"/>
                  </a:ext>
                </a:extLst>
              </a:tr>
              <a:tr h="233778">
                <a:tc>
                  <a:txBody>
                    <a:bodyPr/>
                    <a:lstStyle/>
                    <a:p>
                      <a:pPr marL="0" marR="0" algn="l" hangingPunct="0">
                        <a:spcBef>
                          <a:spcPts val="0"/>
                        </a:spcBef>
                        <a:spcAft>
                          <a:spcPts val="900"/>
                        </a:spcAft>
                      </a:pPr>
                      <a:r>
                        <a:rPr lang="en-GB" sz="1200" dirty="0">
                          <a:effectLst/>
                          <a:latin typeface="Calibri" panose="020F0502020204030204" pitchFamily="34" charset="0"/>
                          <a:ea typeface="SimSun" panose="02010600030101010101" pitchFamily="2" charset="-122"/>
                        </a:rPr>
                        <a:t>#149.1</a:t>
                      </a:r>
                      <a:endParaRPr lang="en-US" sz="1200" dirty="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1219170" rtl="0" eaLnBrk="1" latinLnBrk="0" hangingPunct="0">
                        <a:spcBef>
                          <a:spcPts val="0"/>
                        </a:spcBef>
                        <a:spcAft>
                          <a:spcPts val="900"/>
                        </a:spcAft>
                      </a:pPr>
                      <a:r>
                        <a:rPr lang="en-GB" sz="1200" kern="1200">
                          <a:solidFill>
                            <a:schemeClr val="tx1"/>
                          </a:solidFill>
                          <a:effectLst/>
                          <a:latin typeface="Calibri" panose="020F0502020204030204" pitchFamily="34" charset="0"/>
                          <a:ea typeface="SimSun" panose="02010600030101010101" pitchFamily="2" charset="-122"/>
                          <a:cs typeface="+mn-cs"/>
                        </a:rPr>
                        <a:t>29 June 13:00 ~15:00 UTC</a:t>
                      </a:r>
                      <a:endParaRPr lang="zh-CN" altLang="en-US" sz="1200" kern="1200">
                        <a:solidFill>
                          <a:schemeClr val="tx1"/>
                        </a:solidFill>
                        <a:effectLst/>
                        <a:latin typeface="Calibri" panose="020F0502020204030204" pitchFamily="34" charset="0"/>
                        <a:ea typeface="SimSu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900"/>
                        </a:spcAft>
                      </a:pPr>
                      <a:r>
                        <a:rPr lang="en-GB" sz="1200">
                          <a:effectLst/>
                          <a:latin typeface="Calibri" panose="020F0502020204030204" pitchFamily="34" charset="0"/>
                          <a:ea typeface="SimSun" panose="02010600030101010101" pitchFamily="2" charset="-122"/>
                        </a:rPr>
                        <a:t>Open</a:t>
                      </a:r>
                      <a:endParaRPr lang="en-US" sz="120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8125228"/>
                  </a:ext>
                </a:extLst>
              </a:tr>
              <a:tr h="233778">
                <a:tc>
                  <a:txBody>
                    <a:bodyPr/>
                    <a:lstStyle/>
                    <a:p>
                      <a:pPr marL="0" marR="0" algn="l" hangingPunct="0">
                        <a:spcBef>
                          <a:spcPts val="0"/>
                        </a:spcBef>
                        <a:spcAft>
                          <a:spcPts val="900"/>
                        </a:spcAft>
                      </a:pPr>
                      <a:r>
                        <a:rPr lang="en-GB" sz="1200" dirty="0">
                          <a:effectLst/>
                          <a:latin typeface="Calibri" panose="020F0502020204030204" pitchFamily="34" charset="0"/>
                          <a:ea typeface="SimSun" panose="02010600030101010101" pitchFamily="2" charset="-122"/>
                        </a:rPr>
                        <a:t>#149.2</a:t>
                      </a:r>
                      <a:endParaRPr lang="en-US" sz="1200" dirty="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defTabSz="1219170" rtl="0" eaLnBrk="1" latinLnBrk="0" hangingPunct="0">
                        <a:spcBef>
                          <a:spcPts val="0"/>
                        </a:spcBef>
                        <a:spcAft>
                          <a:spcPts val="900"/>
                        </a:spcAft>
                      </a:pPr>
                      <a:r>
                        <a:rPr lang="en-GB" sz="1200" kern="1200" dirty="0">
                          <a:solidFill>
                            <a:schemeClr val="tx1"/>
                          </a:solidFill>
                          <a:effectLst/>
                          <a:latin typeface="Calibri" panose="020F0502020204030204" pitchFamily="34" charset="0"/>
                          <a:ea typeface="SimSun" panose="02010600030101010101" pitchFamily="2" charset="-122"/>
                          <a:cs typeface="+mn-cs"/>
                        </a:rPr>
                        <a:t>3 August 13:00 ~15:00 UTC</a:t>
                      </a:r>
                      <a:endParaRPr lang="zh-CN" altLang="en-US" sz="1200" kern="1200" dirty="0">
                        <a:solidFill>
                          <a:schemeClr val="tx1"/>
                        </a:solidFill>
                        <a:effectLst/>
                        <a:latin typeface="Calibri" panose="020F0502020204030204" pitchFamily="34" charset="0"/>
                        <a:ea typeface="SimSun" panose="02010600030101010101" pitchFamily="2" charset="-122"/>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l" hangingPunct="0">
                        <a:spcBef>
                          <a:spcPts val="0"/>
                        </a:spcBef>
                        <a:spcAft>
                          <a:spcPts val="900"/>
                        </a:spcAft>
                      </a:pPr>
                      <a:r>
                        <a:rPr lang="fr-FR" sz="1200" dirty="0">
                          <a:effectLst/>
                          <a:latin typeface="Calibri" panose="020F0502020204030204" pitchFamily="34" charset="0"/>
                          <a:ea typeface="SimSun" panose="02010600030101010101" pitchFamily="2" charset="-122"/>
                        </a:rPr>
                        <a:t>Open</a:t>
                      </a:r>
                      <a:endParaRPr lang="en-US" sz="1200" dirty="0">
                        <a:effectLst/>
                        <a:latin typeface="Calibri" panose="020F0502020204030204" pitchFamily="34"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7056916"/>
                  </a:ext>
                </a:extLst>
              </a:tr>
            </a:tbl>
          </a:graphicData>
        </a:graphic>
      </p:graphicFrame>
      <p:sp>
        <p:nvSpPr>
          <p:cNvPr id="6" name="文本框 5"/>
          <p:cNvSpPr txBox="1"/>
          <p:nvPr/>
        </p:nvSpPr>
        <p:spPr>
          <a:xfrm>
            <a:off x="820179" y="5796201"/>
            <a:ext cx="10637553" cy="492443"/>
          </a:xfrm>
          <a:prstGeom prst="rect">
            <a:avLst/>
          </a:prstGeom>
          <a:noFill/>
        </p:spPr>
        <p:txBody>
          <a:bodyPr wrap="square" rtlCol="0">
            <a:spAutoFit/>
          </a:bodyPr>
          <a:lstStyle/>
          <a:p>
            <a:r>
              <a:rPr lang="en-US" altLang="zh-CN" dirty="0"/>
              <a:t>Latest update on the rapporteur call agenda in : </a:t>
            </a:r>
            <a:r>
              <a:rPr lang="en-US" altLang="zh-CN" dirty="0">
                <a:hlinkClick r:id="rId2"/>
              </a:rPr>
              <a:t>https://www.3gpp.org/ftp/Email_Discussions/SA5/OAM%20rapporteur%20calls/Rapporteur%20call%20%23147</a:t>
            </a:r>
            <a:endParaRPr lang="zh-CN" altLang="en-US" dirty="0"/>
          </a:p>
        </p:txBody>
      </p:sp>
    </p:spTree>
    <p:extLst>
      <p:ext uri="{BB962C8B-B14F-4D97-AF65-F5344CB8AC3E}">
        <p14:creationId xmlns:p14="http://schemas.microsoft.com/office/powerpoint/2010/main" val="26549642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8037" y="4561122"/>
            <a:ext cx="4008341" cy="519616"/>
          </a:xfrm>
        </p:spPr>
        <p:txBody>
          <a:bodyPr/>
          <a:lstStyle/>
          <a:p>
            <a:r>
              <a:rPr lang="sv-SE" sz="6000" dirty="0" err="1"/>
              <a:t>Thank</a:t>
            </a:r>
            <a:r>
              <a:rPr lang="sv-SE" sz="6000" dirty="0"/>
              <a:t> </a:t>
            </a:r>
            <a:r>
              <a:rPr lang="sv-SE" sz="6000" dirty="0" err="1"/>
              <a:t>you</a:t>
            </a:r>
            <a:r>
              <a:rPr lang="sv-SE" sz="6000" dirty="0"/>
              <a:t>!</a:t>
            </a:r>
          </a:p>
        </p:txBody>
      </p:sp>
      <p:pic>
        <p:nvPicPr>
          <p:cNvPr id="5" name="Picture 4">
            <a:extLst>
              <a:ext uri="{FF2B5EF4-FFF2-40B4-BE49-F238E27FC236}">
                <a16:creationId xmlns:a16="http://schemas.microsoft.com/office/drawing/2014/main" id="{1F485130-7A5A-4DBF-9534-3D49C6940F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1641"/>
            <a:ext cx="7719238" cy="5789429"/>
          </a:xfrm>
          <a:prstGeom prst="rect">
            <a:avLst/>
          </a:prstGeom>
        </p:spPr>
      </p:pic>
    </p:spTree>
    <p:extLst>
      <p:ext uri="{BB962C8B-B14F-4D97-AF65-F5344CB8AC3E}">
        <p14:creationId xmlns:p14="http://schemas.microsoft.com/office/powerpoint/2010/main" val="20406958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189B17BA-72DD-42EF-A364-FFE68C5F8281}"/>
              </a:ext>
            </a:extLst>
          </p:cNvPr>
          <p:cNvSpPr/>
          <p:nvPr/>
        </p:nvSpPr>
        <p:spPr>
          <a:xfrm>
            <a:off x="356297" y="1014242"/>
            <a:ext cx="11295771" cy="4924425"/>
          </a:xfrm>
          <a:prstGeom prst="rect">
            <a:avLst/>
          </a:prstGeom>
          <a:solidFill>
            <a:schemeClr val="bg1"/>
          </a:solidFill>
        </p:spPr>
        <p:txBody>
          <a:bodyPr wrap="square">
            <a:spAutoFit/>
          </a:bodyPr>
          <a:lstStyle/>
          <a:p>
            <a:r>
              <a:rPr lang="en-US" altLang="zh-CN" sz="1200" b="1" dirty="0"/>
              <a:t>SA5 OAM Release 18 planning</a:t>
            </a:r>
            <a:r>
              <a:rPr lang="zh-CN" altLang="en-US" sz="1200" b="1" dirty="0"/>
              <a:t>：</a:t>
            </a:r>
            <a:r>
              <a:rPr lang="en-US" altLang="zh-CN" sz="1200" b="1" dirty="0"/>
              <a:t> </a:t>
            </a:r>
          </a:p>
          <a:p>
            <a:pPr marL="609585" indent="-609585">
              <a:spcBef>
                <a:spcPct val="20000"/>
              </a:spcBef>
              <a:buBlip>
                <a:blip r:embed="rId2"/>
              </a:buBlip>
              <a:defRPr/>
            </a:pPr>
            <a:r>
              <a:rPr lang="en-US" altLang="zh-CN" sz="1400" dirty="0">
                <a:latin typeface="+mn-lt"/>
                <a:cs typeface="+mn-cs"/>
              </a:rPr>
              <a:t>Mar 2022 (TSG#95): SA5 SIDs/WIDs specified</a:t>
            </a:r>
          </a:p>
          <a:p>
            <a:pPr marL="609585" indent="-609585">
              <a:spcBef>
                <a:spcPct val="20000"/>
              </a:spcBef>
              <a:buBlip>
                <a:blip r:embed="rId2"/>
              </a:buBlip>
              <a:defRPr/>
            </a:pPr>
            <a:r>
              <a:rPr lang="en-US" altLang="zh-CN" sz="1400" dirty="0">
                <a:latin typeface="+mn-lt"/>
                <a:cs typeface="+mn-cs"/>
              </a:rPr>
              <a:t>Mar 2023 (SA#99) and Jun 2023(SA#100): SA5 SID concluded and Rel-18 WID started if needed</a:t>
            </a:r>
          </a:p>
          <a:p>
            <a:pPr marL="609585" indent="-609585">
              <a:spcBef>
                <a:spcPct val="20000"/>
              </a:spcBef>
              <a:buBlip>
                <a:blip r:embed="rId2"/>
              </a:buBlip>
              <a:defRPr/>
            </a:pPr>
            <a:r>
              <a:rPr lang="en-US" altLang="zh-CN" sz="1400" dirty="0">
                <a:latin typeface="+mn-lt"/>
                <a:cs typeface="+mn-cs"/>
              </a:rPr>
              <a:t>Sep 2023 (TSG#101): Stage 1 work freeze</a:t>
            </a:r>
          </a:p>
          <a:p>
            <a:pPr marL="609585" indent="-609585">
              <a:spcBef>
                <a:spcPct val="20000"/>
              </a:spcBef>
              <a:buBlip>
                <a:blip r:embed="rId2"/>
              </a:buBlip>
              <a:defRPr/>
            </a:pPr>
            <a:r>
              <a:rPr lang="en-US" altLang="zh-CN" sz="1400" dirty="0">
                <a:latin typeface="+mn-lt"/>
                <a:cs typeface="+mn-cs"/>
              </a:rPr>
              <a:t>Dec 2023 (TSG#102): Stage 2 Functional work Freeze and stage 3(OAM/CN related), provide inputs to SA2 and CT</a:t>
            </a:r>
          </a:p>
          <a:p>
            <a:pPr marL="609585" indent="-609585">
              <a:spcBef>
                <a:spcPct val="20000"/>
              </a:spcBef>
              <a:buBlip>
                <a:blip r:embed="rId2"/>
              </a:buBlip>
              <a:defRPr/>
            </a:pPr>
            <a:r>
              <a:rPr lang="en-US" altLang="zh-CN" sz="1400" dirty="0">
                <a:latin typeface="+mn-lt"/>
                <a:cs typeface="+mn-cs"/>
              </a:rPr>
              <a:t>Mar 2024 (TSG#103): Stage 2 Functional work Freeze and stage 3 (RAN related)</a:t>
            </a:r>
          </a:p>
          <a:p>
            <a:pPr>
              <a:spcBef>
                <a:spcPct val="20000"/>
              </a:spcBef>
              <a:defRPr/>
            </a:pPr>
            <a:endParaRPr lang="en-US" altLang="zh-CN" sz="1400" dirty="0">
              <a:latin typeface="+mn-lt"/>
              <a:cs typeface="+mn-cs"/>
            </a:endParaRPr>
          </a:p>
          <a:p>
            <a:pPr lvl="0"/>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609585" lvl="0" indent="-609585">
              <a:spcBef>
                <a:spcPct val="20000"/>
              </a:spcBef>
              <a:buBlip>
                <a:blip r:embed="rId2"/>
              </a:buBlip>
              <a:defRPr/>
            </a:pPr>
            <a:r>
              <a:rPr lang="en-US" altLang="zh-CN" sz="1400" dirty="0">
                <a:latin typeface="Calibri"/>
              </a:rPr>
              <a:t>June 2023 SA Rel-19 workshop: Provide SA5 relevant Rel-19 inputs/planning to Jun SA workshop </a:t>
            </a:r>
          </a:p>
          <a:p>
            <a:pPr marL="609585" lvl="0" indent="-609585">
              <a:spcBef>
                <a:spcPct val="20000"/>
              </a:spcBef>
              <a:buBlip>
                <a:blip r:embed="rId2"/>
              </a:buBlip>
              <a:defRPr/>
            </a:pPr>
            <a:r>
              <a:rPr lang="en-US" altLang="zh-CN" sz="1400" dirty="0">
                <a:latin typeface="Calibri"/>
              </a:rPr>
              <a:t>Sep 2023 (TSG#101): Submit Rel-19 1</a:t>
            </a:r>
            <a:r>
              <a:rPr lang="en-US" altLang="zh-CN" sz="1400" baseline="30000" dirty="0">
                <a:latin typeface="Calibri"/>
              </a:rPr>
              <a:t>st</a:t>
            </a:r>
            <a:r>
              <a:rPr lang="en-US" altLang="zh-CN" sz="1400" dirty="0">
                <a:latin typeface="Calibri"/>
              </a:rPr>
              <a:t> package following 3GPP timelines </a:t>
            </a:r>
          </a:p>
          <a:p>
            <a:pPr marL="609585" indent="-609585">
              <a:spcBef>
                <a:spcPct val="20000"/>
              </a:spcBef>
              <a:buBlip>
                <a:blip r:embed="rId2"/>
              </a:buBlip>
              <a:defRPr/>
            </a:pPr>
            <a:r>
              <a:rPr lang="en-US" altLang="zh-CN" sz="1400" dirty="0">
                <a:latin typeface="Calibri"/>
              </a:rPr>
              <a:t>Dec 2023 (TSG#102): Submit Rel-19 final package following 3GPP timelines </a:t>
            </a:r>
            <a:endParaRPr lang="en-US" altLang="zh-CN" sz="1400" dirty="0"/>
          </a:p>
          <a:p>
            <a:pPr marL="609585" lvl="0" indent="-609585">
              <a:spcBef>
                <a:spcPct val="20000"/>
              </a:spcBef>
              <a:buBlip>
                <a:blip r:embed="rId2"/>
              </a:buBlip>
              <a:defRPr/>
            </a:pPr>
            <a:endParaRPr lang="en-US" altLang="zh-CN" sz="1400" dirty="0">
              <a:solidFill>
                <a:srgbClr val="0000FF"/>
              </a:solidFill>
              <a:latin typeface="+mn-lt"/>
              <a:cs typeface="+mn-cs"/>
            </a:endParaRPr>
          </a:p>
          <a:p>
            <a:pPr>
              <a:defRPr/>
            </a:pPr>
            <a:endParaRPr lang="en-US" altLang="zh-CN" sz="1200" b="1" dirty="0"/>
          </a:p>
          <a:p>
            <a:pPr>
              <a:defRPr/>
            </a:pPr>
            <a:r>
              <a:rPr lang="en-US" altLang="zh-CN" sz="1200" b="1" dirty="0"/>
              <a:t>Note: </a:t>
            </a:r>
          </a:p>
          <a:p>
            <a:pPr marL="609585" indent="-609585">
              <a:spcBef>
                <a:spcPct val="20000"/>
              </a:spcBef>
              <a:buBlip>
                <a:blip r:embed="rId2"/>
              </a:buBlip>
              <a:defRPr/>
            </a:pPr>
            <a:r>
              <a:rPr lang="en-US" altLang="zh-CN" sz="14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4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4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400" dirty="0">
                <a:latin typeface="+mn-lt"/>
                <a:cs typeface="+mn-cs"/>
              </a:rPr>
              <a:t>Avoid exception requests as much as possible, and in case the work could not be completed according to the time plan, either narrow down the scope of the work, or postpone the work to next release.</a:t>
            </a:r>
          </a:p>
          <a:p>
            <a:pPr>
              <a:spcBef>
                <a:spcPct val="20000"/>
              </a:spcBef>
              <a:defRPr/>
            </a:pPr>
            <a:endParaRPr lang="en-US" altLang="zh-CN" sz="1400" dirty="0">
              <a:latin typeface="+mn-lt"/>
              <a:cs typeface="+mn-cs"/>
            </a:endParaRPr>
          </a:p>
        </p:txBody>
      </p:sp>
      <p:sp>
        <p:nvSpPr>
          <p:cNvPr id="9" name="标题 1">
            <a:extLst>
              <a:ext uri="{FF2B5EF4-FFF2-40B4-BE49-F238E27FC236}">
                <a16:creationId xmlns:a16="http://schemas.microsoft.com/office/drawing/2014/main" id="{5E1092E3-0097-4E0C-8E5D-E42D81F2A1A1}"/>
              </a:ext>
            </a:extLst>
          </p:cNvPr>
          <p:cNvSpPr>
            <a:spLocks noGrp="1"/>
          </p:cNvSpPr>
          <p:nvPr>
            <p:ph type="title"/>
          </p:nvPr>
        </p:nvSpPr>
        <p:spPr>
          <a:xfrm>
            <a:off x="57665" y="105637"/>
            <a:ext cx="9901881" cy="825239"/>
          </a:xfrm>
        </p:spPr>
        <p:txBody>
          <a:bodyPr/>
          <a:lstStyle/>
          <a:p>
            <a:r>
              <a:rPr lang="en-US" altLang="zh-CN" sz="2800" dirty="0"/>
              <a:t>Leaders’ recommendation for SA5 OAM time planning in</a:t>
            </a:r>
            <a:br>
              <a:rPr lang="en-US" altLang="zh-CN" sz="2800" dirty="0"/>
            </a:br>
            <a:r>
              <a:rPr lang="en-US" altLang="zh-CN" sz="2800" dirty="0"/>
              <a:t>S5‑232763 Rel-18&amp;Rel-19 time plan proposal for OAM (Endorsed)</a:t>
            </a:r>
            <a:endParaRPr lang="en-US" sz="2800" dirty="0"/>
          </a:p>
        </p:txBody>
      </p:sp>
    </p:spTree>
    <p:extLst>
      <p:ext uri="{BB962C8B-B14F-4D97-AF65-F5344CB8AC3E}">
        <p14:creationId xmlns:p14="http://schemas.microsoft.com/office/powerpoint/2010/main" val="1754507131"/>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19">
            <a:extLst>
              <a:ext uri="{FF2B5EF4-FFF2-40B4-BE49-F238E27FC236}">
                <a16:creationId xmlns:a16="http://schemas.microsoft.com/office/drawing/2014/main" id="{BE127356-83C7-4C71-9ECE-ECD8A704D9BD}"/>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8" name="Straight Connector 114">
            <a:extLst>
              <a:ext uri="{FF2B5EF4-FFF2-40B4-BE49-F238E27FC236}">
                <a16:creationId xmlns:a16="http://schemas.microsoft.com/office/drawing/2014/main" id="{B4123E1E-EC48-4908-B7AE-F0E01EA0B7A5}"/>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69" name="Straight Connector 114">
            <a:extLst>
              <a:ext uri="{FF2B5EF4-FFF2-40B4-BE49-F238E27FC236}">
                <a16:creationId xmlns:a16="http://schemas.microsoft.com/office/drawing/2014/main" id="{41474A5C-B946-4EFA-85AD-451387F50C06}"/>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0" name="Straight Connector 114">
            <a:extLst>
              <a:ext uri="{FF2B5EF4-FFF2-40B4-BE49-F238E27FC236}">
                <a16:creationId xmlns:a16="http://schemas.microsoft.com/office/drawing/2014/main" id="{4BC95B18-4D03-4A8A-9454-40B343940B2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2" name="TextBox 86">
            <a:extLst>
              <a:ext uri="{FF2B5EF4-FFF2-40B4-BE49-F238E27FC236}">
                <a16:creationId xmlns:a16="http://schemas.microsoft.com/office/drawing/2014/main" id="{7AC703CE-9B5A-4363-AE86-1258F8CD0EE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TSG#93-e</a:t>
            </a:r>
          </a:p>
        </p:txBody>
      </p:sp>
      <p:sp>
        <p:nvSpPr>
          <p:cNvPr id="73" name="Chevron 60">
            <a:extLst>
              <a:ext uri="{FF2B5EF4-FFF2-40B4-BE49-F238E27FC236}">
                <a16:creationId xmlns:a16="http://schemas.microsoft.com/office/drawing/2014/main" id="{45DB20F6-D310-4C04-9EE2-C7D513D3F0FF}"/>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Stage 1   100%</a:t>
            </a:r>
          </a:p>
        </p:txBody>
      </p:sp>
      <p:sp>
        <p:nvSpPr>
          <p:cNvPr id="74" name="Chevron 79">
            <a:extLst>
              <a:ext uri="{FF2B5EF4-FFF2-40B4-BE49-F238E27FC236}">
                <a16:creationId xmlns:a16="http://schemas.microsoft.com/office/drawing/2014/main" id="{47B2C540-24AF-4557-8F3E-6727E9C6BF4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RAN4_Perf </a:t>
            </a:r>
          </a:p>
        </p:txBody>
      </p:sp>
      <p:sp>
        <p:nvSpPr>
          <p:cNvPr id="75" name="Chevron 58">
            <a:extLst>
              <a:ext uri="{FF2B5EF4-FFF2-40B4-BE49-F238E27FC236}">
                <a16:creationId xmlns:a16="http://schemas.microsoft.com/office/drawing/2014/main" id="{3A026DE5-B259-48D2-94D7-8BC23DF0F870}"/>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3 (CT &amp; SA) </a:t>
            </a:r>
          </a:p>
        </p:txBody>
      </p:sp>
      <p:sp>
        <p:nvSpPr>
          <p:cNvPr id="76" name="Chevron 60">
            <a:extLst>
              <a:ext uri="{FF2B5EF4-FFF2-40B4-BE49-F238E27FC236}">
                <a16:creationId xmlns:a16="http://schemas.microsoft.com/office/drawing/2014/main" id="{205CCBA6-19AF-4486-9BFF-D70A824D16EE}"/>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RAN1</a:t>
            </a:r>
          </a:p>
        </p:txBody>
      </p:sp>
      <p:sp>
        <p:nvSpPr>
          <p:cNvPr id="77" name="Chevron 60">
            <a:extLst>
              <a:ext uri="{FF2B5EF4-FFF2-40B4-BE49-F238E27FC236}">
                <a16:creationId xmlns:a16="http://schemas.microsoft.com/office/drawing/2014/main" id="{21905178-6364-4ABF-8755-5F12C3A73206}"/>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2 (SA2, SA6,…) Normative</a:t>
            </a:r>
          </a:p>
        </p:txBody>
      </p:sp>
      <p:cxnSp>
        <p:nvCxnSpPr>
          <p:cNvPr id="78" name="Straight Connector 115">
            <a:extLst>
              <a:ext uri="{FF2B5EF4-FFF2-40B4-BE49-F238E27FC236}">
                <a16:creationId xmlns:a16="http://schemas.microsoft.com/office/drawing/2014/main" id="{7454C37A-B2B2-48A9-94F4-3DC5F194C44A}"/>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77329F2E-AC64-4E3E-A625-BDE30ED1978C}"/>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F4F780AE-C521-49F9-8F6A-76930D1CAC19}"/>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5980467F-E459-4FE9-9AE3-313DC4C8136C}"/>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9486168F-6126-485D-873C-0EA5B2B92864}"/>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0906F39A-0F21-43DB-9FB6-351AFAE0BBFB}"/>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39268CDE-736B-4A1E-88C4-155DD2744C79}"/>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43AE2E3-26D2-4095-9402-A0F98F681ABA}"/>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57ECEB7E-2770-4893-A01F-52EE9EC0BFF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2BC1CE1B-EA0C-42B7-9B35-0CEC8FA17A71}"/>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8" name="Chevron 60">
            <a:extLst>
              <a:ext uri="{FF2B5EF4-FFF2-40B4-BE49-F238E27FC236}">
                <a16:creationId xmlns:a16="http://schemas.microsoft.com/office/drawing/2014/main" id="{FF1E84C1-78AB-44F8-B721-7CE480D303D1}"/>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RAN4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content def.</a:t>
            </a:r>
          </a:p>
        </p:txBody>
      </p:sp>
      <p:sp>
        <p:nvSpPr>
          <p:cNvPr id="89" name="TextBox 112">
            <a:extLst>
              <a:ext uri="{FF2B5EF4-FFF2-40B4-BE49-F238E27FC236}">
                <a16:creationId xmlns:a16="http://schemas.microsoft.com/office/drawing/2014/main" id="{FFCD15A6-84FB-4CAF-9D37-D879EC926140}"/>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800" b="1"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Release 18</a:t>
            </a:r>
            <a:endParaRPr kumimoji="0" lang="en-GB" altLang="en-US" sz="1600" b="1"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0" name="TextBox 1">
            <a:extLst>
              <a:ext uri="{FF2B5EF4-FFF2-40B4-BE49-F238E27FC236}">
                <a16:creationId xmlns:a16="http://schemas.microsoft.com/office/drawing/2014/main" id="{9C95EBC7-A4D0-45F0-AA13-712E9BEB9A9C}"/>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Note</a:t>
            </a:r>
            <a:r>
              <a:rPr kumimoji="0" lang="en-GB" altLang="en-US" sz="5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 All starting dates are indicative</a:t>
            </a:r>
          </a:p>
        </p:txBody>
      </p:sp>
      <p:sp>
        <p:nvSpPr>
          <p:cNvPr id="91" name="TextBox 86">
            <a:extLst>
              <a:ext uri="{FF2B5EF4-FFF2-40B4-BE49-F238E27FC236}">
                <a16:creationId xmlns:a16="http://schemas.microsoft.com/office/drawing/2014/main" id="{C38FF6EC-FE9F-4E5F-86DD-4033B044DACD}"/>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TSG#94-e</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2" name="TextBox 86">
            <a:extLst>
              <a:ext uri="{FF2B5EF4-FFF2-40B4-BE49-F238E27FC236}">
                <a16:creationId xmlns:a16="http://schemas.microsoft.com/office/drawing/2014/main" id="{76B42662-756F-4961-BE06-CE627CFAEC6E}"/>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TSG#95-e</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3" name="TextBox 86">
            <a:extLst>
              <a:ext uri="{FF2B5EF4-FFF2-40B4-BE49-F238E27FC236}">
                <a16:creationId xmlns:a16="http://schemas.microsoft.com/office/drawing/2014/main" id="{789ADBAF-03A6-4DB9-B677-6297267F3AFA}"/>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TSG#96</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4" name="TextBox 86">
            <a:extLst>
              <a:ext uri="{FF2B5EF4-FFF2-40B4-BE49-F238E27FC236}">
                <a16:creationId xmlns:a16="http://schemas.microsoft.com/office/drawing/2014/main" id="{11AC30F4-D327-43D8-874A-60D8F37F7660}"/>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TSG#97-e</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5" name="TextBox 86">
            <a:extLst>
              <a:ext uri="{FF2B5EF4-FFF2-40B4-BE49-F238E27FC236}">
                <a16:creationId xmlns:a16="http://schemas.microsoft.com/office/drawing/2014/main" id="{286FA5EB-1AF3-4029-85D9-010D4506C5A8}"/>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TSG#98</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6" name="TextBox 86">
            <a:extLst>
              <a:ext uri="{FF2B5EF4-FFF2-40B4-BE49-F238E27FC236}">
                <a16:creationId xmlns:a16="http://schemas.microsoft.com/office/drawing/2014/main" id="{42212E21-FFB0-4390-B910-66C69BEC234D}"/>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TSG#99</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7" name="TextBox 86">
            <a:extLst>
              <a:ext uri="{FF2B5EF4-FFF2-40B4-BE49-F238E27FC236}">
                <a16:creationId xmlns:a16="http://schemas.microsoft.com/office/drawing/2014/main" id="{0832B578-E909-4BC0-B6D7-6E67AC4D94D8}"/>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TSG#100</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8" name="TextBox 86">
            <a:extLst>
              <a:ext uri="{FF2B5EF4-FFF2-40B4-BE49-F238E27FC236}">
                <a16:creationId xmlns:a16="http://schemas.microsoft.com/office/drawing/2014/main" id="{8D85F21E-4901-4466-A3F5-994938AAF1CC}"/>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TSG#101</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99" name="TextBox 86">
            <a:extLst>
              <a:ext uri="{FF2B5EF4-FFF2-40B4-BE49-F238E27FC236}">
                <a16:creationId xmlns:a16="http://schemas.microsoft.com/office/drawing/2014/main" id="{5A28A642-7209-484E-B146-F3191F349481}"/>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TSG#102</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100" name="TextBox 86">
            <a:extLst>
              <a:ext uri="{FF2B5EF4-FFF2-40B4-BE49-F238E27FC236}">
                <a16:creationId xmlns:a16="http://schemas.microsoft.com/office/drawing/2014/main" id="{288D1E34-B215-43E7-B797-A88DDB2281D4}"/>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TSG#103</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101" name="TextBox 86">
            <a:extLst>
              <a:ext uri="{FF2B5EF4-FFF2-40B4-BE49-F238E27FC236}">
                <a16:creationId xmlns:a16="http://schemas.microsoft.com/office/drawing/2014/main" id="{3633BE85-4BF2-463E-B655-B4ED0F71C431}"/>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TSG#104</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102" name="TextBox 86">
            <a:extLst>
              <a:ext uri="{FF2B5EF4-FFF2-40B4-BE49-F238E27FC236}">
                <a16:creationId xmlns:a16="http://schemas.microsoft.com/office/drawing/2014/main" id="{BE9314E8-2FBF-409E-B1D3-AB2DE28CB03C}"/>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rPr>
              <a:t>TSG#105</a:t>
            </a:r>
            <a:endParaRPr kumimoji="0" lang="en-GB" altLang="en-US" sz="400" b="0" i="0" u="none" strike="noStrike" kern="1200" cap="none" spc="0" normalizeH="0" baseline="0" noProof="0">
              <a:ln>
                <a:noFill/>
              </a:ln>
              <a:solidFill>
                <a:prstClr val="black"/>
              </a:solidFill>
              <a:effectLst/>
              <a:uLnTx/>
              <a:uFillTx/>
              <a:latin typeface="Montserrat" pitchFamily="50" charset="0"/>
              <a:ea typeface="MS PGothic" panose="020B0600070205080204" pitchFamily="34" charset="-128"/>
              <a:cs typeface="Arial" panose="020B0604020202020204" pitchFamily="34" charset="0"/>
            </a:endParaRPr>
          </a:p>
        </p:txBody>
      </p:sp>
      <p:sp>
        <p:nvSpPr>
          <p:cNvPr id="103" name="Chevron 60">
            <a:extLst>
              <a:ext uri="{FF2B5EF4-FFF2-40B4-BE49-F238E27FC236}">
                <a16:creationId xmlns:a16="http://schemas.microsoft.com/office/drawing/2014/main" id="{6D520267-C688-4F04-99D3-CDF5948C0A7D}"/>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900" b="1"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 </a:t>
            </a:r>
            <a:r>
              <a:rPr kumimoji="0" lang="fr-FR"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RAN Content </a:t>
            </a:r>
            <a:r>
              <a:rPr kumimoji="0" lang="fr-FR" altLang="en-US" sz="900" b="0" i="0" u="none" strike="noStrike" kern="1200" cap="none" spc="0" normalizeH="0" baseline="0" noProof="0" dirty="0" err="1">
                <a:ln>
                  <a:noFill/>
                </a:ln>
                <a:solidFill>
                  <a:prstClr val="black"/>
                </a:solidFill>
                <a:effectLst/>
                <a:uLnTx/>
                <a:uFillTx/>
                <a:latin typeface="Montserrat" panose="00000500000000000000" pitchFamily="50" charset="0"/>
                <a:ea typeface="+mn-ea"/>
                <a:cs typeface="Arial" panose="020B0604020202020204" pitchFamily="34" charset="0"/>
              </a:rPr>
              <a:t>def</a:t>
            </a:r>
            <a:r>
              <a:rPr kumimoji="0" lang="fr-FR" altLang="en-US" sz="9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a:t>
            </a:r>
          </a:p>
        </p:txBody>
      </p:sp>
      <p:sp>
        <p:nvSpPr>
          <p:cNvPr id="104" name="Chevron 60">
            <a:extLst>
              <a:ext uri="{FF2B5EF4-FFF2-40B4-BE49-F238E27FC236}">
                <a16:creationId xmlns:a16="http://schemas.microsoft.com/office/drawing/2014/main" id="{0B5DF4AE-8A83-4276-906D-6A857913B7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 </a:t>
            </a:r>
            <a:r>
              <a:rPr kumimoji="0" lang="fr-FR" sz="9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Completion</a:t>
            </a: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(RAN2/3/4core)</a:t>
            </a:r>
          </a:p>
        </p:txBody>
      </p:sp>
      <p:sp>
        <p:nvSpPr>
          <p:cNvPr id="105" name="TextBox 1">
            <a:extLst>
              <a:ext uri="{FF2B5EF4-FFF2-40B4-BE49-F238E27FC236}">
                <a16:creationId xmlns:a16="http://schemas.microsoft.com/office/drawing/2014/main" id="{42E59EAA-0E03-440E-8C7E-6301B2723C42}"/>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2022</a:t>
            </a:r>
          </a:p>
        </p:txBody>
      </p:sp>
      <p:sp>
        <p:nvSpPr>
          <p:cNvPr id="106" name="TextBox 57">
            <a:extLst>
              <a:ext uri="{FF2B5EF4-FFF2-40B4-BE49-F238E27FC236}">
                <a16:creationId xmlns:a16="http://schemas.microsoft.com/office/drawing/2014/main" id="{F8151D39-2E86-4BAD-8A11-C12D4472FD13}"/>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2023</a:t>
            </a:r>
          </a:p>
        </p:txBody>
      </p:sp>
      <p:sp>
        <p:nvSpPr>
          <p:cNvPr id="107" name="TextBox 2">
            <a:extLst>
              <a:ext uri="{FF2B5EF4-FFF2-40B4-BE49-F238E27FC236}">
                <a16:creationId xmlns:a16="http://schemas.microsoft.com/office/drawing/2014/main" id="{C7B70528-1E99-46BE-85D0-DAA5CAD74FC1}"/>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Sep.</a:t>
            </a:r>
          </a:p>
        </p:txBody>
      </p:sp>
      <p:sp>
        <p:nvSpPr>
          <p:cNvPr id="108" name="TextBox 59">
            <a:extLst>
              <a:ext uri="{FF2B5EF4-FFF2-40B4-BE49-F238E27FC236}">
                <a16:creationId xmlns:a16="http://schemas.microsoft.com/office/drawing/2014/main" id="{CDFAEF7E-FCE0-43D4-BF59-176657950ACC}"/>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Mar.</a:t>
            </a:r>
          </a:p>
        </p:txBody>
      </p:sp>
      <p:sp>
        <p:nvSpPr>
          <p:cNvPr id="109" name="TextBox 60">
            <a:extLst>
              <a:ext uri="{FF2B5EF4-FFF2-40B4-BE49-F238E27FC236}">
                <a16:creationId xmlns:a16="http://schemas.microsoft.com/office/drawing/2014/main" id="{FF09310B-EB0E-4E30-B4A0-53C7D3AB1758}"/>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Mar.</a:t>
            </a:r>
          </a:p>
        </p:txBody>
      </p:sp>
      <p:sp>
        <p:nvSpPr>
          <p:cNvPr id="110" name="TextBox 61">
            <a:extLst>
              <a:ext uri="{FF2B5EF4-FFF2-40B4-BE49-F238E27FC236}">
                <a16:creationId xmlns:a16="http://schemas.microsoft.com/office/drawing/2014/main" id="{99BCFE47-EFA9-474E-B50C-13BFD290143D}"/>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Mar.</a:t>
            </a:r>
          </a:p>
        </p:txBody>
      </p:sp>
      <p:sp>
        <p:nvSpPr>
          <p:cNvPr id="111" name="TextBox 62">
            <a:extLst>
              <a:ext uri="{FF2B5EF4-FFF2-40B4-BE49-F238E27FC236}">
                <a16:creationId xmlns:a16="http://schemas.microsoft.com/office/drawing/2014/main" id="{A0ABE8FA-13AF-4826-9010-D902EE05321A}"/>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Jun.</a:t>
            </a:r>
          </a:p>
        </p:txBody>
      </p:sp>
      <p:sp>
        <p:nvSpPr>
          <p:cNvPr id="112" name="TextBox 63">
            <a:extLst>
              <a:ext uri="{FF2B5EF4-FFF2-40B4-BE49-F238E27FC236}">
                <a16:creationId xmlns:a16="http://schemas.microsoft.com/office/drawing/2014/main" id="{9D836895-159C-4749-A927-2B039E032853}"/>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Jun.</a:t>
            </a:r>
          </a:p>
        </p:txBody>
      </p:sp>
      <p:sp>
        <p:nvSpPr>
          <p:cNvPr id="113" name="TextBox 64">
            <a:extLst>
              <a:ext uri="{FF2B5EF4-FFF2-40B4-BE49-F238E27FC236}">
                <a16:creationId xmlns:a16="http://schemas.microsoft.com/office/drawing/2014/main" id="{2E6C6848-3FCD-4DF1-94D3-B2412B9A9232}"/>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Jun.</a:t>
            </a:r>
          </a:p>
        </p:txBody>
      </p:sp>
      <p:sp>
        <p:nvSpPr>
          <p:cNvPr id="114" name="TextBox 65">
            <a:extLst>
              <a:ext uri="{FF2B5EF4-FFF2-40B4-BE49-F238E27FC236}">
                <a16:creationId xmlns:a16="http://schemas.microsoft.com/office/drawing/2014/main" id="{60CF51EB-38B8-47F7-A133-88B98F6B5BDE}"/>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Sep.</a:t>
            </a:r>
          </a:p>
        </p:txBody>
      </p:sp>
      <p:sp>
        <p:nvSpPr>
          <p:cNvPr id="115" name="TextBox 66">
            <a:extLst>
              <a:ext uri="{FF2B5EF4-FFF2-40B4-BE49-F238E27FC236}">
                <a16:creationId xmlns:a16="http://schemas.microsoft.com/office/drawing/2014/main" id="{91510504-D0F3-4F9C-BE45-8BCD1AAAD903}"/>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Sep.</a:t>
            </a:r>
          </a:p>
        </p:txBody>
      </p:sp>
      <p:sp>
        <p:nvSpPr>
          <p:cNvPr id="116" name="TextBox 67">
            <a:extLst>
              <a:ext uri="{FF2B5EF4-FFF2-40B4-BE49-F238E27FC236}">
                <a16:creationId xmlns:a16="http://schemas.microsoft.com/office/drawing/2014/main" id="{8F1F8E4D-2E92-441A-A882-F8D57B16C3C2}"/>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Sep.</a:t>
            </a:r>
          </a:p>
        </p:txBody>
      </p:sp>
      <p:sp>
        <p:nvSpPr>
          <p:cNvPr id="117" name="TextBox 69">
            <a:extLst>
              <a:ext uri="{FF2B5EF4-FFF2-40B4-BE49-F238E27FC236}">
                <a16:creationId xmlns:a16="http://schemas.microsoft.com/office/drawing/2014/main" id="{87BC914C-A695-489A-A6C4-36CA90771809}"/>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Dec.</a:t>
            </a:r>
          </a:p>
        </p:txBody>
      </p:sp>
      <p:sp>
        <p:nvSpPr>
          <p:cNvPr id="118" name="TextBox 70">
            <a:extLst>
              <a:ext uri="{FF2B5EF4-FFF2-40B4-BE49-F238E27FC236}">
                <a16:creationId xmlns:a16="http://schemas.microsoft.com/office/drawing/2014/main" id="{0E0CD202-2106-4A98-9DFC-57474FCDF578}"/>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Dec.</a:t>
            </a:r>
          </a:p>
        </p:txBody>
      </p:sp>
      <p:sp>
        <p:nvSpPr>
          <p:cNvPr id="119" name="TextBox 71">
            <a:extLst>
              <a:ext uri="{FF2B5EF4-FFF2-40B4-BE49-F238E27FC236}">
                <a16:creationId xmlns:a16="http://schemas.microsoft.com/office/drawing/2014/main" id="{C6BCEB86-AF1B-4D1C-A5EA-BC26A71CA4DE}"/>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Dec.</a:t>
            </a:r>
          </a:p>
        </p:txBody>
      </p:sp>
      <p:sp>
        <p:nvSpPr>
          <p:cNvPr id="120" name="TextBox 91">
            <a:extLst>
              <a:ext uri="{FF2B5EF4-FFF2-40B4-BE49-F238E27FC236}">
                <a16:creationId xmlns:a16="http://schemas.microsoft.com/office/drawing/2014/main" id="{0DDA0090-9F22-4275-A5B2-9DF97871D845}"/>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2024</a:t>
            </a:r>
          </a:p>
        </p:txBody>
      </p:sp>
      <p:pic>
        <p:nvPicPr>
          <p:cNvPr id="121" name="Picture 9222" descr="A picture containing text, clipart&#10;&#10;Description automatically generated">
            <a:extLst>
              <a:ext uri="{FF2B5EF4-FFF2-40B4-BE49-F238E27FC236}">
                <a16:creationId xmlns:a16="http://schemas.microsoft.com/office/drawing/2014/main" id="{C6F78E29-F426-4D3B-ACBB-034C15414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a:extLst>
              <a:ext uri="{FF2B5EF4-FFF2-40B4-BE49-F238E27FC236}">
                <a16:creationId xmlns:a16="http://schemas.microsoft.com/office/drawing/2014/main" id="{B165858E-D810-44E7-B3DF-355A14595A45}"/>
              </a:ext>
            </a:extLst>
          </p:cNvPr>
          <p:cNvSpPr>
            <a:spLocks noChangeArrowheads="1"/>
          </p:cNvSpPr>
          <p:nvPr/>
        </p:nvSpPr>
        <p:spPr bwMode="auto">
          <a:xfrm>
            <a:off x="4956684" y="5106072"/>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800" b="1"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Now</a:t>
            </a:r>
          </a:p>
        </p:txBody>
      </p:sp>
      <p:cxnSp>
        <p:nvCxnSpPr>
          <p:cNvPr id="123" name="Straight Connector 114">
            <a:extLst>
              <a:ext uri="{FF2B5EF4-FFF2-40B4-BE49-F238E27FC236}">
                <a16:creationId xmlns:a16="http://schemas.microsoft.com/office/drawing/2014/main" id="{C15782BA-1524-4298-8346-A4E2AB073A54}"/>
              </a:ext>
            </a:extLst>
          </p:cNvPr>
          <p:cNvCxnSpPr>
            <a:cxnSpLocks noChangeShapeType="1"/>
          </p:cNvCxnSpPr>
          <p:nvPr/>
        </p:nvCxnSpPr>
        <p:spPr bwMode="auto">
          <a:xfrm>
            <a:off x="5485322" y="1392909"/>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4" name="Chevron 60">
            <a:extLst>
              <a:ext uri="{FF2B5EF4-FFF2-40B4-BE49-F238E27FC236}">
                <a16:creationId xmlns:a16="http://schemas.microsoft.com/office/drawing/2014/main" id="{01D1B50C-1C09-4370-A4FA-4FC1B8590D82}"/>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Maint.</a:t>
            </a:r>
          </a:p>
        </p:txBody>
      </p:sp>
      <p:sp>
        <p:nvSpPr>
          <p:cNvPr id="125" name="Chevron 60">
            <a:extLst>
              <a:ext uri="{FF2B5EF4-FFF2-40B4-BE49-F238E27FC236}">
                <a16:creationId xmlns:a16="http://schemas.microsoft.com/office/drawing/2014/main" id="{BE43642B-BA32-4247-8A5A-1D0121672F33}"/>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Maint.</a:t>
            </a:r>
          </a:p>
        </p:txBody>
      </p:sp>
      <p:sp>
        <p:nvSpPr>
          <p:cNvPr id="126" name="Chevron 58">
            <a:extLst>
              <a:ext uri="{FF2B5EF4-FFF2-40B4-BE49-F238E27FC236}">
                <a16:creationId xmlns:a16="http://schemas.microsoft.com/office/drawing/2014/main" id="{868C9E3A-CBDA-433D-A633-87501404670B}"/>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ASN.1 &amp; Open APIs </a:t>
            </a:r>
          </a:p>
        </p:txBody>
      </p:sp>
      <p:grpSp>
        <p:nvGrpSpPr>
          <p:cNvPr id="127" name="Group 17">
            <a:extLst>
              <a:ext uri="{FF2B5EF4-FFF2-40B4-BE49-F238E27FC236}">
                <a16:creationId xmlns:a16="http://schemas.microsoft.com/office/drawing/2014/main" id="{B80B4192-A53E-4731-A526-0CBFD722E472}"/>
              </a:ext>
            </a:extLst>
          </p:cNvPr>
          <p:cNvGrpSpPr>
            <a:grpSpLocks/>
          </p:cNvGrpSpPr>
          <p:nvPr/>
        </p:nvGrpSpPr>
        <p:grpSpPr bwMode="auto">
          <a:xfrm>
            <a:off x="7614161" y="4633958"/>
            <a:ext cx="947737" cy="482600"/>
            <a:chOff x="7917288" y="3354946"/>
            <a:chExt cx="948590" cy="482958"/>
          </a:xfrm>
        </p:grpSpPr>
        <p:sp>
          <p:nvSpPr>
            <p:cNvPr id="128" name="Diamond 16">
              <a:extLst>
                <a:ext uri="{FF2B5EF4-FFF2-40B4-BE49-F238E27FC236}">
                  <a16:creationId xmlns:a16="http://schemas.microsoft.com/office/drawing/2014/main" id="{0EF95B46-D8DE-4FC8-9375-4F5CF76F1084}"/>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29" name="Chevron 58">
              <a:extLst>
                <a:ext uri="{FF2B5EF4-FFF2-40B4-BE49-F238E27FC236}">
                  <a16:creationId xmlns:a16="http://schemas.microsoft.com/office/drawing/2014/main" id="{5E85C182-A339-4470-89A8-8F88E132D7B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ASN.1</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pitchFamily="50" charset="0"/>
                  <a:ea typeface="+mn-ea"/>
                  <a:cs typeface="Arial" panose="020B0604020202020204" pitchFamily="34" charset="0"/>
                </a:rPr>
                <a:t>1st review</a:t>
              </a:r>
            </a:p>
          </p:txBody>
        </p:sp>
      </p:grpSp>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3200" b="0" i="0" u="none" strike="noStrike" kern="1200" cap="none" spc="0" normalizeH="0" baseline="0" noProof="0" dirty="0">
                <a:ln>
                  <a:noFill/>
                </a:ln>
                <a:solidFill>
                  <a:srgbClr val="FF0000"/>
                </a:solidFill>
                <a:effectLst/>
                <a:uLnTx/>
                <a:uFillTx/>
                <a:latin typeface="Calibri"/>
                <a:ea typeface="+mj-ea"/>
                <a:cs typeface="+mj-cs"/>
              </a:rPr>
              <a:t>Release 18 timeline– figure with SA5 OAM</a:t>
            </a:r>
            <a:endParaRPr kumimoji="0" lang="en-US" sz="3200" b="0" i="0" u="none" strike="noStrike" kern="1200" cap="none" spc="0" normalizeH="0" baseline="0" noProof="0" dirty="0">
              <a:ln>
                <a:noFill/>
              </a:ln>
              <a:solidFill>
                <a:srgbClr val="FF0000"/>
              </a:solidFill>
              <a:effectLst/>
              <a:uLnTx/>
              <a:uFillTx/>
              <a:latin typeface="Calibri"/>
              <a:ea typeface="+mj-ea"/>
              <a:cs typeface="+mj-cs"/>
            </a:endParaRPr>
          </a:p>
        </p:txBody>
      </p:sp>
      <p:sp>
        <p:nvSpPr>
          <p:cNvPr id="137" name="Chevron 60">
            <a:extLst>
              <a:ext uri="{FF2B5EF4-FFF2-40B4-BE49-F238E27FC236}">
                <a16:creationId xmlns:a16="http://schemas.microsoft.com/office/drawing/2014/main" id="{A63F40B6-CCAA-4193-813E-9464CC23B986}"/>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Studies</a:t>
            </a: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 (SA5 OAM)</a:t>
            </a:r>
          </a:p>
        </p:txBody>
      </p:sp>
      <p:sp>
        <p:nvSpPr>
          <p:cNvPr id="138" name="Chevron 60">
            <a:extLst>
              <a:ext uri="{FF2B5EF4-FFF2-40B4-BE49-F238E27FC236}">
                <a16:creationId xmlns:a16="http://schemas.microsoft.com/office/drawing/2014/main" id="{3A66003F-07CF-48C6-8F3D-F59BBE9E9A88}"/>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1 (SA5 OAM)</a:t>
            </a:r>
          </a:p>
        </p:txBody>
      </p:sp>
      <p:sp>
        <p:nvSpPr>
          <p:cNvPr id="139" name="Chevron 60">
            <a:extLst>
              <a:ext uri="{FF2B5EF4-FFF2-40B4-BE49-F238E27FC236}">
                <a16:creationId xmlns:a16="http://schemas.microsoft.com/office/drawing/2014/main" id="{CF66D53C-6EBA-4C81-A5FD-C8EEC6F18F12}"/>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2 Functional and stage 3 work (OAM/CN related),</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 provide inputs to CT</a:t>
            </a:r>
          </a:p>
        </p:txBody>
      </p:sp>
      <p:sp>
        <p:nvSpPr>
          <p:cNvPr id="140" name="Chevron 60">
            <a:extLst>
              <a:ext uri="{FF2B5EF4-FFF2-40B4-BE49-F238E27FC236}">
                <a16:creationId xmlns:a16="http://schemas.microsoft.com/office/drawing/2014/main" id="{EADCEF38-873E-4FCB-A899-8A00CA330649}"/>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2 Functional and stage 3 work (RAN related)</a:t>
            </a: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endParaRPr>
          </a:p>
        </p:txBody>
      </p:sp>
      <p:sp>
        <p:nvSpPr>
          <p:cNvPr id="141" name="矩形 1">
            <a:extLst>
              <a:ext uri="{FF2B5EF4-FFF2-40B4-BE49-F238E27FC236}">
                <a16:creationId xmlns:a16="http://schemas.microsoft.com/office/drawing/2014/main" id="{877907D7-C211-4EE8-9E8C-5D4D2BD47A8D}"/>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42" name="文本框 2">
            <a:extLst>
              <a:ext uri="{FF2B5EF4-FFF2-40B4-BE49-F238E27FC236}">
                <a16:creationId xmlns:a16="http://schemas.microsoft.com/office/drawing/2014/main" id="{EBD462BF-A58C-461C-9282-5830333D0497}"/>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Arial" panose="020B0604020202020204" pitchFamily="34" charset="0"/>
              </a:rPr>
              <a:t>SA5 OAM Rel-18 Timeline </a:t>
            </a:r>
            <a:endParaRPr kumimoji="0" lang="zh-CN" altLang="en-US" sz="13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71" name="矩形 51">
            <a:extLst>
              <a:ext uri="{FF2B5EF4-FFF2-40B4-BE49-F238E27FC236}">
                <a16:creationId xmlns:a16="http://schemas.microsoft.com/office/drawing/2014/main" id="{EEBED6A4-ADB6-48C0-B6C9-FBE75AC8E6DC}"/>
              </a:ext>
            </a:extLst>
          </p:cNvPr>
          <p:cNvSpPr/>
          <p:nvPr/>
        </p:nvSpPr>
        <p:spPr>
          <a:xfrm>
            <a:off x="246994" y="5990550"/>
            <a:ext cx="2133918" cy="307777"/>
          </a:xfrm>
          <a:prstGeom prst="rect">
            <a:avLst/>
          </a:prstGeom>
          <a:solidFill>
            <a:srgbClr val="00B0F0"/>
          </a:solid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Ref: S5-232763 updated</a:t>
            </a:r>
            <a:endParaRPr kumimoji="0" lang="en-US" sz="14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19317184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Outgoing LSs</a:t>
            </a:r>
          </a:p>
        </p:txBody>
      </p:sp>
      <p:graphicFrame>
        <p:nvGraphicFramePr>
          <p:cNvPr id="5" name="Table Placeholder 4"/>
          <p:cNvGraphicFramePr>
            <a:graphicFrameLocks noGrp="1"/>
          </p:cNvGraphicFramePr>
          <p:nvPr>
            <p:ph type="tbl" idx="1"/>
            <p:extLst/>
          </p:nvPr>
        </p:nvGraphicFramePr>
        <p:xfrm>
          <a:off x="122711" y="1299461"/>
          <a:ext cx="11946577" cy="4058191"/>
        </p:xfrm>
        <a:graphic>
          <a:graphicData uri="http://schemas.openxmlformats.org/drawingml/2006/table">
            <a:tbl>
              <a:tblPr firstRow="1" bandRow="1">
                <a:tableStyleId>{5C22544A-7EE6-4342-B048-85BDC9FD1C3A}</a:tableStyleId>
              </a:tblPr>
              <a:tblGrid>
                <a:gridCol w="903449">
                  <a:extLst>
                    <a:ext uri="{9D8B030D-6E8A-4147-A177-3AD203B41FA5}">
                      <a16:colId xmlns:a16="http://schemas.microsoft.com/office/drawing/2014/main" val="570476699"/>
                    </a:ext>
                  </a:extLst>
                </a:gridCol>
                <a:gridCol w="6322085">
                  <a:extLst>
                    <a:ext uri="{9D8B030D-6E8A-4147-A177-3AD203B41FA5}">
                      <a16:colId xmlns:a16="http://schemas.microsoft.com/office/drawing/2014/main" val="2618836924"/>
                    </a:ext>
                  </a:extLst>
                </a:gridCol>
                <a:gridCol w="1419835">
                  <a:extLst>
                    <a:ext uri="{9D8B030D-6E8A-4147-A177-3AD203B41FA5}">
                      <a16:colId xmlns:a16="http://schemas.microsoft.com/office/drawing/2014/main" val="3016348962"/>
                    </a:ext>
                  </a:extLst>
                </a:gridCol>
                <a:gridCol w="1549252">
                  <a:extLst>
                    <a:ext uri="{9D8B030D-6E8A-4147-A177-3AD203B41FA5}">
                      <a16:colId xmlns:a16="http://schemas.microsoft.com/office/drawing/2014/main" val="3690116950"/>
                    </a:ext>
                  </a:extLst>
                </a:gridCol>
                <a:gridCol w="1751956">
                  <a:extLst>
                    <a:ext uri="{9D8B030D-6E8A-4147-A177-3AD203B41FA5}">
                      <a16:colId xmlns:a16="http://schemas.microsoft.com/office/drawing/2014/main" val="2952368263"/>
                    </a:ext>
                  </a:extLst>
                </a:gridCol>
              </a:tblGrid>
              <a:tr h="323121">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Cc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Reply 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74454">
                <a:tc gridSpan="5">
                  <a:txBody>
                    <a:bodyPr/>
                    <a:lstStyle/>
                    <a:p>
                      <a:pPr marL="57150" indent="0" algn="l" fontAlgn="b"/>
                      <a:r>
                        <a:rPr lang="en-US" sz="1200" b="1" i="0" u="none" strike="noStrike" dirty="0">
                          <a:solidFill>
                            <a:srgbClr val="0000FF"/>
                          </a:solidFill>
                          <a:effectLst/>
                          <a:latin typeface="Calibri" panose="020F0502020204030204" pitchFamily="34" charset="0"/>
                        </a:rPr>
                        <a:t>NGMN/GSMA/O-RAN/ITU-T/ETSI NFV</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7150"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57150" indent="0" algn="l"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28221248"/>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S5-234452</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LS to C4-225411 = S5-233195 on Enhancement on Charging Identifier Uniqueness Mechanism (to: CT4; cc: CT3; contact: Ericsson)</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CT4</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CT3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C4-225411 = S5-233195</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S5-234453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LS to GSMA LS S5-233853 on Slice based (wholesale) differentiation and charging in roaming (to: GSMA NG ENSWI; cc: GSMA WAS, GSMA IDS, GSMA NRG, SA, SA2; contact: MATRIXX Software)</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GSMA NG ENSWI</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GSMA WAS, GSMA IDS, GSMA NRG, SA, SA2</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S5-233853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75054234"/>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S5-234547</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LS to ITU-T SG13 LS S5-233844 on Information and request of advice on the SG13 plan to initiate a new work item on "Requirements and framework of network function enhancements of IMT-2020 networks and beyond from the energy efficiency perspective" (to: ITU-T Q20/13; cc: SA1, ITU-T SG5, ITU-T SG11, ETSI NFV, NGMN; contact: Huawei)</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ITU-T Q20/13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SA1, ITU-T SG5, ITU-T SG11, ETSI NFV, NGMN</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S5-233844</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21158059"/>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S5-234594</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LS to ETSI TC EE(23)000005 = S5-234441 on Information on ETSI EE monitoring standard and support from 3GPP SA5 (to: ETSI TC EE WG2; cc: ITU-T SG5 Q6, NGMN Green Future Networks; contact: Huawei)</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ETSI TC EE</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ITU-T SG5 Q6, NGMN Green Future Networks</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ETSI TC EE(23)000005 = S5-23444</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87444000"/>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S5-234651</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LS to ITU-T SG13-LS80 = S5-233843 on Y.3159 "Framework for classifying network slice level in future networks </a:t>
                      </a:r>
                      <a:r>
                        <a:rPr lang="en-US" sz="1100" dirty="0" err="1">
                          <a:solidFill>
                            <a:srgbClr val="000000"/>
                          </a:solidFill>
                          <a:effectLst/>
                          <a:latin typeface="Calibri" panose="020F0502020204030204" pitchFamily="34" charset="0"/>
                          <a:ea typeface="Calibri" panose="020F0502020204030204" pitchFamily="34" charset="0"/>
                        </a:rPr>
                        <a:t>includin"g</a:t>
                      </a:r>
                      <a:r>
                        <a:rPr lang="en-US" sz="1100" dirty="0">
                          <a:solidFill>
                            <a:srgbClr val="000000"/>
                          </a:solidFill>
                          <a:effectLst/>
                          <a:latin typeface="Calibri" panose="020F0502020204030204" pitchFamily="34" charset="0"/>
                          <a:ea typeface="Calibri" panose="020F0502020204030204" pitchFamily="34" charset="0"/>
                        </a:rPr>
                        <a:t> IMT-2020" (to: ITU-T SG13/Q21; cc: SA2, GSMA; contact: BT)</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ITU-T SG13/Q21</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SA2, GSMA</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ITU-T SG13-LS80 = S5-233843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112339">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S5-234824</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LS to O-RAN_WG9_S-2022003 =S5-233850 and O-RAN_WG9_S-2023005 = S5-234493 on O-RAN – Transport Network Slicing Enhancement IM/DM TS28.541 (to: cc: SA, SA3, RAN; contact: Ericsson)</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O-RAN WG9</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SA, SA3, RAN</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S5-233850, S5-234493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97273534"/>
                  </a:ext>
                </a:extLst>
              </a:tr>
              <a:tr h="112339">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S5-234697</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to ETSI ISG ZSM(23)000104r1 = S5-234663 on enhanced intent driven management services for mobile networks (to: ETSI ISG ZSM; cc: -, contact: Huawei)</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ETSI ISG ZSM</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ETSI ISG ZSM(23)000104r1 = S5-234663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26934117"/>
                  </a:ext>
                </a:extLst>
              </a:tr>
              <a:tr h="174454">
                <a:tc gridSpan="5">
                  <a:txBody>
                    <a:bodyPr/>
                    <a:lstStyle/>
                    <a:p>
                      <a:pPr algn="l" fontAlgn="b"/>
                      <a:r>
                        <a:rPr lang="en-US" sz="1200" b="1" i="0" u="none" strike="noStrike" dirty="0">
                          <a:solidFill>
                            <a:srgbClr val="0000FF"/>
                          </a:solidFill>
                          <a:effectLst/>
                          <a:latin typeface="Calibri" panose="020F0502020204030204" pitchFamily="34" charset="0"/>
                        </a:rPr>
                        <a:t>RAN2/RAN3/SA1/SA2/SA4/SA6</a:t>
                      </a: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marL="57150"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algn="ctr" fontAlgn="b"/>
                      <a:endParaRPr lang="en-US" sz="1200" b="0" i="0" u="none" strike="noStrike" dirty="0">
                        <a:solidFill>
                          <a:srgbClr val="000000"/>
                        </a:solidFill>
                        <a:effectLst/>
                        <a:latin typeface="Calibri" panose="020F0502020204030204" pitchFamily="34" charset="0"/>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57150" indent="0" algn="l" defTabSz="1219170"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55563" indent="0" algn="ctr">
                        <a:spcAft>
                          <a:spcPts val="0"/>
                        </a:spcAft>
                      </a:pPr>
                      <a:endParaRPr lang="zh-CN" sz="12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37172973"/>
                  </a:ext>
                </a:extLst>
              </a:tr>
              <a:tr h="174454">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S5-234776</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LS on Security for AI ML trustworthiness management (to: SA3; cc: -; contact: Nokia)</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SA3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17411">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S5-234839</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Reply LS to R3-232051 = S5-233836 on introduction of a new attribute "Only Resource Coordination" to support source coordination between LTE and NR SA (to:RAN3; cc: -; contact: China Telecom)</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RAN3</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3975" marR="0" indent="0">
                        <a:spcBef>
                          <a:spcPts val="0"/>
                        </a:spcBef>
                        <a:spcAft>
                          <a:spcPts val="0"/>
                        </a:spcAft>
                      </a:pPr>
                      <a:r>
                        <a:rPr lang="en-US" sz="1100" dirty="0">
                          <a:solidFill>
                            <a:srgbClr val="000000"/>
                          </a:solidFill>
                          <a:effectLst/>
                          <a:latin typeface="Calibri" panose="020F0502020204030204" pitchFamily="34" charset="0"/>
                          <a:ea typeface="Calibri" panose="020F0502020204030204" pitchFamily="34" charset="0"/>
                        </a:rPr>
                        <a:t>R3-232051 = S5-233836</a:t>
                      </a:r>
                      <a:endParaRPr lang="en-US" sz="1100" dirty="0">
                        <a:effectLst/>
                        <a:latin typeface="Calibri" panose="020F0502020204030204" pitchFamily="34" charset="0"/>
                        <a:ea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3839425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5">
            <a:extLst>
              <a:ext uri="{FF2B5EF4-FFF2-40B4-BE49-F238E27FC236}">
                <a16:creationId xmlns:a16="http://schemas.microsoft.com/office/drawing/2014/main" id="{B8FB1D02-CFC0-4690-B9A8-136BAF479062}"/>
              </a:ext>
            </a:extLst>
          </p:cNvPr>
          <p:cNvSpPr>
            <a:spLocks noGrp="1"/>
          </p:cNvSpPr>
          <p:nvPr>
            <p:ph idx="1"/>
          </p:nvPr>
        </p:nvSpPr>
        <p:spPr>
          <a:xfrm>
            <a:off x="144850" y="1096962"/>
            <a:ext cx="8637587" cy="4664075"/>
          </a:xfrm>
        </p:spPr>
        <p:txBody>
          <a:bodyPr/>
          <a:lstStyle/>
          <a:p>
            <a:pPr marL="341313" indent="-341313">
              <a:defRPr/>
            </a:pPr>
            <a:r>
              <a:rPr lang="en-US" altLang="en-US" sz="1800" dirty="0"/>
              <a:t>Release 18 Freezes and other milestones, sorted by dates :</a:t>
            </a:r>
          </a:p>
          <a:p>
            <a:pPr lvl="1">
              <a:defRPr/>
            </a:pPr>
            <a:r>
              <a:rPr lang="en-GB" altLang="en-US" sz="1400" dirty="0"/>
              <a:t>Sept 2021 (TSG#93): </a:t>
            </a:r>
            <a:r>
              <a:rPr lang="en-GB" altLang="en-US" sz="1100" dirty="0"/>
              <a:t>Stage 1: 80% normative work; SA Workshop; joint SA/RAN/CT meeting</a:t>
            </a:r>
          </a:p>
          <a:p>
            <a:pPr lvl="1">
              <a:defRPr/>
            </a:pPr>
            <a:r>
              <a:rPr lang="en-GB" altLang="en-US" sz="1400" b="1" dirty="0"/>
              <a:t>Dec 2021 (TSG#94): </a:t>
            </a:r>
          </a:p>
          <a:p>
            <a:pPr lvl="2">
              <a:defRPr/>
            </a:pPr>
            <a:r>
              <a:rPr lang="en-GB" altLang="en-US" sz="1050" dirty="0"/>
              <a:t>Stage 1: 100% normative work</a:t>
            </a:r>
          </a:p>
          <a:p>
            <a:pPr lvl="2">
              <a:defRPr/>
            </a:pPr>
            <a:r>
              <a:rPr lang="en-US" altLang="en-US" sz="1050" dirty="0"/>
              <a:t>RAN/SA/CT</a:t>
            </a:r>
            <a:r>
              <a:rPr lang="en-GB" altLang="en-US" sz="1050" dirty="0"/>
              <a:t> joint meeting on Rel-18 content; SA2 Work Items prioritization; RAN Content Definition</a:t>
            </a:r>
          </a:p>
          <a:p>
            <a:pPr lvl="1">
              <a:defRPr/>
            </a:pPr>
            <a:r>
              <a:rPr lang="en-US" altLang="en-US" sz="1400" dirty="0"/>
              <a:t>Mar 2022 (TSG#95): </a:t>
            </a:r>
            <a:r>
              <a:rPr lang="en-US" altLang="en-US" sz="1100" dirty="0"/>
              <a:t>RAN4-lead WIDs specified</a:t>
            </a:r>
          </a:p>
          <a:p>
            <a:pPr lvl="1">
              <a:defRPr/>
            </a:pPr>
            <a:r>
              <a:rPr lang="en-US" altLang="en-US" sz="1200" i="1" dirty="0"/>
              <a:t>June 2022 (#96) till March 2023 (#99)</a:t>
            </a:r>
            <a:r>
              <a:rPr lang="en-GB" altLang="en-US" sz="1200" i="1" dirty="0"/>
              <a:t>: </a:t>
            </a:r>
            <a:r>
              <a:rPr lang="en-US" altLang="en-US" sz="1100" i="1" dirty="0"/>
              <a:t>no specific deadline</a:t>
            </a:r>
            <a:endParaRPr lang="en-US" altLang="en-US" sz="1000" i="1" dirty="0"/>
          </a:p>
          <a:p>
            <a:pPr lvl="1">
              <a:defRPr/>
            </a:pPr>
            <a:r>
              <a:rPr lang="en-US" altLang="en-US" sz="1400" b="1" dirty="0"/>
              <a:t>June 2023 (TSG#100): </a:t>
            </a:r>
            <a:r>
              <a:rPr lang="en-US" altLang="en-US" sz="1100" b="1" dirty="0"/>
              <a:t>Stage 2 Functional work (SA2 and SA6) Freeze</a:t>
            </a:r>
          </a:p>
          <a:p>
            <a:pPr lvl="1">
              <a:defRPr/>
            </a:pPr>
            <a:r>
              <a:rPr lang="en-US" altLang="en-US" sz="1400" dirty="0"/>
              <a:t>Sep 2023 (TSG#101): </a:t>
            </a:r>
          </a:p>
          <a:p>
            <a:pPr lvl="2">
              <a:defRPr/>
            </a:pPr>
            <a:r>
              <a:rPr lang="en-US" altLang="en-US" sz="1100" dirty="0"/>
              <a:t>RAN1 freeze before maintenance</a:t>
            </a:r>
          </a:p>
          <a:p>
            <a:pPr lvl="2">
              <a:defRPr/>
            </a:pPr>
            <a:r>
              <a:rPr lang="en-US" altLang="en-US" sz="1100" dirty="0"/>
              <a:t>Freeze for SA3</a:t>
            </a:r>
          </a:p>
          <a:p>
            <a:pPr lvl="1">
              <a:defRPr/>
            </a:pPr>
            <a:r>
              <a:rPr lang="en-US" altLang="en-US" sz="1400" dirty="0"/>
              <a:t>Dec 2023 (TSG#102):</a:t>
            </a:r>
          </a:p>
          <a:p>
            <a:pPr lvl="2">
              <a:defRPr/>
            </a:pPr>
            <a:r>
              <a:rPr lang="en-US" altLang="en-US" sz="1100" dirty="0"/>
              <a:t>RAN1 freeze after maintenance</a:t>
            </a:r>
          </a:p>
          <a:p>
            <a:pPr lvl="2">
              <a:defRPr/>
            </a:pPr>
            <a:r>
              <a:rPr lang="en-US" altLang="en-US" sz="1100" dirty="0"/>
              <a:t>RAN2, RAN3, RAN4Core freeze before maintenance</a:t>
            </a:r>
          </a:p>
          <a:p>
            <a:pPr lvl="1">
              <a:defRPr/>
            </a:pPr>
            <a:r>
              <a:rPr lang="en-US" altLang="en-US" sz="1400" dirty="0"/>
              <a:t>Mar 2024 (TSG#103):</a:t>
            </a:r>
          </a:p>
          <a:p>
            <a:pPr lvl="2">
              <a:defRPr/>
            </a:pPr>
            <a:r>
              <a:rPr lang="en-US" altLang="en-US" sz="1100" dirty="0"/>
              <a:t>RAN2, RAN3, RAN4Core freeze maintenance</a:t>
            </a:r>
          </a:p>
          <a:p>
            <a:pPr lvl="2">
              <a:defRPr/>
            </a:pPr>
            <a:r>
              <a:rPr lang="en-US" altLang="en-US" sz="1100" dirty="0"/>
              <a:t>Stage 3 (all CT WGs; SA WGs involved with Stage 3) freeze</a:t>
            </a:r>
          </a:p>
          <a:p>
            <a:pPr lvl="2">
              <a:defRPr/>
            </a:pPr>
            <a:r>
              <a:rPr lang="en-US" altLang="en-US" sz="1100" i="1" dirty="0"/>
              <a:t>(also first review of ASN.1)</a:t>
            </a:r>
          </a:p>
          <a:p>
            <a:pPr lvl="1">
              <a:defRPr/>
            </a:pPr>
            <a:r>
              <a:rPr lang="en-US" altLang="en-US" sz="1400" dirty="0"/>
              <a:t>June 2024 (TSG#104):</a:t>
            </a:r>
            <a:r>
              <a:rPr lang="en-GB" altLang="en-US" sz="1100" dirty="0"/>
              <a:t> </a:t>
            </a:r>
          </a:p>
          <a:p>
            <a:pPr lvl="2">
              <a:defRPr/>
            </a:pPr>
            <a:r>
              <a:rPr lang="en-US" altLang="en-US" sz="1100" dirty="0"/>
              <a:t>RAN4Perf freeze</a:t>
            </a:r>
          </a:p>
          <a:p>
            <a:pPr lvl="2">
              <a:defRPr/>
            </a:pPr>
            <a:r>
              <a:rPr lang="en-US" altLang="en-US" sz="1100" dirty="0"/>
              <a:t>“coding freeze”. Freeze of:</a:t>
            </a:r>
            <a:r>
              <a:rPr lang="en-GB" altLang="en-US" sz="1100" dirty="0"/>
              <a:t>ASN-1; Open APIs</a:t>
            </a:r>
          </a:p>
          <a:p>
            <a:pPr lvl="1">
              <a:defRPr/>
            </a:pPr>
            <a:endParaRPr lang="en-US" altLang="en-US" sz="1100" dirty="0"/>
          </a:p>
        </p:txBody>
      </p:sp>
      <p:sp>
        <p:nvSpPr>
          <p:cNvPr id="6" name="Oval 1">
            <a:extLst>
              <a:ext uri="{FF2B5EF4-FFF2-40B4-BE49-F238E27FC236}">
                <a16:creationId xmlns:a16="http://schemas.microsoft.com/office/drawing/2014/main" id="{98DC98DB-58D8-4443-A0ED-12FAFA77FB37}"/>
              </a:ext>
            </a:extLst>
          </p:cNvPr>
          <p:cNvSpPr>
            <a:spLocks noChangeArrowheads="1"/>
          </p:cNvSpPr>
          <p:nvPr/>
        </p:nvSpPr>
        <p:spPr bwMode="auto">
          <a:xfrm>
            <a:off x="657612" y="2551112"/>
            <a:ext cx="4249738" cy="31115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7" name="Straight Arrow Connector 6">
            <a:extLst>
              <a:ext uri="{FF2B5EF4-FFF2-40B4-BE49-F238E27FC236}">
                <a16:creationId xmlns:a16="http://schemas.microsoft.com/office/drawing/2014/main" id="{90A97178-5AC6-4195-8791-B007DBE99919}"/>
              </a:ext>
            </a:extLst>
          </p:cNvPr>
          <p:cNvCxnSpPr>
            <a:cxnSpLocks noChangeShapeType="1"/>
          </p:cNvCxnSpPr>
          <p:nvPr/>
        </p:nvCxnSpPr>
        <p:spPr bwMode="auto">
          <a:xfrm>
            <a:off x="43250" y="2682874"/>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8" name="TextBox 6">
            <a:extLst>
              <a:ext uri="{FF2B5EF4-FFF2-40B4-BE49-F238E27FC236}">
                <a16:creationId xmlns:a16="http://schemas.microsoft.com/office/drawing/2014/main" id="{68670BF9-CFF8-4D72-BFF9-A8AEA564D07F}"/>
              </a:ext>
            </a:extLst>
          </p:cNvPr>
          <p:cNvSpPr txBox="1">
            <a:spLocks noChangeArrowheads="1"/>
          </p:cNvSpPr>
          <p:nvPr/>
        </p:nvSpPr>
        <p:spPr bwMode="auto">
          <a:xfrm>
            <a:off x="0" y="2878064"/>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300" b="1" i="0" u="none" strike="noStrike" kern="1200" cap="none" spc="0" normalizeH="0" baseline="0" noProof="0">
                <a:ln>
                  <a:noFill/>
                </a:ln>
                <a:solidFill>
                  <a:srgbClr val="FF0000"/>
                </a:solidFill>
                <a:effectLst/>
                <a:uLnTx/>
                <a:uFillTx/>
                <a:latin typeface="Arial" panose="020B0604020202020204" pitchFamily="34" charset="0"/>
                <a:ea typeface="+mn-ea"/>
                <a:cs typeface="Arial" panose="020B0604020202020204" pitchFamily="34" charset="0"/>
              </a:rPr>
              <a:t>Now</a:t>
            </a:r>
          </a:p>
        </p:txBody>
      </p:sp>
      <p:sp>
        <p:nvSpPr>
          <p:cNvPr id="9" name="标题 1">
            <a:extLst>
              <a:ext uri="{FF2B5EF4-FFF2-40B4-BE49-F238E27FC236}">
                <a16:creationId xmlns:a16="http://schemas.microsoft.com/office/drawing/2014/main" id="{56858734-5EDE-4E59-9870-B4E95D85064C}"/>
              </a:ext>
            </a:extLst>
          </p:cNvPr>
          <p:cNvSpPr txBox="1">
            <a:spLocks/>
          </p:cNvSpPr>
          <p:nvPr/>
        </p:nvSpPr>
        <p:spPr bwMode="auto">
          <a:xfrm>
            <a:off x="117053" y="44669"/>
            <a:ext cx="10773369" cy="81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srgbClr val="FF0000"/>
                </a:solidFill>
                <a:effectLst/>
                <a:uLnTx/>
                <a:uFillTx/>
                <a:latin typeface="Calibri"/>
                <a:ea typeface="宋体" panose="02010600030101010101" pitchFamily="2" charset="-122"/>
                <a:cs typeface="+mj-cs"/>
              </a:rPr>
              <a:t>Release 18 timelines – with SA5 OAM text</a:t>
            </a:r>
            <a:endParaRPr kumimoji="0" lang="en-US" sz="3600" b="0" i="0" u="none" strike="noStrike" kern="0" cap="none" spc="0" normalizeH="0" baseline="0" noProof="0" dirty="0">
              <a:ln>
                <a:noFill/>
              </a:ln>
              <a:solidFill>
                <a:srgbClr val="FF0000"/>
              </a:solidFill>
              <a:effectLst/>
              <a:uLnTx/>
              <a:uFillTx/>
              <a:latin typeface="Calibri"/>
              <a:ea typeface="+mj-ea"/>
              <a:cs typeface="+mj-cs"/>
            </a:endParaRPr>
          </a:p>
        </p:txBody>
      </p:sp>
      <p:sp>
        <p:nvSpPr>
          <p:cNvPr id="12" name="Content Placeholder 5">
            <a:extLst>
              <a:ext uri="{FF2B5EF4-FFF2-40B4-BE49-F238E27FC236}">
                <a16:creationId xmlns:a16="http://schemas.microsoft.com/office/drawing/2014/main" id="{0392B4D0-88B5-40B2-8954-ED5117764BE3}"/>
              </a:ext>
            </a:extLst>
          </p:cNvPr>
          <p:cNvSpPr txBox="1">
            <a:spLocks/>
          </p:cNvSpPr>
          <p:nvPr/>
        </p:nvSpPr>
        <p:spPr bwMode="auto">
          <a:xfrm>
            <a:off x="6670487" y="2664477"/>
            <a:ext cx="515619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ct val="20000"/>
              </a:spcBef>
              <a:spcAft>
                <a:spcPct val="0"/>
              </a:spcAft>
              <a:buClrTx/>
              <a:buSzTx/>
              <a:buFontTx/>
              <a:buBlip>
                <a:blip r:embed="rId2"/>
              </a:buBlip>
              <a:tabLst/>
              <a:defRPr/>
            </a:pPr>
            <a:r>
              <a:rPr kumimoji="0" lang="en-US" altLang="en-US" sz="1800" b="0" i="0" u="none" strike="noStrike" kern="0" cap="none" spc="0" normalizeH="0" baseline="0" noProof="0" dirty="0">
                <a:ln>
                  <a:noFill/>
                </a:ln>
                <a:solidFill>
                  <a:prstClr val="black"/>
                </a:solidFill>
                <a:effectLst/>
                <a:uLnTx/>
                <a:uFillTx/>
                <a:latin typeface="Calibri"/>
                <a:ea typeface="MS PGothic" panose="020B0600070205080204" pitchFamily="34" charset="-128"/>
              </a:rPr>
              <a:t>SA5 OAM Release 18 Freezes and other milestones, sorted by dates :</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Mar 2022 (TSG#95): </a:t>
            </a:r>
            <a:r>
              <a:rPr kumimoji="0" lang="en-US" alt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SA5 SIDs/WIDs specified</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Mar 2023 (TSG#99) and Jun 2023(TSG#100): SA5 SID concluded and Rel-18 WID started if needed</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en-US"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Sep 2023 (TSG#101): Stage 1 work freeze</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zh-CN"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Dec</a:t>
            </a:r>
            <a:r>
              <a:rPr kumimoji="0" lang="en-US" altLang="en-US"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 2023 (TSG#102): </a:t>
            </a:r>
            <a:r>
              <a:rPr kumimoji="0" lang="en-US" alt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Stage 2 Functional work Freeze and stage 3(OAM/CN related), provide inputs to CT</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US" altLang="zh-CN"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Mar</a:t>
            </a:r>
            <a:r>
              <a:rPr kumimoji="0" lang="en-US" altLang="en-US" sz="1400" b="1"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 2024 (TSG#103): </a:t>
            </a:r>
            <a:r>
              <a:rPr kumimoji="0" lang="en-US" alt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Stage 2 Functional work Freeze and stage 3 (RAN related)</a:t>
            </a:r>
            <a:endParaRPr kumimoji="0" lang="en-GB" alt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13" name="Rectangle 12">
            <a:extLst>
              <a:ext uri="{FF2B5EF4-FFF2-40B4-BE49-F238E27FC236}">
                <a16:creationId xmlns:a16="http://schemas.microsoft.com/office/drawing/2014/main" id="{027292F1-D319-48CA-B6A9-ED99C2A7DA91}"/>
              </a:ext>
            </a:extLst>
          </p:cNvPr>
          <p:cNvSpPr>
            <a:spLocks noChangeArrowheads="1"/>
          </p:cNvSpPr>
          <p:nvPr/>
        </p:nvSpPr>
        <p:spPr bwMode="auto">
          <a:xfrm>
            <a:off x="7073537" y="3510058"/>
            <a:ext cx="4753148" cy="1755903"/>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14" name="Straight Arrow Connector 6">
            <a:extLst>
              <a:ext uri="{FF2B5EF4-FFF2-40B4-BE49-F238E27FC236}">
                <a16:creationId xmlns:a16="http://schemas.microsoft.com/office/drawing/2014/main" id="{6677735D-5FF1-476F-81E3-69BBC97BE7A6}"/>
              </a:ext>
            </a:extLst>
          </p:cNvPr>
          <p:cNvCxnSpPr>
            <a:cxnSpLocks noChangeShapeType="1"/>
          </p:cNvCxnSpPr>
          <p:nvPr/>
        </p:nvCxnSpPr>
        <p:spPr bwMode="auto">
          <a:xfrm flipH="1" flipV="1">
            <a:off x="9349418" y="5265961"/>
            <a:ext cx="400004" cy="407762"/>
          </a:xfrm>
          <a:prstGeom prst="straightConnector1">
            <a:avLst/>
          </a:prstGeom>
          <a:noFill/>
          <a:ln w="57150" algn="ctr">
            <a:solidFill>
              <a:srgbClr val="0000FF"/>
            </a:solidFill>
            <a:round/>
            <a:headEnd/>
            <a:tailEnd type="arrow" w="med" len="med"/>
          </a:ln>
          <a:extLst>
            <a:ext uri="{909E8E84-426E-40DD-AFC4-6F175D3DCCD1}">
              <a14:hiddenFill xmlns:a14="http://schemas.microsoft.com/office/drawing/2010/main">
                <a:noFill/>
              </a14:hiddenFill>
            </a:ext>
          </a:extLst>
        </p:spPr>
      </p:cxnSp>
      <p:sp>
        <p:nvSpPr>
          <p:cNvPr id="15" name="TextBox 12">
            <a:extLst>
              <a:ext uri="{FF2B5EF4-FFF2-40B4-BE49-F238E27FC236}">
                <a16:creationId xmlns:a16="http://schemas.microsoft.com/office/drawing/2014/main" id="{B0F5D306-E1AD-4E73-952A-C3E0B7F5124D}"/>
              </a:ext>
            </a:extLst>
          </p:cNvPr>
          <p:cNvSpPr txBox="1">
            <a:spLocks noChangeArrowheads="1"/>
          </p:cNvSpPr>
          <p:nvPr/>
        </p:nvSpPr>
        <p:spPr bwMode="auto">
          <a:xfrm>
            <a:off x="9127465" y="5668726"/>
            <a:ext cx="13757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400" b="1"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rPr>
              <a:t>Updated at SA5#146bis-e</a:t>
            </a:r>
          </a:p>
        </p:txBody>
      </p:sp>
      <p:cxnSp>
        <p:nvCxnSpPr>
          <p:cNvPr id="16" name="直接箭头连接符 13">
            <a:extLst>
              <a:ext uri="{FF2B5EF4-FFF2-40B4-BE49-F238E27FC236}">
                <a16:creationId xmlns:a16="http://schemas.microsoft.com/office/drawing/2014/main" id="{32238234-6A89-48A3-B1D8-D9D0E8F3ED6A}"/>
              </a:ext>
            </a:extLst>
          </p:cNvPr>
          <p:cNvCxnSpPr>
            <a:cxnSpLocks noChangeShapeType="1"/>
          </p:cNvCxnSpPr>
          <p:nvPr/>
        </p:nvCxnSpPr>
        <p:spPr bwMode="auto">
          <a:xfrm flipH="1" flipV="1">
            <a:off x="4907351" y="3002035"/>
            <a:ext cx="2298792" cy="139355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7" name="直接箭头连接符 11">
            <a:extLst>
              <a:ext uri="{FF2B5EF4-FFF2-40B4-BE49-F238E27FC236}">
                <a16:creationId xmlns:a16="http://schemas.microsoft.com/office/drawing/2014/main" id="{A423B560-243C-458D-A653-03DB3F3445DC}"/>
              </a:ext>
            </a:extLst>
          </p:cNvPr>
          <p:cNvCxnSpPr>
            <a:cxnSpLocks noChangeShapeType="1"/>
          </p:cNvCxnSpPr>
          <p:nvPr/>
        </p:nvCxnSpPr>
        <p:spPr bwMode="auto">
          <a:xfrm flipH="1" flipV="1">
            <a:off x="2801924" y="4469068"/>
            <a:ext cx="4314713" cy="367575"/>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18" name="文本框 27">
            <a:extLst>
              <a:ext uri="{FF2B5EF4-FFF2-40B4-BE49-F238E27FC236}">
                <a16:creationId xmlns:a16="http://schemas.microsoft.com/office/drawing/2014/main" id="{0C178EFF-0118-4301-B775-1D9193960FA2}"/>
              </a:ext>
            </a:extLst>
          </p:cNvPr>
          <p:cNvSpPr txBox="1"/>
          <p:nvPr/>
        </p:nvSpPr>
        <p:spPr>
          <a:xfrm>
            <a:off x="4934400" y="3659014"/>
            <a:ext cx="1565257"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rPr>
              <a:t>Support of SA2, provide inputs to CT</a:t>
            </a:r>
            <a:endParaRPr kumimoji="0" lang="zh-CN" altLang="en-US" sz="1200" b="0"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9" name="文本框 28">
            <a:extLst>
              <a:ext uri="{FF2B5EF4-FFF2-40B4-BE49-F238E27FC236}">
                <a16:creationId xmlns:a16="http://schemas.microsoft.com/office/drawing/2014/main" id="{7BB7B406-D148-481F-B802-F2CBE1F42607}"/>
              </a:ext>
            </a:extLst>
          </p:cNvPr>
          <p:cNvSpPr txBox="1"/>
          <p:nvPr/>
        </p:nvSpPr>
        <p:spPr>
          <a:xfrm>
            <a:off x="5220995" y="4760707"/>
            <a:ext cx="1300973" cy="27699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rPr>
              <a:t>Support of RAN</a:t>
            </a:r>
            <a:endParaRPr kumimoji="0" lang="zh-CN" altLang="en-US" sz="1200" b="0" i="0" u="none" strike="noStrike" kern="1200" cap="none" spc="0" normalizeH="0" baseline="0" noProof="0" dirty="0">
              <a:ln>
                <a:noFill/>
              </a:ln>
              <a:solidFill>
                <a:srgbClr val="00B050"/>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24" name="Straight Arrow Connector 6">
            <a:extLst>
              <a:ext uri="{FF2B5EF4-FFF2-40B4-BE49-F238E27FC236}">
                <a16:creationId xmlns:a16="http://schemas.microsoft.com/office/drawing/2014/main" id="{F48B49D4-9A20-4397-88E6-9DD3F65338E9}"/>
              </a:ext>
            </a:extLst>
          </p:cNvPr>
          <p:cNvCxnSpPr>
            <a:cxnSpLocks noChangeShapeType="1"/>
          </p:cNvCxnSpPr>
          <p:nvPr/>
        </p:nvCxnSpPr>
        <p:spPr bwMode="auto">
          <a:xfrm>
            <a:off x="6416700" y="3681748"/>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25" name="TextBox 6">
            <a:extLst>
              <a:ext uri="{FF2B5EF4-FFF2-40B4-BE49-F238E27FC236}">
                <a16:creationId xmlns:a16="http://schemas.microsoft.com/office/drawing/2014/main" id="{A85FB4A6-727A-49FD-8B03-BE077DA522C3}"/>
              </a:ext>
            </a:extLst>
          </p:cNvPr>
          <p:cNvSpPr txBox="1">
            <a:spLocks noChangeArrowheads="1"/>
          </p:cNvSpPr>
          <p:nvPr/>
        </p:nvSpPr>
        <p:spPr bwMode="auto">
          <a:xfrm>
            <a:off x="6368421" y="3349395"/>
            <a:ext cx="4556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300" b="1"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Now</a:t>
            </a:r>
          </a:p>
        </p:txBody>
      </p:sp>
      <p:sp>
        <p:nvSpPr>
          <p:cNvPr id="26" name="矩形 51">
            <a:extLst>
              <a:ext uri="{FF2B5EF4-FFF2-40B4-BE49-F238E27FC236}">
                <a16:creationId xmlns:a16="http://schemas.microsoft.com/office/drawing/2014/main" id="{A618268D-EAD5-4242-848E-D9D405A1AB04}"/>
              </a:ext>
            </a:extLst>
          </p:cNvPr>
          <p:cNvSpPr/>
          <p:nvPr/>
        </p:nvSpPr>
        <p:spPr>
          <a:xfrm>
            <a:off x="246994" y="5990550"/>
            <a:ext cx="4472699" cy="307777"/>
          </a:xfrm>
          <a:prstGeom prst="rect">
            <a:avLst/>
          </a:prstGeom>
          <a:solidFill>
            <a:srgbClr val="00B0F0"/>
          </a:solidFill>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Ref: updated of S5-232763 according to SA#99 inputs</a:t>
            </a:r>
            <a:endParaRPr kumimoji="0" lang="en-US" sz="1400" b="0" i="0" u="none" strike="noStrike" kern="1200" cap="none" spc="0" normalizeH="0" baseline="0" noProof="0" dirty="0">
              <a:ln>
                <a:noFill/>
              </a:ln>
              <a:solidFill>
                <a:srgbClr val="0000FF"/>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673483189"/>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2" name="Straight Connector 3">
            <a:extLst>
              <a:ext uri="{FF2B5EF4-FFF2-40B4-BE49-F238E27FC236}">
                <a16:creationId xmlns:a16="http://schemas.microsoft.com/office/drawing/2014/main" id="{3B22AD63-9B06-4F9A-88F1-FEAEAFE0FF25}"/>
              </a:ext>
            </a:extLst>
          </p:cNvPr>
          <p:cNvCxnSpPr/>
          <p:nvPr/>
        </p:nvCxnSpPr>
        <p:spPr bwMode="auto">
          <a:xfrm>
            <a:off x="2148574" y="1257472"/>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3" name="Straight Connector 114">
            <a:extLst>
              <a:ext uri="{FF2B5EF4-FFF2-40B4-BE49-F238E27FC236}">
                <a16:creationId xmlns:a16="http://schemas.microsoft.com/office/drawing/2014/main" id="{CA92D8F7-2C23-4B3A-AAEE-06E4E32E37B9}"/>
              </a:ext>
            </a:extLst>
          </p:cNvPr>
          <p:cNvCxnSpPr>
            <a:cxnSpLocks noChangeShapeType="1"/>
          </p:cNvCxnSpPr>
          <p:nvPr/>
        </p:nvCxnSpPr>
        <p:spPr bwMode="auto">
          <a:xfrm>
            <a:off x="7587349" y="1709910"/>
            <a:ext cx="0" cy="3624262"/>
          </a:xfrm>
          <a:prstGeom prst="line">
            <a:avLst/>
          </a:prstGeom>
          <a:noFill/>
          <a:ln w="28575" algn="ctr">
            <a:solidFill>
              <a:schemeClr val="accent3"/>
            </a:solidFill>
            <a:round/>
            <a:headEnd/>
            <a:tailEnd/>
          </a:ln>
        </p:spPr>
      </p:cxnSp>
      <p:cxnSp>
        <p:nvCxnSpPr>
          <p:cNvPr id="64" name="Straight Connector 114">
            <a:extLst>
              <a:ext uri="{FF2B5EF4-FFF2-40B4-BE49-F238E27FC236}">
                <a16:creationId xmlns:a16="http://schemas.microsoft.com/office/drawing/2014/main" id="{649E2DB5-E14A-4EDC-AE31-06D232CA8061}"/>
              </a:ext>
            </a:extLst>
          </p:cNvPr>
          <p:cNvCxnSpPr>
            <a:cxnSpLocks noChangeShapeType="1"/>
          </p:cNvCxnSpPr>
          <p:nvPr/>
        </p:nvCxnSpPr>
        <p:spPr bwMode="auto">
          <a:xfrm>
            <a:off x="4867962" y="1670222"/>
            <a:ext cx="0" cy="3663950"/>
          </a:xfrm>
          <a:prstGeom prst="line">
            <a:avLst/>
          </a:prstGeom>
          <a:noFill/>
          <a:ln w="28575" algn="ctr">
            <a:solidFill>
              <a:schemeClr val="accent3"/>
            </a:solidFill>
            <a:round/>
            <a:headEnd/>
            <a:tailEnd/>
          </a:ln>
        </p:spPr>
      </p:cxnSp>
      <p:cxnSp>
        <p:nvCxnSpPr>
          <p:cNvPr id="65" name="Straight Connector 114">
            <a:extLst>
              <a:ext uri="{FF2B5EF4-FFF2-40B4-BE49-F238E27FC236}">
                <a16:creationId xmlns:a16="http://schemas.microsoft.com/office/drawing/2014/main" id="{A2A2D169-0211-4E5D-8B8B-4351C7F7F018}"/>
              </a:ext>
            </a:extLst>
          </p:cNvPr>
          <p:cNvCxnSpPr>
            <a:cxnSpLocks noChangeShapeType="1"/>
          </p:cNvCxnSpPr>
          <p:nvPr/>
        </p:nvCxnSpPr>
        <p:spPr bwMode="auto">
          <a:xfrm flipH="1">
            <a:off x="2124762" y="1671810"/>
            <a:ext cx="14287" cy="3662362"/>
          </a:xfrm>
          <a:prstGeom prst="line">
            <a:avLst/>
          </a:prstGeom>
          <a:noFill/>
          <a:ln w="28575" algn="ctr">
            <a:solidFill>
              <a:schemeClr val="accent3"/>
            </a:solidFill>
            <a:round/>
            <a:headEnd/>
            <a:tailEnd/>
          </a:ln>
        </p:spPr>
      </p:cxnSp>
      <p:sp>
        <p:nvSpPr>
          <p:cNvPr id="66" name="TextBox 86">
            <a:extLst>
              <a:ext uri="{FF2B5EF4-FFF2-40B4-BE49-F238E27FC236}">
                <a16:creationId xmlns:a16="http://schemas.microsoft.com/office/drawing/2014/main" id="{381EA6E7-BA63-4BE5-9DCC-1F5AD1D8DC30}"/>
              </a:ext>
            </a:extLst>
          </p:cNvPr>
          <p:cNvSpPr txBox="1">
            <a:spLocks noChangeArrowheads="1"/>
          </p:cNvSpPr>
          <p:nvPr/>
        </p:nvSpPr>
        <p:spPr bwMode="auto">
          <a:xfrm>
            <a:off x="1238937"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cxnSp>
        <p:nvCxnSpPr>
          <p:cNvPr id="67" name="Straight Connector 115">
            <a:extLst>
              <a:ext uri="{FF2B5EF4-FFF2-40B4-BE49-F238E27FC236}">
                <a16:creationId xmlns:a16="http://schemas.microsoft.com/office/drawing/2014/main" id="{A026520F-28C3-4F3A-92F1-2B15F58DC37F}"/>
              </a:ext>
            </a:extLst>
          </p:cNvPr>
          <p:cNvCxnSpPr>
            <a:cxnSpLocks noChangeShapeType="1"/>
          </p:cNvCxnSpPr>
          <p:nvPr/>
        </p:nvCxnSpPr>
        <p:spPr bwMode="auto">
          <a:xfrm>
            <a:off x="2812149" y="1709910"/>
            <a:ext cx="0" cy="3724275"/>
          </a:xfrm>
          <a:prstGeom prst="line">
            <a:avLst/>
          </a:prstGeom>
          <a:noFill/>
          <a:ln w="9525" algn="ctr">
            <a:solidFill>
              <a:schemeClr val="accent3"/>
            </a:solidFill>
            <a:prstDash val="dash"/>
            <a:round/>
            <a:headEnd/>
            <a:tailEnd/>
          </a:ln>
        </p:spPr>
      </p:cxnSp>
      <p:cxnSp>
        <p:nvCxnSpPr>
          <p:cNvPr id="68" name="Straight Connector 114">
            <a:extLst>
              <a:ext uri="{FF2B5EF4-FFF2-40B4-BE49-F238E27FC236}">
                <a16:creationId xmlns:a16="http://schemas.microsoft.com/office/drawing/2014/main" id="{3944CE5F-6EBE-4E3A-85F4-3CF3D8EA7282}"/>
              </a:ext>
            </a:extLst>
          </p:cNvPr>
          <p:cNvCxnSpPr>
            <a:cxnSpLocks noChangeShapeType="1"/>
          </p:cNvCxnSpPr>
          <p:nvPr/>
        </p:nvCxnSpPr>
        <p:spPr bwMode="auto">
          <a:xfrm>
            <a:off x="9398687" y="1713085"/>
            <a:ext cx="0" cy="3803650"/>
          </a:xfrm>
          <a:prstGeom prst="line">
            <a:avLst/>
          </a:prstGeom>
          <a:noFill/>
          <a:ln w="9525" algn="ctr">
            <a:solidFill>
              <a:schemeClr val="accent3"/>
            </a:solidFill>
            <a:prstDash val="dash"/>
            <a:round/>
            <a:headEnd/>
            <a:tailEnd/>
          </a:ln>
        </p:spPr>
      </p:cxnSp>
      <p:cxnSp>
        <p:nvCxnSpPr>
          <p:cNvPr id="69" name="Straight Connector 114">
            <a:extLst>
              <a:ext uri="{FF2B5EF4-FFF2-40B4-BE49-F238E27FC236}">
                <a16:creationId xmlns:a16="http://schemas.microsoft.com/office/drawing/2014/main" id="{89A03335-BD08-4DCE-A51F-BE46FD67B938}"/>
              </a:ext>
            </a:extLst>
          </p:cNvPr>
          <p:cNvCxnSpPr>
            <a:cxnSpLocks noChangeShapeType="1"/>
          </p:cNvCxnSpPr>
          <p:nvPr/>
        </p:nvCxnSpPr>
        <p:spPr bwMode="auto">
          <a:xfrm>
            <a:off x="1521512" y="1709910"/>
            <a:ext cx="0" cy="3724275"/>
          </a:xfrm>
          <a:prstGeom prst="line">
            <a:avLst/>
          </a:prstGeom>
          <a:noFill/>
          <a:ln w="9525" algn="ctr">
            <a:solidFill>
              <a:schemeClr val="accent3"/>
            </a:solidFill>
            <a:prstDash val="dash"/>
            <a:round/>
            <a:headEnd/>
            <a:tailEnd/>
          </a:ln>
        </p:spPr>
      </p:cxnSp>
      <p:cxnSp>
        <p:nvCxnSpPr>
          <p:cNvPr id="70" name="Straight Connector 114">
            <a:extLst>
              <a:ext uri="{FF2B5EF4-FFF2-40B4-BE49-F238E27FC236}">
                <a16:creationId xmlns:a16="http://schemas.microsoft.com/office/drawing/2014/main" id="{BB7C720C-F2F4-4A98-8381-DAFD9D6F6978}"/>
              </a:ext>
            </a:extLst>
          </p:cNvPr>
          <p:cNvCxnSpPr>
            <a:cxnSpLocks noChangeShapeType="1"/>
          </p:cNvCxnSpPr>
          <p:nvPr/>
        </p:nvCxnSpPr>
        <p:spPr bwMode="auto">
          <a:xfrm>
            <a:off x="8165199" y="1709910"/>
            <a:ext cx="0" cy="3806825"/>
          </a:xfrm>
          <a:prstGeom prst="line">
            <a:avLst/>
          </a:prstGeom>
          <a:noFill/>
          <a:ln w="9525" algn="ctr">
            <a:solidFill>
              <a:schemeClr val="accent3"/>
            </a:solidFill>
            <a:prstDash val="dash"/>
            <a:round/>
            <a:headEnd/>
            <a:tailEnd/>
          </a:ln>
        </p:spPr>
      </p:cxnSp>
      <p:cxnSp>
        <p:nvCxnSpPr>
          <p:cNvPr id="71" name="Straight Connector 114">
            <a:extLst>
              <a:ext uri="{FF2B5EF4-FFF2-40B4-BE49-F238E27FC236}">
                <a16:creationId xmlns:a16="http://schemas.microsoft.com/office/drawing/2014/main" id="{BE751EEF-BAA3-407F-BC06-D13211A560EE}"/>
              </a:ext>
            </a:extLst>
          </p:cNvPr>
          <p:cNvCxnSpPr>
            <a:cxnSpLocks noChangeShapeType="1"/>
          </p:cNvCxnSpPr>
          <p:nvPr/>
        </p:nvCxnSpPr>
        <p:spPr bwMode="auto">
          <a:xfrm>
            <a:off x="6922187" y="1709910"/>
            <a:ext cx="0" cy="3752850"/>
          </a:xfrm>
          <a:prstGeom prst="line">
            <a:avLst/>
          </a:prstGeom>
          <a:noFill/>
          <a:ln w="9525" algn="ctr">
            <a:solidFill>
              <a:schemeClr val="accent3"/>
            </a:solidFill>
            <a:prstDash val="dash"/>
            <a:round/>
            <a:headEnd/>
            <a:tailEnd/>
          </a:ln>
        </p:spPr>
      </p:cxnSp>
      <p:cxnSp>
        <p:nvCxnSpPr>
          <p:cNvPr id="72" name="Straight Connector 114">
            <a:extLst>
              <a:ext uri="{FF2B5EF4-FFF2-40B4-BE49-F238E27FC236}">
                <a16:creationId xmlns:a16="http://schemas.microsoft.com/office/drawing/2014/main" id="{33F3F19D-6C3E-4672-AA6E-194D8C0823C4}"/>
              </a:ext>
            </a:extLst>
          </p:cNvPr>
          <p:cNvCxnSpPr>
            <a:cxnSpLocks noChangeShapeType="1"/>
          </p:cNvCxnSpPr>
          <p:nvPr/>
        </p:nvCxnSpPr>
        <p:spPr bwMode="auto">
          <a:xfrm>
            <a:off x="5529949" y="1709910"/>
            <a:ext cx="0" cy="3724275"/>
          </a:xfrm>
          <a:prstGeom prst="line">
            <a:avLst/>
          </a:prstGeom>
          <a:noFill/>
          <a:ln w="9525" algn="ctr">
            <a:solidFill>
              <a:schemeClr val="accent3"/>
            </a:solidFill>
            <a:prstDash val="dash"/>
            <a:round/>
            <a:headEnd/>
            <a:tailEnd/>
          </a:ln>
        </p:spPr>
      </p:cxnSp>
      <p:cxnSp>
        <p:nvCxnSpPr>
          <p:cNvPr id="73" name="Straight Connector 114">
            <a:extLst>
              <a:ext uri="{FF2B5EF4-FFF2-40B4-BE49-F238E27FC236}">
                <a16:creationId xmlns:a16="http://schemas.microsoft.com/office/drawing/2014/main" id="{64269AC3-C1A7-4F19-AAB3-C8F246B7F80F}"/>
              </a:ext>
            </a:extLst>
          </p:cNvPr>
          <p:cNvCxnSpPr>
            <a:cxnSpLocks noChangeShapeType="1"/>
          </p:cNvCxnSpPr>
          <p:nvPr/>
        </p:nvCxnSpPr>
        <p:spPr bwMode="auto">
          <a:xfrm>
            <a:off x="6226862" y="1709910"/>
            <a:ext cx="0" cy="3724275"/>
          </a:xfrm>
          <a:prstGeom prst="line">
            <a:avLst/>
          </a:prstGeom>
          <a:noFill/>
          <a:ln w="9525" algn="ctr">
            <a:solidFill>
              <a:schemeClr val="accent3"/>
            </a:solidFill>
            <a:prstDash val="dash"/>
            <a:round/>
            <a:headEnd/>
            <a:tailEnd/>
          </a:ln>
        </p:spPr>
      </p:cxnSp>
      <p:cxnSp>
        <p:nvCxnSpPr>
          <p:cNvPr id="74" name="Straight Connector 114">
            <a:extLst>
              <a:ext uri="{FF2B5EF4-FFF2-40B4-BE49-F238E27FC236}">
                <a16:creationId xmlns:a16="http://schemas.microsoft.com/office/drawing/2014/main" id="{6CB1D969-FA13-4FA4-B650-BF11900A6AFC}"/>
              </a:ext>
            </a:extLst>
          </p:cNvPr>
          <p:cNvCxnSpPr>
            <a:cxnSpLocks noChangeShapeType="1"/>
          </p:cNvCxnSpPr>
          <p:nvPr/>
        </p:nvCxnSpPr>
        <p:spPr bwMode="auto">
          <a:xfrm>
            <a:off x="4272649" y="1709910"/>
            <a:ext cx="0" cy="3724275"/>
          </a:xfrm>
          <a:prstGeom prst="line">
            <a:avLst/>
          </a:prstGeom>
          <a:noFill/>
          <a:ln w="9525" algn="ctr">
            <a:solidFill>
              <a:schemeClr val="accent3"/>
            </a:solidFill>
            <a:prstDash val="dash"/>
            <a:round/>
            <a:headEnd/>
            <a:tailEnd/>
          </a:ln>
        </p:spPr>
      </p:cxnSp>
      <p:cxnSp>
        <p:nvCxnSpPr>
          <p:cNvPr id="75" name="Straight Connector 114">
            <a:extLst>
              <a:ext uri="{FF2B5EF4-FFF2-40B4-BE49-F238E27FC236}">
                <a16:creationId xmlns:a16="http://schemas.microsoft.com/office/drawing/2014/main" id="{DD8EEB00-3B4A-4D19-BE3F-11DD2283CB0E}"/>
              </a:ext>
            </a:extLst>
          </p:cNvPr>
          <p:cNvCxnSpPr>
            <a:cxnSpLocks noChangeShapeType="1"/>
          </p:cNvCxnSpPr>
          <p:nvPr/>
        </p:nvCxnSpPr>
        <p:spPr bwMode="auto">
          <a:xfrm>
            <a:off x="3507474" y="1709910"/>
            <a:ext cx="0" cy="3724275"/>
          </a:xfrm>
          <a:prstGeom prst="line">
            <a:avLst/>
          </a:prstGeom>
          <a:noFill/>
          <a:ln w="9525" algn="ctr">
            <a:solidFill>
              <a:schemeClr val="accent3"/>
            </a:solidFill>
            <a:prstDash val="dash"/>
            <a:round/>
            <a:headEnd/>
            <a:tailEnd/>
          </a:ln>
        </p:spPr>
      </p:cxnSp>
      <p:cxnSp>
        <p:nvCxnSpPr>
          <p:cNvPr id="76" name="Straight Connector 114">
            <a:extLst>
              <a:ext uri="{FF2B5EF4-FFF2-40B4-BE49-F238E27FC236}">
                <a16:creationId xmlns:a16="http://schemas.microsoft.com/office/drawing/2014/main" id="{C8270470-B4D9-49E3-861D-4BFF85A8459C}"/>
              </a:ext>
            </a:extLst>
          </p:cNvPr>
          <p:cNvCxnSpPr>
            <a:cxnSpLocks noChangeShapeType="1"/>
          </p:cNvCxnSpPr>
          <p:nvPr/>
        </p:nvCxnSpPr>
        <p:spPr bwMode="auto">
          <a:xfrm>
            <a:off x="8698599" y="1713085"/>
            <a:ext cx="0" cy="3803650"/>
          </a:xfrm>
          <a:prstGeom prst="line">
            <a:avLst/>
          </a:prstGeom>
          <a:noFill/>
          <a:ln w="9525" algn="ctr">
            <a:solidFill>
              <a:schemeClr val="accent3"/>
            </a:solidFill>
            <a:prstDash val="dash"/>
            <a:round/>
            <a:headEnd/>
            <a:tailEnd/>
          </a:ln>
        </p:spPr>
      </p:cxnSp>
      <p:sp>
        <p:nvSpPr>
          <p:cNvPr id="77" name="Chevron 60">
            <a:extLst>
              <a:ext uri="{FF2B5EF4-FFF2-40B4-BE49-F238E27FC236}">
                <a16:creationId xmlns:a16="http://schemas.microsoft.com/office/drawing/2014/main" id="{7D9B3AC0-2496-4E9D-9E92-C0D693228028}"/>
              </a:ext>
            </a:extLst>
          </p:cNvPr>
          <p:cNvSpPr/>
          <p:nvPr/>
        </p:nvSpPr>
        <p:spPr bwMode="auto">
          <a:xfrm>
            <a:off x="2412099" y="2635422"/>
            <a:ext cx="446722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                                   SA1 Stage 1                                                                         80%</a:t>
            </a:r>
          </a:p>
        </p:txBody>
      </p:sp>
      <p:sp>
        <p:nvSpPr>
          <p:cNvPr id="78" name="Chevron 60">
            <a:extLst>
              <a:ext uri="{FF2B5EF4-FFF2-40B4-BE49-F238E27FC236}">
                <a16:creationId xmlns:a16="http://schemas.microsoft.com/office/drawing/2014/main" id="{3AE0536B-37BE-413C-AAC7-CDA5CFE816CA}"/>
              </a:ext>
            </a:extLst>
          </p:cNvPr>
          <p:cNvSpPr/>
          <p:nvPr/>
        </p:nvSpPr>
        <p:spPr bwMode="auto">
          <a:xfrm>
            <a:off x="6744387" y="2635422"/>
            <a:ext cx="863600" cy="222250"/>
          </a:xfrm>
          <a:prstGeom prst="chevron">
            <a:avLst/>
          </a:prstGeom>
          <a:solidFill>
            <a:schemeClr val="accent5">
              <a:lumMod val="50000"/>
            </a:schemeClr>
          </a:soli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79" name="TextBox 1">
            <a:extLst>
              <a:ext uri="{FF2B5EF4-FFF2-40B4-BE49-F238E27FC236}">
                <a16:creationId xmlns:a16="http://schemas.microsoft.com/office/drawing/2014/main" id="{510E9D9F-BC2B-447A-AAC1-F558840CD733}"/>
              </a:ext>
            </a:extLst>
          </p:cNvPr>
          <p:cNvSpPr txBox="1">
            <a:spLocks noChangeArrowheads="1"/>
          </p:cNvSpPr>
          <p:nvPr/>
        </p:nvSpPr>
        <p:spPr bwMode="auto">
          <a:xfrm>
            <a:off x="854762" y="3524422"/>
            <a:ext cx="1363662"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80" name="TextBox 86">
            <a:extLst>
              <a:ext uri="{FF2B5EF4-FFF2-40B4-BE49-F238E27FC236}">
                <a16:creationId xmlns:a16="http://schemas.microsoft.com/office/drawing/2014/main" id="{0325DC4A-1121-4605-BD2C-057EF8091F30}"/>
              </a:ext>
            </a:extLst>
          </p:cNvPr>
          <p:cNvSpPr txBox="1">
            <a:spLocks noChangeArrowheads="1"/>
          </p:cNvSpPr>
          <p:nvPr/>
        </p:nvSpPr>
        <p:spPr bwMode="auto">
          <a:xfrm>
            <a:off x="1791387" y="1371772"/>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81" name="TextBox 86">
            <a:extLst>
              <a:ext uri="{FF2B5EF4-FFF2-40B4-BE49-F238E27FC236}">
                <a16:creationId xmlns:a16="http://schemas.microsoft.com/office/drawing/2014/main" id="{3272BDC0-4207-4EC7-A462-5AA336397A83}"/>
              </a:ext>
            </a:extLst>
          </p:cNvPr>
          <p:cNvSpPr txBox="1">
            <a:spLocks noChangeArrowheads="1"/>
          </p:cNvSpPr>
          <p:nvPr/>
        </p:nvSpPr>
        <p:spPr bwMode="auto">
          <a:xfrm>
            <a:off x="2469249"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82" name="TextBox 86">
            <a:extLst>
              <a:ext uri="{FF2B5EF4-FFF2-40B4-BE49-F238E27FC236}">
                <a16:creationId xmlns:a16="http://schemas.microsoft.com/office/drawing/2014/main" id="{65B41E06-F10D-4CB1-9F04-D6CE60431585}"/>
              </a:ext>
            </a:extLst>
          </p:cNvPr>
          <p:cNvSpPr txBox="1">
            <a:spLocks noChangeArrowheads="1"/>
          </p:cNvSpPr>
          <p:nvPr/>
        </p:nvSpPr>
        <p:spPr bwMode="auto">
          <a:xfrm>
            <a:off x="3231249"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83" name="TextBox 86">
            <a:extLst>
              <a:ext uri="{FF2B5EF4-FFF2-40B4-BE49-F238E27FC236}">
                <a16:creationId xmlns:a16="http://schemas.microsoft.com/office/drawing/2014/main" id="{871C44D2-BC5F-4E6D-80CB-E914D73050E8}"/>
              </a:ext>
            </a:extLst>
          </p:cNvPr>
          <p:cNvSpPr txBox="1">
            <a:spLocks noChangeArrowheads="1"/>
          </p:cNvSpPr>
          <p:nvPr/>
        </p:nvSpPr>
        <p:spPr bwMode="auto">
          <a:xfrm>
            <a:off x="3964674"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84" name="TextBox 86">
            <a:extLst>
              <a:ext uri="{FF2B5EF4-FFF2-40B4-BE49-F238E27FC236}">
                <a16:creationId xmlns:a16="http://schemas.microsoft.com/office/drawing/2014/main" id="{7343724E-D7CE-4C7F-AF99-8F8C3E17060F}"/>
              </a:ext>
            </a:extLst>
          </p:cNvPr>
          <p:cNvSpPr txBox="1">
            <a:spLocks noChangeArrowheads="1"/>
          </p:cNvSpPr>
          <p:nvPr/>
        </p:nvSpPr>
        <p:spPr bwMode="auto">
          <a:xfrm>
            <a:off x="4579037" y="1371772"/>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85" name="TextBox 86">
            <a:extLst>
              <a:ext uri="{FF2B5EF4-FFF2-40B4-BE49-F238E27FC236}">
                <a16:creationId xmlns:a16="http://schemas.microsoft.com/office/drawing/2014/main" id="{6B9F4DE4-A8C0-4CDB-84E9-C40DBE7A73DA}"/>
              </a:ext>
            </a:extLst>
          </p:cNvPr>
          <p:cNvSpPr txBox="1">
            <a:spLocks noChangeArrowheads="1"/>
          </p:cNvSpPr>
          <p:nvPr/>
        </p:nvSpPr>
        <p:spPr bwMode="auto">
          <a:xfrm>
            <a:off x="5247374"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86" name="TextBox 86">
            <a:extLst>
              <a:ext uri="{FF2B5EF4-FFF2-40B4-BE49-F238E27FC236}">
                <a16:creationId xmlns:a16="http://schemas.microsoft.com/office/drawing/2014/main" id="{70C8689C-A149-4F12-8EA3-B543F5B593A6}"/>
              </a:ext>
            </a:extLst>
          </p:cNvPr>
          <p:cNvSpPr txBox="1">
            <a:spLocks noChangeArrowheads="1"/>
          </p:cNvSpPr>
          <p:nvPr/>
        </p:nvSpPr>
        <p:spPr bwMode="auto">
          <a:xfrm>
            <a:off x="5893487" y="137177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87" name="TextBox 86">
            <a:extLst>
              <a:ext uri="{FF2B5EF4-FFF2-40B4-BE49-F238E27FC236}">
                <a16:creationId xmlns:a16="http://schemas.microsoft.com/office/drawing/2014/main" id="{D812076D-FBC8-4544-9D96-E6422998DD7F}"/>
              </a:ext>
            </a:extLst>
          </p:cNvPr>
          <p:cNvSpPr txBox="1">
            <a:spLocks noChangeArrowheads="1"/>
          </p:cNvSpPr>
          <p:nvPr/>
        </p:nvSpPr>
        <p:spPr bwMode="auto">
          <a:xfrm>
            <a:off x="6634849" y="137177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88" name="TextBox 86">
            <a:extLst>
              <a:ext uri="{FF2B5EF4-FFF2-40B4-BE49-F238E27FC236}">
                <a16:creationId xmlns:a16="http://schemas.microsoft.com/office/drawing/2014/main" id="{2CA54982-D533-46F4-A9A6-85D7CF433DD8}"/>
              </a:ext>
            </a:extLst>
          </p:cNvPr>
          <p:cNvSpPr txBox="1">
            <a:spLocks noChangeArrowheads="1"/>
          </p:cNvSpPr>
          <p:nvPr/>
        </p:nvSpPr>
        <p:spPr bwMode="auto">
          <a:xfrm>
            <a:off x="7253974"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89" name="TextBox 86">
            <a:extLst>
              <a:ext uri="{FF2B5EF4-FFF2-40B4-BE49-F238E27FC236}">
                <a16:creationId xmlns:a16="http://schemas.microsoft.com/office/drawing/2014/main" id="{45CB8BA3-A742-4E7D-9CC3-C58DED7B0AD9}"/>
              </a:ext>
            </a:extLst>
          </p:cNvPr>
          <p:cNvSpPr txBox="1">
            <a:spLocks noChangeArrowheads="1"/>
          </p:cNvSpPr>
          <p:nvPr/>
        </p:nvSpPr>
        <p:spPr bwMode="auto">
          <a:xfrm>
            <a:off x="7803249"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90" name="TextBox 86">
            <a:extLst>
              <a:ext uri="{FF2B5EF4-FFF2-40B4-BE49-F238E27FC236}">
                <a16:creationId xmlns:a16="http://schemas.microsoft.com/office/drawing/2014/main" id="{ED07D082-23D8-4250-A2A2-83E5D72EC49C}"/>
              </a:ext>
            </a:extLst>
          </p:cNvPr>
          <p:cNvSpPr txBox="1">
            <a:spLocks noChangeArrowheads="1"/>
          </p:cNvSpPr>
          <p:nvPr/>
        </p:nvSpPr>
        <p:spPr bwMode="auto">
          <a:xfrm>
            <a:off x="8392212" y="1371772"/>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91" name="TextBox 86">
            <a:extLst>
              <a:ext uri="{FF2B5EF4-FFF2-40B4-BE49-F238E27FC236}">
                <a16:creationId xmlns:a16="http://schemas.microsoft.com/office/drawing/2014/main" id="{5FABF03C-C69C-48D6-A1F6-F30B8121A43A}"/>
              </a:ext>
            </a:extLst>
          </p:cNvPr>
          <p:cNvSpPr txBox="1">
            <a:spLocks noChangeArrowheads="1"/>
          </p:cNvSpPr>
          <p:nvPr/>
        </p:nvSpPr>
        <p:spPr bwMode="auto">
          <a:xfrm>
            <a:off x="9052612"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92" name="Chevron 60">
            <a:extLst>
              <a:ext uri="{FF2B5EF4-FFF2-40B4-BE49-F238E27FC236}">
                <a16:creationId xmlns:a16="http://schemas.microsoft.com/office/drawing/2014/main" id="{BA7269C8-66AA-4914-9625-8DE2CC454FC6}"/>
              </a:ext>
            </a:extLst>
          </p:cNvPr>
          <p:cNvSpPr>
            <a:spLocks noChangeArrowheads="1"/>
          </p:cNvSpPr>
          <p:nvPr/>
        </p:nvSpPr>
        <p:spPr bwMode="auto">
          <a:xfrm>
            <a:off x="7261912" y="2964035"/>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93" name="Chevron 60">
            <a:extLst>
              <a:ext uri="{FF2B5EF4-FFF2-40B4-BE49-F238E27FC236}">
                <a16:creationId xmlns:a16="http://schemas.microsoft.com/office/drawing/2014/main" id="{B940B96D-4A00-4697-A3BB-974D34CE378A}"/>
              </a:ext>
            </a:extLst>
          </p:cNvPr>
          <p:cNvSpPr>
            <a:spLocks noChangeArrowheads="1"/>
          </p:cNvSpPr>
          <p:nvPr/>
        </p:nvSpPr>
        <p:spPr bwMode="auto">
          <a:xfrm>
            <a:off x="6352274" y="2964035"/>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94" name="TextBox 35">
            <a:extLst>
              <a:ext uri="{FF2B5EF4-FFF2-40B4-BE49-F238E27FC236}">
                <a16:creationId xmlns:a16="http://schemas.microsoft.com/office/drawing/2014/main" id="{3EB2C4FB-9268-4C1D-BE4E-9C32A7E5512A}"/>
              </a:ext>
            </a:extLst>
          </p:cNvPr>
          <p:cNvSpPr txBox="1"/>
          <p:nvPr/>
        </p:nvSpPr>
        <p:spPr>
          <a:xfrm>
            <a:off x="3258237"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95" name="TextBox 36">
            <a:extLst>
              <a:ext uri="{FF2B5EF4-FFF2-40B4-BE49-F238E27FC236}">
                <a16:creationId xmlns:a16="http://schemas.microsoft.com/office/drawing/2014/main" id="{D29E1AF5-68A1-48CA-93A4-47AD9C41C8BD}"/>
              </a:ext>
            </a:extLst>
          </p:cNvPr>
          <p:cNvSpPr txBox="1"/>
          <p:nvPr/>
        </p:nvSpPr>
        <p:spPr>
          <a:xfrm>
            <a:off x="5961749"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96" name="TextBox 2">
            <a:extLst>
              <a:ext uri="{FF2B5EF4-FFF2-40B4-BE49-F238E27FC236}">
                <a16:creationId xmlns:a16="http://schemas.microsoft.com/office/drawing/2014/main" id="{0121D09A-3763-4033-A5DF-1532B60B6067}"/>
              </a:ext>
            </a:extLst>
          </p:cNvPr>
          <p:cNvSpPr txBox="1">
            <a:spLocks noChangeArrowheads="1"/>
          </p:cNvSpPr>
          <p:nvPr/>
        </p:nvSpPr>
        <p:spPr bwMode="auto">
          <a:xfrm>
            <a:off x="1353237" y="1474960"/>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97" name="TextBox 59">
            <a:extLst>
              <a:ext uri="{FF2B5EF4-FFF2-40B4-BE49-F238E27FC236}">
                <a16:creationId xmlns:a16="http://schemas.microsoft.com/office/drawing/2014/main" id="{89FB5399-528B-4F34-9754-C0D60295A80D}"/>
              </a:ext>
            </a:extLst>
          </p:cNvPr>
          <p:cNvSpPr txBox="1">
            <a:spLocks noChangeArrowheads="1"/>
          </p:cNvSpPr>
          <p:nvPr/>
        </p:nvSpPr>
        <p:spPr bwMode="auto">
          <a:xfrm>
            <a:off x="2647049" y="1462260"/>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98" name="TextBox 60">
            <a:extLst>
              <a:ext uri="{FF2B5EF4-FFF2-40B4-BE49-F238E27FC236}">
                <a16:creationId xmlns:a16="http://schemas.microsoft.com/office/drawing/2014/main" id="{E6FE519C-1C18-4322-AC3F-30F01DEF023A}"/>
              </a:ext>
            </a:extLst>
          </p:cNvPr>
          <p:cNvSpPr txBox="1">
            <a:spLocks noChangeArrowheads="1"/>
          </p:cNvSpPr>
          <p:nvPr/>
        </p:nvSpPr>
        <p:spPr bwMode="auto">
          <a:xfrm>
            <a:off x="7974699" y="1474960"/>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99" name="TextBox 61">
            <a:extLst>
              <a:ext uri="{FF2B5EF4-FFF2-40B4-BE49-F238E27FC236}">
                <a16:creationId xmlns:a16="http://schemas.microsoft.com/office/drawing/2014/main" id="{F09BDC9C-107A-4F90-B29D-EB73055E317F}"/>
              </a:ext>
            </a:extLst>
          </p:cNvPr>
          <p:cNvSpPr txBox="1">
            <a:spLocks noChangeArrowheads="1"/>
          </p:cNvSpPr>
          <p:nvPr/>
        </p:nvSpPr>
        <p:spPr bwMode="auto">
          <a:xfrm>
            <a:off x="5312462" y="1474960"/>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0" name="TextBox 62">
            <a:extLst>
              <a:ext uri="{FF2B5EF4-FFF2-40B4-BE49-F238E27FC236}">
                <a16:creationId xmlns:a16="http://schemas.microsoft.com/office/drawing/2014/main" id="{01E8501A-9C70-440D-AAC3-949A67ABCC0A}"/>
              </a:ext>
            </a:extLst>
          </p:cNvPr>
          <p:cNvSpPr txBox="1">
            <a:spLocks noChangeArrowheads="1"/>
          </p:cNvSpPr>
          <p:nvPr/>
        </p:nvSpPr>
        <p:spPr bwMode="auto">
          <a:xfrm>
            <a:off x="3334437" y="1474960"/>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1" name="TextBox 63">
            <a:extLst>
              <a:ext uri="{FF2B5EF4-FFF2-40B4-BE49-F238E27FC236}">
                <a16:creationId xmlns:a16="http://schemas.microsoft.com/office/drawing/2014/main" id="{79B2FEBA-FCDF-4830-AC87-99AE32139D6B}"/>
              </a:ext>
            </a:extLst>
          </p:cNvPr>
          <p:cNvSpPr txBox="1">
            <a:spLocks noChangeArrowheads="1"/>
          </p:cNvSpPr>
          <p:nvPr/>
        </p:nvSpPr>
        <p:spPr bwMode="auto">
          <a:xfrm>
            <a:off x="60474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2" name="TextBox 64">
            <a:extLst>
              <a:ext uri="{FF2B5EF4-FFF2-40B4-BE49-F238E27FC236}">
                <a16:creationId xmlns:a16="http://schemas.microsoft.com/office/drawing/2014/main" id="{C685DCF1-75E2-4155-B8EF-5078C410E83C}"/>
              </a:ext>
            </a:extLst>
          </p:cNvPr>
          <p:cNvSpPr txBox="1">
            <a:spLocks noChangeArrowheads="1"/>
          </p:cNvSpPr>
          <p:nvPr/>
        </p:nvSpPr>
        <p:spPr bwMode="auto">
          <a:xfrm>
            <a:off x="85493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03" name="TextBox 65">
            <a:extLst>
              <a:ext uri="{FF2B5EF4-FFF2-40B4-BE49-F238E27FC236}">
                <a16:creationId xmlns:a16="http://schemas.microsoft.com/office/drawing/2014/main" id="{42293396-5EE9-4967-A5EA-113D433AFCA5}"/>
              </a:ext>
            </a:extLst>
          </p:cNvPr>
          <p:cNvSpPr txBox="1">
            <a:spLocks noChangeArrowheads="1"/>
          </p:cNvSpPr>
          <p:nvPr/>
        </p:nvSpPr>
        <p:spPr bwMode="auto">
          <a:xfrm>
            <a:off x="4109137" y="1474960"/>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4" name="TextBox 66">
            <a:extLst>
              <a:ext uri="{FF2B5EF4-FFF2-40B4-BE49-F238E27FC236}">
                <a16:creationId xmlns:a16="http://schemas.microsoft.com/office/drawing/2014/main" id="{D7ADD9C9-6A5B-4181-855E-D6326216A2B1}"/>
              </a:ext>
            </a:extLst>
          </p:cNvPr>
          <p:cNvSpPr txBox="1">
            <a:spLocks noChangeArrowheads="1"/>
          </p:cNvSpPr>
          <p:nvPr/>
        </p:nvSpPr>
        <p:spPr bwMode="auto">
          <a:xfrm>
            <a:off x="6758674" y="1474960"/>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5" name="TextBox 67">
            <a:extLst>
              <a:ext uri="{FF2B5EF4-FFF2-40B4-BE49-F238E27FC236}">
                <a16:creationId xmlns:a16="http://schemas.microsoft.com/office/drawing/2014/main" id="{93656D01-D4E7-4C53-ABB5-10D0BBC10F65}"/>
              </a:ext>
            </a:extLst>
          </p:cNvPr>
          <p:cNvSpPr txBox="1">
            <a:spLocks noChangeArrowheads="1"/>
          </p:cNvSpPr>
          <p:nvPr/>
        </p:nvSpPr>
        <p:spPr bwMode="auto">
          <a:xfrm>
            <a:off x="9214537" y="1474960"/>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6" name="TextBox 69">
            <a:extLst>
              <a:ext uri="{FF2B5EF4-FFF2-40B4-BE49-F238E27FC236}">
                <a16:creationId xmlns:a16="http://schemas.microsoft.com/office/drawing/2014/main" id="{1588E5D2-60D4-4465-9E19-512FBE0633FD}"/>
              </a:ext>
            </a:extLst>
          </p:cNvPr>
          <p:cNvSpPr txBox="1">
            <a:spLocks noChangeArrowheads="1"/>
          </p:cNvSpPr>
          <p:nvPr/>
        </p:nvSpPr>
        <p:spPr bwMode="auto">
          <a:xfrm>
            <a:off x="1950137" y="1474960"/>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7" name="TextBox 70">
            <a:extLst>
              <a:ext uri="{FF2B5EF4-FFF2-40B4-BE49-F238E27FC236}">
                <a16:creationId xmlns:a16="http://schemas.microsoft.com/office/drawing/2014/main" id="{49AC987B-46E8-4D27-B06D-13889EA513B0}"/>
              </a:ext>
            </a:extLst>
          </p:cNvPr>
          <p:cNvSpPr txBox="1">
            <a:spLocks noChangeArrowheads="1"/>
          </p:cNvSpPr>
          <p:nvPr/>
        </p:nvSpPr>
        <p:spPr bwMode="auto">
          <a:xfrm>
            <a:off x="470127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8" name="TextBox 71">
            <a:extLst>
              <a:ext uri="{FF2B5EF4-FFF2-40B4-BE49-F238E27FC236}">
                <a16:creationId xmlns:a16="http://schemas.microsoft.com/office/drawing/2014/main" id="{8EF34045-38D0-4945-9AE7-046A84A67EB6}"/>
              </a:ext>
            </a:extLst>
          </p:cNvPr>
          <p:cNvSpPr txBox="1">
            <a:spLocks noChangeArrowheads="1"/>
          </p:cNvSpPr>
          <p:nvPr/>
        </p:nvSpPr>
        <p:spPr bwMode="auto">
          <a:xfrm>
            <a:off x="740002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09" name="TextBox 50">
            <a:extLst>
              <a:ext uri="{FF2B5EF4-FFF2-40B4-BE49-F238E27FC236}">
                <a16:creationId xmlns:a16="http://schemas.microsoft.com/office/drawing/2014/main" id="{EBC65C21-345A-4E68-A2A8-8E5D080782E0}"/>
              </a:ext>
            </a:extLst>
          </p:cNvPr>
          <p:cNvSpPr txBox="1"/>
          <p:nvPr/>
        </p:nvSpPr>
        <p:spPr>
          <a:xfrm>
            <a:off x="8455712" y="1116185"/>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10" name="Rectangle 12">
            <a:extLst>
              <a:ext uri="{FF2B5EF4-FFF2-40B4-BE49-F238E27FC236}">
                <a16:creationId xmlns:a16="http://schemas.microsoft.com/office/drawing/2014/main" id="{8CCF87D4-5674-415C-A0FB-84A1CE61FBE5}"/>
              </a:ext>
            </a:extLst>
          </p:cNvPr>
          <p:cNvSpPr>
            <a:spLocks noChangeArrowheads="1"/>
          </p:cNvSpPr>
          <p:nvPr/>
        </p:nvSpPr>
        <p:spPr bwMode="auto">
          <a:xfrm>
            <a:off x="4339324" y="5227810"/>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11" name="Straight Connector 114">
            <a:extLst>
              <a:ext uri="{FF2B5EF4-FFF2-40B4-BE49-F238E27FC236}">
                <a16:creationId xmlns:a16="http://schemas.microsoft.com/office/drawing/2014/main" id="{5EAFBD39-0599-45C7-8A73-46E70B182A09}"/>
              </a:ext>
            </a:extLst>
          </p:cNvPr>
          <p:cNvCxnSpPr>
            <a:cxnSpLocks noChangeShapeType="1"/>
          </p:cNvCxnSpPr>
          <p:nvPr/>
        </p:nvCxnSpPr>
        <p:spPr bwMode="auto">
          <a:xfrm>
            <a:off x="4867962" y="1632122"/>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12" name="Diamond 3">
            <a:extLst>
              <a:ext uri="{FF2B5EF4-FFF2-40B4-BE49-F238E27FC236}">
                <a16:creationId xmlns:a16="http://schemas.microsoft.com/office/drawing/2014/main" id="{FC2130DB-0716-4583-ADB9-731C54EC98D6}"/>
              </a:ext>
            </a:extLst>
          </p:cNvPr>
          <p:cNvSpPr>
            <a:spLocks noChangeArrowheads="1"/>
          </p:cNvSpPr>
          <p:nvPr/>
        </p:nvSpPr>
        <p:spPr bwMode="auto">
          <a:xfrm>
            <a:off x="5801412" y="2919585"/>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113" name="TextBox 6">
            <a:extLst>
              <a:ext uri="{FF2B5EF4-FFF2-40B4-BE49-F238E27FC236}">
                <a16:creationId xmlns:a16="http://schemas.microsoft.com/office/drawing/2014/main" id="{46E37BC4-2524-42C4-9DAA-4D6173D2A27F}"/>
              </a:ext>
            </a:extLst>
          </p:cNvPr>
          <p:cNvSpPr txBox="1">
            <a:spLocks noChangeArrowheads="1"/>
          </p:cNvSpPr>
          <p:nvPr/>
        </p:nvSpPr>
        <p:spPr bwMode="auto">
          <a:xfrm>
            <a:off x="5906187" y="3002135"/>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pitchFamily="50" charset="0"/>
                <a:cs typeface="Arial" panose="020B0604020202020204" pitchFamily="34" charset="0"/>
              </a:rPr>
              <a:t> </a:t>
            </a:r>
            <a:r>
              <a:rPr lang="fr-FR" altLang="en-US" sz="600">
                <a:latin typeface="Montserrat" pitchFamily="50" charset="0"/>
                <a:cs typeface="Arial" panose="020B0604020202020204" pitchFamily="34" charset="0"/>
              </a:rPr>
              <a:t>RAN Rel-19 workshop</a:t>
            </a:r>
          </a:p>
        </p:txBody>
      </p:sp>
      <p:sp>
        <p:nvSpPr>
          <p:cNvPr id="114" name="Diamond 16">
            <a:extLst>
              <a:ext uri="{FF2B5EF4-FFF2-40B4-BE49-F238E27FC236}">
                <a16:creationId xmlns:a16="http://schemas.microsoft.com/office/drawing/2014/main" id="{C77D7384-4CA3-4392-AE21-99D9BF591036}"/>
              </a:ext>
            </a:extLst>
          </p:cNvPr>
          <p:cNvSpPr>
            <a:spLocks noChangeArrowheads="1"/>
          </p:cNvSpPr>
          <p:nvPr/>
        </p:nvSpPr>
        <p:spPr bwMode="auto">
          <a:xfrm>
            <a:off x="5785537" y="3403772"/>
            <a:ext cx="866775" cy="366713"/>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115" name="TextBox 7">
            <a:extLst>
              <a:ext uri="{FF2B5EF4-FFF2-40B4-BE49-F238E27FC236}">
                <a16:creationId xmlns:a16="http://schemas.microsoft.com/office/drawing/2014/main" id="{26997D88-833A-437A-9DC5-6268247B1543}"/>
              </a:ext>
            </a:extLst>
          </p:cNvPr>
          <p:cNvSpPr txBox="1">
            <a:spLocks noChangeArrowheads="1"/>
          </p:cNvSpPr>
          <p:nvPr/>
        </p:nvSpPr>
        <p:spPr bwMode="auto">
          <a:xfrm>
            <a:off x="5815699" y="3430760"/>
            <a:ext cx="8143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dirty="0">
                <a:latin typeface="Montserrat" pitchFamily="50" charset="0"/>
                <a:cs typeface="Arial" panose="020B0604020202020204" pitchFamily="34" charset="0"/>
              </a:rPr>
              <a:t>SA Rel-19 </a:t>
            </a:r>
          </a:p>
          <a:p>
            <a:pPr algn="ctr"/>
            <a:r>
              <a:rPr lang="fr-FR" altLang="en-US" sz="600" dirty="0">
                <a:latin typeface="Montserrat" pitchFamily="50" charset="0"/>
                <a:cs typeface="Arial" panose="020B0604020202020204" pitchFamily="34" charset="0"/>
              </a:rPr>
              <a:t>Workshop (TBC)</a:t>
            </a:r>
          </a:p>
        </p:txBody>
      </p:sp>
      <p:sp>
        <p:nvSpPr>
          <p:cNvPr id="116" name="TextBox 1">
            <a:extLst>
              <a:ext uri="{FF2B5EF4-FFF2-40B4-BE49-F238E27FC236}">
                <a16:creationId xmlns:a16="http://schemas.microsoft.com/office/drawing/2014/main" id="{2FD919EE-640C-40A9-B360-E472CFBBD95D}"/>
              </a:ext>
            </a:extLst>
          </p:cNvPr>
          <p:cNvSpPr txBox="1">
            <a:spLocks noChangeArrowheads="1"/>
          </p:cNvSpPr>
          <p:nvPr/>
        </p:nvSpPr>
        <p:spPr bwMode="auto">
          <a:xfrm>
            <a:off x="8093762" y="3579985"/>
            <a:ext cx="1636712" cy="246062"/>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Other Rel-19 milestones/timelines to be specified (latest June 2023 for SA/CT)</a:t>
            </a:r>
          </a:p>
        </p:txBody>
      </p:sp>
      <p:sp>
        <p:nvSpPr>
          <p:cNvPr id="117" name="Chevron 60">
            <a:extLst>
              <a:ext uri="{FF2B5EF4-FFF2-40B4-BE49-F238E27FC236}">
                <a16:creationId xmlns:a16="http://schemas.microsoft.com/office/drawing/2014/main" id="{07EB737A-B0F7-4542-B5C4-FC38010192DA}"/>
              </a:ext>
            </a:extLst>
          </p:cNvPr>
          <p:cNvSpPr>
            <a:spLocks noChangeArrowheads="1"/>
          </p:cNvSpPr>
          <p:nvPr/>
        </p:nvSpPr>
        <p:spPr bwMode="auto">
          <a:xfrm>
            <a:off x="6430062" y="3430760"/>
            <a:ext cx="11874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SA 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118" name="Chevron 60">
            <a:extLst>
              <a:ext uri="{FF2B5EF4-FFF2-40B4-BE49-F238E27FC236}">
                <a16:creationId xmlns:a16="http://schemas.microsoft.com/office/drawing/2014/main" id="{D0916656-928A-4C25-BF2C-E5DF682A46F7}"/>
              </a:ext>
            </a:extLst>
          </p:cNvPr>
          <p:cNvSpPr/>
          <p:nvPr/>
        </p:nvSpPr>
        <p:spPr bwMode="auto">
          <a:xfrm>
            <a:off x="5124415" y="4026203"/>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119" name="矩形 1">
            <a:extLst>
              <a:ext uri="{FF2B5EF4-FFF2-40B4-BE49-F238E27FC236}">
                <a16:creationId xmlns:a16="http://schemas.microsoft.com/office/drawing/2014/main" id="{9F128945-E27C-4F15-9F57-9AEBBC349291}"/>
              </a:ext>
            </a:extLst>
          </p:cNvPr>
          <p:cNvSpPr>
            <a:spLocks noChangeArrowheads="1"/>
          </p:cNvSpPr>
          <p:nvPr/>
        </p:nvSpPr>
        <p:spPr bwMode="auto">
          <a:xfrm>
            <a:off x="919849" y="3971772"/>
            <a:ext cx="8655050"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0" name="Title 1">
            <a:extLst>
              <a:ext uri="{FF2B5EF4-FFF2-40B4-BE49-F238E27FC236}">
                <a16:creationId xmlns:a16="http://schemas.microsoft.com/office/drawing/2014/main" id="{5FC00647-FA5C-4038-AE70-69200B27C5EF}"/>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endParaRPr lang="en-US" dirty="0"/>
          </a:p>
        </p:txBody>
      </p:sp>
      <p:sp>
        <p:nvSpPr>
          <p:cNvPr id="121" name="Isosceles Triangle 62">
            <a:extLst>
              <a:ext uri="{FF2B5EF4-FFF2-40B4-BE49-F238E27FC236}">
                <a16:creationId xmlns:a16="http://schemas.microsoft.com/office/drawing/2014/main" id="{2B8BECFB-AE15-464A-BECC-0FE747A40A89}"/>
              </a:ext>
            </a:extLst>
          </p:cNvPr>
          <p:cNvSpPr/>
          <p:nvPr/>
        </p:nvSpPr>
        <p:spPr bwMode="auto">
          <a:xfrm>
            <a:off x="6094305" y="426657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2" name="TextBox 63">
            <a:extLst>
              <a:ext uri="{FF2B5EF4-FFF2-40B4-BE49-F238E27FC236}">
                <a16:creationId xmlns:a16="http://schemas.microsoft.com/office/drawing/2014/main" id="{F4DC5CCA-EC51-41B6-A2D3-4CB804C1B2DF}"/>
              </a:ext>
            </a:extLst>
          </p:cNvPr>
          <p:cNvSpPr txBox="1"/>
          <p:nvPr/>
        </p:nvSpPr>
        <p:spPr>
          <a:xfrm>
            <a:off x="5817674" y="4518643"/>
            <a:ext cx="878821" cy="430887"/>
          </a:xfrm>
          <a:prstGeom prst="rect">
            <a:avLst/>
          </a:prstGeom>
          <a:noFill/>
        </p:spPr>
        <p:txBody>
          <a:bodyPr wrap="square" rtlCol="0">
            <a:spAutoFit/>
          </a:bodyPr>
          <a:lstStyle/>
          <a:p>
            <a:r>
              <a:rPr lang="en-US" altLang="zh-CN" sz="1100" dirty="0">
                <a:solidFill>
                  <a:srgbClr val="FF3300"/>
                </a:solidFill>
              </a:rPr>
              <a:t>SA Rel-19 workshop</a:t>
            </a:r>
            <a:endParaRPr lang="zh-CN" altLang="en-US" sz="1100" dirty="0">
              <a:solidFill>
                <a:srgbClr val="FF3300"/>
              </a:solidFill>
            </a:endParaRPr>
          </a:p>
        </p:txBody>
      </p:sp>
      <p:sp>
        <p:nvSpPr>
          <p:cNvPr id="123" name="Isosceles Triangle 64">
            <a:extLst>
              <a:ext uri="{FF2B5EF4-FFF2-40B4-BE49-F238E27FC236}">
                <a16:creationId xmlns:a16="http://schemas.microsoft.com/office/drawing/2014/main" id="{3A483E24-A54C-46AC-9F78-796726529108}"/>
              </a:ext>
            </a:extLst>
          </p:cNvPr>
          <p:cNvSpPr/>
          <p:nvPr/>
        </p:nvSpPr>
        <p:spPr bwMode="auto">
          <a:xfrm>
            <a:off x="6784075" y="4586822"/>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4" name="TextBox 65">
            <a:extLst>
              <a:ext uri="{FF2B5EF4-FFF2-40B4-BE49-F238E27FC236}">
                <a16:creationId xmlns:a16="http://schemas.microsoft.com/office/drawing/2014/main" id="{1784F539-74A9-49DC-BFF9-C410F38205A4}"/>
              </a:ext>
            </a:extLst>
          </p:cNvPr>
          <p:cNvSpPr txBox="1"/>
          <p:nvPr/>
        </p:nvSpPr>
        <p:spPr>
          <a:xfrm>
            <a:off x="6405813" y="4927630"/>
            <a:ext cx="907621" cy="430887"/>
          </a:xfrm>
          <a:prstGeom prst="rect">
            <a:avLst/>
          </a:prstGeom>
          <a:noFill/>
        </p:spPr>
        <p:txBody>
          <a:bodyPr wrap="none" rtlCol="0">
            <a:spAutoFit/>
          </a:bodyPr>
          <a:lstStyle/>
          <a:p>
            <a:r>
              <a:rPr lang="en-US" altLang="zh-CN" sz="1100" dirty="0">
                <a:solidFill>
                  <a:srgbClr val="FF3300"/>
                </a:solidFill>
              </a:rPr>
              <a:t>SA stage2 </a:t>
            </a:r>
          </a:p>
          <a:p>
            <a:r>
              <a:rPr lang="en-US" altLang="zh-CN" sz="1100" dirty="0">
                <a:solidFill>
                  <a:srgbClr val="FF3300"/>
                </a:solidFill>
              </a:rPr>
              <a:t>1</a:t>
            </a:r>
            <a:r>
              <a:rPr lang="en-US" altLang="zh-CN" sz="1100" baseline="30000" dirty="0">
                <a:solidFill>
                  <a:srgbClr val="FF3300"/>
                </a:solidFill>
              </a:rPr>
              <a:t>st</a:t>
            </a:r>
            <a:r>
              <a:rPr lang="en-US" altLang="zh-CN" sz="1100" dirty="0">
                <a:solidFill>
                  <a:srgbClr val="FF3300"/>
                </a:solidFill>
              </a:rPr>
              <a:t> package</a:t>
            </a:r>
            <a:endParaRPr lang="zh-CN" altLang="en-US" sz="1100" dirty="0">
              <a:solidFill>
                <a:srgbClr val="FF3300"/>
              </a:solidFill>
            </a:endParaRPr>
          </a:p>
        </p:txBody>
      </p:sp>
      <p:sp>
        <p:nvSpPr>
          <p:cNvPr id="125" name="Isosceles Triangle 66">
            <a:extLst>
              <a:ext uri="{FF2B5EF4-FFF2-40B4-BE49-F238E27FC236}">
                <a16:creationId xmlns:a16="http://schemas.microsoft.com/office/drawing/2014/main" id="{54D22985-F824-48AA-81EE-1BA9F14A6AC8}"/>
              </a:ext>
            </a:extLst>
          </p:cNvPr>
          <p:cNvSpPr/>
          <p:nvPr/>
        </p:nvSpPr>
        <p:spPr bwMode="auto">
          <a:xfrm>
            <a:off x="7447907" y="4762784"/>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26" name="TextBox 67">
            <a:extLst>
              <a:ext uri="{FF2B5EF4-FFF2-40B4-BE49-F238E27FC236}">
                <a16:creationId xmlns:a16="http://schemas.microsoft.com/office/drawing/2014/main" id="{82F54D72-F3F9-4080-9918-66D68C524C53}"/>
              </a:ext>
            </a:extLst>
          </p:cNvPr>
          <p:cNvSpPr txBox="1"/>
          <p:nvPr/>
        </p:nvSpPr>
        <p:spPr>
          <a:xfrm>
            <a:off x="7236153" y="5170850"/>
            <a:ext cx="1016625" cy="430887"/>
          </a:xfrm>
          <a:prstGeom prst="rect">
            <a:avLst/>
          </a:prstGeom>
          <a:noFill/>
        </p:spPr>
        <p:txBody>
          <a:bodyPr wrap="none" rtlCol="0">
            <a:spAutoFit/>
          </a:bodyPr>
          <a:lstStyle/>
          <a:p>
            <a:r>
              <a:rPr lang="en-US" altLang="zh-CN" sz="1100" dirty="0">
                <a:solidFill>
                  <a:srgbClr val="FF3300"/>
                </a:solidFill>
              </a:rPr>
              <a:t>SA stage2</a:t>
            </a:r>
          </a:p>
          <a:p>
            <a:r>
              <a:rPr lang="en-US" altLang="zh-CN" sz="1100" dirty="0">
                <a:solidFill>
                  <a:srgbClr val="FF3300"/>
                </a:solidFill>
              </a:rPr>
              <a:t>final package</a:t>
            </a:r>
            <a:endParaRPr lang="zh-CN" altLang="en-US" sz="1100" dirty="0">
              <a:solidFill>
                <a:srgbClr val="FF3300"/>
              </a:solidFill>
            </a:endParaRPr>
          </a:p>
        </p:txBody>
      </p:sp>
      <p:sp>
        <p:nvSpPr>
          <p:cNvPr id="127" name="文本框 2">
            <a:extLst>
              <a:ext uri="{FF2B5EF4-FFF2-40B4-BE49-F238E27FC236}">
                <a16:creationId xmlns:a16="http://schemas.microsoft.com/office/drawing/2014/main" id="{00F93D01-A21D-4CD4-B33A-846751EB9EC3}"/>
              </a:ext>
            </a:extLst>
          </p:cNvPr>
          <p:cNvSpPr txBox="1">
            <a:spLocks noChangeArrowheads="1"/>
          </p:cNvSpPr>
          <p:nvPr/>
        </p:nvSpPr>
        <p:spPr bwMode="auto">
          <a:xfrm>
            <a:off x="926173" y="4067237"/>
            <a:ext cx="22846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planning </a:t>
            </a:r>
            <a:endParaRPr lang="zh-CN" altLang="en-US" b="1" dirty="0">
              <a:solidFill>
                <a:srgbClr val="0000FF"/>
              </a:solidFill>
            </a:endParaRPr>
          </a:p>
        </p:txBody>
      </p:sp>
      <p:sp>
        <p:nvSpPr>
          <p:cNvPr id="128" name="TextBox 1">
            <a:extLst>
              <a:ext uri="{FF2B5EF4-FFF2-40B4-BE49-F238E27FC236}">
                <a16:creationId xmlns:a16="http://schemas.microsoft.com/office/drawing/2014/main" id="{5B06E2A1-270C-48E8-BFC4-6396AFF314E4}"/>
              </a:ext>
            </a:extLst>
          </p:cNvPr>
          <p:cNvSpPr txBox="1"/>
          <p:nvPr/>
        </p:nvSpPr>
        <p:spPr>
          <a:xfrm>
            <a:off x="463052" y="5753014"/>
            <a:ext cx="10298460" cy="292388"/>
          </a:xfrm>
          <a:prstGeom prst="rect">
            <a:avLst/>
          </a:prstGeom>
          <a:noFill/>
        </p:spPr>
        <p:txBody>
          <a:bodyPr wrap="none" rtlCol="0">
            <a:spAutoFit/>
          </a:bodyPr>
          <a:lstStyle/>
          <a:p>
            <a:r>
              <a:rPr lang="en-US" altLang="zh-CN" dirty="0"/>
              <a:t>SA5 will collect the potential work area and provide inputs to SA workshop in Jun, September and December based on </a:t>
            </a:r>
            <a:r>
              <a:rPr lang="en-US" altLang="zh-CN"/>
              <a:t>group agreement. </a:t>
            </a:r>
            <a:endParaRPr lang="zh-CN" altLang="en-US" dirty="0"/>
          </a:p>
        </p:txBody>
      </p:sp>
    </p:spTree>
    <p:extLst>
      <p:ext uri="{BB962C8B-B14F-4D97-AF65-F5344CB8AC3E}">
        <p14:creationId xmlns:p14="http://schemas.microsoft.com/office/powerpoint/2010/main" val="1783436107"/>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9">
            <a:extLst>
              <a:ext uri="{FF2B5EF4-FFF2-40B4-BE49-F238E27FC236}">
                <a16:creationId xmlns:a16="http://schemas.microsoft.com/office/drawing/2014/main" id="{0721111E-BCDB-49E5-BB90-2751614F29C4}"/>
              </a:ext>
            </a:extLst>
          </p:cNvPr>
          <p:cNvCxnSpPr>
            <a:cxnSpLocks/>
          </p:cNvCxnSpPr>
          <p:nvPr/>
        </p:nvCxnSpPr>
        <p:spPr bwMode="auto">
          <a:xfrm>
            <a:off x="312999" y="774831"/>
            <a:ext cx="866616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C93C2B73-F280-45C6-BF9B-B622F9DA0506}"/>
              </a:ext>
            </a:extLst>
          </p:cNvPr>
          <p:cNvCxnSpPr>
            <a:cxnSpLocks noChangeShapeType="1"/>
          </p:cNvCxnSpPr>
          <p:nvPr/>
        </p:nvCxnSpPr>
        <p:spPr bwMode="auto">
          <a:xfrm>
            <a:off x="7804412" y="1210793"/>
            <a:ext cx="0" cy="4476211"/>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F6D99CF8-250F-40AA-8D35-EEB43F1D9405}"/>
              </a:ext>
            </a:extLst>
          </p:cNvPr>
          <p:cNvCxnSpPr>
            <a:cxnSpLocks noChangeShapeType="1"/>
          </p:cNvCxnSpPr>
          <p:nvPr/>
        </p:nvCxnSpPr>
        <p:spPr bwMode="auto">
          <a:xfrm flipH="1">
            <a:off x="5081055" y="1171105"/>
            <a:ext cx="3969" cy="4515899"/>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AC4D0791-E582-4CE1-A349-2D7382D7BA39}"/>
              </a:ext>
            </a:extLst>
          </p:cNvPr>
          <p:cNvCxnSpPr>
            <a:cxnSpLocks noChangeShapeType="1"/>
          </p:cNvCxnSpPr>
          <p:nvPr/>
        </p:nvCxnSpPr>
        <p:spPr bwMode="auto">
          <a:xfrm>
            <a:off x="2356112" y="1172693"/>
            <a:ext cx="0" cy="4668982"/>
          </a:xfrm>
          <a:prstGeom prst="line">
            <a:avLst/>
          </a:prstGeom>
          <a:noFill/>
          <a:ln w="28575" algn="ctr">
            <a:solidFill>
              <a:schemeClr val="accent3"/>
            </a:solidFill>
            <a:round/>
            <a:headEnd/>
            <a:tailEnd/>
          </a:ln>
        </p:spPr>
      </p:cxnSp>
      <p:sp>
        <p:nvSpPr>
          <p:cNvPr id="8" name="TextBox 86">
            <a:extLst>
              <a:ext uri="{FF2B5EF4-FFF2-40B4-BE49-F238E27FC236}">
                <a16:creationId xmlns:a16="http://schemas.microsoft.com/office/drawing/2014/main" id="{A98D9C69-92B3-48F7-B7B5-DFBD193F2E3F}"/>
              </a:ext>
            </a:extLst>
          </p:cNvPr>
          <p:cNvSpPr txBox="1">
            <a:spLocks noChangeArrowheads="1"/>
          </p:cNvSpPr>
          <p:nvPr/>
        </p:nvSpPr>
        <p:spPr bwMode="auto">
          <a:xfrm>
            <a:off x="1490924"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TSG#101</a:t>
            </a:r>
          </a:p>
        </p:txBody>
      </p:sp>
      <p:cxnSp>
        <p:nvCxnSpPr>
          <p:cNvPr id="9" name="Straight Connector 115">
            <a:extLst>
              <a:ext uri="{FF2B5EF4-FFF2-40B4-BE49-F238E27FC236}">
                <a16:creationId xmlns:a16="http://schemas.microsoft.com/office/drawing/2014/main" id="{8A632F0C-8EE3-4721-9435-2F646F2FDA57}"/>
              </a:ext>
            </a:extLst>
          </p:cNvPr>
          <p:cNvCxnSpPr>
            <a:cxnSpLocks noChangeShapeType="1"/>
          </p:cNvCxnSpPr>
          <p:nvPr/>
        </p:nvCxnSpPr>
        <p:spPr bwMode="auto">
          <a:xfrm>
            <a:off x="3029212" y="1210793"/>
            <a:ext cx="9525" cy="4476211"/>
          </a:xfrm>
          <a:prstGeom prst="line">
            <a:avLst/>
          </a:prstGeom>
          <a:noFill/>
          <a:ln w="9525" algn="ctr">
            <a:solidFill>
              <a:schemeClr val="accent3"/>
            </a:solidFill>
            <a:prstDash val="dash"/>
            <a:round/>
            <a:headEnd/>
            <a:tailEnd/>
          </a:ln>
        </p:spPr>
      </p:cxnSp>
      <p:cxnSp>
        <p:nvCxnSpPr>
          <p:cNvPr id="10" name="Straight Connector 114">
            <a:extLst>
              <a:ext uri="{FF2B5EF4-FFF2-40B4-BE49-F238E27FC236}">
                <a16:creationId xmlns:a16="http://schemas.microsoft.com/office/drawing/2014/main" id="{86670FBD-6A52-4A66-8095-50A72D0F6A7C}"/>
              </a:ext>
            </a:extLst>
          </p:cNvPr>
          <p:cNvCxnSpPr>
            <a:cxnSpLocks noChangeShapeType="1"/>
          </p:cNvCxnSpPr>
          <p:nvPr/>
        </p:nvCxnSpPr>
        <p:spPr bwMode="auto">
          <a:xfrm>
            <a:off x="606687" y="1234605"/>
            <a:ext cx="0" cy="3803650"/>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CDEE3A7E-EC2A-4FE4-8BAB-63E504405EA1}"/>
              </a:ext>
            </a:extLst>
          </p:cNvPr>
          <p:cNvCxnSpPr>
            <a:cxnSpLocks noChangeShapeType="1"/>
            <a:endCxn id="19" idx="2"/>
          </p:cNvCxnSpPr>
          <p:nvPr/>
        </p:nvCxnSpPr>
        <p:spPr bwMode="auto">
          <a:xfrm flipH="1">
            <a:off x="1676267" y="1450395"/>
            <a:ext cx="2236" cy="4476211"/>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A84BDF95-116C-4551-92B4-92E0A98CD6F1}"/>
              </a:ext>
            </a:extLst>
          </p:cNvPr>
          <p:cNvCxnSpPr>
            <a:cxnSpLocks noChangeShapeType="1"/>
          </p:cNvCxnSpPr>
          <p:nvPr/>
        </p:nvCxnSpPr>
        <p:spPr bwMode="auto">
          <a:xfrm>
            <a:off x="8382262" y="1210793"/>
            <a:ext cx="0" cy="4476211"/>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4DC2D321-EF6C-4552-96A4-EFAD25C79AC2}"/>
              </a:ext>
            </a:extLst>
          </p:cNvPr>
          <p:cNvCxnSpPr>
            <a:cxnSpLocks noChangeShapeType="1"/>
          </p:cNvCxnSpPr>
          <p:nvPr/>
        </p:nvCxnSpPr>
        <p:spPr bwMode="auto">
          <a:xfrm flipH="1">
            <a:off x="7135280" y="1210793"/>
            <a:ext cx="3969" cy="4476211"/>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B4BFA980-C622-46A3-B23F-C09C47E6881D}"/>
              </a:ext>
            </a:extLst>
          </p:cNvPr>
          <p:cNvCxnSpPr>
            <a:cxnSpLocks noChangeShapeType="1"/>
          </p:cNvCxnSpPr>
          <p:nvPr/>
        </p:nvCxnSpPr>
        <p:spPr bwMode="auto">
          <a:xfrm flipH="1">
            <a:off x="5736693" y="1210793"/>
            <a:ext cx="10319" cy="4476211"/>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C273D0FB-8448-4BD9-AE6F-F6BED57FFC5E}"/>
              </a:ext>
            </a:extLst>
          </p:cNvPr>
          <p:cNvCxnSpPr>
            <a:cxnSpLocks noChangeShapeType="1"/>
          </p:cNvCxnSpPr>
          <p:nvPr/>
        </p:nvCxnSpPr>
        <p:spPr bwMode="auto">
          <a:xfrm flipH="1">
            <a:off x="6434399" y="1210793"/>
            <a:ext cx="9525" cy="4476211"/>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6EA00536-6C4E-45B2-AB5B-4F4EFB23EE1E}"/>
              </a:ext>
            </a:extLst>
          </p:cNvPr>
          <p:cNvCxnSpPr>
            <a:cxnSpLocks noChangeShapeType="1"/>
          </p:cNvCxnSpPr>
          <p:nvPr/>
        </p:nvCxnSpPr>
        <p:spPr bwMode="auto">
          <a:xfrm flipH="1">
            <a:off x="4485743" y="1210793"/>
            <a:ext cx="3969" cy="4476211"/>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925DFCB8-9C29-4E8E-B58F-C4A3C7125806}"/>
              </a:ext>
            </a:extLst>
          </p:cNvPr>
          <p:cNvCxnSpPr>
            <a:cxnSpLocks noChangeShapeType="1"/>
          </p:cNvCxnSpPr>
          <p:nvPr/>
        </p:nvCxnSpPr>
        <p:spPr bwMode="auto">
          <a:xfrm>
            <a:off x="3724537" y="1210793"/>
            <a:ext cx="0" cy="4476211"/>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F7B47089-62EE-4473-9AA8-50D59FF8A266}"/>
              </a:ext>
            </a:extLst>
          </p:cNvPr>
          <p:cNvCxnSpPr>
            <a:cxnSpLocks noChangeShapeType="1"/>
          </p:cNvCxnSpPr>
          <p:nvPr/>
        </p:nvCxnSpPr>
        <p:spPr bwMode="auto">
          <a:xfrm>
            <a:off x="8915662" y="1213968"/>
            <a:ext cx="3174" cy="4473036"/>
          </a:xfrm>
          <a:prstGeom prst="line">
            <a:avLst/>
          </a:prstGeom>
          <a:noFill/>
          <a:ln w="9525" algn="ctr">
            <a:solidFill>
              <a:schemeClr val="accent3"/>
            </a:solidFill>
            <a:prstDash val="dash"/>
            <a:round/>
            <a:headEnd/>
            <a:tailEnd/>
          </a:ln>
        </p:spPr>
      </p:cxnSp>
      <p:sp>
        <p:nvSpPr>
          <p:cNvPr id="19" name="TextBox 1">
            <a:extLst>
              <a:ext uri="{FF2B5EF4-FFF2-40B4-BE49-F238E27FC236}">
                <a16:creationId xmlns:a16="http://schemas.microsoft.com/office/drawing/2014/main" id="{E0DB00DF-8150-423F-8277-60AAC6F9CE06}"/>
              </a:ext>
            </a:extLst>
          </p:cNvPr>
          <p:cNvSpPr txBox="1">
            <a:spLocks noChangeArrowheads="1"/>
          </p:cNvSpPr>
          <p:nvPr/>
        </p:nvSpPr>
        <p:spPr bwMode="auto">
          <a:xfrm>
            <a:off x="994435" y="5756743"/>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1"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Note</a:t>
            </a:r>
            <a:r>
              <a:rPr kumimoji="0" lang="en-GB" altLang="en-US" sz="500" b="0" i="0" u="none" strike="noStrike" kern="1200" cap="none" spc="0" normalizeH="0" baseline="0" noProof="0" dirty="0">
                <a:ln>
                  <a:noFill/>
                </a:ln>
                <a:solidFill>
                  <a:prstClr val="black"/>
                </a:solidFill>
                <a:effectLst/>
                <a:uLnTx/>
                <a:uFillTx/>
                <a:latin typeface="Montserrat" panose="00000500000000000000" pitchFamily="50" charset="0"/>
                <a:ea typeface="+mn-ea"/>
                <a:cs typeface="+mn-cs"/>
              </a:rPr>
              <a:t>: All starting dates are indicative</a:t>
            </a:r>
          </a:p>
        </p:txBody>
      </p:sp>
      <p:sp>
        <p:nvSpPr>
          <p:cNvPr id="20" name="TextBox 86">
            <a:extLst>
              <a:ext uri="{FF2B5EF4-FFF2-40B4-BE49-F238E27FC236}">
                <a16:creationId xmlns:a16="http://schemas.microsoft.com/office/drawing/2014/main" id="{21351EB1-79C4-4FA8-A028-4725E425C4D6}"/>
              </a:ext>
            </a:extLst>
          </p:cNvPr>
          <p:cNvSpPr txBox="1">
            <a:spLocks noChangeArrowheads="1"/>
          </p:cNvSpPr>
          <p:nvPr/>
        </p:nvSpPr>
        <p:spPr bwMode="auto">
          <a:xfrm>
            <a:off x="2038612" y="872655"/>
            <a:ext cx="5635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TSG#102</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1" name="TextBox 86">
            <a:extLst>
              <a:ext uri="{FF2B5EF4-FFF2-40B4-BE49-F238E27FC236}">
                <a16:creationId xmlns:a16="http://schemas.microsoft.com/office/drawing/2014/main" id="{487BB1E9-F16B-4E8D-B2C3-89D2E1E576D3}"/>
              </a:ext>
            </a:extLst>
          </p:cNvPr>
          <p:cNvSpPr txBox="1">
            <a:spLocks noChangeArrowheads="1"/>
          </p:cNvSpPr>
          <p:nvPr/>
        </p:nvSpPr>
        <p:spPr bwMode="auto">
          <a:xfrm>
            <a:off x="2711712"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TSG#103</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2" name="TextBox 86">
            <a:extLst>
              <a:ext uri="{FF2B5EF4-FFF2-40B4-BE49-F238E27FC236}">
                <a16:creationId xmlns:a16="http://schemas.microsoft.com/office/drawing/2014/main" id="{F37180E3-93F5-42A3-81FE-FD725382299A}"/>
              </a:ext>
            </a:extLst>
          </p:cNvPr>
          <p:cNvSpPr txBox="1">
            <a:spLocks noChangeArrowheads="1"/>
          </p:cNvSpPr>
          <p:nvPr/>
        </p:nvSpPr>
        <p:spPr bwMode="auto">
          <a:xfrm>
            <a:off x="3427674"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TSG#104</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3" name="TextBox 86">
            <a:extLst>
              <a:ext uri="{FF2B5EF4-FFF2-40B4-BE49-F238E27FC236}">
                <a16:creationId xmlns:a16="http://schemas.microsoft.com/office/drawing/2014/main" id="{7E57336F-3A37-4C92-A47A-BFA5B8D42B08}"/>
              </a:ext>
            </a:extLst>
          </p:cNvPr>
          <p:cNvSpPr txBox="1">
            <a:spLocks noChangeArrowheads="1"/>
          </p:cNvSpPr>
          <p:nvPr/>
        </p:nvSpPr>
        <p:spPr bwMode="auto">
          <a:xfrm>
            <a:off x="4207137"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TSG#105</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4" name="TextBox 86">
            <a:extLst>
              <a:ext uri="{FF2B5EF4-FFF2-40B4-BE49-F238E27FC236}">
                <a16:creationId xmlns:a16="http://schemas.microsoft.com/office/drawing/2014/main" id="{6CFEFA66-DB5E-4A8E-83F9-4C1B73FA5153}"/>
              </a:ext>
            </a:extLst>
          </p:cNvPr>
          <p:cNvSpPr txBox="1">
            <a:spLocks noChangeArrowheads="1"/>
          </p:cNvSpPr>
          <p:nvPr/>
        </p:nvSpPr>
        <p:spPr bwMode="auto">
          <a:xfrm>
            <a:off x="4778637"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TSG#106</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5" name="TextBox 86">
            <a:extLst>
              <a:ext uri="{FF2B5EF4-FFF2-40B4-BE49-F238E27FC236}">
                <a16:creationId xmlns:a16="http://schemas.microsoft.com/office/drawing/2014/main" id="{D5A62833-B2C8-41DF-B462-A88C6BBCCF3D}"/>
              </a:ext>
            </a:extLst>
          </p:cNvPr>
          <p:cNvSpPr txBox="1">
            <a:spLocks noChangeArrowheads="1"/>
          </p:cNvSpPr>
          <p:nvPr/>
        </p:nvSpPr>
        <p:spPr bwMode="auto">
          <a:xfrm>
            <a:off x="5453324" y="872655"/>
            <a:ext cx="5667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TSG#107</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6" name="TextBox 86">
            <a:extLst>
              <a:ext uri="{FF2B5EF4-FFF2-40B4-BE49-F238E27FC236}">
                <a16:creationId xmlns:a16="http://schemas.microsoft.com/office/drawing/2014/main" id="{13BE53D2-A92A-48BA-8485-0CB235FCF92C}"/>
              </a:ext>
            </a:extLst>
          </p:cNvPr>
          <p:cNvSpPr txBox="1">
            <a:spLocks noChangeArrowheads="1"/>
          </p:cNvSpPr>
          <p:nvPr/>
        </p:nvSpPr>
        <p:spPr bwMode="auto">
          <a:xfrm>
            <a:off x="6110549"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TSG#108</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7" name="TextBox 86">
            <a:extLst>
              <a:ext uri="{FF2B5EF4-FFF2-40B4-BE49-F238E27FC236}">
                <a16:creationId xmlns:a16="http://schemas.microsoft.com/office/drawing/2014/main" id="{678851CE-FD45-492E-A28F-C5339EB68599}"/>
              </a:ext>
            </a:extLst>
          </p:cNvPr>
          <p:cNvSpPr txBox="1">
            <a:spLocks noChangeArrowheads="1"/>
          </p:cNvSpPr>
          <p:nvPr/>
        </p:nvSpPr>
        <p:spPr bwMode="auto">
          <a:xfrm>
            <a:off x="6840799"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TSG#109</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8" name="TextBox 86">
            <a:extLst>
              <a:ext uri="{FF2B5EF4-FFF2-40B4-BE49-F238E27FC236}">
                <a16:creationId xmlns:a16="http://schemas.microsoft.com/office/drawing/2014/main" id="{91E1B2E9-24B4-4DBF-AA4F-3D2B59483864}"/>
              </a:ext>
            </a:extLst>
          </p:cNvPr>
          <p:cNvSpPr txBox="1">
            <a:spLocks noChangeArrowheads="1"/>
          </p:cNvSpPr>
          <p:nvPr/>
        </p:nvSpPr>
        <p:spPr bwMode="auto">
          <a:xfrm>
            <a:off x="7480562"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TSG#110</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29" name="TextBox 86">
            <a:extLst>
              <a:ext uri="{FF2B5EF4-FFF2-40B4-BE49-F238E27FC236}">
                <a16:creationId xmlns:a16="http://schemas.microsoft.com/office/drawing/2014/main" id="{796E7D98-5716-48D5-913A-49D0FD7EAB70}"/>
              </a:ext>
            </a:extLst>
          </p:cNvPr>
          <p:cNvSpPr txBox="1">
            <a:spLocks noChangeArrowheads="1"/>
          </p:cNvSpPr>
          <p:nvPr/>
        </p:nvSpPr>
        <p:spPr bwMode="auto">
          <a:xfrm>
            <a:off x="8044124" y="872655"/>
            <a:ext cx="517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TSG#111</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30" name="TextBox 86">
            <a:extLst>
              <a:ext uri="{FF2B5EF4-FFF2-40B4-BE49-F238E27FC236}">
                <a16:creationId xmlns:a16="http://schemas.microsoft.com/office/drawing/2014/main" id="{AA9C46A1-4914-478F-825B-C27013A5C6D9}"/>
              </a:ext>
            </a:extLst>
          </p:cNvPr>
          <p:cNvSpPr txBox="1">
            <a:spLocks noChangeArrowheads="1"/>
          </p:cNvSpPr>
          <p:nvPr/>
        </p:nvSpPr>
        <p:spPr bwMode="auto">
          <a:xfrm>
            <a:off x="8626737" y="872655"/>
            <a:ext cx="5381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TSG#112</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31" name="TextBox 86">
            <a:extLst>
              <a:ext uri="{FF2B5EF4-FFF2-40B4-BE49-F238E27FC236}">
                <a16:creationId xmlns:a16="http://schemas.microsoft.com/office/drawing/2014/main" id="{811B47A8-A9C8-4224-9575-0642F8BADD48}"/>
              </a:ext>
            </a:extLst>
          </p:cNvPr>
          <p:cNvSpPr txBox="1">
            <a:spLocks noChangeArrowheads="1"/>
          </p:cNvSpPr>
          <p:nvPr/>
        </p:nvSpPr>
        <p:spPr bwMode="auto">
          <a:xfrm>
            <a:off x="330462" y="886943"/>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rPr>
              <a:t>TSG#99</a:t>
            </a:r>
            <a:endParaRPr kumimoji="0" lang="en-GB" altLang="en-US" sz="400" b="0" i="0" u="none" strike="noStrike" kern="1200" cap="none" spc="0" normalizeH="0" baseline="0" noProof="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32" name="Chevron 60">
            <a:extLst>
              <a:ext uri="{FF2B5EF4-FFF2-40B4-BE49-F238E27FC236}">
                <a16:creationId xmlns:a16="http://schemas.microsoft.com/office/drawing/2014/main" id="{039254FC-D00F-4738-B7E7-05478FA9A5BC}"/>
              </a:ext>
            </a:extLst>
          </p:cNvPr>
          <p:cNvSpPr>
            <a:spLocks noChangeArrowheads="1"/>
          </p:cNvSpPr>
          <p:nvPr/>
        </p:nvSpPr>
        <p:spPr bwMode="auto">
          <a:xfrm>
            <a:off x="2210062" y="1473048"/>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RAN4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content def.</a:t>
            </a:r>
          </a:p>
        </p:txBody>
      </p:sp>
      <p:sp>
        <p:nvSpPr>
          <p:cNvPr id="33" name="Chevron 60">
            <a:extLst>
              <a:ext uri="{FF2B5EF4-FFF2-40B4-BE49-F238E27FC236}">
                <a16:creationId xmlns:a16="http://schemas.microsoft.com/office/drawing/2014/main" id="{E0479407-B332-4719-8EAA-9E4D362E5318}"/>
              </a:ext>
            </a:extLst>
          </p:cNvPr>
          <p:cNvSpPr>
            <a:spLocks noChangeArrowheads="1"/>
          </p:cNvSpPr>
          <p:nvPr/>
        </p:nvSpPr>
        <p:spPr bwMode="auto">
          <a:xfrm>
            <a:off x="1300424" y="1473048"/>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800" b="1"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 </a:t>
            </a:r>
            <a:r>
              <a:rPr kumimoji="0" lang="fr-FR" altLang="en-US" sz="8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RAN Content </a:t>
            </a:r>
            <a:r>
              <a:rPr kumimoji="0" lang="fr-FR" altLang="en-US" sz="800" b="0" i="0" u="none" strike="noStrike" kern="1200" cap="none" spc="0" normalizeH="0" baseline="0" noProof="0" dirty="0" err="1">
                <a:ln>
                  <a:noFill/>
                </a:ln>
                <a:solidFill>
                  <a:prstClr val="black"/>
                </a:solidFill>
                <a:effectLst/>
                <a:uLnTx/>
                <a:uFillTx/>
                <a:latin typeface="Montserrat" panose="00000500000000000000" pitchFamily="50" charset="0"/>
                <a:ea typeface="+mn-ea"/>
                <a:cs typeface="Arial" panose="020B0604020202020204" pitchFamily="34" charset="0"/>
              </a:rPr>
              <a:t>def</a:t>
            </a:r>
            <a:r>
              <a:rPr kumimoji="0" lang="fr-FR" altLang="en-US" sz="8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a:t>
            </a:r>
          </a:p>
        </p:txBody>
      </p:sp>
      <p:sp>
        <p:nvSpPr>
          <p:cNvPr id="34" name="TextBox 1">
            <a:extLst>
              <a:ext uri="{FF2B5EF4-FFF2-40B4-BE49-F238E27FC236}">
                <a16:creationId xmlns:a16="http://schemas.microsoft.com/office/drawing/2014/main" id="{B4876F43-500A-44C2-B90A-C0AA034CE2A5}"/>
              </a:ext>
            </a:extLst>
          </p:cNvPr>
          <p:cNvSpPr txBox="1"/>
          <p:nvPr/>
        </p:nvSpPr>
        <p:spPr>
          <a:xfrm>
            <a:off x="3475299" y="652594"/>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2024</a:t>
            </a:r>
          </a:p>
        </p:txBody>
      </p:sp>
      <p:sp>
        <p:nvSpPr>
          <p:cNvPr id="35" name="TextBox 57">
            <a:extLst>
              <a:ext uri="{FF2B5EF4-FFF2-40B4-BE49-F238E27FC236}">
                <a16:creationId xmlns:a16="http://schemas.microsoft.com/office/drawing/2014/main" id="{898521D4-54A2-4414-BD76-34D015381605}"/>
              </a:ext>
            </a:extLst>
          </p:cNvPr>
          <p:cNvSpPr txBox="1"/>
          <p:nvPr/>
        </p:nvSpPr>
        <p:spPr>
          <a:xfrm>
            <a:off x="6178812" y="652594"/>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2025</a:t>
            </a:r>
          </a:p>
        </p:txBody>
      </p:sp>
      <p:sp>
        <p:nvSpPr>
          <p:cNvPr id="36" name="TextBox 2">
            <a:extLst>
              <a:ext uri="{FF2B5EF4-FFF2-40B4-BE49-F238E27FC236}">
                <a16:creationId xmlns:a16="http://schemas.microsoft.com/office/drawing/2014/main" id="{7225E504-1DF0-4DB8-B39F-A76442B1456E}"/>
              </a:ext>
            </a:extLst>
          </p:cNvPr>
          <p:cNvSpPr txBox="1">
            <a:spLocks noChangeArrowheads="1"/>
          </p:cNvSpPr>
          <p:nvPr/>
        </p:nvSpPr>
        <p:spPr bwMode="auto">
          <a:xfrm>
            <a:off x="1570299" y="975843"/>
            <a:ext cx="3190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Sep.</a:t>
            </a:r>
          </a:p>
        </p:txBody>
      </p:sp>
      <p:sp>
        <p:nvSpPr>
          <p:cNvPr id="37" name="TextBox 59">
            <a:extLst>
              <a:ext uri="{FF2B5EF4-FFF2-40B4-BE49-F238E27FC236}">
                <a16:creationId xmlns:a16="http://schemas.microsoft.com/office/drawing/2014/main" id="{025A1DC8-DBD0-45EC-A0DC-4AECFD61643C}"/>
              </a:ext>
            </a:extLst>
          </p:cNvPr>
          <p:cNvSpPr txBox="1">
            <a:spLocks noChangeArrowheads="1"/>
          </p:cNvSpPr>
          <p:nvPr/>
        </p:nvSpPr>
        <p:spPr bwMode="auto">
          <a:xfrm>
            <a:off x="2864112" y="963143"/>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Mar.</a:t>
            </a:r>
          </a:p>
        </p:txBody>
      </p:sp>
      <p:sp>
        <p:nvSpPr>
          <p:cNvPr id="38" name="TextBox 60">
            <a:extLst>
              <a:ext uri="{FF2B5EF4-FFF2-40B4-BE49-F238E27FC236}">
                <a16:creationId xmlns:a16="http://schemas.microsoft.com/office/drawing/2014/main" id="{C20FDC14-0920-49DE-A648-6151F5A72FFB}"/>
              </a:ext>
            </a:extLst>
          </p:cNvPr>
          <p:cNvSpPr txBox="1">
            <a:spLocks noChangeArrowheads="1"/>
          </p:cNvSpPr>
          <p:nvPr/>
        </p:nvSpPr>
        <p:spPr bwMode="auto">
          <a:xfrm>
            <a:off x="8191762" y="975843"/>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Mar.</a:t>
            </a:r>
          </a:p>
        </p:txBody>
      </p:sp>
      <p:sp>
        <p:nvSpPr>
          <p:cNvPr id="39" name="TextBox 61">
            <a:extLst>
              <a:ext uri="{FF2B5EF4-FFF2-40B4-BE49-F238E27FC236}">
                <a16:creationId xmlns:a16="http://schemas.microsoft.com/office/drawing/2014/main" id="{2E9C853B-F248-475B-AE1B-399DB0DCA38F}"/>
              </a:ext>
            </a:extLst>
          </p:cNvPr>
          <p:cNvSpPr txBox="1">
            <a:spLocks noChangeArrowheads="1"/>
          </p:cNvSpPr>
          <p:nvPr/>
        </p:nvSpPr>
        <p:spPr bwMode="auto">
          <a:xfrm>
            <a:off x="5529524" y="975843"/>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Mar.</a:t>
            </a:r>
          </a:p>
        </p:txBody>
      </p:sp>
      <p:sp>
        <p:nvSpPr>
          <p:cNvPr id="40" name="TextBox 62">
            <a:extLst>
              <a:ext uri="{FF2B5EF4-FFF2-40B4-BE49-F238E27FC236}">
                <a16:creationId xmlns:a16="http://schemas.microsoft.com/office/drawing/2014/main" id="{D56560B0-067B-45D3-9546-4B1128E30E08}"/>
              </a:ext>
            </a:extLst>
          </p:cNvPr>
          <p:cNvSpPr txBox="1">
            <a:spLocks noChangeArrowheads="1"/>
          </p:cNvSpPr>
          <p:nvPr/>
        </p:nvSpPr>
        <p:spPr bwMode="auto">
          <a:xfrm>
            <a:off x="3551499" y="975843"/>
            <a:ext cx="3159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Jun.</a:t>
            </a:r>
          </a:p>
        </p:txBody>
      </p:sp>
      <p:sp>
        <p:nvSpPr>
          <p:cNvPr id="41" name="TextBox 63">
            <a:extLst>
              <a:ext uri="{FF2B5EF4-FFF2-40B4-BE49-F238E27FC236}">
                <a16:creationId xmlns:a16="http://schemas.microsoft.com/office/drawing/2014/main" id="{B57822CC-1B4F-42C1-BBBF-71A8A2B0E8C2}"/>
              </a:ext>
            </a:extLst>
          </p:cNvPr>
          <p:cNvSpPr txBox="1">
            <a:spLocks noChangeArrowheads="1"/>
          </p:cNvSpPr>
          <p:nvPr/>
        </p:nvSpPr>
        <p:spPr bwMode="auto">
          <a:xfrm>
            <a:off x="62645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Jun.</a:t>
            </a:r>
          </a:p>
        </p:txBody>
      </p:sp>
      <p:sp>
        <p:nvSpPr>
          <p:cNvPr id="42" name="TextBox 64">
            <a:extLst>
              <a:ext uri="{FF2B5EF4-FFF2-40B4-BE49-F238E27FC236}">
                <a16:creationId xmlns:a16="http://schemas.microsoft.com/office/drawing/2014/main" id="{AD5A2933-AA45-4855-846F-C1FA02108C2F}"/>
              </a:ext>
            </a:extLst>
          </p:cNvPr>
          <p:cNvSpPr txBox="1">
            <a:spLocks noChangeArrowheads="1"/>
          </p:cNvSpPr>
          <p:nvPr/>
        </p:nvSpPr>
        <p:spPr bwMode="auto">
          <a:xfrm>
            <a:off x="87664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Jun.</a:t>
            </a:r>
          </a:p>
        </p:txBody>
      </p:sp>
      <p:sp>
        <p:nvSpPr>
          <p:cNvPr id="43" name="TextBox 65">
            <a:extLst>
              <a:ext uri="{FF2B5EF4-FFF2-40B4-BE49-F238E27FC236}">
                <a16:creationId xmlns:a16="http://schemas.microsoft.com/office/drawing/2014/main" id="{069BB920-9196-4F58-A14D-422F440C6178}"/>
              </a:ext>
            </a:extLst>
          </p:cNvPr>
          <p:cNvSpPr txBox="1">
            <a:spLocks noChangeArrowheads="1"/>
          </p:cNvSpPr>
          <p:nvPr/>
        </p:nvSpPr>
        <p:spPr bwMode="auto">
          <a:xfrm>
            <a:off x="4326199" y="975843"/>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Sep.</a:t>
            </a:r>
          </a:p>
        </p:txBody>
      </p:sp>
      <p:sp>
        <p:nvSpPr>
          <p:cNvPr id="44" name="TextBox 66">
            <a:extLst>
              <a:ext uri="{FF2B5EF4-FFF2-40B4-BE49-F238E27FC236}">
                <a16:creationId xmlns:a16="http://schemas.microsoft.com/office/drawing/2014/main" id="{299CE7F2-06A4-4A92-AE2F-F14C78D7D401}"/>
              </a:ext>
            </a:extLst>
          </p:cNvPr>
          <p:cNvSpPr txBox="1">
            <a:spLocks noChangeArrowheads="1"/>
          </p:cNvSpPr>
          <p:nvPr/>
        </p:nvSpPr>
        <p:spPr bwMode="auto">
          <a:xfrm>
            <a:off x="6975737" y="975843"/>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Sep.</a:t>
            </a:r>
          </a:p>
        </p:txBody>
      </p:sp>
      <p:sp>
        <p:nvSpPr>
          <p:cNvPr id="45" name="TextBox 67">
            <a:extLst>
              <a:ext uri="{FF2B5EF4-FFF2-40B4-BE49-F238E27FC236}">
                <a16:creationId xmlns:a16="http://schemas.microsoft.com/office/drawing/2014/main" id="{DD0B53CF-2C17-4E7C-84A6-05620A235A32}"/>
              </a:ext>
            </a:extLst>
          </p:cNvPr>
          <p:cNvSpPr txBox="1">
            <a:spLocks noChangeArrowheads="1"/>
          </p:cNvSpPr>
          <p:nvPr/>
        </p:nvSpPr>
        <p:spPr bwMode="auto">
          <a:xfrm>
            <a:off x="422537" y="996480"/>
            <a:ext cx="3206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Sep.</a:t>
            </a:r>
          </a:p>
        </p:txBody>
      </p:sp>
      <p:sp>
        <p:nvSpPr>
          <p:cNvPr id="46" name="TextBox 69">
            <a:extLst>
              <a:ext uri="{FF2B5EF4-FFF2-40B4-BE49-F238E27FC236}">
                <a16:creationId xmlns:a16="http://schemas.microsoft.com/office/drawing/2014/main" id="{E713CEDC-60F5-4734-A700-3DDD902C78E1}"/>
              </a:ext>
            </a:extLst>
          </p:cNvPr>
          <p:cNvSpPr txBox="1">
            <a:spLocks noChangeArrowheads="1"/>
          </p:cNvSpPr>
          <p:nvPr/>
        </p:nvSpPr>
        <p:spPr bwMode="auto">
          <a:xfrm>
            <a:off x="2167199" y="975843"/>
            <a:ext cx="32543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Dec.</a:t>
            </a:r>
          </a:p>
        </p:txBody>
      </p:sp>
      <p:sp>
        <p:nvSpPr>
          <p:cNvPr id="47" name="TextBox 70">
            <a:extLst>
              <a:ext uri="{FF2B5EF4-FFF2-40B4-BE49-F238E27FC236}">
                <a16:creationId xmlns:a16="http://schemas.microsoft.com/office/drawing/2014/main" id="{AB64E089-14C8-4C63-AD5B-1A65E7ABF029}"/>
              </a:ext>
            </a:extLst>
          </p:cNvPr>
          <p:cNvSpPr txBox="1">
            <a:spLocks noChangeArrowheads="1"/>
          </p:cNvSpPr>
          <p:nvPr/>
        </p:nvSpPr>
        <p:spPr bwMode="auto">
          <a:xfrm>
            <a:off x="491833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Dec.</a:t>
            </a:r>
          </a:p>
        </p:txBody>
      </p:sp>
      <p:sp>
        <p:nvSpPr>
          <p:cNvPr id="48" name="TextBox 71">
            <a:extLst>
              <a:ext uri="{FF2B5EF4-FFF2-40B4-BE49-F238E27FC236}">
                <a16:creationId xmlns:a16="http://schemas.microsoft.com/office/drawing/2014/main" id="{6EB2BBE2-0E0F-42DD-A908-6083D1D49013}"/>
              </a:ext>
            </a:extLst>
          </p:cNvPr>
          <p:cNvSpPr txBox="1">
            <a:spLocks noChangeArrowheads="1"/>
          </p:cNvSpPr>
          <p:nvPr/>
        </p:nvSpPr>
        <p:spPr bwMode="auto">
          <a:xfrm>
            <a:off x="761708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Dec.</a:t>
            </a:r>
          </a:p>
        </p:txBody>
      </p:sp>
      <p:sp>
        <p:nvSpPr>
          <p:cNvPr id="49" name="TextBox 91">
            <a:extLst>
              <a:ext uri="{FF2B5EF4-FFF2-40B4-BE49-F238E27FC236}">
                <a16:creationId xmlns:a16="http://schemas.microsoft.com/office/drawing/2014/main" id="{B58B147E-5671-4BFD-9122-E872A5EEDF2D}"/>
              </a:ext>
            </a:extLst>
          </p:cNvPr>
          <p:cNvSpPr txBox="1"/>
          <p:nvPr/>
        </p:nvSpPr>
        <p:spPr>
          <a:xfrm>
            <a:off x="8672774" y="633544"/>
            <a:ext cx="49212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2026</a:t>
            </a:r>
          </a:p>
        </p:txBody>
      </p:sp>
      <p:pic>
        <p:nvPicPr>
          <p:cNvPr id="50" name="Picture 9222" descr="A picture containing text, clipart&#10;&#10;Description automatically generated">
            <a:extLst>
              <a:ext uri="{FF2B5EF4-FFF2-40B4-BE49-F238E27FC236}">
                <a16:creationId xmlns:a16="http://schemas.microsoft.com/office/drawing/2014/main" id="{080DADBB-96ED-4E5E-92DB-2630E66925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7249" y="35804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Diamond 3">
            <a:extLst>
              <a:ext uri="{FF2B5EF4-FFF2-40B4-BE49-F238E27FC236}">
                <a16:creationId xmlns:a16="http://schemas.microsoft.com/office/drawing/2014/main" id="{B043C5CB-26C7-4E05-B7E3-C537F9C49452}"/>
              </a:ext>
            </a:extLst>
          </p:cNvPr>
          <p:cNvSpPr>
            <a:spLocks noChangeArrowheads="1"/>
          </p:cNvSpPr>
          <p:nvPr/>
        </p:nvSpPr>
        <p:spPr bwMode="auto">
          <a:xfrm>
            <a:off x="749562" y="1428598"/>
            <a:ext cx="896937" cy="392112"/>
          </a:xfrm>
          <a:prstGeom prst="diamond">
            <a:avLst/>
          </a:prstGeom>
          <a:solidFill>
            <a:srgbClr val="92D050"/>
          </a:solidFill>
          <a:ln w="9525" algn="ctr">
            <a:solidFill>
              <a:schemeClr val="tx1"/>
            </a:solidFill>
            <a:round/>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en-US" sz="6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2" name="TextBox 6">
            <a:extLst>
              <a:ext uri="{FF2B5EF4-FFF2-40B4-BE49-F238E27FC236}">
                <a16:creationId xmlns:a16="http://schemas.microsoft.com/office/drawing/2014/main" id="{9964F0A6-B4CC-44CC-9D7E-DF5AF43AD452}"/>
              </a:ext>
            </a:extLst>
          </p:cNvPr>
          <p:cNvSpPr txBox="1">
            <a:spLocks noChangeArrowheads="1"/>
          </p:cNvSpPr>
          <p:nvPr/>
        </p:nvSpPr>
        <p:spPr bwMode="auto">
          <a:xfrm>
            <a:off x="854337" y="1511148"/>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1" i="0" u="none" strike="noStrike" kern="1200" cap="none" spc="0" normalizeH="0" baseline="0" noProof="0">
                <a:ln>
                  <a:noFill/>
                </a:ln>
                <a:solidFill>
                  <a:prstClr val="black"/>
                </a:solidFill>
                <a:effectLst/>
                <a:uLnTx/>
                <a:uFillTx/>
                <a:latin typeface="Montserrat"/>
                <a:ea typeface="+mn-ea"/>
                <a:cs typeface="Arial" panose="020B0604020202020204" pitchFamily="34" charset="0"/>
              </a:rPr>
              <a:t> </a:t>
            </a: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RAN Rel-19 workshop</a:t>
            </a:r>
          </a:p>
        </p:txBody>
      </p:sp>
      <p:sp>
        <p:nvSpPr>
          <p:cNvPr id="53" name="Diamond 16">
            <a:extLst>
              <a:ext uri="{FF2B5EF4-FFF2-40B4-BE49-F238E27FC236}">
                <a16:creationId xmlns:a16="http://schemas.microsoft.com/office/drawing/2014/main" id="{79AB2882-3774-41F7-8D80-8A5396DDDB59}"/>
              </a:ext>
            </a:extLst>
          </p:cNvPr>
          <p:cNvSpPr>
            <a:spLocks noChangeArrowheads="1"/>
          </p:cNvSpPr>
          <p:nvPr/>
        </p:nvSpPr>
        <p:spPr bwMode="auto">
          <a:xfrm>
            <a:off x="733687" y="1865478"/>
            <a:ext cx="866775" cy="368300"/>
          </a:xfrm>
          <a:prstGeom prst="diamond">
            <a:avLst/>
          </a:prstGeom>
          <a:solidFill>
            <a:srgbClr val="31859C">
              <a:alpha val="50195"/>
            </a:srgbClr>
          </a:solidFill>
          <a:ln w="9525" algn="ctr">
            <a:solidFill>
              <a:schemeClr val="tx1"/>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4" name="Chevron 79">
            <a:extLst>
              <a:ext uri="{FF2B5EF4-FFF2-40B4-BE49-F238E27FC236}">
                <a16:creationId xmlns:a16="http://schemas.microsoft.com/office/drawing/2014/main" id="{31D03FB7-2414-48C2-85C9-4E5048A34CA9}"/>
              </a:ext>
            </a:extLst>
          </p:cNvPr>
          <p:cNvSpPr>
            <a:spLocks noChangeArrowheads="1"/>
          </p:cNvSpPr>
          <p:nvPr/>
        </p:nvSpPr>
        <p:spPr bwMode="auto">
          <a:xfrm>
            <a:off x="6996374" y="2687485"/>
            <a:ext cx="746125" cy="209550"/>
          </a:xfrm>
          <a:prstGeom prst="chevron">
            <a:avLst>
              <a:gd name="adj" fmla="val 50046"/>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7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RAN4_Perf </a:t>
            </a:r>
            <a:endParaRPr kumimoji="0" lang="fr-FR"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endParaRPr>
          </a:p>
        </p:txBody>
      </p:sp>
      <p:sp>
        <p:nvSpPr>
          <p:cNvPr id="55" name="Chevron 58">
            <a:extLst>
              <a:ext uri="{FF2B5EF4-FFF2-40B4-BE49-F238E27FC236}">
                <a16:creationId xmlns:a16="http://schemas.microsoft.com/office/drawing/2014/main" id="{A69122BB-2AF3-4655-8E7C-A10A5800CFEB}"/>
              </a:ext>
            </a:extLst>
          </p:cNvPr>
          <p:cNvSpPr/>
          <p:nvPr/>
        </p:nvSpPr>
        <p:spPr bwMode="auto">
          <a:xfrm>
            <a:off x="3322899" y="2921483"/>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3 (CT &amp; SA) </a:t>
            </a:r>
          </a:p>
        </p:txBody>
      </p:sp>
      <p:sp>
        <p:nvSpPr>
          <p:cNvPr id="56" name="Chevron 60">
            <a:extLst>
              <a:ext uri="{FF2B5EF4-FFF2-40B4-BE49-F238E27FC236}">
                <a16:creationId xmlns:a16="http://schemas.microsoft.com/office/drawing/2014/main" id="{D1850993-E973-4540-990E-D84E40FC199F}"/>
              </a:ext>
            </a:extLst>
          </p:cNvPr>
          <p:cNvSpPr/>
          <p:nvPr/>
        </p:nvSpPr>
        <p:spPr bwMode="auto">
          <a:xfrm>
            <a:off x="2419612" y="2460155"/>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RAN1</a:t>
            </a:r>
          </a:p>
        </p:txBody>
      </p:sp>
      <p:sp>
        <p:nvSpPr>
          <p:cNvPr id="57" name="Chevron 60">
            <a:extLst>
              <a:ext uri="{FF2B5EF4-FFF2-40B4-BE49-F238E27FC236}">
                <a16:creationId xmlns:a16="http://schemas.microsoft.com/office/drawing/2014/main" id="{A1F02D97-2515-4C18-BCCD-C0B22026AC18}"/>
              </a:ext>
            </a:extLst>
          </p:cNvPr>
          <p:cNvSpPr/>
          <p:nvPr/>
        </p:nvSpPr>
        <p:spPr bwMode="auto">
          <a:xfrm>
            <a:off x="1948124" y="2224570"/>
            <a:ext cx="316706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Stage 2 (SA2, SA6,…) Normative</a:t>
            </a:r>
          </a:p>
        </p:txBody>
      </p:sp>
      <p:sp>
        <p:nvSpPr>
          <p:cNvPr id="58" name="Chevron 60">
            <a:extLst>
              <a:ext uri="{FF2B5EF4-FFF2-40B4-BE49-F238E27FC236}">
                <a16:creationId xmlns:a16="http://schemas.microsoft.com/office/drawing/2014/main" id="{7DF826FC-2562-447A-AC7D-F4598559F0AE}"/>
              </a:ext>
            </a:extLst>
          </p:cNvPr>
          <p:cNvSpPr/>
          <p:nvPr/>
        </p:nvSpPr>
        <p:spPr bwMode="auto">
          <a:xfrm>
            <a:off x="3038737" y="2690660"/>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RAN </a:t>
            </a:r>
            <a:r>
              <a:rPr kumimoji="0" lang="fr-FR" sz="9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itchFamily="34" charset="0"/>
              </a:rPr>
              <a:t>Completion</a:t>
            </a: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 (RAN2/3/4core)</a:t>
            </a:r>
          </a:p>
        </p:txBody>
      </p:sp>
      <p:sp>
        <p:nvSpPr>
          <p:cNvPr id="59" name="Chevron 58">
            <a:extLst>
              <a:ext uri="{FF2B5EF4-FFF2-40B4-BE49-F238E27FC236}">
                <a16:creationId xmlns:a16="http://schemas.microsoft.com/office/drawing/2014/main" id="{4623866D-B100-48D8-86AE-8D413B992C9E}"/>
              </a:ext>
            </a:extLst>
          </p:cNvPr>
          <p:cNvSpPr/>
          <p:nvPr/>
        </p:nvSpPr>
        <p:spPr bwMode="auto">
          <a:xfrm>
            <a:off x="5454912" y="3170085"/>
            <a:ext cx="2386012" cy="2397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ASN.1 &amp; Open APIs </a:t>
            </a:r>
          </a:p>
        </p:txBody>
      </p:sp>
      <p:sp>
        <p:nvSpPr>
          <p:cNvPr id="60" name="Chevron 60">
            <a:extLst>
              <a:ext uri="{FF2B5EF4-FFF2-40B4-BE49-F238E27FC236}">
                <a16:creationId xmlns:a16="http://schemas.microsoft.com/office/drawing/2014/main" id="{1BAA0339-BBF8-4B97-A6C0-141953DA3FB5}"/>
              </a:ext>
            </a:extLst>
          </p:cNvPr>
          <p:cNvSpPr>
            <a:spLocks noChangeArrowheads="1"/>
          </p:cNvSpPr>
          <p:nvPr/>
        </p:nvSpPr>
        <p:spPr bwMode="auto">
          <a:xfrm>
            <a:off x="1378212" y="1900403"/>
            <a:ext cx="10477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8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rPr>
              <a:t>St.2 Content </a:t>
            </a:r>
            <a:r>
              <a:rPr kumimoji="0" lang="fr-FR" altLang="en-US" sz="800" b="0" i="0" u="none" strike="noStrike" kern="1200" cap="none" spc="0" normalizeH="0" baseline="0" noProof="0" dirty="0" err="1">
                <a:ln>
                  <a:noFill/>
                </a:ln>
                <a:solidFill>
                  <a:prstClr val="black"/>
                </a:solidFill>
                <a:effectLst/>
                <a:uLnTx/>
                <a:uFillTx/>
                <a:latin typeface="Montserrat" panose="00000500000000000000" pitchFamily="50" charset="0"/>
                <a:ea typeface="+mn-ea"/>
                <a:cs typeface="Arial" panose="020B0604020202020204" pitchFamily="34" charset="0"/>
              </a:rPr>
              <a:t>approval</a:t>
            </a:r>
            <a:endParaRPr kumimoji="0" lang="fr-FR" altLang="en-US" sz="800" b="0" i="0" u="none" strike="noStrike" kern="1200" cap="none" spc="0" normalizeH="0" baseline="0" noProof="0" dirty="0">
              <a:ln>
                <a:noFill/>
              </a:ln>
              <a:solidFill>
                <a:prstClr val="black"/>
              </a:solidFill>
              <a:effectLst/>
              <a:uLnTx/>
              <a:uFillTx/>
              <a:latin typeface="Montserrat" panose="00000500000000000000" pitchFamily="50" charset="0"/>
              <a:ea typeface="+mn-ea"/>
              <a:cs typeface="Arial" panose="020B0604020202020204" pitchFamily="34" charset="0"/>
            </a:endParaRPr>
          </a:p>
        </p:txBody>
      </p:sp>
      <p:sp>
        <p:nvSpPr>
          <p:cNvPr id="61" name="TextBox 7">
            <a:extLst>
              <a:ext uri="{FF2B5EF4-FFF2-40B4-BE49-F238E27FC236}">
                <a16:creationId xmlns:a16="http://schemas.microsoft.com/office/drawing/2014/main" id="{B49A3C1C-6D9E-4B71-8F71-CA8D6B956F44}"/>
              </a:ext>
            </a:extLst>
          </p:cNvPr>
          <p:cNvSpPr txBox="1">
            <a:spLocks noChangeArrowheads="1"/>
          </p:cNvSpPr>
          <p:nvPr/>
        </p:nvSpPr>
        <p:spPr bwMode="auto">
          <a:xfrm>
            <a:off x="879737" y="1894053"/>
            <a:ext cx="5826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SA Rel-19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en-US" sz="6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Workshop</a:t>
            </a:r>
          </a:p>
        </p:txBody>
      </p:sp>
      <p:sp>
        <p:nvSpPr>
          <p:cNvPr id="62" name="TextBox 86">
            <a:extLst>
              <a:ext uri="{FF2B5EF4-FFF2-40B4-BE49-F238E27FC236}">
                <a16:creationId xmlns:a16="http://schemas.microsoft.com/office/drawing/2014/main" id="{417DE3C7-EDE7-4E50-BAED-5F8C4960C0E7}"/>
              </a:ext>
            </a:extLst>
          </p:cNvPr>
          <p:cNvSpPr txBox="1">
            <a:spLocks noChangeArrowheads="1"/>
          </p:cNvSpPr>
          <p:nvPr/>
        </p:nvSpPr>
        <p:spPr bwMode="auto">
          <a:xfrm>
            <a:off x="887674" y="890118"/>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700" b="0" i="0" u="none" strike="noStrike" kern="1200" cap="none" spc="0" normalizeH="0" baseline="0" noProof="0" dirty="0">
                <a:ln>
                  <a:noFill/>
                </a:ln>
                <a:solidFill>
                  <a:prstClr val="black"/>
                </a:solidFill>
                <a:effectLst/>
                <a:uLnTx/>
                <a:uFillTx/>
                <a:latin typeface="Montserrat"/>
                <a:ea typeface="MS PGothic" panose="020B0600070205080204" pitchFamily="34" charset="-128"/>
                <a:cs typeface="Arial" panose="020B0604020202020204" pitchFamily="34" charset="0"/>
              </a:rPr>
              <a:t>TSG#100</a:t>
            </a:r>
            <a:endParaRPr kumimoji="0" lang="en-GB" altLang="en-US" sz="400" b="0" i="0" u="none" strike="noStrike" kern="1200" cap="none" spc="0" normalizeH="0" baseline="0" noProof="0" dirty="0">
              <a:ln>
                <a:noFill/>
              </a:ln>
              <a:solidFill>
                <a:prstClr val="black"/>
              </a:solidFill>
              <a:effectLst/>
              <a:uLnTx/>
              <a:uFillTx/>
              <a:latin typeface="Montserrat"/>
              <a:ea typeface="MS PGothic" panose="020B0600070205080204" pitchFamily="34" charset="-128"/>
              <a:cs typeface="Arial" panose="020B0604020202020204" pitchFamily="34" charset="0"/>
            </a:endParaRPr>
          </a:p>
        </p:txBody>
      </p:sp>
      <p:sp>
        <p:nvSpPr>
          <p:cNvPr id="63" name="TextBox 60">
            <a:extLst>
              <a:ext uri="{FF2B5EF4-FFF2-40B4-BE49-F238E27FC236}">
                <a16:creationId xmlns:a16="http://schemas.microsoft.com/office/drawing/2014/main" id="{1EEAC8AD-4379-4CBA-BD98-FCDE4F70B9A0}"/>
              </a:ext>
            </a:extLst>
          </p:cNvPr>
          <p:cNvSpPr txBox="1">
            <a:spLocks noChangeArrowheads="1"/>
          </p:cNvSpPr>
          <p:nvPr/>
        </p:nvSpPr>
        <p:spPr bwMode="auto">
          <a:xfrm>
            <a:off x="1062299" y="993305"/>
            <a:ext cx="3429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500" b="0" i="0" u="none" strike="noStrike" kern="1200" cap="none" spc="0" normalizeH="0" baseline="0" noProof="0">
                <a:ln>
                  <a:noFill/>
                </a:ln>
                <a:solidFill>
                  <a:prstClr val="black"/>
                </a:solidFill>
                <a:effectLst/>
                <a:uLnTx/>
                <a:uFillTx/>
                <a:latin typeface="Montserrat"/>
                <a:ea typeface="+mn-ea"/>
                <a:cs typeface="Arial" panose="020B0604020202020204" pitchFamily="34" charset="0"/>
              </a:rPr>
              <a:t>June</a:t>
            </a:r>
          </a:p>
        </p:txBody>
      </p:sp>
      <p:cxnSp>
        <p:nvCxnSpPr>
          <p:cNvPr id="64" name="Straight Connector 114">
            <a:extLst>
              <a:ext uri="{FF2B5EF4-FFF2-40B4-BE49-F238E27FC236}">
                <a16:creationId xmlns:a16="http://schemas.microsoft.com/office/drawing/2014/main" id="{2A5A664A-2D3D-4F03-BB19-CAC0223A0718}"/>
              </a:ext>
            </a:extLst>
          </p:cNvPr>
          <p:cNvCxnSpPr>
            <a:cxnSpLocks noChangeShapeType="1"/>
          </p:cNvCxnSpPr>
          <p:nvPr/>
        </p:nvCxnSpPr>
        <p:spPr bwMode="auto">
          <a:xfrm flipH="1">
            <a:off x="1173424" y="1106018"/>
            <a:ext cx="4763" cy="4580986"/>
          </a:xfrm>
          <a:prstGeom prst="line">
            <a:avLst/>
          </a:prstGeom>
          <a:noFill/>
          <a:ln w="9525" algn="ctr">
            <a:solidFill>
              <a:schemeClr val="accent3"/>
            </a:solidFill>
            <a:prstDash val="dash"/>
            <a:round/>
            <a:headEnd/>
            <a:tailEnd/>
          </a:ln>
        </p:spPr>
      </p:cxnSp>
      <p:sp>
        <p:nvSpPr>
          <p:cNvPr id="65" name="TextBox 28">
            <a:extLst>
              <a:ext uri="{FF2B5EF4-FFF2-40B4-BE49-F238E27FC236}">
                <a16:creationId xmlns:a16="http://schemas.microsoft.com/office/drawing/2014/main" id="{FE9B703E-68CB-4835-B371-8E5F873422DE}"/>
              </a:ext>
            </a:extLst>
          </p:cNvPr>
          <p:cNvSpPr txBox="1"/>
          <p:nvPr/>
        </p:nvSpPr>
        <p:spPr>
          <a:xfrm>
            <a:off x="1216287" y="655769"/>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1300" b="0" i="0" u="none" strike="noStrike" kern="1200" cap="none" spc="0" normalizeH="0" baseline="0" noProof="0" dirty="0">
                <a:ln>
                  <a:noFill/>
                </a:ln>
                <a:solidFill>
                  <a:prstClr val="white"/>
                </a:solidFill>
                <a:effectLst/>
                <a:uLnTx/>
                <a:uFillTx/>
                <a:latin typeface="Montserrat" panose="00000500000000000000" pitchFamily="50" charset="0"/>
                <a:ea typeface="+mn-ea"/>
                <a:cs typeface="+mn-cs"/>
              </a:rPr>
              <a:t>2023</a:t>
            </a:r>
          </a:p>
        </p:txBody>
      </p:sp>
      <p:sp>
        <p:nvSpPr>
          <p:cNvPr id="66" name="Rectangle 12">
            <a:extLst>
              <a:ext uri="{FF2B5EF4-FFF2-40B4-BE49-F238E27FC236}">
                <a16:creationId xmlns:a16="http://schemas.microsoft.com/office/drawing/2014/main" id="{1149B9D1-9FC8-4859-90FE-DD61197CB2EA}"/>
              </a:ext>
            </a:extLst>
          </p:cNvPr>
          <p:cNvSpPr>
            <a:spLocks noChangeArrowheads="1"/>
          </p:cNvSpPr>
          <p:nvPr/>
        </p:nvSpPr>
        <p:spPr bwMode="auto">
          <a:xfrm>
            <a:off x="333324" y="5544073"/>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Arial" panose="020B0604020202020204" pitchFamily="34" charset="0"/>
              </a:rPr>
              <a:t>Now</a:t>
            </a:r>
          </a:p>
        </p:txBody>
      </p:sp>
      <p:cxnSp>
        <p:nvCxnSpPr>
          <p:cNvPr id="67" name="Straight Connector 114">
            <a:extLst>
              <a:ext uri="{FF2B5EF4-FFF2-40B4-BE49-F238E27FC236}">
                <a16:creationId xmlns:a16="http://schemas.microsoft.com/office/drawing/2014/main" id="{D3331AF5-1A80-4802-BB4B-6EB3CEE1082F}"/>
              </a:ext>
            </a:extLst>
          </p:cNvPr>
          <p:cNvCxnSpPr>
            <a:cxnSpLocks noChangeShapeType="1"/>
          </p:cNvCxnSpPr>
          <p:nvPr/>
        </p:nvCxnSpPr>
        <p:spPr bwMode="auto">
          <a:xfrm>
            <a:off x="743212" y="1090143"/>
            <a:ext cx="0" cy="4536535"/>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68" name="Rectangle 3">
            <a:extLst>
              <a:ext uri="{FF2B5EF4-FFF2-40B4-BE49-F238E27FC236}">
                <a16:creationId xmlns:a16="http://schemas.microsoft.com/office/drawing/2014/main" id="{2C6D9975-9049-4733-971B-AFD4A348E3A0}"/>
              </a:ext>
            </a:extLst>
          </p:cNvPr>
          <p:cNvSpPr>
            <a:spLocks noChangeArrowheads="1"/>
          </p:cNvSpPr>
          <p:nvPr/>
        </p:nvSpPr>
        <p:spPr bwMode="auto">
          <a:xfrm>
            <a:off x="1525849" y="2195996"/>
            <a:ext cx="6759575" cy="1240588"/>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9" name="TextBox 4">
            <a:extLst>
              <a:ext uri="{FF2B5EF4-FFF2-40B4-BE49-F238E27FC236}">
                <a16:creationId xmlns:a16="http://schemas.microsoft.com/office/drawing/2014/main" id="{94D46BE9-138F-4082-AF0F-1833778AB2AB}"/>
              </a:ext>
            </a:extLst>
          </p:cNvPr>
          <p:cNvSpPr txBox="1">
            <a:spLocks noChangeArrowheads="1"/>
          </p:cNvSpPr>
          <p:nvPr/>
        </p:nvSpPr>
        <p:spPr bwMode="auto">
          <a:xfrm>
            <a:off x="1600462" y="3191497"/>
            <a:ext cx="356379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NEW at TSG#99 - Working assumption for SA, endorsed for RAN </a:t>
            </a:r>
          </a:p>
        </p:txBody>
      </p:sp>
      <p:sp>
        <p:nvSpPr>
          <p:cNvPr id="70" name="Chevron 60">
            <a:extLst>
              <a:ext uri="{FF2B5EF4-FFF2-40B4-BE49-F238E27FC236}">
                <a16:creationId xmlns:a16="http://schemas.microsoft.com/office/drawing/2014/main" id="{D63708F9-6378-4143-B362-943E6881459D}"/>
              </a:ext>
            </a:extLst>
          </p:cNvPr>
          <p:cNvSpPr/>
          <p:nvPr/>
        </p:nvSpPr>
        <p:spPr bwMode="auto">
          <a:xfrm>
            <a:off x="1633799" y="1212380"/>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100%</a:t>
            </a:r>
          </a:p>
        </p:txBody>
      </p:sp>
      <p:sp>
        <p:nvSpPr>
          <p:cNvPr id="71" name="Chevron 60">
            <a:extLst>
              <a:ext uri="{FF2B5EF4-FFF2-40B4-BE49-F238E27FC236}">
                <a16:creationId xmlns:a16="http://schemas.microsoft.com/office/drawing/2014/main" id="{A261021C-3654-40B8-B16A-A0CC36C89D27}"/>
              </a:ext>
            </a:extLst>
          </p:cNvPr>
          <p:cNvSpPr/>
          <p:nvPr/>
        </p:nvSpPr>
        <p:spPr bwMode="auto">
          <a:xfrm>
            <a:off x="366974" y="1209205"/>
            <a:ext cx="139541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itchFamily="34" charset="0"/>
              </a:rPr>
              <a:t>SA1 Stage 1        80%</a:t>
            </a:r>
          </a:p>
        </p:txBody>
      </p:sp>
      <p:sp>
        <p:nvSpPr>
          <p:cNvPr id="72" name="Title 1">
            <a:extLst>
              <a:ext uri="{FF2B5EF4-FFF2-40B4-BE49-F238E27FC236}">
                <a16:creationId xmlns:a16="http://schemas.microsoft.com/office/drawing/2014/main" id="{87A5B7A8-21D1-43AF-9CF3-F57729F0539D}"/>
              </a:ext>
            </a:extLst>
          </p:cNvPr>
          <p:cNvSpPr txBox="1">
            <a:spLocks/>
          </p:cNvSpPr>
          <p:nvPr/>
        </p:nvSpPr>
        <p:spPr bwMode="auto">
          <a:xfrm>
            <a:off x="182824" y="180884"/>
            <a:ext cx="850632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sz="2400" b="0" i="0" u="none" strike="noStrike" kern="1200" cap="none" spc="0" normalizeH="0" baseline="0" noProof="0" dirty="0">
                <a:ln>
                  <a:noFill/>
                </a:ln>
                <a:solidFill>
                  <a:srgbClr val="FF0000"/>
                </a:solidFill>
                <a:effectLst/>
                <a:uLnTx/>
                <a:uFillTx/>
                <a:latin typeface="Calibri"/>
                <a:ea typeface="+mj-ea"/>
                <a:cs typeface="+mj-cs"/>
              </a:rPr>
              <a:t>Release 19 timeline– figure with SA5 OAM (considering of sync with SA1/SA2/SA6/RAN/CT)</a:t>
            </a:r>
            <a:endParaRPr kumimoji="0" lang="en-US" sz="2400" b="0" i="0" u="none" strike="noStrike" kern="1200" cap="none" spc="0" normalizeH="0" baseline="0" noProof="0" dirty="0">
              <a:ln>
                <a:noFill/>
              </a:ln>
              <a:solidFill>
                <a:srgbClr val="FF0000"/>
              </a:solidFill>
              <a:effectLst/>
              <a:uLnTx/>
              <a:uFillTx/>
              <a:latin typeface="Calibri"/>
              <a:ea typeface="+mj-ea"/>
              <a:cs typeface="+mj-cs"/>
            </a:endParaRPr>
          </a:p>
        </p:txBody>
      </p:sp>
      <p:sp>
        <p:nvSpPr>
          <p:cNvPr id="87" name="Chevron 60">
            <a:extLst>
              <a:ext uri="{FF2B5EF4-FFF2-40B4-BE49-F238E27FC236}">
                <a16:creationId xmlns:a16="http://schemas.microsoft.com/office/drawing/2014/main" id="{16D18C63-8B79-419A-8FFC-83DC2C667CBD}"/>
              </a:ext>
            </a:extLst>
          </p:cNvPr>
          <p:cNvSpPr/>
          <p:nvPr/>
        </p:nvSpPr>
        <p:spPr bwMode="auto">
          <a:xfrm>
            <a:off x="2356111" y="3940290"/>
            <a:ext cx="1375569" cy="21671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9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Studies</a:t>
            </a:r>
            <a:r>
              <a:rPr kumimoji="0" lang="fr-FR"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 (SA5 OAM)</a:t>
            </a:r>
          </a:p>
        </p:txBody>
      </p:sp>
      <p:sp>
        <p:nvSpPr>
          <p:cNvPr id="88" name="Chevron 60">
            <a:extLst>
              <a:ext uri="{FF2B5EF4-FFF2-40B4-BE49-F238E27FC236}">
                <a16:creationId xmlns:a16="http://schemas.microsoft.com/office/drawing/2014/main" id="{D401BDA8-F258-49F6-9516-C5531C755238}"/>
              </a:ext>
            </a:extLst>
          </p:cNvPr>
          <p:cNvSpPr/>
          <p:nvPr/>
        </p:nvSpPr>
        <p:spPr bwMode="auto">
          <a:xfrm>
            <a:off x="4480344" y="5182557"/>
            <a:ext cx="1283493" cy="33898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1 (Standalone OAM –part 2/SA5 RAN </a:t>
            </a:r>
            <a:r>
              <a:rPr kumimoji="0" lang="fr-FR" sz="700" b="0" i="0" u="none" strike="noStrike" kern="1200" cap="none" spc="0" normalizeH="0" baseline="0" noProof="0" dirty="0" err="1">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related</a:t>
            </a: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 OAM)</a:t>
            </a:r>
          </a:p>
        </p:txBody>
      </p:sp>
      <p:sp>
        <p:nvSpPr>
          <p:cNvPr id="89" name="Chevron 60">
            <a:extLst>
              <a:ext uri="{FF2B5EF4-FFF2-40B4-BE49-F238E27FC236}">
                <a16:creationId xmlns:a16="http://schemas.microsoft.com/office/drawing/2014/main" id="{274BFABB-2E29-4D6C-A5D9-B946CE759E1E}"/>
              </a:ext>
            </a:extLst>
          </p:cNvPr>
          <p:cNvSpPr/>
          <p:nvPr/>
        </p:nvSpPr>
        <p:spPr bwMode="auto">
          <a:xfrm>
            <a:off x="4469230" y="5539571"/>
            <a:ext cx="2681103" cy="36613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2 Functional and stage 3 work (standalone OAM part 2/RAN related OAM)</a:t>
            </a:r>
          </a:p>
        </p:txBody>
      </p:sp>
      <p:sp>
        <p:nvSpPr>
          <p:cNvPr id="91" name="矩形 1">
            <a:extLst>
              <a:ext uri="{FF2B5EF4-FFF2-40B4-BE49-F238E27FC236}">
                <a16:creationId xmlns:a16="http://schemas.microsoft.com/office/drawing/2014/main" id="{494185F5-C5FE-4734-B817-D91278C24885}"/>
              </a:ext>
            </a:extLst>
          </p:cNvPr>
          <p:cNvSpPr>
            <a:spLocks noChangeArrowheads="1"/>
          </p:cNvSpPr>
          <p:nvPr/>
        </p:nvSpPr>
        <p:spPr bwMode="auto">
          <a:xfrm>
            <a:off x="801950" y="3472120"/>
            <a:ext cx="7483473" cy="2843695"/>
          </a:xfrm>
          <a:prstGeom prst="rect">
            <a:avLst/>
          </a:prstGeom>
          <a:noFill/>
          <a:ln w="190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3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92" name="文本框 2">
            <a:extLst>
              <a:ext uri="{FF2B5EF4-FFF2-40B4-BE49-F238E27FC236}">
                <a16:creationId xmlns:a16="http://schemas.microsoft.com/office/drawing/2014/main" id="{66FDFAC2-D8F8-4531-8A25-D3CF624ECA43}"/>
              </a:ext>
            </a:extLst>
          </p:cNvPr>
          <p:cNvSpPr txBox="1">
            <a:spLocks noChangeArrowheads="1"/>
          </p:cNvSpPr>
          <p:nvPr/>
        </p:nvSpPr>
        <p:spPr bwMode="auto">
          <a:xfrm>
            <a:off x="5943100" y="3624596"/>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Arial" panose="020B0604020202020204" pitchFamily="34" charset="0"/>
              </a:rPr>
              <a:t>SA5 OAM Rel-19 Timeline </a:t>
            </a:r>
            <a:endParaRPr kumimoji="0" lang="zh-CN" altLang="en-US" sz="1300" b="1" i="0" u="none" strike="noStrike" kern="1200" cap="none" spc="0" normalizeH="0" baseline="0" noProof="0" dirty="0">
              <a:ln>
                <a:noFill/>
              </a:ln>
              <a:solidFill>
                <a:srgbClr val="0000FF"/>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2" name="Rectangle 1">
            <a:extLst>
              <a:ext uri="{FF2B5EF4-FFF2-40B4-BE49-F238E27FC236}">
                <a16:creationId xmlns:a16="http://schemas.microsoft.com/office/drawing/2014/main" id="{E1391863-9417-4BA5-996D-C4B59948DFBE}"/>
              </a:ext>
            </a:extLst>
          </p:cNvPr>
          <p:cNvSpPr/>
          <p:nvPr/>
        </p:nvSpPr>
        <p:spPr bwMode="auto">
          <a:xfrm>
            <a:off x="1739901" y="3837965"/>
            <a:ext cx="601518" cy="54903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800" b="1"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SA5#151~152</a:t>
            </a:r>
            <a:r>
              <a:rPr kumimoji="0" lang="en-US" altLang="zh-CN" sz="8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:New Rel-19 SIDs</a:t>
            </a:r>
            <a:endParaRPr kumimoji="0" lang="zh-CN" altLang="en-US" sz="8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78" name="Rectangle 77">
            <a:extLst>
              <a:ext uri="{FF2B5EF4-FFF2-40B4-BE49-F238E27FC236}">
                <a16:creationId xmlns:a16="http://schemas.microsoft.com/office/drawing/2014/main" id="{07D0FE85-E0F3-43D5-8615-37689107E2B4}"/>
              </a:ext>
            </a:extLst>
          </p:cNvPr>
          <p:cNvSpPr/>
          <p:nvPr/>
        </p:nvSpPr>
        <p:spPr bwMode="auto">
          <a:xfrm>
            <a:off x="3484807" y="5199285"/>
            <a:ext cx="1004788" cy="523255"/>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900" b="1"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SA5#155~156:</a:t>
            </a:r>
            <a:r>
              <a:rPr kumimoji="0" lang="en-US" altLang="zh-CN" sz="9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New WIDs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9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package 2</a:t>
            </a:r>
            <a:endParaRPr kumimoji="0" lang="zh-CN" altLang="en-US" sz="9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cxnSp>
        <p:nvCxnSpPr>
          <p:cNvPr id="73" name="Straight Connector 72">
            <a:extLst>
              <a:ext uri="{FF2B5EF4-FFF2-40B4-BE49-F238E27FC236}">
                <a16:creationId xmlns:a16="http://schemas.microsoft.com/office/drawing/2014/main" id="{564731DF-408C-46C2-A6A9-DB7D85C79868}"/>
              </a:ext>
            </a:extLst>
          </p:cNvPr>
          <p:cNvCxnSpPr>
            <a:cxnSpLocks/>
          </p:cNvCxnSpPr>
          <p:nvPr/>
        </p:nvCxnSpPr>
        <p:spPr bwMode="auto">
          <a:xfrm>
            <a:off x="3721334" y="5737922"/>
            <a:ext cx="0" cy="57789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3" name="Straight Connector 92">
            <a:extLst>
              <a:ext uri="{FF2B5EF4-FFF2-40B4-BE49-F238E27FC236}">
                <a16:creationId xmlns:a16="http://schemas.microsoft.com/office/drawing/2014/main" id="{9726608A-DDC6-4377-A90A-9E97B64CB74B}"/>
              </a:ext>
            </a:extLst>
          </p:cNvPr>
          <p:cNvCxnSpPr>
            <a:cxnSpLocks/>
          </p:cNvCxnSpPr>
          <p:nvPr/>
        </p:nvCxnSpPr>
        <p:spPr bwMode="auto">
          <a:xfrm flipH="1">
            <a:off x="7133747" y="5617655"/>
            <a:ext cx="1533"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7" name="Chevron 60">
            <a:extLst>
              <a:ext uri="{FF2B5EF4-FFF2-40B4-BE49-F238E27FC236}">
                <a16:creationId xmlns:a16="http://schemas.microsoft.com/office/drawing/2014/main" id="{489337C7-FE4E-40E2-9C3C-38847D1E6B6C}"/>
              </a:ext>
            </a:extLst>
          </p:cNvPr>
          <p:cNvSpPr/>
          <p:nvPr/>
        </p:nvSpPr>
        <p:spPr bwMode="auto">
          <a:xfrm>
            <a:off x="3642384" y="3933087"/>
            <a:ext cx="850502" cy="24462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7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Studies (SA5 OAM)</a:t>
            </a:r>
          </a:p>
        </p:txBody>
      </p:sp>
      <p:sp>
        <p:nvSpPr>
          <p:cNvPr id="99" name="Chevron 60">
            <a:extLst>
              <a:ext uri="{FF2B5EF4-FFF2-40B4-BE49-F238E27FC236}">
                <a16:creationId xmlns:a16="http://schemas.microsoft.com/office/drawing/2014/main" id="{99D16E3A-E211-4825-BC28-EA84119254C7}"/>
              </a:ext>
            </a:extLst>
          </p:cNvPr>
          <p:cNvSpPr/>
          <p:nvPr/>
        </p:nvSpPr>
        <p:spPr bwMode="auto">
          <a:xfrm>
            <a:off x="3065726" y="4556582"/>
            <a:ext cx="2041951" cy="26944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1 (</a:t>
            </a:r>
            <a:r>
              <a:rPr kumimoji="0" lang="fr-FR" altLang="zh-CN"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Standalone OAM-part 1/</a:t>
            </a:r>
            <a:r>
              <a:rPr kumimoji="0" lang="fr-FR"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SA2/SA6 related OAM)</a:t>
            </a:r>
          </a:p>
        </p:txBody>
      </p:sp>
      <p:sp>
        <p:nvSpPr>
          <p:cNvPr id="100" name="Chevron 60">
            <a:extLst>
              <a:ext uri="{FF2B5EF4-FFF2-40B4-BE49-F238E27FC236}">
                <a16:creationId xmlns:a16="http://schemas.microsoft.com/office/drawing/2014/main" id="{441A68E0-5D21-4A39-BAB1-C40AE40C8A71}"/>
              </a:ext>
            </a:extLst>
          </p:cNvPr>
          <p:cNvSpPr/>
          <p:nvPr/>
        </p:nvSpPr>
        <p:spPr bwMode="auto">
          <a:xfrm>
            <a:off x="3206216" y="4830617"/>
            <a:ext cx="3208337" cy="2849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Stage 2 Functional work (</a:t>
            </a:r>
            <a:r>
              <a:rPr kumimoji="0" lang="en-US" altLang="zh-CN"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SA2/6 </a:t>
            </a:r>
            <a:r>
              <a:rPr kumimoji="0" lang="en-US"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related OAM) and CT related stage3 work, Stage2/stage3 for standalone OAM-part1</a:t>
            </a:r>
          </a:p>
        </p:txBody>
      </p:sp>
      <p:sp>
        <p:nvSpPr>
          <p:cNvPr id="84" name="Rectangle 83">
            <a:extLst>
              <a:ext uri="{FF2B5EF4-FFF2-40B4-BE49-F238E27FC236}">
                <a16:creationId xmlns:a16="http://schemas.microsoft.com/office/drawing/2014/main" id="{21C806E2-A949-459E-88BF-F9C288D4D26F}"/>
              </a:ext>
            </a:extLst>
          </p:cNvPr>
          <p:cNvSpPr/>
          <p:nvPr/>
        </p:nvSpPr>
        <p:spPr bwMode="auto">
          <a:xfrm>
            <a:off x="3251378" y="1684931"/>
            <a:ext cx="1832851" cy="343952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04" name="Rectangle 103">
            <a:extLst>
              <a:ext uri="{FF2B5EF4-FFF2-40B4-BE49-F238E27FC236}">
                <a16:creationId xmlns:a16="http://schemas.microsoft.com/office/drawing/2014/main" id="{79CCF4C0-33A4-4D28-A8C0-A99D538A281A}"/>
              </a:ext>
            </a:extLst>
          </p:cNvPr>
          <p:cNvSpPr/>
          <p:nvPr/>
        </p:nvSpPr>
        <p:spPr bwMode="auto">
          <a:xfrm>
            <a:off x="4500679" y="1948459"/>
            <a:ext cx="2625928" cy="3577672"/>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85" name="TextBox 84">
            <a:extLst>
              <a:ext uri="{FF2B5EF4-FFF2-40B4-BE49-F238E27FC236}">
                <a16:creationId xmlns:a16="http://schemas.microsoft.com/office/drawing/2014/main" id="{C1752441-777B-4187-99C7-BDC88CC65DF4}"/>
              </a:ext>
            </a:extLst>
          </p:cNvPr>
          <p:cNvSpPr txBox="1"/>
          <p:nvPr/>
        </p:nvSpPr>
        <p:spPr>
          <a:xfrm>
            <a:off x="8545477" y="1309377"/>
            <a:ext cx="3542348" cy="5124480"/>
          </a:xfrm>
          <a:prstGeom prst="rect">
            <a:avLst/>
          </a:prstGeom>
          <a:solidFill>
            <a:schemeClr val="bg1"/>
          </a:solidFill>
          <a:ln>
            <a:solidFill>
              <a:schemeClr val="tx1"/>
            </a:solidFill>
          </a:ln>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Categorization of SA5 work:</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Standalone OAM (part 1 and part 2) </a:t>
            </a:r>
          </a:p>
          <a:p>
            <a:pPr marL="608013" marR="0" lvl="1" indent="-150813" algn="l" defTabSz="914400" rtl="0" eaLnBrk="0" fontAlgn="base" latinLnBrk="0" hangingPunct="0">
              <a:lnSpc>
                <a:spcPct val="100000"/>
              </a:lnSpc>
              <a:spcBef>
                <a:spcPct val="0"/>
              </a:spcBef>
              <a:spcAft>
                <a:spcPct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Part1: work related to Rel-18 study with no Rel-18 WI and other potential high priority </a:t>
            </a:r>
            <a:r>
              <a:rPr kumimoji="0" lang="en-US" altLang="zh-CN" sz="1000" b="0" i="0" u="none" strike="noStrike" kern="1200" cap="none" spc="0" normalizeH="0" baseline="0" noProof="0" dirty="0" err="1">
                <a:ln>
                  <a:noFill/>
                </a:ln>
                <a:solidFill>
                  <a:prstClr val="black"/>
                </a:solidFill>
                <a:effectLst/>
                <a:uLnTx/>
                <a:uFillTx/>
                <a:latin typeface="Calibri"/>
                <a:ea typeface="Microsoft YaHei" panose="020B0503020204020204" pitchFamily="34" charset="-122"/>
                <a:cs typeface="Arial" panose="020B0604020202020204" pitchFamily="34" charset="0"/>
              </a:rPr>
              <a:t>WIs.</a:t>
            </a:r>
            <a:endParaRPr kumimoji="0" lang="en-US" altLang="zh-CN" sz="10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endParaRPr>
          </a:p>
          <a:p>
            <a:pPr marL="608013" marR="0" lvl="1" indent="-150813" algn="l" defTabSz="914400" rtl="0" eaLnBrk="0" fontAlgn="base" latinLnBrk="0" hangingPunct="0">
              <a:lnSpc>
                <a:spcPct val="100000"/>
              </a:lnSpc>
              <a:spcBef>
                <a:spcPct val="0"/>
              </a:spcBef>
              <a:spcAft>
                <a:spcPct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Part2: other potential rel-19 SIs/</a:t>
            </a:r>
            <a:r>
              <a:rPr kumimoji="0" lang="en-US" altLang="zh-CN" sz="1000" b="0" i="0" u="none" strike="noStrike" kern="1200" cap="none" spc="0" normalizeH="0" baseline="0" noProof="0" dirty="0" err="1">
                <a:ln>
                  <a:noFill/>
                </a:ln>
                <a:solidFill>
                  <a:prstClr val="black"/>
                </a:solidFill>
                <a:effectLst/>
                <a:uLnTx/>
                <a:uFillTx/>
                <a:latin typeface="Calibri"/>
                <a:ea typeface="Microsoft YaHei" panose="020B0503020204020204" pitchFamily="34" charset="-122"/>
                <a:cs typeface="Arial" panose="020B0604020202020204" pitchFamily="34" charset="0"/>
              </a:rPr>
              <a:t>WIs.</a:t>
            </a:r>
            <a:endParaRPr kumimoji="0" lang="en-US" altLang="zh-CN" sz="10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endParaRP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SA1 related OAM</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SA2/6 related OAM </a:t>
            </a:r>
          </a:p>
          <a:p>
            <a:pPr marL="2857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Ø"/>
              <a:tabLst/>
              <a:defRPr/>
            </a:pP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RAN/CT related OAM</a:t>
            </a:r>
            <a:endParaRPr kumimoji="0" lang="en-US" altLang="zh-CN" sz="1100" b="1"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1"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Key sync periods and potential sync consideration: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①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Jun (SA5#150)</a:t>
            </a:r>
            <a:r>
              <a:rPr kumimoji="0" lang="zh-CN" altLang="en-US"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~Dec.2023 (SA5#152/</a:t>
            </a:r>
            <a:r>
              <a:rPr kumimoji="0" lang="en-US" altLang="zh-CN"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TSG#102)</a:t>
            </a:r>
            <a:r>
              <a:rPr kumimoji="0" lang="zh-CN" altLang="en-US"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follow SA1 discussion with </a:t>
            </a:r>
            <a:r>
              <a:rPr kumimoji="0" lang="en-US" altLang="zh-CN" sz="1100" b="1" i="0" u="none" strike="noStrike" kern="1200" cap="none" spc="0" normalizeH="0" baseline="0" noProof="0" dirty="0">
                <a:ln>
                  <a:noFill/>
                </a:ln>
                <a:solidFill>
                  <a:srgbClr val="FF0000"/>
                </a:solidFill>
                <a:effectLst/>
                <a:uLnTx/>
                <a:uFillTx/>
                <a:latin typeface="Calibri"/>
                <a:ea typeface="Microsoft YaHei" panose="020B0503020204020204" pitchFamily="34" charset="-122"/>
                <a:cs typeface="Arial" panose="020B0604020202020204" pitchFamily="34" charset="0"/>
              </a:rPr>
              <a:t>DP</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②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Oct (SA5#151) ~Dec.2023 (SA5#152/TSG#102):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Rel-19 </a:t>
            </a:r>
            <a:r>
              <a:rPr kumimoji="0" lang="en-US" altLang="zh-CN" sz="1100" b="1" i="0" u="none" strike="noStrike" kern="1200" cap="none" spc="0" normalizeH="0" baseline="0" noProof="0" dirty="0">
                <a:ln>
                  <a:noFill/>
                </a:ln>
                <a:solidFill>
                  <a:srgbClr val="FF0000"/>
                </a:solidFill>
                <a:effectLst/>
                <a:uLnTx/>
                <a:uFillTx/>
                <a:latin typeface="Calibri"/>
                <a:ea typeface="Microsoft YaHei" panose="020B0503020204020204" pitchFamily="34" charset="-122"/>
                <a:cs typeface="Arial" panose="020B0604020202020204" pitchFamily="34" charset="0"/>
              </a:rPr>
              <a:t>SIs</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 discussion time window. All SIs are to be ready in TSG#102.</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③</a:t>
            </a:r>
            <a:r>
              <a:rPr kumimoji="0" lang="zh-CN" altLang="en-US"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Jan (SA5#153) ~Jun. 2024 (SA5#155/TSG#104)</a:t>
            </a:r>
            <a:r>
              <a:rPr kumimoji="0" lang="en-US" altLang="zh-CN" sz="1100" b="0"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FF0000"/>
                </a:solidFill>
                <a:effectLst/>
                <a:uLnTx/>
                <a:uFillTx/>
                <a:latin typeface="Calibri"/>
                <a:ea typeface="Microsoft YaHei" panose="020B0503020204020204" pitchFamily="34" charset="-122"/>
                <a:cs typeface="Arial" panose="020B0604020202020204" pitchFamily="34" charset="0"/>
              </a:rPr>
              <a:t>WID package 1(Standalone OAM part1  and SA2/SA6 related OAM)</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 discussion time window. Standalone OAM part 1 and SA2/SA6 related </a:t>
            </a:r>
            <a:r>
              <a:rPr kumimoji="0" lang="en-US" altLang="zh-CN" sz="1100" b="0" i="0" u="none" strike="noStrike" kern="1200" cap="none" spc="0" normalizeH="0" baseline="0" noProof="0" dirty="0" err="1">
                <a:ln>
                  <a:noFill/>
                </a:ln>
                <a:solidFill>
                  <a:prstClr val="black"/>
                </a:solidFill>
                <a:effectLst/>
                <a:uLnTx/>
                <a:uFillTx/>
                <a:latin typeface="Calibri"/>
                <a:ea typeface="Microsoft YaHei" panose="020B0503020204020204" pitchFamily="34" charset="-122"/>
                <a:cs typeface="Arial" panose="020B0604020202020204" pitchFamily="34" charset="0"/>
              </a:rPr>
              <a:t>Wis</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 should be ready in TSG#104, to be able to sync with SA2/SA6 discussion.</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④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Jun (SA5#155)~Sep. 2024 (SA5#156/TSG#105)</a:t>
            </a:r>
            <a:r>
              <a:rPr kumimoji="0" lang="en-US" altLang="zh-CN" sz="1100" b="0"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1" i="0" u="none" strike="noStrike" kern="1200" cap="none" spc="0" normalizeH="0" baseline="0" noProof="0" dirty="0">
                <a:ln>
                  <a:noFill/>
                </a:ln>
                <a:solidFill>
                  <a:srgbClr val="FF0000"/>
                </a:solidFill>
                <a:effectLst/>
                <a:uLnTx/>
                <a:uFillTx/>
                <a:latin typeface="Calibri"/>
                <a:ea typeface="Microsoft YaHei" panose="020B0503020204020204" pitchFamily="34" charset="-122"/>
                <a:cs typeface="Arial" panose="020B0604020202020204" pitchFamily="34" charset="0"/>
              </a:rPr>
              <a:t>WID package 2 (standalone OAM part 2 and RAN/CT related OAM)</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  discussion time window. Standalone OAM part 2 and RAN related SIs are to be ready in TSG#105, to be able to sync with RAN/CT.</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⑤</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Jun (SA5#150) ~Dec.2023 (SA5#152/ TSG#102)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potential sync time window with SA1(6 months).</a:t>
            </a:r>
            <a:endPar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⑥ </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Apr (SA5#154)~Dec,2024 (SA5#158): </a:t>
            </a:r>
            <a:r>
              <a:rPr kumimoji="0" lang="en-US" altLang="zh-CN" sz="1100" b="0"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potential sync time window with SA2/SA6(9 months).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100" b="1" i="0" u="none" strike="noStrike" kern="1200" cap="none" spc="0" normalizeH="0" baseline="0" noProof="0" dirty="0">
                <a:ln>
                  <a:noFill/>
                </a:ln>
                <a:solidFill>
                  <a:srgbClr val="0000FF"/>
                </a:solidFill>
                <a:effectLst/>
                <a:uLnTx/>
                <a:uFillTx/>
                <a:latin typeface="Arial" panose="020B0604020202020204" pitchFamily="34" charset="0"/>
                <a:ea typeface="Microsoft YaHei" panose="020B0503020204020204" pitchFamily="34" charset="-122"/>
                <a:cs typeface="Arial" panose="020B0604020202020204" pitchFamily="34" charset="0"/>
              </a:rPr>
              <a:t>⑦</a:t>
            </a:r>
            <a:r>
              <a:rPr kumimoji="0" lang="en-US" altLang="zh-CN" sz="1100" b="1"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Oct,2024(SA5#157)~Sep,2025 (TSG#109): </a:t>
            </a:r>
            <a:r>
              <a:rPr kumimoji="0" lang="en-US" altLang="zh-CN" sz="1100" b="0" i="0" u="none" strike="noStrike" kern="1200" cap="none" spc="0" normalizeH="0" baseline="0" noProof="0" dirty="0">
                <a:ln>
                  <a:noFill/>
                </a:ln>
                <a:solidFill>
                  <a:srgbClr val="0000FF"/>
                </a:solidFill>
                <a:effectLst/>
                <a:uLnTx/>
                <a:uFillTx/>
                <a:latin typeface="Calibri"/>
                <a:ea typeface="Microsoft YaHei" panose="020B0503020204020204" pitchFamily="34" charset="-122"/>
                <a:cs typeface="Arial" panose="020B0604020202020204" pitchFamily="34" charset="0"/>
              </a:rPr>
              <a:t> </a:t>
            </a:r>
            <a:r>
              <a:rPr kumimoji="0" lang="en-US" altLang="zh-CN" sz="1100" b="0" i="0" u="none" strike="noStrike" kern="1200" cap="none" spc="0" normalizeH="0" baseline="0" noProof="0" dirty="0">
                <a:ln>
                  <a:noFill/>
                </a:ln>
                <a:solidFill>
                  <a:prstClr val="black"/>
                </a:solidFill>
                <a:effectLst/>
                <a:uLnTx/>
                <a:uFillTx/>
                <a:latin typeface="Calibri"/>
                <a:ea typeface="Microsoft YaHei" panose="020B0503020204020204" pitchFamily="34" charset="-122"/>
                <a:cs typeface="Arial" panose="020B0604020202020204" pitchFamily="34" charset="0"/>
              </a:rPr>
              <a:t>potential sync time window with RAN/CT (12 months).</a:t>
            </a:r>
            <a:endParaRPr kumimoji="0" lang="zh-CN" altLang="en-US" sz="1100" b="0" i="0" u="none" strike="noStrike" kern="1200" cap="none" spc="0" normalizeH="0" baseline="0" noProof="0" dirty="0">
              <a:ln>
                <a:noFill/>
              </a:ln>
              <a:solidFill>
                <a:prstClr val="black"/>
              </a:solidFill>
              <a:effectLst/>
              <a:uLnTx/>
              <a:uFillTx/>
              <a:latin typeface="Calibri"/>
              <a:ea typeface="宋体" panose="02010600030101010101" pitchFamily="2" charset="-122"/>
              <a:cs typeface="Arial" panose="020B0604020202020204" pitchFamily="34" charset="0"/>
            </a:endParaRPr>
          </a:p>
        </p:txBody>
      </p:sp>
      <p:sp>
        <p:nvSpPr>
          <p:cNvPr id="105" name="Rectangle 104">
            <a:extLst>
              <a:ext uri="{FF2B5EF4-FFF2-40B4-BE49-F238E27FC236}">
                <a16:creationId xmlns:a16="http://schemas.microsoft.com/office/drawing/2014/main" id="{4A0C4C09-656A-4EBA-845F-2F07940F10B8}"/>
              </a:ext>
            </a:extLst>
          </p:cNvPr>
          <p:cNvSpPr/>
          <p:nvPr/>
        </p:nvSpPr>
        <p:spPr>
          <a:xfrm>
            <a:off x="1368147" y="3920668"/>
            <a:ext cx="351378"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②</a:t>
            </a:r>
            <a:endParaRPr kumimoji="0" lang="zh-CN" altLang="en-US" sz="1300" b="1"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107" name="Rectangle 106">
            <a:extLst>
              <a:ext uri="{FF2B5EF4-FFF2-40B4-BE49-F238E27FC236}">
                <a16:creationId xmlns:a16="http://schemas.microsoft.com/office/drawing/2014/main" id="{30C3BC8D-9B3D-4C68-BB15-89D9518B50A6}"/>
              </a:ext>
            </a:extLst>
          </p:cNvPr>
          <p:cNvSpPr/>
          <p:nvPr/>
        </p:nvSpPr>
        <p:spPr>
          <a:xfrm>
            <a:off x="3272265" y="1379544"/>
            <a:ext cx="2021707" cy="276999"/>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a:ln>
                  <a:noFill/>
                </a:ln>
                <a:solidFill>
                  <a:srgbClr val="FF0000"/>
                </a:solidFill>
                <a:effectLst/>
                <a:uLnTx/>
                <a:uFillTx/>
                <a:latin typeface="Microsoft YaHei UI" panose="020B0503020204020204" pitchFamily="34" charset="-122"/>
                <a:ea typeface="Microsoft YaHei UI" panose="020B0503020204020204" pitchFamily="34" charset="-122"/>
                <a:cs typeface="Arial" panose="020B0604020202020204" pitchFamily="34" charset="0"/>
              </a:rPr>
              <a:t>⑥ </a:t>
            </a:r>
            <a:r>
              <a:rPr kumimoji="0" lang="en-US" altLang="zh-CN"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9 months SA2/6 sync</a:t>
            </a:r>
            <a:endPar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108" name="Rectangle 107">
            <a:extLst>
              <a:ext uri="{FF2B5EF4-FFF2-40B4-BE49-F238E27FC236}">
                <a16:creationId xmlns:a16="http://schemas.microsoft.com/office/drawing/2014/main" id="{1C28EA64-B696-44E3-8A86-6E6942D29097}"/>
              </a:ext>
            </a:extLst>
          </p:cNvPr>
          <p:cNvSpPr/>
          <p:nvPr/>
        </p:nvSpPr>
        <p:spPr>
          <a:xfrm>
            <a:off x="5117566" y="1652778"/>
            <a:ext cx="2271776" cy="276999"/>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a:ln>
                  <a:noFill/>
                </a:ln>
                <a:solidFill>
                  <a:srgbClr val="FF0000"/>
                </a:solidFill>
                <a:effectLst/>
                <a:uLnTx/>
                <a:uFillTx/>
                <a:latin typeface="Microsoft YaHei UI" panose="020B0503020204020204" pitchFamily="34" charset="-122"/>
                <a:ea typeface="Microsoft YaHei UI" panose="020B0503020204020204" pitchFamily="34" charset="-122"/>
                <a:cs typeface="Arial" panose="020B0604020202020204" pitchFamily="34" charset="0"/>
              </a:rPr>
              <a:t>⑦</a:t>
            </a:r>
            <a:r>
              <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 </a:t>
            </a:r>
            <a:r>
              <a:rPr kumimoji="0" lang="en-US" altLang="zh-CN"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12 months RAN/CT sync</a:t>
            </a:r>
            <a:endPar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cxnSp>
        <p:nvCxnSpPr>
          <p:cNvPr id="109" name="Straight Arrow Connector 108">
            <a:extLst>
              <a:ext uri="{FF2B5EF4-FFF2-40B4-BE49-F238E27FC236}">
                <a16:creationId xmlns:a16="http://schemas.microsoft.com/office/drawing/2014/main" id="{4F672F5D-F087-4297-A821-A00B29A4F040}"/>
              </a:ext>
            </a:extLst>
          </p:cNvPr>
          <p:cNvCxnSpPr/>
          <p:nvPr/>
        </p:nvCxnSpPr>
        <p:spPr bwMode="auto">
          <a:xfrm flipH="1">
            <a:off x="3721334" y="6023529"/>
            <a:ext cx="110966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0" name="TextBox 109">
            <a:extLst>
              <a:ext uri="{FF2B5EF4-FFF2-40B4-BE49-F238E27FC236}">
                <a16:creationId xmlns:a16="http://schemas.microsoft.com/office/drawing/2014/main" id="{F7E8C959-7BA6-4823-BADF-3A961A71841A}"/>
              </a:ext>
            </a:extLst>
          </p:cNvPr>
          <p:cNvSpPr txBox="1"/>
          <p:nvPr/>
        </p:nvSpPr>
        <p:spPr>
          <a:xfrm>
            <a:off x="4838934" y="5976053"/>
            <a:ext cx="1513556" cy="261610"/>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1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rPr>
              <a:t>Work item 15 months</a:t>
            </a:r>
            <a:endParaRPr kumimoji="0" lang="zh-CN" altLang="en-US" sz="11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111" name="Straight Arrow Connector 110">
            <a:extLst>
              <a:ext uri="{FF2B5EF4-FFF2-40B4-BE49-F238E27FC236}">
                <a16:creationId xmlns:a16="http://schemas.microsoft.com/office/drawing/2014/main" id="{E96FAFF9-E821-427A-935B-4C9B8B79E197}"/>
              </a:ext>
            </a:extLst>
          </p:cNvPr>
          <p:cNvCxnSpPr>
            <a:cxnSpLocks/>
          </p:cNvCxnSpPr>
          <p:nvPr/>
        </p:nvCxnSpPr>
        <p:spPr bwMode="auto">
          <a:xfrm>
            <a:off x="6352490" y="6039746"/>
            <a:ext cx="797844" cy="46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3" name="Straight Connector 112">
            <a:extLst>
              <a:ext uri="{FF2B5EF4-FFF2-40B4-BE49-F238E27FC236}">
                <a16:creationId xmlns:a16="http://schemas.microsoft.com/office/drawing/2014/main" id="{5D8C3F65-DA37-4EB5-BFB9-0D5C32715617}"/>
              </a:ext>
            </a:extLst>
          </p:cNvPr>
          <p:cNvCxnSpPr>
            <a:cxnSpLocks/>
          </p:cNvCxnSpPr>
          <p:nvPr/>
        </p:nvCxnSpPr>
        <p:spPr bwMode="auto">
          <a:xfrm>
            <a:off x="2346572" y="5617655"/>
            <a:ext cx="0"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4" name="Straight Arrow Connector 113">
            <a:extLst>
              <a:ext uri="{FF2B5EF4-FFF2-40B4-BE49-F238E27FC236}">
                <a16:creationId xmlns:a16="http://schemas.microsoft.com/office/drawing/2014/main" id="{32B44854-85F5-491F-B801-ED62ED2F3807}"/>
              </a:ext>
            </a:extLst>
          </p:cNvPr>
          <p:cNvCxnSpPr>
            <a:cxnSpLocks/>
          </p:cNvCxnSpPr>
          <p:nvPr/>
        </p:nvCxnSpPr>
        <p:spPr bwMode="auto">
          <a:xfrm flipH="1" flipV="1">
            <a:off x="2356111" y="6068902"/>
            <a:ext cx="311527" cy="434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5" name="TextBox 114">
            <a:extLst>
              <a:ext uri="{FF2B5EF4-FFF2-40B4-BE49-F238E27FC236}">
                <a16:creationId xmlns:a16="http://schemas.microsoft.com/office/drawing/2014/main" id="{885CEAF4-B1D6-4BD1-A6E5-063D27B49715}"/>
              </a:ext>
            </a:extLst>
          </p:cNvPr>
          <p:cNvSpPr txBox="1"/>
          <p:nvPr/>
        </p:nvSpPr>
        <p:spPr>
          <a:xfrm>
            <a:off x="2667638" y="5866187"/>
            <a:ext cx="763351" cy="43088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05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rPr>
              <a:t>Studies 6 months</a:t>
            </a:r>
            <a:endParaRPr kumimoji="0" lang="zh-CN" altLang="en-US" sz="105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cxnSp>
        <p:nvCxnSpPr>
          <p:cNvPr id="116" name="Straight Arrow Connector 115">
            <a:extLst>
              <a:ext uri="{FF2B5EF4-FFF2-40B4-BE49-F238E27FC236}">
                <a16:creationId xmlns:a16="http://schemas.microsoft.com/office/drawing/2014/main" id="{2657363F-DB56-493D-AF99-87EEDFB91981}"/>
              </a:ext>
            </a:extLst>
          </p:cNvPr>
          <p:cNvCxnSpPr>
            <a:cxnSpLocks/>
          </p:cNvCxnSpPr>
          <p:nvPr/>
        </p:nvCxnSpPr>
        <p:spPr bwMode="auto">
          <a:xfrm>
            <a:off x="3430989" y="6081631"/>
            <a:ext cx="30069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2" name="Rectangle 101">
            <a:extLst>
              <a:ext uri="{FF2B5EF4-FFF2-40B4-BE49-F238E27FC236}">
                <a16:creationId xmlns:a16="http://schemas.microsoft.com/office/drawing/2014/main" id="{B5DF9E10-CF5B-4034-A300-39D0483974F1}"/>
              </a:ext>
            </a:extLst>
          </p:cNvPr>
          <p:cNvSpPr/>
          <p:nvPr/>
        </p:nvSpPr>
        <p:spPr bwMode="auto">
          <a:xfrm>
            <a:off x="1062004" y="3509130"/>
            <a:ext cx="1277284" cy="30563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800" b="1"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SA5#150~152:</a:t>
            </a:r>
            <a:r>
              <a:rPr kumimoji="0" lang="en-US" altLang="zh-CN" sz="8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Follow SA1 discussion with DP</a:t>
            </a:r>
            <a:endParaRPr kumimoji="0" lang="zh-CN" altLang="en-US" sz="8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03" name="Rectangle 102">
            <a:extLst>
              <a:ext uri="{FF2B5EF4-FFF2-40B4-BE49-F238E27FC236}">
                <a16:creationId xmlns:a16="http://schemas.microsoft.com/office/drawing/2014/main" id="{6529448A-9C3F-4531-9663-E9DC4C8A210F}"/>
              </a:ext>
            </a:extLst>
          </p:cNvPr>
          <p:cNvSpPr/>
          <p:nvPr/>
        </p:nvSpPr>
        <p:spPr>
          <a:xfrm>
            <a:off x="762258" y="3528799"/>
            <a:ext cx="351378"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①</a:t>
            </a:r>
            <a:endParaRPr kumimoji="0" lang="zh-CN" altLang="en-US" sz="1300" b="1"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Arial" panose="020B0604020202020204" pitchFamily="34" charset="0"/>
            </a:endParaRPr>
          </a:p>
        </p:txBody>
      </p:sp>
      <p:sp>
        <p:nvSpPr>
          <p:cNvPr id="3" name="Rectangle 2">
            <a:extLst>
              <a:ext uri="{FF2B5EF4-FFF2-40B4-BE49-F238E27FC236}">
                <a16:creationId xmlns:a16="http://schemas.microsoft.com/office/drawing/2014/main" id="{B015CFC2-31B8-40AA-8A16-DACFBF0A6FB5}"/>
              </a:ext>
            </a:extLst>
          </p:cNvPr>
          <p:cNvSpPr/>
          <p:nvPr/>
        </p:nvSpPr>
        <p:spPr>
          <a:xfrm>
            <a:off x="3027794" y="5377330"/>
            <a:ext cx="40107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④ </a:t>
            </a:r>
          </a:p>
        </p:txBody>
      </p:sp>
      <p:sp>
        <p:nvSpPr>
          <p:cNvPr id="118" name="Rectangle 117">
            <a:extLst>
              <a:ext uri="{FF2B5EF4-FFF2-40B4-BE49-F238E27FC236}">
                <a16:creationId xmlns:a16="http://schemas.microsoft.com/office/drawing/2014/main" id="{355B002B-A295-4A5D-A8B2-E75613959CF9}"/>
              </a:ext>
            </a:extLst>
          </p:cNvPr>
          <p:cNvSpPr/>
          <p:nvPr/>
        </p:nvSpPr>
        <p:spPr bwMode="auto">
          <a:xfrm>
            <a:off x="1108655" y="1203605"/>
            <a:ext cx="1289524" cy="272948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19" name="Rectangle 118">
            <a:extLst>
              <a:ext uri="{FF2B5EF4-FFF2-40B4-BE49-F238E27FC236}">
                <a16:creationId xmlns:a16="http://schemas.microsoft.com/office/drawing/2014/main" id="{CE6C41E3-2444-4AFC-95DE-794BDCD08AB2}"/>
              </a:ext>
            </a:extLst>
          </p:cNvPr>
          <p:cNvSpPr/>
          <p:nvPr/>
        </p:nvSpPr>
        <p:spPr>
          <a:xfrm>
            <a:off x="832969" y="2570363"/>
            <a:ext cx="1550131" cy="46166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⑤ </a:t>
            </a:r>
            <a:r>
              <a:rPr kumimoji="0" lang="en-US" altLang="zh-CN"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6 months SA1 sync</a:t>
            </a:r>
            <a:endParaRPr kumimoji="0" lang="zh-CN" altLang="en-US" sz="12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123" name="Chevron 60">
            <a:extLst>
              <a:ext uri="{FF2B5EF4-FFF2-40B4-BE49-F238E27FC236}">
                <a16:creationId xmlns:a16="http://schemas.microsoft.com/office/drawing/2014/main" id="{79FF77CC-9D95-4D39-8EF6-2BF1718D0B4B}"/>
              </a:ext>
            </a:extLst>
          </p:cNvPr>
          <p:cNvSpPr/>
          <p:nvPr/>
        </p:nvSpPr>
        <p:spPr bwMode="auto">
          <a:xfrm>
            <a:off x="2383100" y="3729458"/>
            <a:ext cx="2108905" cy="181770"/>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fr-FR" altLang="zh-CN" sz="800" b="0" i="0" u="none" strike="noStrike" kern="1200" cap="none" spc="0" normalizeH="0" baseline="0" noProof="0" dirty="0">
                <a:ln>
                  <a:noFill/>
                </a:ln>
                <a:solidFill>
                  <a:prstClr val="black"/>
                </a:solidFill>
                <a:effectLst/>
                <a:uLnTx/>
                <a:uFillTx/>
                <a:latin typeface="Montserrat" panose="00000500000000000000" pitchFamily="50" charset="0"/>
                <a:ea typeface="ＭＳ Ｐゴシック" charset="-128"/>
                <a:cs typeface="Arial" panose="020B0604020202020204" pitchFamily="34" charset="0"/>
              </a:rPr>
              <a:t>Studies (SA5 OAM) (standalone OAM-part2)</a:t>
            </a:r>
          </a:p>
        </p:txBody>
      </p:sp>
      <p:sp>
        <p:nvSpPr>
          <p:cNvPr id="112" name="Rectangle 2">
            <a:extLst>
              <a:ext uri="{FF2B5EF4-FFF2-40B4-BE49-F238E27FC236}">
                <a16:creationId xmlns:a16="http://schemas.microsoft.com/office/drawing/2014/main" id="{F2ADCDCA-FF4B-4867-B037-BBBA350A32D0}"/>
              </a:ext>
            </a:extLst>
          </p:cNvPr>
          <p:cNvSpPr/>
          <p:nvPr/>
        </p:nvSpPr>
        <p:spPr>
          <a:xfrm>
            <a:off x="2308968" y="4528732"/>
            <a:ext cx="40107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1300" b="1" i="0" u="none" strike="noStrike" kern="1200" cap="none" spc="0" normalizeH="0" baseline="0" noProof="0" dirty="0">
                <a:ln>
                  <a:noFill/>
                </a:ln>
                <a:solidFill>
                  <a:srgbClr val="FF0000"/>
                </a:solidFill>
                <a:effectLst/>
                <a:uLnTx/>
                <a:uFillTx/>
                <a:latin typeface="Microsoft YaHei UI" panose="020B0503020204020204" pitchFamily="34" charset="-122"/>
                <a:ea typeface="Microsoft YaHei UI" panose="020B0503020204020204" pitchFamily="34" charset="-122"/>
                <a:cs typeface="Arial" panose="020B0604020202020204" pitchFamily="34" charset="0"/>
              </a:rPr>
              <a:t>③</a:t>
            </a:r>
            <a:r>
              <a:rPr kumimoji="0" lang="zh-CN" altLang="en-US" sz="1300" b="1" i="0" u="none" strike="noStrike" kern="1200" cap="none" spc="0" normalizeH="0" baseline="0" noProof="0" dirty="0">
                <a:ln>
                  <a:noFill/>
                </a:ln>
                <a:solidFill>
                  <a:srgbClr val="FF0000"/>
                </a:solidFill>
                <a:effectLst/>
                <a:uLnTx/>
                <a:uFillTx/>
                <a:latin typeface="Microsoft YaHei" panose="020B0503020204020204" pitchFamily="34" charset="-122"/>
                <a:ea typeface="Microsoft YaHei" panose="020B0503020204020204" pitchFamily="34" charset="-122"/>
                <a:cs typeface="Arial" panose="020B0604020202020204" pitchFamily="34" charset="0"/>
              </a:rPr>
              <a:t> </a:t>
            </a:r>
          </a:p>
        </p:txBody>
      </p:sp>
      <p:sp>
        <p:nvSpPr>
          <p:cNvPr id="75" name="矩形 74">
            <a:extLst>
              <a:ext uri="{FF2B5EF4-FFF2-40B4-BE49-F238E27FC236}">
                <a16:creationId xmlns:a16="http://schemas.microsoft.com/office/drawing/2014/main" id="{D5AFF775-764C-4384-95EE-A355EAD07A13}"/>
              </a:ext>
            </a:extLst>
          </p:cNvPr>
          <p:cNvSpPr/>
          <p:nvPr/>
        </p:nvSpPr>
        <p:spPr bwMode="auto">
          <a:xfrm>
            <a:off x="2583856" y="4236440"/>
            <a:ext cx="3861601" cy="908504"/>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117" name="矩形 116">
            <a:extLst>
              <a:ext uri="{FF2B5EF4-FFF2-40B4-BE49-F238E27FC236}">
                <a16:creationId xmlns:a16="http://schemas.microsoft.com/office/drawing/2014/main" id="{5351138B-6E09-4678-B3EB-1A28F51CB8F6}"/>
              </a:ext>
            </a:extLst>
          </p:cNvPr>
          <p:cNvSpPr/>
          <p:nvPr/>
        </p:nvSpPr>
        <p:spPr bwMode="auto">
          <a:xfrm>
            <a:off x="3415533" y="5159708"/>
            <a:ext cx="3718214" cy="756210"/>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0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
        <p:nvSpPr>
          <p:cNvPr id="98" name="Rectangle 97">
            <a:extLst>
              <a:ext uri="{FF2B5EF4-FFF2-40B4-BE49-F238E27FC236}">
                <a16:creationId xmlns:a16="http://schemas.microsoft.com/office/drawing/2014/main" id="{0412AFA0-A22C-4E4A-A1E7-78F63FBE3909}"/>
              </a:ext>
            </a:extLst>
          </p:cNvPr>
          <p:cNvSpPr/>
          <p:nvPr/>
        </p:nvSpPr>
        <p:spPr bwMode="auto">
          <a:xfrm>
            <a:off x="2623200" y="4255504"/>
            <a:ext cx="1044550" cy="292389"/>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700" b="1"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SA5#153~155:</a:t>
            </a:r>
            <a:r>
              <a:rPr kumimoji="0" lang="en-US" altLang="zh-CN" sz="7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rPr>
              <a:t> New WIDs package 1</a:t>
            </a:r>
            <a:endParaRPr kumimoji="0" lang="zh-CN" altLang="en-US" sz="700" b="0" i="0" u="none" strike="noStrike" kern="1200" cap="none" spc="0" normalizeH="0" baseline="0" noProof="0" dirty="0">
              <a:ln>
                <a:noFill/>
              </a:ln>
              <a:solidFill>
                <a:prstClr val="black"/>
              </a:solidFill>
              <a:effectLst/>
              <a:uLnTx/>
              <a:uFillTx/>
              <a:latin typeface="Arial"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417729738"/>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OAM General Topics (Rel-18 prioritization and Work Package)</a:t>
            </a:r>
            <a:endParaRPr lang="sv-SE" sz="2800" kern="0" dirty="0"/>
          </a:p>
        </p:txBody>
      </p:sp>
      <p:sp>
        <p:nvSpPr>
          <p:cNvPr id="8" name="矩形 7"/>
          <p:cNvSpPr/>
          <p:nvPr/>
        </p:nvSpPr>
        <p:spPr>
          <a:xfrm>
            <a:off x="335395" y="664718"/>
            <a:ext cx="10607040" cy="4798237"/>
          </a:xfrm>
          <a:prstGeom prst="rect">
            <a:avLst/>
          </a:prstGeom>
          <a:solidFill>
            <a:schemeClr val="bg1"/>
          </a:solidFill>
        </p:spPr>
        <p:txBody>
          <a:bodyPr wrap="square">
            <a:spAutoFit/>
          </a:bodyPr>
          <a:lstStyle/>
          <a:p>
            <a:pPr defTabSz="1219170" eaLnBrk="1" fontAlgn="auto" hangingPunct="1">
              <a:spcBef>
                <a:spcPts val="0"/>
              </a:spcBef>
              <a:spcAft>
                <a:spcPts val="0"/>
              </a:spcAft>
              <a:defRPr/>
            </a:pPr>
            <a:r>
              <a:rPr lang="en-US" altLang="zh-CN" sz="1200" b="1" dirty="0">
                <a:solidFill>
                  <a:srgbClr val="0000FF"/>
                </a:solidFill>
                <a:latin typeface="+mn-lt"/>
                <a:cs typeface="Arial" charset="0"/>
              </a:rPr>
              <a:t>Info about </a:t>
            </a:r>
            <a:r>
              <a:rPr lang="en-US" altLang="zh-CN" sz="1200" b="1" dirty="0" err="1">
                <a:solidFill>
                  <a:srgbClr val="0000FF"/>
                </a:solidFill>
                <a:latin typeface="+mn-lt"/>
                <a:cs typeface="Arial" charset="0"/>
              </a:rPr>
              <a:t>WoP</a:t>
            </a:r>
            <a:r>
              <a:rPr lang="en-US" altLang="zh-CN" sz="1200" b="1" dirty="0">
                <a:solidFill>
                  <a:srgbClr val="0000FF"/>
                </a:solidFill>
                <a:latin typeface="+mn-lt"/>
                <a:cs typeface="Arial" charset="0"/>
              </a:rPr>
              <a:t>: </a:t>
            </a:r>
          </a:p>
          <a:p>
            <a:pPr marL="1217598" lvl="1" indent="-609585" defTabSz="1219170">
              <a:spcBef>
                <a:spcPct val="20000"/>
              </a:spcBef>
              <a:buBlip>
                <a:blip r:embed="rId2"/>
              </a:buBlip>
              <a:defRPr/>
            </a:pPr>
            <a:r>
              <a:rPr lang="en-US" altLang="zh-CN" sz="1100" dirty="0">
                <a:solidFill>
                  <a:prstClr val="black"/>
                </a:solidFill>
                <a:latin typeface="+mn-lt"/>
              </a:rPr>
              <a:t>We need to start the Rel-18 work at SA5#142e – all SA-approved Rel-18 WI/SIs should be on the agenda.</a:t>
            </a:r>
          </a:p>
          <a:p>
            <a:pPr marL="1217598" lvl="1" indent="-609585" defTabSz="1219170">
              <a:spcBef>
                <a:spcPct val="20000"/>
              </a:spcBef>
              <a:buBlip>
                <a:blip r:embed="rId2"/>
              </a:buBlip>
              <a:defRPr/>
            </a:pPr>
            <a:r>
              <a:rPr lang="en-US" altLang="zh-CN" sz="1100" dirty="0">
                <a:solidFill>
                  <a:prstClr val="black"/>
                </a:solidFill>
                <a:latin typeface="+mn-lt"/>
              </a:rPr>
              <a:t>Definition of the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proposed by the work item rapporteurs as input contributions to SA5#142e and agreed there, which means that the </a:t>
            </a:r>
            <a:r>
              <a:rPr lang="en-US" altLang="zh-CN" sz="1100" dirty="0" err="1">
                <a:solidFill>
                  <a:prstClr val="black"/>
                </a:solidFill>
                <a:latin typeface="+mn-lt"/>
              </a:rPr>
              <a:t>WoPs</a:t>
            </a:r>
            <a:r>
              <a:rPr lang="en-US" altLang="zh-CN" sz="1100" dirty="0">
                <a:solidFill>
                  <a:prstClr val="black"/>
                </a:solidFill>
                <a:latin typeface="+mn-lt"/>
              </a:rPr>
              <a:t> can and should then be used as basis for selection of subsets of the </a:t>
            </a:r>
            <a:r>
              <a:rPr lang="en-US" altLang="zh-CN" sz="1100" dirty="0" err="1">
                <a:solidFill>
                  <a:prstClr val="black"/>
                </a:solidFill>
                <a:latin typeface="+mn-lt"/>
              </a:rPr>
              <a:t>WoPs</a:t>
            </a:r>
            <a:r>
              <a:rPr lang="en-US" altLang="zh-CN" sz="1100" dirty="0">
                <a:solidFill>
                  <a:prstClr val="black"/>
                </a:solidFill>
                <a:latin typeface="+mn-lt"/>
              </a:rPr>
              <a:t> on the agenda for SA5#143e.</a:t>
            </a:r>
          </a:p>
          <a:p>
            <a:pPr marL="1217598" lvl="1" indent="-609585" defTabSz="1219170">
              <a:spcBef>
                <a:spcPct val="20000"/>
              </a:spcBef>
              <a:buBlip>
                <a:blip r:embed="rId2"/>
              </a:buBlip>
              <a:defRPr/>
            </a:pPr>
            <a:r>
              <a:rPr lang="en-US" altLang="zh-CN" sz="1100" dirty="0">
                <a:solidFill>
                  <a:prstClr val="black"/>
                </a:solidFill>
                <a:latin typeface="+mn-lt"/>
              </a:rPr>
              <a:t>Therefore we need some other less formal way of reducing the agenda for SA5#142e, if we want that – like a leaders recommendation of what to focus on, e.g. initial skeleton proposals and/or DPs. Maybe this will come natural anyway for a first Rel-18 meeting, so we did not decide on any such leaders recommendation yet (but I still ask everyone to consider that, to avoid a huge overload of Rel-18 contributions at the same time as we need to finish the Rel-17 work items with approved exceptions as well as the earlier Rel-17 studies that continue into Rel-18).</a:t>
            </a:r>
          </a:p>
          <a:p>
            <a:pPr marL="1217598" lvl="1" indent="-609585" defTabSz="1219170">
              <a:spcBef>
                <a:spcPct val="20000"/>
              </a:spcBef>
              <a:buBlip>
                <a:blip r:embed="rId2"/>
              </a:buBlip>
              <a:defRPr/>
            </a:pPr>
            <a:r>
              <a:rPr lang="en-US" altLang="zh-CN" sz="1100" dirty="0">
                <a:solidFill>
                  <a:prstClr val="black"/>
                </a:solidFill>
                <a:latin typeface="+mn-lt"/>
              </a:rPr>
              <a:t>The </a:t>
            </a:r>
            <a:r>
              <a:rPr lang="en-US" altLang="zh-CN" sz="1100" dirty="0" err="1">
                <a:solidFill>
                  <a:prstClr val="black"/>
                </a:solidFill>
                <a:latin typeface="+mn-lt"/>
              </a:rPr>
              <a:t>WoPs</a:t>
            </a:r>
            <a:r>
              <a:rPr lang="en-US" altLang="zh-CN" sz="1100" dirty="0">
                <a:solidFill>
                  <a:prstClr val="black"/>
                </a:solidFill>
                <a:latin typeface="+mn-lt"/>
              </a:rPr>
              <a:t> shall in no way modify the content or meaning of the objectives in the approved WID/SIDs – they are only allowed to identify clearly defined subsets of the objectives, typically one </a:t>
            </a:r>
            <a:r>
              <a:rPr lang="en-US" altLang="zh-CN" sz="1100" dirty="0" err="1">
                <a:solidFill>
                  <a:prstClr val="black"/>
                </a:solidFill>
                <a:latin typeface="+mn-lt"/>
              </a:rPr>
              <a:t>WoP</a:t>
            </a:r>
            <a:r>
              <a:rPr lang="en-US" altLang="zh-CN" sz="1100" dirty="0">
                <a:solidFill>
                  <a:prstClr val="black"/>
                </a:solidFill>
                <a:latin typeface="+mn-lt"/>
              </a:rPr>
              <a:t> per “main bullet” in the WID/SID Objectives, or in some cases subsets of a bullet if it’s clearly separable.</a:t>
            </a:r>
          </a:p>
          <a:p>
            <a:pPr marL="1217598" lvl="1" indent="-609585" defTabSz="1219170">
              <a:spcBef>
                <a:spcPct val="20000"/>
              </a:spcBef>
              <a:buBlip>
                <a:blip r:embed="rId2"/>
              </a:buBlip>
              <a:defRPr/>
            </a:pPr>
            <a:r>
              <a:rPr lang="en-US" altLang="zh-CN" sz="1100" dirty="0">
                <a:solidFill>
                  <a:prstClr val="black"/>
                </a:solidFill>
                <a:latin typeface="+mn-lt"/>
              </a:rPr>
              <a:t>The SA5#142e-agreed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documented as an “SA5-local WID/SID update with </a:t>
            </a:r>
            <a:r>
              <a:rPr lang="en-US" altLang="zh-CN" sz="1100" dirty="0" err="1">
                <a:solidFill>
                  <a:prstClr val="black"/>
                </a:solidFill>
                <a:latin typeface="+mn-lt"/>
              </a:rPr>
              <a:t>WoPs</a:t>
            </a:r>
            <a:r>
              <a:rPr lang="en-US" altLang="zh-CN" sz="1100" dirty="0">
                <a:solidFill>
                  <a:prstClr val="black"/>
                </a:solidFill>
                <a:latin typeface="+mn-lt"/>
              </a:rPr>
              <a:t>” (no need to send them to SA for approval).</a:t>
            </a:r>
          </a:p>
          <a:p>
            <a:pPr marL="1217598" lvl="1" indent="-609585" defTabSz="1219170">
              <a:spcBef>
                <a:spcPct val="20000"/>
              </a:spcBef>
              <a:buBlip>
                <a:blip r:embed="rId2"/>
              </a:buBlip>
              <a:defRPr/>
            </a:pPr>
            <a:r>
              <a:rPr lang="en-US" altLang="zh-CN" sz="1100" dirty="0">
                <a:solidFill>
                  <a:prstClr val="black"/>
                </a:solidFill>
                <a:latin typeface="+mn-lt"/>
              </a:rPr>
              <a:t>Then we ask the rapporteurs to propose a subset of all agreed </a:t>
            </a:r>
            <a:r>
              <a:rPr lang="en-US" altLang="zh-CN" sz="1100" dirty="0" err="1">
                <a:solidFill>
                  <a:prstClr val="black"/>
                </a:solidFill>
                <a:latin typeface="+mn-lt"/>
              </a:rPr>
              <a:t>WoPs</a:t>
            </a:r>
            <a:r>
              <a:rPr lang="en-US" altLang="zh-CN" sz="1100" dirty="0">
                <a:solidFill>
                  <a:prstClr val="black"/>
                </a:solidFill>
                <a:latin typeface="+mn-lt"/>
              </a:rPr>
              <a:t> to be recommended to the leaders to be put on the agenda for next meeting, which means that contributions to the next meeting (143e) are only allowed to address the selected </a:t>
            </a:r>
            <a:r>
              <a:rPr lang="en-US" altLang="zh-CN" sz="1100" dirty="0" err="1">
                <a:solidFill>
                  <a:prstClr val="black"/>
                </a:solidFill>
                <a:latin typeface="+mn-lt"/>
              </a:rPr>
              <a:t>WoPs</a:t>
            </a:r>
            <a:r>
              <a:rPr lang="en-US" altLang="zh-CN" sz="1100" dirty="0">
                <a:solidFill>
                  <a:prstClr val="black"/>
                </a:solidFill>
                <a:latin typeface="+mn-lt"/>
              </a:rPr>
              <a:t>. We don’t spend time on this selection during the meeting, as the agreed </a:t>
            </a:r>
            <a:r>
              <a:rPr lang="en-US" altLang="zh-CN" sz="1100" dirty="0" err="1">
                <a:solidFill>
                  <a:prstClr val="black"/>
                </a:solidFill>
                <a:latin typeface="+mn-lt"/>
              </a:rPr>
              <a:t>WoPs</a:t>
            </a:r>
            <a:r>
              <a:rPr lang="en-US" altLang="zh-CN" sz="1100" dirty="0">
                <a:solidFill>
                  <a:prstClr val="black"/>
                </a:solidFill>
                <a:latin typeface="+mn-lt"/>
              </a:rPr>
              <a:t> are not known until the end of the meeting but also to save time for the </a:t>
            </a:r>
            <a:r>
              <a:rPr lang="en-US" altLang="zh-CN" sz="1100" dirty="0" err="1">
                <a:solidFill>
                  <a:prstClr val="black"/>
                </a:solidFill>
                <a:latin typeface="+mn-lt"/>
              </a:rPr>
              <a:t>tdoc</a:t>
            </a:r>
            <a:r>
              <a:rPr lang="en-US" altLang="zh-CN" sz="1100" dirty="0">
                <a:solidFill>
                  <a:prstClr val="black"/>
                </a:solidFill>
                <a:latin typeface="+mn-lt"/>
              </a:rPr>
              <a:t> discussions and conclusions in the meeting.</a:t>
            </a:r>
          </a:p>
          <a:p>
            <a:pPr marL="1217598" lvl="1" indent="-609585" defTabSz="1219170">
              <a:spcBef>
                <a:spcPct val="20000"/>
              </a:spcBef>
              <a:buBlip>
                <a:blip r:embed="rId2"/>
              </a:buBlip>
              <a:defRPr/>
            </a:pPr>
            <a:r>
              <a:rPr lang="en-US" altLang="zh-CN" sz="1100" dirty="0">
                <a:solidFill>
                  <a:prstClr val="black"/>
                </a:solidFill>
                <a:latin typeface="+mn-lt"/>
              </a:rPr>
              <a:t>We will add the selection of subsets of </a:t>
            </a:r>
            <a:r>
              <a:rPr lang="en-US" altLang="zh-CN" sz="1100" dirty="0" err="1">
                <a:solidFill>
                  <a:prstClr val="black"/>
                </a:solidFill>
                <a:latin typeface="+mn-lt"/>
              </a:rPr>
              <a:t>WoPs</a:t>
            </a:r>
            <a:r>
              <a:rPr lang="en-US" altLang="zh-CN" sz="1100" dirty="0">
                <a:solidFill>
                  <a:prstClr val="black"/>
                </a:solidFill>
                <a:latin typeface="+mn-lt"/>
              </a:rPr>
              <a:t> to the real meeting agenda as “level 4 (or 5)” agenda item (e.g. 6.3.4.1 for </a:t>
            </a:r>
            <a:r>
              <a:rPr lang="en-US" altLang="zh-CN" sz="1100" dirty="0" err="1">
                <a:solidFill>
                  <a:prstClr val="black"/>
                </a:solidFill>
                <a:latin typeface="+mn-lt"/>
              </a:rPr>
              <a:t>WoP</a:t>
            </a:r>
            <a:r>
              <a:rPr lang="en-US" altLang="zh-CN" sz="1100" dirty="0">
                <a:solidFill>
                  <a:prstClr val="black"/>
                </a:solidFill>
                <a:latin typeface="+mn-lt"/>
              </a:rPr>
              <a:t> no. 1 in agenda 6.4.3) so that this has to be used for </a:t>
            </a:r>
            <a:r>
              <a:rPr lang="en-US" altLang="zh-CN" sz="1100" dirty="0" err="1">
                <a:solidFill>
                  <a:prstClr val="black"/>
                </a:solidFill>
                <a:latin typeface="+mn-lt"/>
              </a:rPr>
              <a:t>tdoc</a:t>
            </a:r>
            <a:r>
              <a:rPr lang="en-US" altLang="zh-CN" sz="1100" dirty="0">
                <a:solidFill>
                  <a:prstClr val="black"/>
                </a:solidFill>
                <a:latin typeface="+mn-lt"/>
              </a:rPr>
              <a:t> agenda allocation in 3GU. This is possible in 3GU according to Mirko. The next meeting’s draft agenda shall be sent out for email review asap after the meeting, and then it will be decided by the leaders after any comments have been considered. Thus the </a:t>
            </a:r>
            <a:r>
              <a:rPr lang="en-US" altLang="zh-CN" sz="1100" dirty="0" err="1">
                <a:solidFill>
                  <a:prstClr val="black"/>
                </a:solidFill>
                <a:latin typeface="+mn-lt"/>
              </a:rPr>
              <a:t>WoP</a:t>
            </a:r>
            <a:r>
              <a:rPr lang="en-US" altLang="zh-CN" sz="1100" dirty="0">
                <a:solidFill>
                  <a:prstClr val="black"/>
                </a:solidFill>
                <a:latin typeface="+mn-lt"/>
              </a:rPr>
              <a:t> selection for SA5#143e should be known soon after SA5#142e finished, for everyone to be able to plan and prepare contributions for SA5#143e as early as possible.</a:t>
            </a:r>
          </a:p>
          <a:p>
            <a:pPr marL="1217598" lvl="1" indent="-609585" defTabSz="1219170">
              <a:spcBef>
                <a:spcPct val="20000"/>
              </a:spcBef>
              <a:buBlip>
                <a:blip r:embed="rId2"/>
              </a:buBlip>
              <a:defRPr/>
            </a:pPr>
            <a:r>
              <a:rPr lang="en-US" altLang="zh-CN" sz="1100" dirty="0">
                <a:solidFill>
                  <a:prstClr val="black"/>
                </a:solidFill>
                <a:latin typeface="+mn-lt"/>
              </a:rPr>
              <a:t>This also means that the leaders have “full control” to decide about the </a:t>
            </a:r>
            <a:r>
              <a:rPr lang="en-US" altLang="zh-CN" sz="1100" dirty="0" err="1">
                <a:solidFill>
                  <a:prstClr val="black"/>
                </a:solidFill>
                <a:latin typeface="+mn-lt"/>
              </a:rPr>
              <a:t>WoP</a:t>
            </a:r>
            <a:r>
              <a:rPr lang="en-US" altLang="zh-CN" sz="1100" dirty="0">
                <a:solidFill>
                  <a:prstClr val="black"/>
                </a:solidFill>
                <a:latin typeface="+mn-lt"/>
              </a:rPr>
              <a:t> selection in the agenda for next meeting (like we always have for the agenda), and it is not possible to contribute to any other </a:t>
            </a:r>
            <a:r>
              <a:rPr lang="en-US" altLang="zh-CN" sz="1100" dirty="0" err="1">
                <a:solidFill>
                  <a:prstClr val="black"/>
                </a:solidFill>
                <a:latin typeface="+mn-lt"/>
              </a:rPr>
              <a:t>WoPs</a:t>
            </a:r>
            <a:r>
              <a:rPr lang="en-US" altLang="zh-CN" sz="1100" dirty="0">
                <a:solidFill>
                  <a:prstClr val="black"/>
                </a:solidFill>
                <a:latin typeface="+mn-lt"/>
              </a:rPr>
              <a:t> than the selected ones.</a:t>
            </a:r>
          </a:p>
          <a:p>
            <a:pPr marL="1217598" lvl="1" indent="-609585" defTabSz="1219170">
              <a:spcBef>
                <a:spcPct val="20000"/>
              </a:spcBef>
              <a:buBlip>
                <a:blip r:embed="rId2"/>
              </a:buBlip>
              <a:defRPr/>
            </a:pPr>
            <a:r>
              <a:rPr lang="en-US" altLang="zh-CN" sz="1100" dirty="0">
                <a:solidFill>
                  <a:prstClr val="black"/>
                </a:solidFill>
                <a:latin typeface="+mn-lt"/>
              </a:rPr>
              <a:t>This also has the big advantage that we can follow the “statistics of number of </a:t>
            </a:r>
            <a:r>
              <a:rPr lang="en-US" altLang="zh-CN" sz="1100" dirty="0" err="1">
                <a:solidFill>
                  <a:prstClr val="black"/>
                </a:solidFill>
                <a:latin typeface="+mn-lt"/>
              </a:rPr>
              <a:t>tdocs</a:t>
            </a:r>
            <a:r>
              <a:rPr lang="en-US" altLang="zh-CN" sz="1100" dirty="0">
                <a:solidFill>
                  <a:prstClr val="black"/>
                </a:solidFill>
                <a:latin typeface="+mn-lt"/>
              </a:rPr>
              <a:t> for every </a:t>
            </a:r>
            <a:r>
              <a:rPr lang="en-US" altLang="zh-CN" sz="1100" dirty="0" err="1">
                <a:solidFill>
                  <a:prstClr val="black"/>
                </a:solidFill>
                <a:latin typeface="+mn-lt"/>
              </a:rPr>
              <a:t>WoP</a:t>
            </a:r>
            <a:r>
              <a:rPr lang="en-US" altLang="zh-CN" sz="1100" dirty="0">
                <a:solidFill>
                  <a:prstClr val="black"/>
                </a:solidFill>
                <a:latin typeface="+mn-lt"/>
              </a:rPr>
              <a:t>” at every meeting to see an indication of the progress for each </a:t>
            </a:r>
            <a:r>
              <a:rPr lang="en-US" altLang="zh-CN" sz="1100" dirty="0" err="1">
                <a:solidFill>
                  <a:prstClr val="black"/>
                </a:solidFill>
                <a:latin typeface="+mn-lt"/>
              </a:rPr>
              <a:t>WoP</a:t>
            </a:r>
            <a:r>
              <a:rPr lang="en-US" altLang="zh-CN" sz="1100" dirty="0">
                <a:solidFill>
                  <a:prstClr val="black"/>
                </a:solidFill>
                <a:latin typeface="+mn-lt"/>
              </a:rPr>
              <a:t> and at the end of the release check if all objectives (</a:t>
            </a:r>
            <a:r>
              <a:rPr lang="en-US" altLang="zh-CN" sz="1100" dirty="0" err="1">
                <a:solidFill>
                  <a:prstClr val="black"/>
                </a:solidFill>
                <a:latin typeface="+mn-lt"/>
              </a:rPr>
              <a:t>WoPs</a:t>
            </a:r>
            <a:r>
              <a:rPr lang="en-US" altLang="zh-CN" sz="1100" dirty="0">
                <a:solidFill>
                  <a:prstClr val="black"/>
                </a:solidFill>
                <a:latin typeface="+mn-lt"/>
              </a:rPr>
              <a:t>) have been addressed with some contributions (and how many were agreed).</a:t>
            </a:r>
          </a:p>
          <a:p>
            <a:pPr defTabSz="1219170" eaLnBrk="1" fontAlgn="auto" hangingPunct="1">
              <a:spcBef>
                <a:spcPts val="0"/>
              </a:spcBef>
              <a:spcAft>
                <a:spcPts val="0"/>
              </a:spcAft>
              <a:defRPr/>
            </a:pPr>
            <a:endParaRPr lang="en-US" altLang="zh-CN" sz="1000" dirty="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srgbClr val="0000FF"/>
                </a:solidFill>
                <a:latin typeface="+mn-lt"/>
                <a:cs typeface="Arial" charset="0"/>
              </a:rPr>
              <a:t>Latest version of </a:t>
            </a:r>
            <a:r>
              <a:rPr lang="en-US" altLang="zh-CN" sz="1200" b="1" dirty="0" err="1">
                <a:solidFill>
                  <a:srgbClr val="0000FF"/>
                </a:solidFill>
                <a:latin typeface="+mn-lt"/>
                <a:cs typeface="Arial" charset="0"/>
              </a:rPr>
              <a:t>WoP</a:t>
            </a:r>
            <a:r>
              <a:rPr lang="en-US" altLang="zh-CN" sz="1200" b="1" dirty="0">
                <a:solidFill>
                  <a:srgbClr val="0000FF"/>
                </a:solidFill>
                <a:latin typeface="+mn-lt"/>
                <a:cs typeface="Arial" charset="0"/>
              </a:rPr>
              <a:t> is captured in S5‑232012 Collection of Rel-18 3GPP SA5 OAM </a:t>
            </a:r>
            <a:r>
              <a:rPr lang="en-US" altLang="zh-CN" sz="1200" b="1" dirty="0" err="1">
                <a:solidFill>
                  <a:srgbClr val="0000FF"/>
                </a:solidFill>
                <a:latin typeface="+mn-lt"/>
                <a:cs typeface="Arial" charset="0"/>
              </a:rPr>
              <a:t>WoPs</a:t>
            </a:r>
            <a:endParaRPr lang="zh-CN" altLang="zh-CN" sz="1200" b="1" dirty="0">
              <a:solidFill>
                <a:srgbClr val="0000FF"/>
              </a:solidFill>
              <a:latin typeface="+mn-lt"/>
              <a:cs typeface="Arial" charset="0"/>
            </a:endParaRPr>
          </a:p>
          <a:p>
            <a:pPr lvl="1" defTabSz="1219170">
              <a:defRPr/>
            </a:pPr>
            <a:r>
              <a:rPr lang="en-US" altLang="zh-CN" sz="1000" dirty="0">
                <a:latin typeface="+mn-lt"/>
              </a:rPr>
              <a:t>We ask every rapporteur to provide proposal to update the </a:t>
            </a:r>
            <a:r>
              <a:rPr lang="en-US" altLang="zh-CN" sz="1000" dirty="0" err="1">
                <a:latin typeface="+mn-lt"/>
              </a:rPr>
              <a:t>WoP</a:t>
            </a:r>
            <a:r>
              <a:rPr lang="en-US" altLang="zh-CN" sz="1000" dirty="0">
                <a:latin typeface="+mn-lt"/>
              </a:rPr>
              <a:t> if needed, </a:t>
            </a:r>
            <a:r>
              <a:rPr lang="en-US" altLang="zh-CN" sz="1000" dirty="0">
                <a:solidFill>
                  <a:srgbClr val="FF0000"/>
                </a:solidFill>
                <a:latin typeface="+mn-lt"/>
              </a:rPr>
              <a:t>the latest version will be updated in S5-226xyz.</a:t>
            </a:r>
            <a:r>
              <a:rPr lang="en-US" altLang="zh-CN" sz="1000" dirty="0">
                <a:latin typeface="+mn-lt"/>
              </a:rPr>
              <a:t> </a:t>
            </a:r>
            <a:endParaRPr lang="en-US" altLang="zh-CN" sz="1000" dirty="0">
              <a:solidFill>
                <a:prstClr val="black"/>
              </a:solidFill>
              <a:latin typeface="+mn-lt"/>
            </a:endParaRPr>
          </a:p>
        </p:txBody>
      </p:sp>
    </p:spTree>
    <p:extLst>
      <p:ext uri="{BB962C8B-B14F-4D97-AF65-F5344CB8AC3E}">
        <p14:creationId xmlns:p14="http://schemas.microsoft.com/office/powerpoint/2010/main" val="4242718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7E9B9EDE-7754-438E-8B04-D60238AD1214}"/>
              </a:ext>
            </a:extLst>
          </p:cNvPr>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Rel-18 Work Items</a:t>
            </a:r>
          </a:p>
        </p:txBody>
      </p:sp>
      <p:graphicFrame>
        <p:nvGraphicFramePr>
          <p:cNvPr id="5" name="表格 4">
            <a:extLst>
              <a:ext uri="{FF2B5EF4-FFF2-40B4-BE49-F238E27FC236}">
                <a16:creationId xmlns:a16="http://schemas.microsoft.com/office/drawing/2014/main" id="{C874E254-74F3-42D0-9A45-A63CCF1B427B}"/>
              </a:ext>
            </a:extLst>
          </p:cNvPr>
          <p:cNvGraphicFramePr>
            <a:graphicFrameLocks noGrp="1"/>
          </p:cNvGraphicFramePr>
          <p:nvPr>
            <p:extLst/>
          </p:nvPr>
        </p:nvGraphicFramePr>
        <p:xfrm>
          <a:off x="110690" y="1464734"/>
          <a:ext cx="11902964" cy="2588441"/>
        </p:xfrm>
        <a:graphic>
          <a:graphicData uri="http://schemas.openxmlformats.org/drawingml/2006/table">
            <a:tbl>
              <a:tblPr/>
              <a:tblGrid>
                <a:gridCol w="1203025">
                  <a:extLst>
                    <a:ext uri="{9D8B030D-6E8A-4147-A177-3AD203B41FA5}">
                      <a16:colId xmlns:a16="http://schemas.microsoft.com/office/drawing/2014/main" val="20000"/>
                    </a:ext>
                  </a:extLst>
                </a:gridCol>
                <a:gridCol w="903705">
                  <a:extLst>
                    <a:ext uri="{9D8B030D-6E8A-4147-A177-3AD203B41FA5}">
                      <a16:colId xmlns:a16="http://schemas.microsoft.com/office/drawing/2014/main" val="20001"/>
                    </a:ext>
                  </a:extLst>
                </a:gridCol>
                <a:gridCol w="943222">
                  <a:extLst>
                    <a:ext uri="{9D8B030D-6E8A-4147-A177-3AD203B41FA5}">
                      <a16:colId xmlns:a16="http://schemas.microsoft.com/office/drawing/2014/main" val="20002"/>
                    </a:ext>
                  </a:extLst>
                </a:gridCol>
                <a:gridCol w="3312728">
                  <a:extLst>
                    <a:ext uri="{9D8B030D-6E8A-4147-A177-3AD203B41FA5}">
                      <a16:colId xmlns:a16="http://schemas.microsoft.com/office/drawing/2014/main" val="20003"/>
                    </a:ext>
                  </a:extLst>
                </a:gridCol>
                <a:gridCol w="2182949">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Intelligence and Automation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algn="ctr" defTabSz="1219170" rtl="0" eaLnBrk="1" latinLnBrk="0" hangingPunct="1"/>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82477922"/>
                  </a:ext>
                </a:extLst>
              </a:tr>
              <a:tr h="268821">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Management Architecture and Mechanisms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91012709"/>
                  </a:ext>
                </a:extLst>
              </a:tr>
              <a:tr h="268821">
                <a:tc>
                  <a:txBody>
                    <a:bodyPr/>
                    <a:lstStyle/>
                    <a:p>
                      <a:pPr marL="53975" indent="0" algn="ctr" fontAlgn="b"/>
                      <a:r>
                        <a:rPr lang="en-US" sz="1100" b="0" i="0" u="none" strike="noStrike" dirty="0">
                          <a:solidFill>
                            <a:srgbClr val="000000"/>
                          </a:solidFill>
                          <a:effectLst/>
                          <a:latin typeface="Calibri" panose="020F0502020204030204" pitchFamily="34" charset="0"/>
                        </a:rPr>
                        <a:t>S5-234501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New Rel-18 WID on Management Aspect of 5G Network Sharing Phase2</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China Unicom, Ericsson, Huawei, ZTE, CMCC, China Telecom, </a:t>
                      </a:r>
                      <a:r>
                        <a:rPr lang="en-US" sz="1100" b="0" i="0" u="none" strike="noStrike" dirty="0" err="1">
                          <a:solidFill>
                            <a:srgbClr val="000000"/>
                          </a:solidFill>
                          <a:effectLst/>
                          <a:latin typeface="Calibri" panose="020F0502020204030204" pitchFamily="34" charset="0"/>
                        </a:rPr>
                        <a:t>AsiaInfo</a:t>
                      </a:r>
                      <a:endParaRPr lang="en-US" sz="11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80670003"/>
                  </a:ext>
                </a:extLst>
              </a:tr>
              <a:tr h="268821">
                <a:tc>
                  <a:txBody>
                    <a:bodyPr/>
                    <a:lstStyle/>
                    <a:p>
                      <a:pPr marL="53975" indent="0" algn="ctr" fontAlgn="b"/>
                      <a:r>
                        <a:rPr lang="en-US" sz="1100" b="0" i="0" u="none" strike="noStrike" dirty="0">
                          <a:solidFill>
                            <a:srgbClr val="000000"/>
                          </a:solidFill>
                          <a:effectLst/>
                          <a:latin typeface="Calibri" panose="020F0502020204030204" pitchFamily="34" charset="0"/>
                        </a:rPr>
                        <a:t>S5-234806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New Rel-18 WID on Management Aspects of URLLC</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China Unicom</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80367696"/>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Support of New Services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8051382"/>
                  </a:ext>
                </a:extLst>
              </a:tr>
              <a:tr h="268821">
                <a:tc>
                  <a:txBody>
                    <a:bodyPr/>
                    <a:lstStyle/>
                    <a:p>
                      <a:pPr marL="53975" indent="0" algn="ctr" defTabSz="1187798" rtl="0" eaLnBrk="1" fontAlgn="b" latinLnBrk="0" hangingPunct="1"/>
                      <a:r>
                        <a:rPr lang="en-US" sz="1200" b="0" i="0" u="none" strike="noStrike" dirty="0">
                          <a:solidFill>
                            <a:srgbClr val="000000"/>
                          </a:solidFill>
                          <a:effectLst/>
                          <a:latin typeface="Calibri" panose="020F0502020204030204" pitchFamily="34" charset="0"/>
                        </a:rPr>
                        <a:t>S5-234825</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New Work Item on Network and Service Operations for Energy Utilities</a:t>
                      </a:r>
                    </a:p>
                  </a:txBody>
                  <a:tcPr marL="6350" marR="6350" marT="635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Samsung, EUTC, EDF, BMWK, Deutsche Telekom, Huawei, Ericsson, NOVAMINT, Vodafone, China Mobile</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107153"/>
                  </a:ext>
                </a:extLst>
              </a:tr>
            </a:tbl>
          </a:graphicData>
        </a:graphic>
      </p:graphicFrame>
    </p:spTree>
    <p:extLst>
      <p:ext uri="{BB962C8B-B14F-4D97-AF65-F5344CB8AC3E}">
        <p14:creationId xmlns:p14="http://schemas.microsoft.com/office/powerpoint/2010/main" val="347181089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Rel-18 Study / Work Items</a:t>
            </a:r>
          </a:p>
        </p:txBody>
      </p:sp>
      <p:graphicFrame>
        <p:nvGraphicFramePr>
          <p:cNvPr id="3" name="表格 2"/>
          <p:cNvGraphicFramePr>
            <a:graphicFrameLocks noGrp="1"/>
          </p:cNvGraphicFramePr>
          <p:nvPr>
            <p:extLst/>
          </p:nvPr>
        </p:nvGraphicFramePr>
        <p:xfrm>
          <a:off x="110690" y="1464734"/>
          <a:ext cx="11902965" cy="2023278"/>
        </p:xfrm>
        <a:graphic>
          <a:graphicData uri="http://schemas.openxmlformats.org/drawingml/2006/table">
            <a:tbl>
              <a:tblPr/>
              <a:tblGrid>
                <a:gridCol w="1064967">
                  <a:extLst>
                    <a:ext uri="{9D8B030D-6E8A-4147-A177-3AD203B41FA5}">
                      <a16:colId xmlns:a16="http://schemas.microsoft.com/office/drawing/2014/main" val="20000"/>
                    </a:ext>
                  </a:extLst>
                </a:gridCol>
                <a:gridCol w="1041763">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2936593">
                  <a:extLst>
                    <a:ext uri="{9D8B030D-6E8A-4147-A177-3AD203B41FA5}">
                      <a16:colId xmlns:a16="http://schemas.microsoft.com/office/drawing/2014/main" val="20003"/>
                    </a:ext>
                  </a:extLst>
                </a:gridCol>
                <a:gridCol w="2559084">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0" i="0" u="none" strike="noStrike" kern="1200" dirty="0" err="1">
                          <a:solidFill>
                            <a:srgbClr val="000000"/>
                          </a:solidFill>
                          <a:effectLst/>
                          <a:latin typeface="Calibri" panose="020F0502020204030204" pitchFamily="34" charset="0"/>
                          <a:ea typeface="+mn-ea"/>
                          <a:cs typeface="+mn-cs"/>
                        </a:rPr>
                        <a:t>Tdoc</a:t>
                      </a:r>
                      <a:endParaRPr lang="en-GB" altLang="zh-CN" sz="1200" b="0" i="0" u="none" strike="noStrike" kern="1200" dirty="0">
                        <a:solidFill>
                          <a:srgbClr val="000000"/>
                        </a:solidFill>
                        <a:effectLst/>
                        <a:latin typeface="Calibri" panose="020F0502020204030204" pitchFamily="34" charset="0"/>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marL="53975" indent="0" algn="l" fontAlgn="b"/>
                      <a:r>
                        <a:rPr lang="en-US" sz="1100" b="0" i="0" u="none" strike="noStrike" dirty="0">
                          <a:solidFill>
                            <a:srgbClr val="000000"/>
                          </a:solidFill>
                          <a:effectLst/>
                          <a:latin typeface="Calibri" panose="020F0502020204030204" pitchFamily="34" charset="0"/>
                        </a:rPr>
                        <a:t>S5-233944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WID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Revised WID on Management of Trace/MDT phase 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53975" indent="0" algn="l" fontAlgn="b"/>
                      <a:r>
                        <a:rPr lang="en-US" sz="1100" b="0" i="0" u="none" strike="noStrike" dirty="0">
                          <a:solidFill>
                            <a:srgbClr val="000000"/>
                          </a:solidFill>
                          <a:effectLst/>
                          <a:latin typeface="Calibri" panose="020F0502020204030204" pitchFamily="34" charset="0"/>
                        </a:rPr>
                        <a:t>S5-234498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Revised SID on Management of </a:t>
                      </a:r>
                      <a:r>
                        <a:rPr lang="en-US" sz="1100" b="0" i="0" u="none" strike="noStrike" dirty="0" err="1">
                          <a:solidFill>
                            <a:srgbClr val="000000"/>
                          </a:solidFill>
                          <a:effectLst/>
                          <a:latin typeface="Calibri" panose="020F0502020204030204" pitchFamily="34" charset="0"/>
                        </a:rPr>
                        <a:t>TraceMDT</a:t>
                      </a:r>
                      <a:r>
                        <a:rPr lang="en-US" sz="1100" b="0" i="0" u="none" strike="noStrike" dirty="0">
                          <a:solidFill>
                            <a:srgbClr val="000000"/>
                          </a:solidFill>
                          <a:effectLst/>
                          <a:latin typeface="Calibri" panose="020F0502020204030204" pitchFamily="34" charset="0"/>
                        </a:rPr>
                        <a:t> Phase 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232752"/>
                  </a:ext>
                </a:extLst>
              </a:tr>
              <a:tr h="268821">
                <a:tc>
                  <a:txBody>
                    <a:bodyPr/>
                    <a:lstStyle/>
                    <a:p>
                      <a:pPr marL="53975" indent="0" algn="l" fontAlgn="b"/>
                      <a:r>
                        <a:rPr lang="en-US" sz="1100" b="0" i="0" u="none" strike="noStrike" dirty="0">
                          <a:solidFill>
                            <a:srgbClr val="000000"/>
                          </a:solidFill>
                          <a:effectLst/>
                          <a:latin typeface="Calibri" panose="020F0502020204030204" pitchFamily="34" charset="0"/>
                        </a:rPr>
                        <a:t>S5-234499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WID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Revised WID on Service Based Management Architecture(SBMA) Phase 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67844004"/>
                  </a:ext>
                </a:extLst>
              </a:tr>
              <a:tr h="268821">
                <a:tc>
                  <a:txBody>
                    <a:bodyPr/>
                    <a:lstStyle/>
                    <a:p>
                      <a:pPr marL="53975" indent="0" algn="l" fontAlgn="b"/>
                      <a:r>
                        <a:rPr lang="en-US" sz="1100" b="0" i="0" u="none" strike="noStrike" dirty="0">
                          <a:solidFill>
                            <a:srgbClr val="000000"/>
                          </a:solidFill>
                          <a:effectLst/>
                          <a:latin typeface="Calibri" panose="020F0502020204030204" pitchFamily="34" charset="0"/>
                        </a:rPr>
                        <a:t>S5-234500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WID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Updated WID on enhanced Edge Computing Management</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Samsung, Huawei</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63412518"/>
                  </a:ext>
                </a:extLst>
              </a:tr>
              <a:tr h="268821">
                <a:tc>
                  <a:txBody>
                    <a:bodyPr/>
                    <a:lstStyle/>
                    <a:p>
                      <a:pPr marL="53975" indent="0" algn="l" fontAlgn="b"/>
                      <a:r>
                        <a:rPr lang="en-US" sz="1100" b="0" i="0" u="none" strike="noStrike" dirty="0">
                          <a:solidFill>
                            <a:srgbClr val="000000"/>
                          </a:solidFill>
                          <a:effectLst/>
                          <a:latin typeface="Calibri" panose="020F0502020204030204" pitchFamily="34" charset="0"/>
                        </a:rPr>
                        <a:t>S5-234800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Revised SID: Study on Basic SBMA enabler enhancements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Nokia</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57933189"/>
                  </a:ext>
                </a:extLst>
              </a:tr>
            </a:tbl>
          </a:graphicData>
        </a:graphic>
      </p:graphicFrame>
    </p:spTree>
    <p:extLst>
      <p:ext uri="{BB962C8B-B14F-4D97-AF65-F5344CB8AC3E}">
        <p14:creationId xmlns:p14="http://schemas.microsoft.com/office/powerpoint/2010/main" val="427413575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Documents endorsed by OA&amp;M</a:t>
            </a:r>
          </a:p>
        </p:txBody>
      </p:sp>
      <p:graphicFrame>
        <p:nvGraphicFramePr>
          <p:cNvPr id="6" name="Group 76"/>
          <p:cNvGraphicFramePr>
            <a:graphicFrameLocks/>
          </p:cNvGraphicFramePr>
          <p:nvPr>
            <p:extLst/>
          </p:nvPr>
        </p:nvGraphicFramePr>
        <p:xfrm>
          <a:off x="351418" y="1558060"/>
          <a:ext cx="11537378" cy="2270760"/>
        </p:xfrm>
        <a:graphic>
          <a:graphicData uri="http://schemas.openxmlformats.org/drawingml/2006/table">
            <a:tbl>
              <a:tblPr/>
              <a:tblGrid>
                <a:gridCol w="1040524">
                  <a:extLst>
                    <a:ext uri="{9D8B030D-6E8A-4147-A177-3AD203B41FA5}">
                      <a16:colId xmlns:a16="http://schemas.microsoft.com/office/drawing/2014/main" val="20000"/>
                    </a:ext>
                  </a:extLst>
                </a:gridCol>
                <a:gridCol w="5030108">
                  <a:extLst>
                    <a:ext uri="{9D8B030D-6E8A-4147-A177-3AD203B41FA5}">
                      <a16:colId xmlns:a16="http://schemas.microsoft.com/office/drawing/2014/main" val="20001"/>
                    </a:ext>
                  </a:extLst>
                </a:gridCol>
                <a:gridCol w="2733373">
                  <a:extLst>
                    <a:ext uri="{9D8B030D-6E8A-4147-A177-3AD203B41FA5}">
                      <a16:colId xmlns:a16="http://schemas.microsoft.com/office/drawing/2014/main" val="20002"/>
                    </a:ext>
                  </a:extLst>
                </a:gridCol>
                <a:gridCol w="2733373">
                  <a:extLst>
                    <a:ext uri="{9D8B030D-6E8A-4147-A177-3AD203B41FA5}">
                      <a16:colId xmlns:a16="http://schemas.microsoft.com/office/drawing/2014/main" val="20003"/>
                    </a:ext>
                  </a:extLst>
                </a:gridCol>
              </a:tblGrid>
              <a:tr h="365305">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err="1">
                          <a:solidFill>
                            <a:schemeClr val="tx1"/>
                          </a:solidFill>
                          <a:latin typeface="+mn-lt"/>
                          <a:ea typeface="+mn-ea"/>
                          <a:cs typeface="+mn-cs"/>
                        </a:rPr>
                        <a:t>TDoc</a:t>
                      </a:r>
                      <a:endParaRPr lang="en-GB" altLang="zh-CN" sz="12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a:solidFill>
                            <a:schemeClr val="tx1"/>
                          </a:solidFill>
                          <a:latin typeface="+mn-lt"/>
                          <a:ea typeface="+mn-ea"/>
                          <a:cs typeface="+mn-cs"/>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200" b="1" kern="1200" dirty="0">
                          <a:solidFill>
                            <a:schemeClr val="tx1"/>
                          </a:solidFill>
                          <a:latin typeface="+mn-lt"/>
                          <a:ea typeface="+mn-ea"/>
                          <a:cs typeface="+mn-cs"/>
                        </a:rPr>
                        <a:t>Potential related topics and related groups</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44199">
                <a:tc>
                  <a:txBody>
                    <a:bodyPr/>
                    <a:lstStyle/>
                    <a:p>
                      <a:pPr marL="53975" indent="0" algn="l" fontAlgn="b"/>
                      <a:r>
                        <a:rPr lang="en-US" sz="1100" b="0" i="0" u="none" strike="noStrike" dirty="0">
                          <a:solidFill>
                            <a:srgbClr val="000000"/>
                          </a:solidFill>
                          <a:effectLst/>
                          <a:latin typeface="Calibri" panose="020F0502020204030204" pitchFamily="34" charset="0"/>
                        </a:rPr>
                        <a:t>S5-234062</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Calibri" panose="020F0502020204030204" pitchFamily="34" charset="0"/>
                        </a:rPr>
                        <a:t>Rel-18 &amp; Rel-19 time plan proposal for OAM</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fr-FR" sz="1100" b="0" i="0" u="none" strike="noStrike" dirty="0">
                          <a:solidFill>
                            <a:srgbClr val="000000"/>
                          </a:solidFill>
                          <a:effectLst/>
                          <a:latin typeface="Calibri" panose="020F0502020204030204" pitchFamily="34" charset="0"/>
                        </a:rPr>
                        <a:t>SA5 Vice chair (</a:t>
                      </a:r>
                      <a:r>
                        <a:rPr lang="fr-FR" sz="1100" b="0" i="0" u="none" strike="noStrike" kern="1200" dirty="0">
                          <a:solidFill>
                            <a:srgbClr val="000000"/>
                          </a:solidFill>
                          <a:effectLst/>
                          <a:latin typeface="Calibri" panose="020F0502020204030204" pitchFamily="34" charset="0"/>
                          <a:ea typeface="+mn-ea"/>
                          <a:cs typeface="+mn-cs"/>
                        </a:rPr>
                        <a:t>Huawei</a:t>
                      </a:r>
                      <a:r>
                        <a:rPr lang="fr-FR" sz="1100" b="0" i="0" u="none" strike="noStrike" dirty="0">
                          <a:solidFill>
                            <a:srgbClr val="000000"/>
                          </a:solidFill>
                          <a:effectLst/>
                          <a:latin typeface="Calibri" panose="020F0502020204030204" pitchFamily="34" charset="0"/>
                        </a:rPr>
                        <a:t>),SA5 Chair</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100" b="0" i="0" u="none" strike="noStrike" kern="1200" dirty="0">
                          <a:solidFill>
                            <a:srgbClr val="000000"/>
                          </a:solidFill>
                          <a:effectLst/>
                          <a:latin typeface="Calibri" panose="020F0502020204030204" pitchFamily="34" charset="0"/>
                          <a:ea typeface="+mn-ea"/>
                          <a:cs typeface="+mn-cs"/>
                        </a:rPr>
                        <a:t>TSG SA</a:t>
                      </a:r>
                      <a:endParaRPr lang="en-US" sz="11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230719">
                <a:tc>
                  <a:txBody>
                    <a:bodyPr/>
                    <a:lstStyle/>
                    <a:p>
                      <a:pPr marL="53975" indent="0" algn="l" fontAlgn="b"/>
                      <a:r>
                        <a:rPr lang="en-US" sz="1100" b="0" i="0" u="none" strike="noStrike" dirty="0">
                          <a:solidFill>
                            <a:srgbClr val="000000"/>
                          </a:solidFill>
                          <a:effectLst/>
                          <a:latin typeface="Calibri" panose="020F0502020204030204" pitchFamily="34" charset="0"/>
                        </a:rPr>
                        <a:t>S5-234365</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Calibri" panose="020F0502020204030204" pitchFamily="34" charset="0"/>
                        </a:rPr>
                        <a:t>Discussion Paper: Technical Specification for Services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Calibri" panose="020F0502020204030204" pitchFamily="34" charset="0"/>
                        </a:rPr>
                        <a:t>Nokia</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1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230719">
                <a:tc>
                  <a:txBody>
                    <a:bodyPr/>
                    <a:lstStyle/>
                    <a:p>
                      <a:pPr marL="53975" indent="0" algn="l" fontAlgn="b"/>
                      <a:r>
                        <a:rPr lang="en-US" sz="1100" b="0" i="0" u="none" strike="noStrike" dirty="0">
                          <a:solidFill>
                            <a:srgbClr val="000000"/>
                          </a:solidFill>
                          <a:effectLst/>
                          <a:latin typeface="Calibri" panose="020F0502020204030204" pitchFamily="34" charset="0"/>
                        </a:rPr>
                        <a:t>S5-234494</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Calibri" panose="020F0502020204030204" pitchFamily="34" charset="0"/>
                        </a:rPr>
                        <a:t>Discussion paper on Using Forge-Git as the primary storage for Code</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Calibri" panose="020F0502020204030204" pitchFamily="34" charset="0"/>
                        </a:rPr>
                        <a:t>Ericsson Hungary Ltd</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1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922365904"/>
                  </a:ext>
                </a:extLst>
              </a:tr>
              <a:tr h="230719">
                <a:tc>
                  <a:txBody>
                    <a:bodyPr/>
                    <a:lstStyle/>
                    <a:p>
                      <a:pPr marL="53975" indent="0" algn="l" fontAlgn="b"/>
                      <a:r>
                        <a:rPr lang="en-US" sz="1100" b="0" i="0" u="none" strike="noStrike" dirty="0">
                          <a:solidFill>
                            <a:srgbClr val="000000"/>
                          </a:solidFill>
                          <a:effectLst/>
                          <a:latin typeface="Calibri" panose="020F0502020204030204" pitchFamily="34" charset="0"/>
                        </a:rPr>
                        <a:t>S5-234496</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Calibri" panose="020F0502020204030204" pitchFamily="34" charset="0"/>
                        </a:rPr>
                        <a:t>Service Management</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Calibri" panose="020F0502020204030204" pitchFamily="34" charset="0"/>
                        </a:rPr>
                        <a:t>Ericsson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1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812973909"/>
                  </a:ext>
                </a:extLst>
              </a:tr>
              <a:tr h="230719">
                <a:tc>
                  <a:txBody>
                    <a:bodyPr/>
                    <a:lstStyle/>
                    <a:p>
                      <a:pPr marL="53975" indent="0" algn="l" fontAlgn="b"/>
                      <a:r>
                        <a:rPr lang="en-US" sz="1100" b="0" i="0" u="none" strike="noStrike" dirty="0">
                          <a:solidFill>
                            <a:srgbClr val="000000"/>
                          </a:solidFill>
                          <a:effectLst/>
                          <a:latin typeface="Calibri" panose="020F0502020204030204" pitchFamily="34" charset="0"/>
                        </a:rPr>
                        <a:t>S5-234507</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Calibri" panose="020F0502020204030204" pitchFamily="34" charset="0"/>
                        </a:rPr>
                        <a:t>DP on FM restructuring of TS 28-545</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Calibri" panose="020F0502020204030204" pitchFamily="34" charset="0"/>
                        </a:rPr>
                        <a:t>Ericsson Hungary Ltd</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1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390477666"/>
                  </a:ext>
                </a:extLst>
              </a:tr>
              <a:tr h="230719">
                <a:tc>
                  <a:txBody>
                    <a:bodyPr/>
                    <a:lstStyle/>
                    <a:p>
                      <a:pPr marL="53975" indent="0" algn="l" fontAlgn="b"/>
                      <a:r>
                        <a:rPr lang="en-US" sz="1100" b="0" i="0" u="none" strike="noStrike" dirty="0">
                          <a:solidFill>
                            <a:srgbClr val="000000"/>
                          </a:solidFill>
                          <a:effectLst/>
                          <a:latin typeface="Calibri" panose="020F0502020204030204" pitchFamily="34" charset="0"/>
                        </a:rPr>
                        <a:t>S5-234656</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Calibri" panose="020F0502020204030204" pitchFamily="34" charset="0"/>
                        </a:rPr>
                        <a:t>Discussion on ML Entity modelling</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sz="11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103077998"/>
                  </a:ext>
                </a:extLst>
              </a:tr>
              <a:tr h="230719">
                <a:tc>
                  <a:txBody>
                    <a:bodyPr/>
                    <a:lstStyle/>
                    <a:p>
                      <a:pPr marL="53975" indent="0" algn="l" fontAlgn="b"/>
                      <a:r>
                        <a:rPr lang="en-US" sz="1100" b="0" i="0" u="none" strike="noStrike" dirty="0">
                          <a:solidFill>
                            <a:srgbClr val="000000"/>
                          </a:solidFill>
                          <a:effectLst/>
                          <a:latin typeface="Calibri" panose="020F0502020204030204" pitchFamily="34" charset="0"/>
                        </a:rPr>
                        <a:t>S5-234823</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Calibri" panose="020F0502020204030204" pitchFamily="34" charset="0"/>
                        </a:rPr>
                        <a:t>SA5 Collection of Rel-19 potential topics for SA workshop preparation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100" b="0" i="0" u="none" strike="noStrike" dirty="0">
                          <a:solidFill>
                            <a:srgbClr val="000000"/>
                          </a:solidFill>
                          <a:effectLst/>
                          <a:latin typeface="Calibri" panose="020F0502020204030204" pitchFamily="34" charset="0"/>
                        </a:rPr>
                        <a:t>SA5 Vice chair (Huawei)</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100" b="0" i="0" u="none" strike="noStrike" kern="1200" dirty="0">
                          <a:solidFill>
                            <a:srgbClr val="000000"/>
                          </a:solidFill>
                          <a:effectLst/>
                          <a:latin typeface="Calibri" panose="020F0502020204030204" pitchFamily="34" charset="0"/>
                          <a:ea typeface="+mn-ea"/>
                          <a:cs typeface="+mn-cs"/>
                        </a:rPr>
                        <a:t>TSG SA</a:t>
                      </a:r>
                      <a:endParaRPr lang="en-US" sz="11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924388352"/>
                  </a:ext>
                </a:extLst>
              </a:tr>
            </a:tbl>
          </a:graphicData>
        </a:graphic>
      </p:graphicFrame>
    </p:spTree>
    <p:extLst>
      <p:ext uri="{BB962C8B-B14F-4D97-AF65-F5344CB8AC3E}">
        <p14:creationId xmlns:p14="http://schemas.microsoft.com/office/powerpoint/2010/main" val="312137741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31C0ADB-201A-45A1-ADA8-1A32868D5A49}"/>
              </a:ext>
            </a:extLst>
          </p:cNvPr>
          <p:cNvSpPr txBox="1">
            <a:spLocks/>
          </p:cNvSpPr>
          <p:nvPr/>
        </p:nvSpPr>
        <p:spPr>
          <a:xfrm>
            <a:off x="205572" y="271492"/>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OAM General Topics information</a:t>
            </a:r>
            <a:endParaRPr lang="sv-SE" sz="2800" kern="0" dirty="0"/>
          </a:p>
        </p:txBody>
      </p:sp>
      <p:sp>
        <p:nvSpPr>
          <p:cNvPr id="7" name="矩形 6">
            <a:extLst>
              <a:ext uri="{FF2B5EF4-FFF2-40B4-BE49-F238E27FC236}">
                <a16:creationId xmlns:a16="http://schemas.microsoft.com/office/drawing/2014/main" id="{70ED5907-CFC5-4DE3-90CF-BE4E14845504}"/>
              </a:ext>
            </a:extLst>
          </p:cNvPr>
          <p:cNvSpPr/>
          <p:nvPr/>
        </p:nvSpPr>
        <p:spPr>
          <a:xfrm>
            <a:off x="792480" y="1361404"/>
            <a:ext cx="10607040" cy="1846659"/>
          </a:xfrm>
          <a:prstGeom prst="rect">
            <a:avLst/>
          </a:prstGeom>
          <a:solidFill>
            <a:schemeClr val="bg1"/>
          </a:solidFill>
        </p:spPr>
        <p:txBody>
          <a:bodyPr wrap="square">
            <a:spAutoFit/>
          </a:bodyPr>
          <a:lstStyle/>
          <a:p>
            <a:pPr defTabSz="1219170" eaLnBrk="1" fontAlgn="auto" hangingPunct="1">
              <a:spcBef>
                <a:spcPts val="0"/>
              </a:spcBef>
              <a:spcAft>
                <a:spcPts val="0"/>
              </a:spcAft>
              <a:defRPr/>
            </a:pPr>
            <a:r>
              <a:rPr lang="en-US" altLang="zh-CN" sz="1800" b="1" dirty="0">
                <a:solidFill>
                  <a:srgbClr val="0000FF"/>
                </a:solidFill>
                <a:latin typeface="+mn-lt"/>
                <a:cs typeface="Arial" charset="0"/>
              </a:rPr>
              <a:t>Forge related: </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S5‑234494 Discussion paper on Using Forge-Git as the primary storage for Code</a:t>
            </a:r>
          </a:p>
          <a:p>
            <a:pPr defTabSz="1219170" eaLnBrk="1" fontAlgn="auto" hangingPunct="1">
              <a:spcBef>
                <a:spcPts val="0"/>
              </a:spcBef>
              <a:spcAft>
                <a:spcPts val="0"/>
              </a:spcAft>
              <a:defRPr/>
            </a:pPr>
            <a:endParaRPr lang="en-US" altLang="zh-CN" sz="1200" dirty="0">
              <a:solidFill>
                <a:prstClr val="black"/>
              </a:solidFill>
              <a:latin typeface="+mn-lt"/>
              <a:cs typeface="Arial" charset="0"/>
            </a:endParaRPr>
          </a:p>
          <a:p>
            <a:pPr defTabSz="1219170" eaLnBrk="1" fontAlgn="auto" hangingPunct="1">
              <a:spcBef>
                <a:spcPts val="0"/>
              </a:spcBef>
              <a:spcAft>
                <a:spcPts val="0"/>
              </a:spcAft>
              <a:defRPr/>
            </a:pPr>
            <a:r>
              <a:rPr lang="en-US" altLang="zh-CN" sz="1800" b="1" dirty="0">
                <a:solidFill>
                  <a:srgbClr val="0000FF"/>
                </a:solidFill>
                <a:latin typeface="+mn-lt"/>
                <a:cs typeface="Arial" charset="0"/>
              </a:rPr>
              <a:t>Rel-18&amp;Rel-19 time plan</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S5‑234062 Rel-18 &amp; Rel-19 time plan proposal for OAM</a:t>
            </a:r>
          </a:p>
          <a:p>
            <a:pPr defTabSz="1219170" eaLnBrk="1" fontAlgn="auto" hangingPunct="1">
              <a:spcBef>
                <a:spcPts val="0"/>
              </a:spcBef>
              <a:spcAft>
                <a:spcPts val="0"/>
              </a:spcAft>
              <a:defRPr/>
            </a:pPr>
            <a:endParaRPr lang="en-US" altLang="zh-CN" sz="1200" dirty="0">
              <a:solidFill>
                <a:prstClr val="black"/>
              </a:solidFill>
              <a:latin typeface="+mn-lt"/>
              <a:cs typeface="Arial" charset="0"/>
            </a:endParaRPr>
          </a:p>
          <a:p>
            <a:pPr defTabSz="1219170" eaLnBrk="1" fontAlgn="auto" hangingPunct="1">
              <a:spcBef>
                <a:spcPts val="0"/>
              </a:spcBef>
              <a:spcAft>
                <a:spcPts val="0"/>
              </a:spcAft>
              <a:defRPr/>
            </a:pPr>
            <a:r>
              <a:rPr lang="en-US" altLang="zh-CN" sz="1800" b="1" dirty="0">
                <a:solidFill>
                  <a:srgbClr val="0000FF"/>
                </a:solidFill>
                <a:latin typeface="+mn-lt"/>
                <a:cs typeface="Arial" charset="0"/>
              </a:rPr>
              <a:t>Latest </a:t>
            </a:r>
            <a:r>
              <a:rPr lang="en-US" altLang="zh-CN" sz="1800" b="1" dirty="0" err="1">
                <a:solidFill>
                  <a:srgbClr val="0000FF"/>
                </a:solidFill>
                <a:latin typeface="+mn-lt"/>
                <a:cs typeface="Arial" charset="0"/>
              </a:rPr>
              <a:t>WoP</a:t>
            </a:r>
            <a:r>
              <a:rPr lang="en-US" altLang="zh-CN" sz="1800" b="1" dirty="0">
                <a:solidFill>
                  <a:srgbClr val="0000FF"/>
                </a:solidFill>
                <a:latin typeface="+mn-lt"/>
                <a:cs typeface="Arial" charset="0"/>
              </a:rPr>
              <a:t>:</a:t>
            </a:r>
          </a:p>
          <a:p>
            <a:pPr marL="171450" indent="-171450" defTabSz="1219170" eaLnBrk="1" fontAlgn="auto" hangingPunct="1">
              <a:spcBef>
                <a:spcPts val="0"/>
              </a:spcBef>
              <a:spcAft>
                <a:spcPts val="0"/>
              </a:spcAft>
              <a:buFont typeface="Wingdings" panose="05000000000000000000" pitchFamily="2" charset="2"/>
              <a:buChar char="Ø"/>
              <a:defRPr/>
            </a:pPr>
            <a:r>
              <a:rPr lang="en-US" altLang="zh-CN" sz="1200" dirty="0">
                <a:solidFill>
                  <a:prstClr val="black"/>
                </a:solidFill>
                <a:latin typeface="+mn-lt"/>
                <a:cs typeface="Arial" charset="0"/>
              </a:rPr>
              <a:t>S5‑233812 Collection of Rel-18 3GPP SA5 OAM </a:t>
            </a:r>
            <a:r>
              <a:rPr lang="en-US" altLang="zh-CN" sz="1200" dirty="0" err="1">
                <a:solidFill>
                  <a:prstClr val="black"/>
                </a:solidFill>
                <a:latin typeface="+mn-lt"/>
                <a:cs typeface="Arial" charset="0"/>
              </a:rPr>
              <a:t>WoP</a:t>
            </a:r>
            <a:endParaRPr lang="en-US" altLang="zh-CN" sz="1200" dirty="0">
              <a:solidFill>
                <a:prstClr val="black"/>
              </a:solidFill>
              <a:latin typeface="+mn-lt"/>
              <a:cs typeface="Arial" charset="0"/>
            </a:endParaRPr>
          </a:p>
        </p:txBody>
      </p:sp>
    </p:spTree>
    <p:extLst>
      <p:ext uri="{BB962C8B-B14F-4D97-AF65-F5344CB8AC3E}">
        <p14:creationId xmlns:p14="http://schemas.microsoft.com/office/powerpoint/2010/main" val="531601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(SA5 level)</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160947191"/>
              </p:ext>
            </p:extLst>
          </p:nvPr>
        </p:nvGraphicFramePr>
        <p:xfrm>
          <a:off x="417285" y="1446580"/>
          <a:ext cx="11357429" cy="2578641"/>
        </p:xfrm>
        <a:graphic>
          <a:graphicData uri="http://schemas.openxmlformats.org/drawingml/2006/table">
            <a:tbl>
              <a:tblPr firstRow="1" bandRow="1">
                <a:tableStyleId>{5C22544A-7EE6-4342-B048-85BDC9FD1C3A}</a:tableStyleId>
              </a:tblPr>
              <a:tblGrid>
                <a:gridCol w="996348">
                  <a:extLst>
                    <a:ext uri="{9D8B030D-6E8A-4147-A177-3AD203B41FA5}">
                      <a16:colId xmlns:a16="http://schemas.microsoft.com/office/drawing/2014/main" val="570476699"/>
                    </a:ext>
                  </a:extLst>
                </a:gridCol>
                <a:gridCol w="6778454">
                  <a:extLst>
                    <a:ext uri="{9D8B030D-6E8A-4147-A177-3AD203B41FA5}">
                      <a16:colId xmlns:a16="http://schemas.microsoft.com/office/drawing/2014/main" val="2618836924"/>
                    </a:ext>
                  </a:extLst>
                </a:gridCol>
                <a:gridCol w="1437299">
                  <a:extLst>
                    <a:ext uri="{9D8B030D-6E8A-4147-A177-3AD203B41FA5}">
                      <a16:colId xmlns:a16="http://schemas.microsoft.com/office/drawing/2014/main" val="3016348962"/>
                    </a:ext>
                  </a:extLst>
                </a:gridCol>
                <a:gridCol w="1324014">
                  <a:extLst>
                    <a:ext uri="{9D8B030D-6E8A-4147-A177-3AD203B41FA5}">
                      <a16:colId xmlns:a16="http://schemas.microsoft.com/office/drawing/2014/main" val="3690116950"/>
                    </a:ext>
                  </a:extLst>
                </a:gridCol>
                <a:gridCol w="821314">
                  <a:extLst>
                    <a:ext uri="{9D8B030D-6E8A-4147-A177-3AD203B41FA5}">
                      <a16:colId xmlns:a16="http://schemas.microsoft.com/office/drawing/2014/main" val="2952368263"/>
                    </a:ext>
                  </a:extLst>
                </a:gridCol>
              </a:tblGrid>
              <a:tr h="323121">
                <a:tc>
                  <a:txBody>
                    <a:bodyPr/>
                    <a:lstStyle/>
                    <a:p>
                      <a:pPr algn="ctr"/>
                      <a:r>
                        <a:rPr lang="sv-SE" sz="14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Tdoc</a:t>
                      </a:r>
                      <a:endParaRPr lang="sv-SE" sz="1400" dirty="0">
                        <a:solidFill>
                          <a:schemeClr val="tx1"/>
                        </a:solidFill>
                        <a:latin typeface="Arial" panose="020B0604020202020204" pitchFamily="34" charset="0"/>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err="1">
                          <a:solidFill>
                            <a:schemeClr val="tx1"/>
                          </a:solidFill>
                          <a:effectLst/>
                          <a:latin typeface="Arial" panose="020B0604020202020204" pitchFamily="34" charset="0"/>
                          <a:ea typeface="微软雅黑" panose="020B0503020204020204" pitchFamily="34" charset="-122"/>
                          <a:cs typeface="Arial" panose="020B0604020202020204" pitchFamily="34" charset="0"/>
                        </a:rPr>
                        <a:t>Title</a:t>
                      </a:r>
                      <a:endParaRPr lang="sv-SE" sz="14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a:solidFill>
                            <a:schemeClr val="tx1"/>
                          </a:solidFill>
                          <a:effectLst/>
                          <a:latin typeface="Arial" panose="020B0604020202020204" pitchFamily="34" charset="0"/>
                          <a:ea typeface="微软雅黑" panose="020B0503020204020204" pitchFamily="34" charset="-122"/>
                          <a:cs typeface="Arial" panose="020B0604020202020204" pitchFamily="34" charset="0"/>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0">
                <a:tc>
                  <a:txBody>
                    <a:bodyPr/>
                    <a:lstStyle/>
                    <a:p>
                      <a:r>
                        <a:rPr lang="en-US" sz="800">
                          <a:effectLst/>
                          <a:latin typeface="Arial" panose="020B0604020202020204" pitchFamily="34" charset="0"/>
                          <a:hlinkClick r:id="rId2" action="ppaction://hlinkfile"/>
                        </a:rPr>
                        <a:t>S5‑233851</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a:effectLst/>
                          <a:latin typeface="Arial" panose="020B0604020202020204" pitchFamily="34" charset="0"/>
                        </a:rPr>
                        <a:t>LS on new Recommendation ITU-T Y.3160 (ex.Y.SLOA-arch) “Architectural framework of end-to-end service level objective guarantee for future networks including IMT-2020”.</a:t>
                      </a:r>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800" dirty="0">
                          <a:effectLst/>
                          <a:latin typeface="Arial" panose="020B0604020202020204" pitchFamily="34" charset="0"/>
                        </a:rPr>
                        <a:t>ITU-T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r>
                        <a:rPr lang="en-US" sz="1200" dirty="0">
                          <a:solidFill>
                            <a:srgbClr val="000000"/>
                          </a:solidFill>
                          <a:effectLst/>
                          <a:latin typeface="+mn-lt"/>
                          <a:ea typeface="宋体" panose="02010600030101010101" pitchFamily="2" charset="-122"/>
                        </a:rPr>
                        <a:t>noted</a:t>
                      </a:r>
                      <a:endParaRPr lang="zh-CN" sz="1100" dirty="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altLang="en-US" sz="1400" kern="1200" dirty="0">
                        <a:solidFill>
                          <a:schemeClr val="dk1"/>
                        </a:solidFill>
                        <a:effectLst/>
                        <a:latin typeface="+mn-lt"/>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0">
                <a:tc>
                  <a:txBody>
                    <a:bodyPr/>
                    <a:lstStyle/>
                    <a:p>
                      <a:endParaRPr lang="en-US" sz="1200" b="1" i="0" u="sng" strike="noStrike" kern="1200" dirty="0">
                        <a:solidFill>
                          <a:srgbClr val="0000FF"/>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dirty="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altLang="en-US" sz="1400" kern="1200" dirty="0">
                        <a:solidFill>
                          <a:schemeClr val="dk1"/>
                        </a:solidFill>
                        <a:effectLst/>
                        <a:latin typeface="+mn-lt"/>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0">
                <a:tc>
                  <a:txBody>
                    <a:bodyPr/>
                    <a:lstStyle/>
                    <a:p>
                      <a:pPr marL="0" indent="0" algn="l" defTabSz="1219170" rtl="0" eaLnBrk="1" fontAlgn="t" latinLnBrk="0" hangingPunct="1"/>
                      <a:endParaRPr lang="en-US" sz="1200" b="1" i="0" u="sng" strike="noStrike" kern="1200" dirty="0">
                        <a:solidFill>
                          <a:srgbClr val="0000FF"/>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dirty="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altLang="en-US" sz="1400" kern="1200" dirty="0">
                        <a:solidFill>
                          <a:schemeClr val="dk1"/>
                        </a:solidFill>
                        <a:effectLst/>
                        <a:latin typeface="+mn-lt"/>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174454">
                <a:tc>
                  <a:txBody>
                    <a:bodyPr/>
                    <a:lstStyle/>
                    <a:p>
                      <a:endParaRPr lang="en-US" sz="1200" b="1" i="0" u="sng" strike="noStrike" kern="1200" dirty="0">
                        <a:solidFill>
                          <a:srgbClr val="0000FF"/>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dirty="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endParaRPr lang="zh-CN" altLang="en-US" sz="1400" kern="1200" dirty="0">
                        <a:solidFill>
                          <a:schemeClr val="dk1"/>
                        </a:solidFill>
                        <a:effectLst/>
                        <a:latin typeface="+mn-lt"/>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94277066"/>
                  </a:ext>
                </a:extLst>
              </a:tr>
              <a:tr h="174454">
                <a:tc>
                  <a:txBody>
                    <a:bodyPr/>
                    <a:lstStyle/>
                    <a:p>
                      <a:endParaRPr lang="en-US" sz="1200" b="1" i="0" u="sng" strike="noStrike" kern="1200" dirty="0">
                        <a:solidFill>
                          <a:srgbClr val="0000FF"/>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dirty="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endParaRPr lang="zh-CN" altLang="en-US" sz="1400" kern="1200" dirty="0">
                        <a:solidFill>
                          <a:schemeClr val="dk1"/>
                        </a:solidFill>
                        <a:effectLst/>
                        <a:latin typeface="+mn-lt"/>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82188984"/>
                  </a:ext>
                </a:extLst>
              </a:tr>
              <a:tr h="174454">
                <a:tc>
                  <a:txBody>
                    <a:bodyPr/>
                    <a:lstStyle/>
                    <a:p>
                      <a:endParaRPr lang="en-US" sz="1200" b="1" i="0" u="sng" strike="noStrike" kern="1200" dirty="0">
                        <a:solidFill>
                          <a:srgbClr val="0000FF"/>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dirty="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endParaRPr lang="zh-CN" altLang="en-US" sz="1400" kern="1200" dirty="0">
                        <a:solidFill>
                          <a:schemeClr val="dk1"/>
                        </a:solidFill>
                        <a:effectLst/>
                        <a:latin typeface="+mn-lt"/>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1356762"/>
                  </a:ext>
                </a:extLst>
              </a:tr>
              <a:tr h="174454">
                <a:tc>
                  <a:txBody>
                    <a:bodyPr/>
                    <a:lstStyle/>
                    <a:p>
                      <a:endParaRPr lang="en-US" sz="1200" b="1" i="0" u="sng" strike="noStrike" kern="1200" dirty="0">
                        <a:solidFill>
                          <a:srgbClr val="0000FF"/>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dirty="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ctr" defTabSz="1219170" rtl="0" eaLnBrk="1" latinLnBrk="0" hangingPunct="1">
                        <a:spcAft>
                          <a:spcPts val="0"/>
                        </a:spcAft>
                      </a:pPr>
                      <a:endParaRPr lang="zh-CN" altLang="en-US" sz="1400" kern="1200" dirty="0">
                        <a:solidFill>
                          <a:schemeClr val="dk1"/>
                        </a:solidFill>
                        <a:effectLst/>
                        <a:latin typeface="+mn-lt"/>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02363805"/>
                  </a:ext>
                </a:extLst>
              </a:tr>
              <a:tr h="174454">
                <a:tc>
                  <a:txBody>
                    <a:bodyPr/>
                    <a:lstStyle/>
                    <a:p>
                      <a:endParaRPr lang="en-US" sz="1200" b="1" i="0" u="sng" strike="noStrike" kern="1200" dirty="0">
                        <a:solidFill>
                          <a:srgbClr val="0000FF"/>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dirty="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spcAft>
                          <a:spcPts val="0"/>
                        </a:spcAft>
                      </a:pPr>
                      <a:endParaRPr lang="zh-CN" sz="1100" dirty="0">
                        <a:effectLst/>
                        <a:latin typeface="+mn-lt"/>
                        <a:ea typeface="宋体" panose="02010600030101010101" pitchFamily="2" charset="-122"/>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00400455"/>
                  </a:ext>
                </a:extLst>
              </a:tr>
            </a:tbl>
          </a:graphicData>
        </a:graphic>
      </p:graphicFrame>
    </p:spTree>
    <p:extLst>
      <p:ext uri="{BB962C8B-B14F-4D97-AF65-F5344CB8AC3E}">
        <p14:creationId xmlns:p14="http://schemas.microsoft.com/office/powerpoint/2010/main" val="7886753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218858</TotalTime>
  <Words>12316</Words>
  <Application>Microsoft Office PowerPoint</Application>
  <PresentationFormat>Widescreen</PresentationFormat>
  <Paragraphs>2517</Paragraphs>
  <Slides>43</Slides>
  <Notes>4</Notes>
  <HiddenSlides>0</HiddenSlides>
  <MMClips>0</MMClips>
  <ScaleCrop>false</ScaleCrop>
  <HeadingPairs>
    <vt:vector size="6" baseType="variant">
      <vt:variant>
        <vt:lpstr>Fonts Used</vt:lpstr>
      </vt:variant>
      <vt:variant>
        <vt:i4>16</vt:i4>
      </vt:variant>
      <vt:variant>
        <vt:lpstr>Theme</vt:lpstr>
      </vt:variant>
      <vt:variant>
        <vt:i4>2</vt:i4>
      </vt:variant>
      <vt:variant>
        <vt:lpstr>Slide Titles</vt:lpstr>
      </vt:variant>
      <vt:variant>
        <vt:i4>43</vt:i4>
      </vt:variant>
    </vt:vector>
  </HeadingPairs>
  <TitlesOfParts>
    <vt:vector size="61" baseType="lpstr">
      <vt:lpstr>CG Times (WN)</vt:lpstr>
      <vt:lpstr>Liberation Sans</vt:lpstr>
      <vt:lpstr>Microsoft YaHei UI</vt:lpstr>
      <vt:lpstr>Montserrat</vt:lpstr>
      <vt:lpstr>MS Mincho</vt:lpstr>
      <vt:lpstr>MS PGothic</vt:lpstr>
      <vt:lpstr>MS PGothic</vt:lpstr>
      <vt:lpstr>等线</vt:lpstr>
      <vt:lpstr>SimSun</vt:lpstr>
      <vt:lpstr>SimSun</vt:lpstr>
      <vt:lpstr>微软雅黑</vt:lpstr>
      <vt:lpstr>微软雅黑</vt:lpstr>
      <vt:lpstr>Arial</vt:lpstr>
      <vt:lpstr>Calibri</vt:lpstr>
      <vt:lpstr>Times New Roman</vt:lpstr>
      <vt:lpstr>Wingdings</vt:lpstr>
      <vt:lpstr>Office Theme</vt:lpstr>
      <vt:lpstr>1_Office Theme</vt:lpstr>
      <vt:lpstr>    SA5 OAM&amp;P Exec Report SA5#149, 22 – 26 June, 2023 Berlin, Germany</vt:lpstr>
      <vt:lpstr>Incoming LSs (1/2)</vt:lpstr>
      <vt:lpstr>Incoming LSs (2/2)</vt:lpstr>
      <vt:lpstr>Outgoing LSs</vt:lpstr>
      <vt:lpstr>PowerPoint Presentation</vt:lpstr>
      <vt:lpstr>PowerPoint Presentation</vt:lpstr>
      <vt:lpstr>PowerPoint Presentation</vt:lpstr>
      <vt:lpstr>PowerPoint Presentation</vt:lpstr>
      <vt:lpstr>Incoming LSs (SA5 level)</vt:lpstr>
      <vt:lpstr>Outgoing LSs (SA5 level)</vt:lpstr>
      <vt:lpstr>Overview of Rel-18 SA5 OAM ongoing WIs/SIs</vt:lpstr>
      <vt:lpstr>Summary - SA5 Rel-18 WI progress</vt:lpstr>
      <vt:lpstr>Rel-18 WI - Intelligence and Automation</vt:lpstr>
      <vt:lpstr>Rel-18 WI - Management Architecture and Mechanisms (1/3)</vt:lpstr>
      <vt:lpstr>Rel-18 WI - Management Architecture and Mechanisms (2/3)</vt:lpstr>
      <vt:lpstr>Rel-18 WI - Management Architecture and Mechanisms (3/3)</vt:lpstr>
      <vt:lpstr>Rel-18 WI - Support of New Services</vt:lpstr>
      <vt:lpstr>Summary - Rel-18 SI - Intelligence and Automation </vt:lpstr>
      <vt:lpstr>Rel-18 SI - Intelligence and Automation (1/4) </vt:lpstr>
      <vt:lpstr>Rel-18 SI - Intelligence and Automation (2/4) </vt:lpstr>
      <vt:lpstr>Rel-18 SI - Intelligence and Automation (3/4) </vt:lpstr>
      <vt:lpstr>Rel-18 SI - Intelligence and Automation (4/4) </vt:lpstr>
      <vt:lpstr>Summary Rel-18 SI - Management Architecture and Mechanisms</vt:lpstr>
      <vt:lpstr>Rel-18 SI - Management Architecture and Mechanisms (1/4) </vt:lpstr>
      <vt:lpstr>Rel-18 SI - Management Architecture and Mechanisms (2/4) </vt:lpstr>
      <vt:lpstr>Rel-18 SI - Management Architecture and Mechanisms (3/4) </vt:lpstr>
      <vt:lpstr>Rel-18 SI - Management Architecture and Mechanisms (4/4) </vt:lpstr>
      <vt:lpstr>Summary - Rel-18 SI - Support of New Services</vt:lpstr>
      <vt:lpstr>Rel-18 SI - Support of New Services (1/4) </vt:lpstr>
      <vt:lpstr>Rel-18 SI - Support of New Services (2/4) </vt:lpstr>
      <vt:lpstr>Rel-18 SI - Support of New Services (3/4) </vt:lpstr>
      <vt:lpstr>List of latest DraftCRs </vt:lpstr>
      <vt:lpstr>New action items from this meeting</vt:lpstr>
      <vt:lpstr>TRs / TSs to be sent to SA#100 </vt:lpstr>
      <vt:lpstr>TRs / TSs to be sent to Edithelp  </vt:lpstr>
      <vt:lpstr>Rapporteur calls (draft plan after SA5#149)</vt:lpstr>
      <vt:lpstr>Thank you!</vt:lpstr>
      <vt:lpstr>Leaders’ recommendation for SA5 OAM time planning in S5‑232763 Rel-18&amp;Rel-19 time plan proposal for OAM (Endorsed)</vt:lpstr>
      <vt:lpstr>PowerPoint Presentation</vt:lpstr>
      <vt:lpstr>PowerPoint Presentation</vt:lpstr>
      <vt:lpstr>PowerPoint Presentation</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0603</cp:lastModifiedBy>
  <cp:revision>5435</cp:revision>
  <dcterms:created xsi:type="dcterms:W3CDTF">2008-08-30T09:32:10Z</dcterms:created>
  <dcterms:modified xsi:type="dcterms:W3CDTF">2023-06-06T14:00:49Z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(3)26t0UNHg8EvulsAmAKgkfl6X6P4rLQmHi+92uhnq3Rmwn1MHMEpkMEYw5+7W1/Ti20onumIc
DlIEbjZjPBWxyXH/KFBf+utrIl0EZ1BWetMb44iPA3P2AD3Ed3I7/r+vyaDvYbE7x3BwA/3t
y+tM8E6sIxnSmjCXXzuW2Z8rIZ9hBI360D2DBt4VZvOnITI1t4ACjW4fc2ZgptjjUNk3eVU7
ko/YQHRPaOpGC0imDk</vt:lpwstr>
  </property>
  <property fmtid="{D5CDD505-2E9C-101B-9397-08002B2CF9AE}" pid="3" name="_2015_ms_pID_7253431">
    <vt:lpwstr>zwPrh9k1Pe10pvGlmtMbe9BBt7MaYXJGA4mh6xfoExK2gBFtabM4cA
GpX/C9/37TIdQwQ9BWyO2/XCxELfepvO+gzC10MD/YNWJ+QmU0KRcVIGKMCTEFDFAtLYUd3h
yo5NeUJcHVQWw16iY9HnE5vFZNpOzW1flrcGqILhCv4bc5GoS/7fnqgwzrFiA7h8LNU9tN1E
NxHimXYQvAe8/qrTVVAV+FfqCdjxHm7tGJeL</vt:lpwstr>
  </property>
  <property fmtid="{D5CDD505-2E9C-101B-9397-08002B2CF9AE}" pid="4" name="_2015_ms_pID_7253432">
    <vt:lpwstr>NaOo5rSjc03DR2OeynCXKMY=</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1685954441</vt:lpwstr>
  </property>
</Properties>
</file>