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2"/>
  </p:notesMasterIdLst>
  <p:handoutMasterIdLst>
    <p:handoutMasterId r:id="rId13"/>
  </p:handoutMasterIdLst>
  <p:sldIdLst>
    <p:sldId id="303" r:id="rId2"/>
    <p:sldId id="726" r:id="rId3"/>
    <p:sldId id="636" r:id="rId4"/>
    <p:sldId id="907" r:id="rId5"/>
    <p:sldId id="879" r:id="rId6"/>
    <p:sldId id="900" r:id="rId7"/>
    <p:sldId id="905" r:id="rId8"/>
    <p:sldId id="877" r:id="rId9"/>
    <p:sldId id="906" r:id="rId10"/>
    <p:sldId id="704" r:id="rId1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0066FF"/>
    <a:srgbClr val="FFFFCC"/>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5" autoAdjust="0"/>
    <p:restoredTop sz="97931" autoAdjust="0"/>
  </p:normalViewPr>
  <p:slideViewPr>
    <p:cSldViewPr snapToGrid="0">
      <p:cViewPr varScale="1">
        <p:scale>
          <a:sx n="94" d="100"/>
          <a:sy n="94" d="100"/>
        </p:scale>
        <p:origin x="101" y="31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1/27/2023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97913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S5-231006, SA5#146bis-e, 16 </a:t>
            </a:r>
            <a:r>
              <a:rPr lang="en-US" sz="1100" b="1" kern="1200" spc="300" dirty="0">
                <a:solidFill>
                  <a:schemeClr val="tx1"/>
                </a:solidFill>
                <a:latin typeface="Arial" panose="020B0604020202020204" pitchFamily="34" charset="0"/>
                <a:ea typeface="+mn-ea"/>
                <a:cs typeface="Arial" panose="020B0604020202020204" pitchFamily="34" charset="0"/>
              </a:rPr>
              <a:t>– 19 </a:t>
            </a:r>
            <a:r>
              <a:rPr lang="en-US" altLang="zh-CN" sz="1100" b="1" kern="1200" spc="300" dirty="0">
                <a:solidFill>
                  <a:schemeClr val="tx1"/>
                </a:solidFill>
                <a:latin typeface="Arial" panose="020B0604020202020204" pitchFamily="34" charset="0"/>
                <a:ea typeface="+mn-ea"/>
                <a:cs typeface="Arial" panose="020B0604020202020204" pitchFamily="34" charset="0"/>
              </a:rPr>
              <a:t>January</a:t>
            </a:r>
            <a:r>
              <a:rPr lang="en-US" sz="1100" b="1" kern="1200" spc="300" dirty="0">
                <a:solidFill>
                  <a:schemeClr val="tx1"/>
                </a:solidFill>
                <a:latin typeface="Arial" panose="020B0604020202020204" pitchFamily="34" charset="0"/>
                <a:ea typeface="+mn-ea"/>
                <a:cs typeface="Arial" panose="020B0604020202020204" pitchFamily="34" charset="0"/>
              </a:rPr>
              <a:t> 2023</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23</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OAM&amp;P Exec Report</a:t>
            </a:r>
            <a:br>
              <a:rPr lang="en-GB" sz="4800" b="1" i="1" dirty="0"/>
            </a:br>
            <a:r>
              <a:rPr lang="fr-FR" sz="2400" dirty="0">
                <a:latin typeface="Arial" pitchFamily="34" charset="0"/>
              </a:rPr>
              <a:t>SA5#146bis-e, 16 – 19 </a:t>
            </a:r>
            <a:r>
              <a:rPr lang="en-US" altLang="zh-CN" sz="2400" dirty="0">
                <a:latin typeface="Arial" pitchFamily="34" charset="0"/>
              </a:rPr>
              <a:t>January</a:t>
            </a:r>
            <a:r>
              <a:rPr lang="en-US" sz="2400" dirty="0">
                <a:latin typeface="Arial" pitchFamily="34" charset="0"/>
              </a:rPr>
              <a:t>, 2023</a:t>
            </a:r>
            <a:br>
              <a:rPr lang="fr-FR" sz="2400" dirty="0">
                <a:latin typeface="Arial" pitchFamily="34" charset="0"/>
              </a:rPr>
            </a:br>
            <a:r>
              <a:rPr lang="fr-FR" sz="2400" dirty="0">
                <a:latin typeface="Arial" pitchFamily="34" charset="0"/>
              </a:rPr>
              <a:t>E-meeting</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Chair, </a:t>
            </a:r>
            <a:r>
              <a:rPr lang="en-US" altLang="zh-CN" sz="2400" dirty="0">
                <a:latin typeface="Arial" charset="0"/>
              </a:rPr>
              <a:t>ERICSSON</a:t>
            </a:r>
          </a:p>
          <a:p>
            <a:pPr>
              <a:lnSpc>
                <a:spcPct val="80000"/>
              </a:lnSpc>
            </a:pPr>
            <a:r>
              <a:rPr lang="en-US" altLang="zh-CN" sz="2400" dirty="0">
                <a:latin typeface="Arial" charset="0"/>
              </a:rPr>
              <a:t>Mirko Cano Soveri, MCC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5" name="图片 4">
            <a:extLst>
              <a:ext uri="{FF2B5EF4-FFF2-40B4-BE49-F238E27FC236}">
                <a16:creationId xmlns:a16="http://schemas.microsoft.com/office/drawing/2014/main" id="{90FB5A04-8B1F-415E-8E3C-93A76CBDE2F7}"/>
              </a:ext>
            </a:extLst>
          </p:cNvPr>
          <p:cNvPicPr>
            <a:picLocks noChangeAspect="1"/>
          </p:cNvPicPr>
          <p:nvPr/>
        </p:nvPicPr>
        <p:blipFill>
          <a:blip r:embed="rId2"/>
          <a:stretch>
            <a:fillRect/>
          </a:stretch>
        </p:blipFill>
        <p:spPr>
          <a:xfrm>
            <a:off x="5268645" y="1176697"/>
            <a:ext cx="4694692" cy="3033092"/>
          </a:xfrm>
          <a:prstGeom prst="rect">
            <a:avLst/>
          </a:prstGeom>
        </p:spPr>
      </p:pic>
      <p:pic>
        <p:nvPicPr>
          <p:cNvPr id="6" name="图片 5">
            <a:extLst>
              <a:ext uri="{FF2B5EF4-FFF2-40B4-BE49-F238E27FC236}">
                <a16:creationId xmlns:a16="http://schemas.microsoft.com/office/drawing/2014/main" id="{DD3C20F6-E7B0-45D9-881E-116846935270}"/>
              </a:ext>
            </a:extLst>
          </p:cNvPr>
          <p:cNvPicPr>
            <a:picLocks noChangeAspect="1"/>
          </p:cNvPicPr>
          <p:nvPr/>
        </p:nvPicPr>
        <p:blipFill>
          <a:blip r:embed="rId3"/>
          <a:stretch>
            <a:fillRect/>
          </a:stretch>
        </p:blipFill>
        <p:spPr>
          <a:xfrm>
            <a:off x="645622" y="186264"/>
            <a:ext cx="4623023" cy="3033624"/>
          </a:xfrm>
          <a:prstGeom prst="rect">
            <a:avLst/>
          </a:prstGeom>
        </p:spPr>
      </p:pic>
      <p:pic>
        <p:nvPicPr>
          <p:cNvPr id="7" name="图片 6">
            <a:extLst>
              <a:ext uri="{FF2B5EF4-FFF2-40B4-BE49-F238E27FC236}">
                <a16:creationId xmlns:a16="http://schemas.microsoft.com/office/drawing/2014/main" id="{09089797-3E33-4BB1-B88A-2F830B4FE036}"/>
              </a:ext>
            </a:extLst>
          </p:cNvPr>
          <p:cNvPicPr>
            <a:picLocks noChangeAspect="1"/>
          </p:cNvPicPr>
          <p:nvPr/>
        </p:nvPicPr>
        <p:blipFill>
          <a:blip r:embed="rId4"/>
          <a:stretch>
            <a:fillRect/>
          </a:stretch>
        </p:blipFill>
        <p:spPr>
          <a:xfrm>
            <a:off x="645622" y="3219888"/>
            <a:ext cx="4623023" cy="3060276"/>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200" b="0" i="0" u="none" strike="noStrike" kern="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192685361"/>
              </p:ext>
            </p:extLst>
          </p:nvPr>
        </p:nvGraphicFramePr>
        <p:xfrm>
          <a:off x="430635" y="1329460"/>
          <a:ext cx="11537378" cy="2781300"/>
        </p:xfrm>
        <a:graphic>
          <a:graphicData uri="http://schemas.openxmlformats.org/drawingml/2006/table">
            <a:tbl>
              <a:tblPr/>
              <a:tblGrid>
                <a:gridCol w="1040524">
                  <a:extLst>
                    <a:ext uri="{9D8B030D-6E8A-4147-A177-3AD203B41FA5}">
                      <a16:colId xmlns:a16="http://schemas.microsoft.com/office/drawing/2014/main" val="20000"/>
                    </a:ext>
                  </a:extLst>
                </a:gridCol>
                <a:gridCol w="5030108">
                  <a:extLst>
                    <a:ext uri="{9D8B030D-6E8A-4147-A177-3AD203B41FA5}">
                      <a16:colId xmlns:a16="http://schemas.microsoft.com/office/drawing/2014/main" val="20001"/>
                    </a:ext>
                  </a:extLst>
                </a:gridCol>
                <a:gridCol w="2733373">
                  <a:extLst>
                    <a:ext uri="{9D8B030D-6E8A-4147-A177-3AD203B41FA5}">
                      <a16:colId xmlns:a16="http://schemas.microsoft.com/office/drawing/2014/main" val="20002"/>
                    </a:ext>
                  </a:extLst>
                </a:gridCol>
                <a:gridCol w="2733373">
                  <a:extLst>
                    <a:ext uri="{9D8B030D-6E8A-4147-A177-3AD203B41FA5}">
                      <a16:colId xmlns:a16="http://schemas.microsoft.com/office/drawing/2014/main"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err="1">
                          <a:solidFill>
                            <a:schemeClr val="tx1"/>
                          </a:solidFill>
                          <a:latin typeface="+mn-lt"/>
                          <a:ea typeface="+mn-ea"/>
                          <a:cs typeface="+mn-cs"/>
                        </a:rPr>
                        <a:t>TDoc</a:t>
                      </a:r>
                      <a:endParaRPr lang="en-GB" altLang="zh-CN" sz="14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S5-231010</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Proposed way forward for the Rel-18 work on EE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Huawei</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490142715"/>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S5-231011</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Revised WID Rel-18 Work Item on 5G energy efficiency phase 2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Huawei</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0869764"/>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S5-231032</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Rel-18&amp;Rel-19 time plan proposal for OAM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SA5 Vice Chair (Huawei)</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56541081"/>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S5-231082</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Discussion paper on Using Forge-Git as the primary storage for Code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Ericsson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Arial" panose="020B0604020202020204" pitchFamily="34" charset="0"/>
                          <a:ea typeface="+mn-ea"/>
                          <a:cs typeface="Arial" panose="020B0604020202020204" pitchFamily="34" charset="0"/>
                        </a:rPr>
                        <a:t>CT</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850014413"/>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S5-231148</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Discussion paper on KPI, KQI, </a:t>
                      </a:r>
                      <a:r>
                        <a:rPr lang="en-US" sz="1050" kern="1200" dirty="0" err="1">
                          <a:solidFill>
                            <a:schemeClr val="tx1"/>
                          </a:solidFill>
                          <a:effectLst/>
                          <a:latin typeface="Arial" panose="020B0604020202020204" pitchFamily="34" charset="0"/>
                          <a:ea typeface="+mn-ea"/>
                          <a:cs typeface="Arial" panose="020B0604020202020204" pitchFamily="34" charset="0"/>
                        </a:rPr>
                        <a:t>QoE</a:t>
                      </a:r>
                      <a:r>
                        <a:rPr lang="en-US" sz="1050" kern="1200" dirty="0">
                          <a:solidFill>
                            <a:schemeClr val="tx1"/>
                          </a:solidFill>
                          <a:effectLst/>
                          <a:latin typeface="Arial" panose="020B0604020202020204" pitchFamily="34" charset="0"/>
                          <a:ea typeface="+mn-ea"/>
                          <a:cs typeface="Arial" panose="020B0604020202020204" pitchFamily="34" charset="0"/>
                        </a:rPr>
                        <a: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Nokia</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22054216"/>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S5-231149</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3GPP Rel-18 work on EE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Huawei</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All 3GPP </a:t>
                      </a:r>
                      <a:r>
                        <a:rPr lang="fr-FR" sz="1050" kern="1200" dirty="0" err="1">
                          <a:solidFill>
                            <a:schemeClr val="tx1"/>
                          </a:solidFill>
                          <a:effectLst/>
                          <a:latin typeface="Arial" panose="020B0604020202020204" pitchFamily="34" charset="0"/>
                          <a:ea typeface="+mn-ea"/>
                          <a:cs typeface="Arial" panose="020B0604020202020204" pitchFamily="34" charset="0"/>
                        </a:rPr>
                        <a:t>TSGs</a:t>
                      </a:r>
                      <a:r>
                        <a:rPr lang="fr-FR" sz="1050" kern="1200" dirty="0">
                          <a:solidFill>
                            <a:schemeClr val="tx1"/>
                          </a:solidFill>
                          <a:effectLst/>
                          <a:latin typeface="Arial" panose="020B0604020202020204" pitchFamily="34" charset="0"/>
                          <a:ea typeface="+mn-ea"/>
                          <a:cs typeface="Arial" panose="020B0604020202020204" pitchFamily="34" charset="0"/>
                        </a:rPr>
                        <a:t> and </a:t>
                      </a:r>
                      <a:r>
                        <a:rPr lang="fr-FR" sz="1050" kern="1200" dirty="0" err="1">
                          <a:solidFill>
                            <a:schemeClr val="tx1"/>
                          </a:solidFill>
                          <a:effectLst/>
                          <a:latin typeface="Arial" panose="020B0604020202020204" pitchFamily="34" charset="0"/>
                          <a:ea typeface="+mn-ea"/>
                          <a:cs typeface="Arial" panose="020B0604020202020204" pitchFamily="34" charset="0"/>
                        </a:rPr>
                        <a:t>WGs</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12973909"/>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S5-231150</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Clarifying multilevel attribute properties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Ericsson</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125938158"/>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S5-231195</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DP WF for normative specifications development of AI/ML management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NEC, Intel</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89507328"/>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S5-231196</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DP AIML collaboration with other 3GPP groups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Huawei</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RAN1/RAN3/SA2/SA1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876769888"/>
                  </a:ext>
                </a:extLst>
              </a:tr>
            </a:tbl>
          </a:graphicData>
        </a:graphic>
      </p:graphicFrame>
      <p:sp>
        <p:nvSpPr>
          <p:cNvPr id="4" name="矩形 3">
            <a:extLst>
              <a:ext uri="{FF2B5EF4-FFF2-40B4-BE49-F238E27FC236}">
                <a16:creationId xmlns:a16="http://schemas.microsoft.com/office/drawing/2014/main" id="{B62CFAC2-A10E-4911-AABA-F0AF21F15CB0}"/>
              </a:ext>
            </a:extLst>
          </p:cNvPr>
          <p:cNvSpPr/>
          <p:nvPr/>
        </p:nvSpPr>
        <p:spPr>
          <a:xfrm>
            <a:off x="430635" y="4182591"/>
            <a:ext cx="11391251" cy="1384995"/>
          </a:xfrm>
          <a:prstGeom prst="rect">
            <a:avLst/>
          </a:prstGeom>
        </p:spPr>
        <p:txBody>
          <a:bodyPr wrap="square">
            <a:spAutoFit/>
          </a:bodyPr>
          <a:lstStyle/>
          <a:p>
            <a:r>
              <a:rPr lang="en-US" altLang="zh-CN" sz="1200" b="1" dirty="0"/>
              <a:t>Agreement for </a:t>
            </a:r>
            <a:r>
              <a:rPr lang="en-US" altLang="zh-CN" sz="1200" b="1" dirty="0" err="1"/>
              <a:t>wayforward</a:t>
            </a:r>
            <a:r>
              <a:rPr lang="en-US" altLang="zh-CN" sz="1200" b="1" dirty="0"/>
              <a:t> for Rel-18 WID preparation: </a:t>
            </a:r>
          </a:p>
          <a:p>
            <a:r>
              <a:rPr lang="en-US" altLang="zh-CN" sz="1200" dirty="0"/>
              <a:t>1. Normative work related to a new agreed WID will not be started before the corresponding study is concluded.</a:t>
            </a:r>
          </a:p>
          <a:p>
            <a:r>
              <a:rPr lang="en-US" altLang="zh-CN" sz="1200" dirty="0"/>
              <a:t>2. Anyone could propose to add new objectives to the agreed WID with the progress of study from SA5 #147 or later. </a:t>
            </a:r>
          </a:p>
          <a:p>
            <a:r>
              <a:rPr lang="en-US" altLang="zh-CN" sz="1200" dirty="0"/>
              <a:t>3. In SA5#146bis-e, the agreed WID will only contain the objectives which could be agreed by the group with the current agreement of study progress.</a:t>
            </a:r>
          </a:p>
          <a:p>
            <a:endParaRPr lang="en-US" altLang="zh-CN" sz="1200" dirty="0"/>
          </a:p>
          <a:p>
            <a:r>
              <a:rPr lang="en-US" altLang="zh-CN" sz="1200" b="1" dirty="0"/>
              <a:t>Way forward for using forge as primary storage for code: </a:t>
            </a:r>
          </a:p>
          <a:p>
            <a:r>
              <a:rPr lang="en-US" altLang="zh-CN" sz="1200" dirty="0"/>
              <a:t>Try to agree on this proposal with the </a:t>
            </a:r>
            <a:r>
              <a:rPr lang="en-US" altLang="zh-CN" sz="1200" dirty="0" err="1"/>
              <a:t>OpenAPI</a:t>
            </a:r>
            <a:r>
              <a:rPr lang="en-US" altLang="zh-CN" sz="1200" dirty="0"/>
              <a:t> Task Force group, to have a joint proposal to the SA#99 plenary.</a:t>
            </a:r>
          </a:p>
        </p:txBody>
      </p:sp>
    </p:spTree>
    <p:extLst>
      <p:ext uri="{BB962C8B-B14F-4D97-AF65-F5344CB8AC3E}">
        <p14:creationId xmlns:p14="http://schemas.microsoft.com/office/powerpoint/2010/main" val="284779185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 New Rel-18 Study / Work </a:t>
            </a:r>
            <a:r>
              <a:rPr lang="en-US" altLang="zh-CN" sz="3200" kern="0">
                <a:solidFill>
                  <a:srgbClr val="FF0000"/>
                </a:solidFill>
                <a:latin typeface="Calibri"/>
                <a:cs typeface="+mj-cs"/>
              </a:rPr>
              <a:t>Items a</a:t>
            </a:r>
            <a:r>
              <a:rPr lang="en-US" altLang="zh-CN" sz="3200" kern="0">
                <a:solidFill>
                  <a:srgbClr val="FF0000"/>
                </a:solidFill>
                <a:latin typeface="Calibri"/>
              </a:rPr>
              <a:t>greed </a:t>
            </a:r>
            <a:endParaRPr lang="en-US" altLang="zh-CN" sz="3200" kern="0" dirty="0">
              <a:solidFill>
                <a:srgbClr val="FF0000"/>
              </a:solidFill>
              <a:latin typeface="Calibri"/>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1198623055"/>
              </p:ext>
            </p:extLst>
          </p:nvPr>
        </p:nvGraphicFramePr>
        <p:xfrm>
          <a:off x="110690" y="1653918"/>
          <a:ext cx="11902965" cy="1504699"/>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dirty="0">
                          <a:effectLst/>
                          <a:latin typeface="Arial" panose="020B0604020202020204" pitchFamily="34" charset="0"/>
                          <a:cs typeface="Arial" panose="020B0604020202020204" pitchFamily="34" charset="0"/>
                        </a:rPr>
                        <a:t>S5-231198</a:t>
                      </a:r>
                      <a:endParaRPr lang="en-US" altLang="zh-CN" sz="1100" dirty="0">
                        <a:effectLst/>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Arial" panose="020B0604020202020204" pitchFamily="34" charset="0"/>
                          <a:ea typeface="+mn-ea"/>
                          <a:cs typeface="Arial" panose="020B0604020202020204" pitchFamily="34" charset="0"/>
                        </a:rPr>
                        <a:t>SID </a:t>
                      </a:r>
                      <a:r>
                        <a:rPr lang="fr-FR" altLang="zh-CN" sz="1100" kern="1200" dirty="0" err="1">
                          <a:solidFill>
                            <a:schemeClr val="tx1"/>
                          </a:solidFill>
                          <a:effectLst/>
                          <a:latin typeface="Arial" panose="020B0604020202020204" pitchFamily="34" charset="0"/>
                          <a:ea typeface="+mn-ea"/>
                          <a:cs typeface="Arial" panose="020B0604020202020204" pitchFamily="34" charset="0"/>
                        </a:rPr>
                        <a:t>revised</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Updated Study on alignment with ETSI MEC for Edge computing management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100" dirty="0">
                          <a:latin typeface="Arial" panose="020B0604020202020204" pitchFamily="34" charset="0"/>
                          <a:cs typeface="Arial" panose="020B0604020202020204" pitchFamily="34" charset="0"/>
                        </a:rPr>
                        <a:t>Samsung</a:t>
                      </a:r>
                      <a:endParaRPr lang="en-US" sz="1100" dirty="0">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latin typeface="Arial" panose="020B0604020202020204" pitchFamily="34" charset="0"/>
                          <a:ea typeface="+mn-ea"/>
                          <a:cs typeface="Arial" panose="020B0604020202020204" pitchFamily="34" charset="0"/>
                        </a:rPr>
                        <a:t>SA6, ETSI MEC</a:t>
                      </a: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50715096"/>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dirty="0">
                          <a:effectLst/>
                          <a:latin typeface="Arial" panose="020B0604020202020204" pitchFamily="34" charset="0"/>
                          <a:cs typeface="Arial" panose="020B0604020202020204" pitchFamily="34" charset="0"/>
                        </a:rPr>
                        <a:t>S5-231199</a:t>
                      </a:r>
                      <a:endParaRPr lang="en-US" altLang="zh-CN" sz="1100" dirty="0">
                        <a:effectLst/>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Arial" panose="020B0604020202020204" pitchFamily="34" charset="0"/>
                          <a:ea typeface="+mn-ea"/>
                          <a:cs typeface="Arial" panose="020B0604020202020204" pitchFamily="34" charset="0"/>
                        </a:rPr>
                        <a:t>WID new</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New Rel-18 WID AI/ML management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100" dirty="0">
                          <a:latin typeface="Arial" panose="020B0604020202020204" pitchFamily="34" charset="0"/>
                          <a:cs typeface="Arial" panose="020B0604020202020204" pitchFamily="34" charset="0"/>
                        </a:rPr>
                        <a:t>Intel, NEC</a:t>
                      </a:r>
                      <a:endParaRPr lang="en-US" sz="1100" dirty="0">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latin typeface="Arial" panose="020B0604020202020204" pitchFamily="34" charset="0"/>
                          <a:ea typeface="+mn-ea"/>
                          <a:cs typeface="Arial" panose="020B0604020202020204" pitchFamily="34" charset="0"/>
                        </a:rPr>
                        <a:t>RAN3, SA2, ETSI ZSM</a:t>
                      </a: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dirty="0">
                          <a:effectLst/>
                          <a:latin typeface="Arial" panose="020B0604020202020204" pitchFamily="34" charset="0"/>
                          <a:cs typeface="Arial" panose="020B0604020202020204" pitchFamily="34" charset="0"/>
                        </a:rPr>
                        <a:t>S5-231200</a:t>
                      </a:r>
                      <a:endParaRPr lang="en-US" altLang="zh-CN" sz="1100" dirty="0">
                        <a:effectLst/>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Arial" panose="020B0604020202020204" pitchFamily="34" charset="0"/>
                          <a:ea typeface="+mn-ea"/>
                          <a:cs typeface="Arial" panose="020B0604020202020204" pitchFamily="34" charset="0"/>
                        </a:rPr>
                        <a:t>WID new</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Rel-18 WID on Intent driven Management Service for mobile network phase 2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100" dirty="0">
                          <a:latin typeface="Arial" panose="020B0604020202020204" pitchFamily="34" charset="0"/>
                          <a:cs typeface="Arial" panose="020B0604020202020204" pitchFamily="34" charset="0"/>
                        </a:rPr>
                        <a:t>Huawei, Ericsson</a:t>
                      </a:r>
                      <a:endParaRPr lang="en-US" sz="1100" dirty="0">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SA2, RAN3, ETSI ZSM, TM Forum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05008406"/>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3C474BD5-F3FC-4C30-9691-BA5176243E49}"/>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6" name="表格 5">
            <a:extLst>
              <a:ext uri="{FF2B5EF4-FFF2-40B4-BE49-F238E27FC236}">
                <a16:creationId xmlns:a16="http://schemas.microsoft.com/office/drawing/2014/main" id="{158E9E49-13A5-4B2B-A090-1222F19E046B}"/>
              </a:ext>
            </a:extLst>
          </p:cNvPr>
          <p:cNvGraphicFramePr>
            <a:graphicFrameLocks noGrp="1"/>
          </p:cNvGraphicFramePr>
          <p:nvPr>
            <p:extLst>
              <p:ext uri="{D42A27DB-BD31-4B8C-83A1-F6EECF244321}">
                <p14:modId xmlns:p14="http://schemas.microsoft.com/office/powerpoint/2010/main" val="880505370"/>
              </p:ext>
            </p:extLst>
          </p:nvPr>
        </p:nvGraphicFramePr>
        <p:xfrm>
          <a:off x="5657850" y="3133065"/>
          <a:ext cx="6413497" cy="3200400"/>
        </p:xfrm>
        <a:graphic>
          <a:graphicData uri="http://schemas.openxmlformats.org/drawingml/2006/table">
            <a:tbl>
              <a:tblPr>
                <a:tableStyleId>{5C22544A-7EE6-4342-B048-85BDC9FD1C3A}</a:tableStyleId>
              </a:tblPr>
              <a:tblGrid>
                <a:gridCol w="352977">
                  <a:extLst>
                    <a:ext uri="{9D8B030D-6E8A-4147-A177-3AD203B41FA5}">
                      <a16:colId xmlns:a16="http://schemas.microsoft.com/office/drawing/2014/main" val="20000"/>
                    </a:ext>
                  </a:extLst>
                </a:gridCol>
                <a:gridCol w="2685205">
                  <a:extLst>
                    <a:ext uri="{9D8B030D-6E8A-4147-A177-3AD203B41FA5}">
                      <a16:colId xmlns:a16="http://schemas.microsoft.com/office/drawing/2014/main" val="20001"/>
                    </a:ext>
                  </a:extLst>
                </a:gridCol>
                <a:gridCol w="1175570">
                  <a:extLst>
                    <a:ext uri="{9D8B030D-6E8A-4147-A177-3AD203B41FA5}">
                      <a16:colId xmlns:a16="http://schemas.microsoft.com/office/drawing/2014/main" val="20002"/>
                    </a:ext>
                  </a:extLst>
                </a:gridCol>
                <a:gridCol w="1219056">
                  <a:extLst>
                    <a:ext uri="{9D8B030D-6E8A-4147-A177-3AD203B41FA5}">
                      <a16:colId xmlns:a16="http://schemas.microsoft.com/office/drawing/2014/main" val="20003"/>
                    </a:ext>
                  </a:extLst>
                </a:gridCol>
                <a:gridCol w="980689">
                  <a:extLst>
                    <a:ext uri="{9D8B030D-6E8A-4147-A177-3AD203B41FA5}">
                      <a16:colId xmlns:a16="http://schemas.microsoft.com/office/drawing/2014/main" val="20004"/>
                    </a:ext>
                  </a:extLst>
                </a:gridCol>
              </a:tblGrid>
              <a:tr h="144105">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2779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114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09360">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en-US" altLang="zh-CN" sz="9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11477">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AI/ML management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AIML_MGMT</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900" dirty="0">
                          <a:solidFill>
                            <a:srgbClr val="0000FF"/>
                          </a:solidFill>
                          <a:effectLst/>
                          <a:latin typeface="Arial" panose="020B0604020202020204" pitchFamily="34" charset="0"/>
                          <a:cs typeface="Arial" panose="020B0604020202020204" pitchFamily="34" charset="0"/>
                        </a:rPr>
                        <a:t>S5-231199</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331931682"/>
                  </a:ext>
                </a:extLst>
              </a:tr>
              <a:tr h="209360">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Intent driven Management Service for mobile network phase 2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rPr>
                        <a:t>Huawei, Ericsson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IDMS_MN_ph2</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latin typeface="Arial" panose="020B0604020202020204" pitchFamily="34" charset="0"/>
                          <a:ea typeface="+mn-ea"/>
                          <a:cs typeface="Arial" panose="020B0604020202020204" pitchFamily="34" charset="0"/>
                        </a:rPr>
                        <a:t>S5-231200</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3136993175"/>
                  </a:ext>
                </a:extLst>
              </a:tr>
              <a:tr h="12779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40065">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14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1477">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35</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1477">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36</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New WID on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11477">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37</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Management of Trace/MDT phase 2</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Nokia</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5GMDT_Ph2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SP-221163</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12779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114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表格 6">
            <a:extLst>
              <a:ext uri="{FF2B5EF4-FFF2-40B4-BE49-F238E27FC236}">
                <a16:creationId xmlns:a16="http://schemas.microsoft.com/office/drawing/2014/main" id="{6D134D7E-2169-4BC1-B774-FABAA7898EB7}"/>
              </a:ext>
            </a:extLst>
          </p:cNvPr>
          <p:cNvGraphicFramePr>
            <a:graphicFrameLocks noGrp="1"/>
          </p:cNvGraphicFramePr>
          <p:nvPr>
            <p:extLst>
              <p:ext uri="{D42A27DB-BD31-4B8C-83A1-F6EECF244321}">
                <p14:modId xmlns:p14="http://schemas.microsoft.com/office/powerpoint/2010/main" val="2335459471"/>
              </p:ext>
            </p:extLst>
          </p:nvPr>
        </p:nvGraphicFramePr>
        <p:xfrm>
          <a:off x="120651" y="1015758"/>
          <a:ext cx="5480048" cy="5302689"/>
        </p:xfrm>
        <a:graphic>
          <a:graphicData uri="http://schemas.openxmlformats.org/drawingml/2006/table">
            <a:tbl>
              <a:tblPr>
                <a:tableStyleId>{5C22544A-7EE6-4342-B048-85BDC9FD1C3A}</a:tableStyleId>
              </a:tblPr>
              <a:tblGrid>
                <a:gridCol w="261949">
                  <a:extLst>
                    <a:ext uri="{9D8B030D-6E8A-4147-A177-3AD203B41FA5}">
                      <a16:colId xmlns:a16="http://schemas.microsoft.com/office/drawing/2014/main" val="20000"/>
                    </a:ext>
                  </a:extLst>
                </a:gridCol>
                <a:gridCol w="2499781">
                  <a:extLst>
                    <a:ext uri="{9D8B030D-6E8A-4147-A177-3AD203B41FA5}">
                      <a16:colId xmlns:a16="http://schemas.microsoft.com/office/drawing/2014/main" val="20001"/>
                    </a:ext>
                  </a:extLst>
                </a:gridCol>
                <a:gridCol w="889664">
                  <a:extLst>
                    <a:ext uri="{9D8B030D-6E8A-4147-A177-3AD203B41FA5}">
                      <a16:colId xmlns:a16="http://schemas.microsoft.com/office/drawing/2014/main" val="20002"/>
                    </a:ext>
                  </a:extLst>
                </a:gridCol>
                <a:gridCol w="997772">
                  <a:extLst>
                    <a:ext uri="{9D8B030D-6E8A-4147-A177-3AD203B41FA5}">
                      <a16:colId xmlns:a16="http://schemas.microsoft.com/office/drawing/2014/main" val="20003"/>
                    </a:ext>
                  </a:extLst>
                </a:gridCol>
                <a:gridCol w="830882">
                  <a:extLst>
                    <a:ext uri="{9D8B030D-6E8A-4147-A177-3AD203B41FA5}">
                      <a16:colId xmlns:a16="http://schemas.microsoft.com/office/drawing/2014/main" val="20005"/>
                    </a:ext>
                  </a:extLst>
                </a:gridCol>
              </a:tblGrid>
              <a:tr h="153222">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0095">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18531">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9"/>
                  </a:ext>
                </a:extLst>
              </a:tr>
              <a:tr h="130095">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6"/>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(finished)Study on YANG P</a:t>
                      </a:r>
                      <a:r>
                        <a:rPr lang="en-US" sz="900" dirty="0">
                          <a:solidFill>
                            <a:schemeClr val="tx1"/>
                          </a:solidFill>
                          <a:effectLst/>
                          <a:latin typeface="Arial" panose="020B0604020202020204" pitchFamily="34" charset="0"/>
                          <a:ea typeface="宋体" panose="02010600030101010101" pitchFamily="2" charset="-122"/>
                        </a:rPr>
                        <a:t>USH (stopped at SA5#144e)</a:t>
                      </a:r>
                      <a:endParaRPr lang="zh-CN" sz="120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6299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19</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Study on Data management phase 2</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Nokia</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FS_MADCOL_ph2</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SP-220842</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a:extLst>
              <a:ext uri="{FF2B5EF4-FFF2-40B4-BE49-F238E27FC236}">
                <a16:creationId xmlns:a16="http://schemas.microsoft.com/office/drawing/2014/main" id="{3DF0DB93-06CB-4A5B-BBE9-430A620C3C52}"/>
              </a:ext>
            </a:extLst>
          </p:cNvPr>
          <p:cNvGraphicFramePr>
            <a:graphicFrameLocks noGrp="1"/>
          </p:cNvGraphicFramePr>
          <p:nvPr>
            <p:extLst>
              <p:ext uri="{D42A27DB-BD31-4B8C-83A1-F6EECF244321}">
                <p14:modId xmlns:p14="http://schemas.microsoft.com/office/powerpoint/2010/main" val="3116521226"/>
              </p:ext>
            </p:extLst>
          </p:nvPr>
        </p:nvGraphicFramePr>
        <p:xfrm>
          <a:off x="5657850" y="1004896"/>
          <a:ext cx="6413499" cy="2120004"/>
        </p:xfrm>
        <a:graphic>
          <a:graphicData uri="http://schemas.openxmlformats.org/drawingml/2006/table">
            <a:tbl>
              <a:tblPr>
                <a:tableStyleId>{5C22544A-7EE6-4342-B048-85BDC9FD1C3A}</a:tableStyleId>
              </a:tblPr>
              <a:tblGrid>
                <a:gridCol w="308011">
                  <a:extLst>
                    <a:ext uri="{9D8B030D-6E8A-4147-A177-3AD203B41FA5}">
                      <a16:colId xmlns:a16="http://schemas.microsoft.com/office/drawing/2014/main" val="20000"/>
                    </a:ext>
                  </a:extLst>
                </a:gridCol>
                <a:gridCol w="3279999">
                  <a:extLst>
                    <a:ext uri="{9D8B030D-6E8A-4147-A177-3AD203B41FA5}">
                      <a16:colId xmlns:a16="http://schemas.microsoft.com/office/drawing/2014/main" val="20001"/>
                    </a:ext>
                  </a:extLst>
                </a:gridCol>
                <a:gridCol w="642367">
                  <a:extLst>
                    <a:ext uri="{9D8B030D-6E8A-4147-A177-3AD203B41FA5}">
                      <a16:colId xmlns:a16="http://schemas.microsoft.com/office/drawing/2014/main" val="20002"/>
                    </a:ext>
                  </a:extLst>
                </a:gridCol>
                <a:gridCol w="1206139">
                  <a:extLst>
                    <a:ext uri="{9D8B030D-6E8A-4147-A177-3AD203B41FA5}">
                      <a16:colId xmlns:a16="http://schemas.microsoft.com/office/drawing/2014/main" val="20003"/>
                    </a:ext>
                  </a:extLst>
                </a:gridCol>
                <a:gridCol w="976983">
                  <a:extLst>
                    <a:ext uri="{9D8B030D-6E8A-4147-A177-3AD203B41FA5}">
                      <a16:colId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3008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r>
                        <a:rPr lang="fr-FR" altLang="zh-CN" sz="900" dirty="0">
                          <a:solidFill>
                            <a:srgbClr val="0000FF"/>
                          </a:solidFill>
                          <a:effectLst/>
                          <a:latin typeface="Arial" panose="020B0604020202020204" pitchFamily="34" charset="0"/>
                          <a:cs typeface="Arial" panose="020B0604020202020204" pitchFamily="34" charset="0"/>
                        </a:rPr>
                        <a:t>S5-231198</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9" name="矩形 8">
            <a:extLst>
              <a:ext uri="{FF2B5EF4-FFF2-40B4-BE49-F238E27FC236}">
                <a16:creationId xmlns:a16="http://schemas.microsoft.com/office/drawing/2014/main" id="{832C1C48-A801-482C-A0B7-9F99EA716F34}"/>
              </a:ext>
            </a:extLst>
          </p:cNvPr>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3300"/>
                </a:solidFill>
                <a:latin typeface="+mn-lt"/>
              </a:rPr>
              <a:t>40</a:t>
            </a:r>
            <a:r>
              <a:rPr lang="en-US" altLang="zh-CN" sz="1200" b="1" dirty="0">
                <a:solidFill>
                  <a:srgbClr val="0000FF"/>
                </a:solidFill>
                <a:latin typeface="+mn-lt"/>
              </a:rPr>
              <a:t> WIs/Sis, including 23 ongoing Sis and 12 ongoing </a:t>
            </a:r>
            <a:r>
              <a:rPr lang="en-US" altLang="zh-CN" sz="1200" b="1" dirty="0" err="1">
                <a:solidFill>
                  <a:srgbClr val="0000FF"/>
                </a:solidFill>
                <a:latin typeface="+mn-lt"/>
              </a:rPr>
              <a:t>Wis</a:t>
            </a:r>
            <a:r>
              <a:rPr lang="en-US" altLang="zh-CN" sz="1200" b="1" dirty="0">
                <a:solidFill>
                  <a:srgbClr val="0000FF"/>
                </a:solidFill>
                <a:latin typeface="+mn-lt"/>
              </a:rPr>
              <a:t>, 2 WI is waiting for SA approval, 3 studies are finished. </a:t>
            </a:r>
          </a:p>
        </p:txBody>
      </p:sp>
    </p:spTree>
    <p:extLst>
      <p:ext uri="{BB962C8B-B14F-4D97-AF65-F5344CB8AC3E}">
        <p14:creationId xmlns:p14="http://schemas.microsoft.com/office/powerpoint/2010/main" val="1623663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a:t>
            </a:r>
            <a:r>
              <a:rPr lang="en-US" altLang="zh-CN" sz="1400">
                <a:latin typeface="Calibri"/>
              </a:rPr>
              <a:t>SA Rel-19 workshop</a:t>
            </a:r>
            <a:r>
              <a:rPr lang="en-US" altLang="zh-CN" sz="1400" dirty="0">
                <a:latin typeface="Calibri"/>
              </a:rPr>
              <a:t>: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(S5-231032)</a:t>
            </a:r>
            <a:endParaRPr lang="en-US" sz="2800" dirty="0"/>
          </a:p>
        </p:txBody>
      </p:sp>
    </p:spTree>
    <p:extLst>
      <p:ext uri="{BB962C8B-B14F-4D97-AF65-F5344CB8AC3E}">
        <p14:creationId xmlns:p14="http://schemas.microsoft.com/office/powerpoint/2010/main" val="373064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294698" y="509490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48233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9383072"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r>
              <a:rPr lang="en-US" altLang="zh-CN" dirty="0"/>
              <a:t> (S5-231032)</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1BCB1F8-4B48-442E-AF24-C1D8B127CCBC}"/>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7C431D4B-5DDA-4DF2-B323-8CEDB214E626}"/>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A7F64422-42F2-4FF1-92E6-945C2979AEB2}"/>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7B11A6A6-5F91-444F-AF37-80F9D7349CEE}"/>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D705CD9A-3A0D-443B-A6A9-B513FE375F79}"/>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9" name="Straight Connector 115">
            <a:extLst>
              <a:ext uri="{FF2B5EF4-FFF2-40B4-BE49-F238E27FC236}">
                <a16:creationId xmlns:a16="http://schemas.microsoft.com/office/drawing/2014/main" id="{003767B3-1485-4566-982F-610F4CAD542A}"/>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45302652-F971-467F-AB77-3793A9803A03}"/>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A71C547F-2043-4862-AB6B-D6986D6A561B}"/>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6BFF75-E2A8-4A0B-8823-C18F1EC20A47}"/>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141653C7-4EAF-4A46-95DD-6486BF39F77F}"/>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913D18A5-08DA-4AFB-8754-FAD0500B0F7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B3CDBA60-EE59-4246-BD2E-BC6448F3713B}"/>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DE57439D-7DB0-4EAB-84BC-9FAE5D66E1B9}"/>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248568B0-F5FC-4D6C-A4E8-716DE71B30A4}"/>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C492214A-3A0D-477E-A8DB-2AE2E4EFF56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19" name="Chevron 60">
            <a:extLst>
              <a:ext uri="{FF2B5EF4-FFF2-40B4-BE49-F238E27FC236}">
                <a16:creationId xmlns:a16="http://schemas.microsoft.com/office/drawing/2014/main" id="{57B26B5D-D395-4A2F-BFA6-167CF340DACC}"/>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20" name="Chevron 60">
            <a:extLst>
              <a:ext uri="{FF2B5EF4-FFF2-40B4-BE49-F238E27FC236}">
                <a16:creationId xmlns:a16="http://schemas.microsoft.com/office/drawing/2014/main" id="{C9324E99-6A7D-40C1-A9AE-DE3E8B4A0C6C}"/>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 name="TextBox 1">
            <a:extLst>
              <a:ext uri="{FF2B5EF4-FFF2-40B4-BE49-F238E27FC236}">
                <a16:creationId xmlns:a16="http://schemas.microsoft.com/office/drawing/2014/main" id="{46C466EB-AAF0-4B6B-8456-3395146F0664}"/>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 name="TextBox 86">
            <a:extLst>
              <a:ext uri="{FF2B5EF4-FFF2-40B4-BE49-F238E27FC236}">
                <a16:creationId xmlns:a16="http://schemas.microsoft.com/office/drawing/2014/main" id="{460E6380-7D72-4B41-900F-E80D6294B07C}"/>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23" name="TextBox 86">
            <a:extLst>
              <a:ext uri="{FF2B5EF4-FFF2-40B4-BE49-F238E27FC236}">
                <a16:creationId xmlns:a16="http://schemas.microsoft.com/office/drawing/2014/main" id="{4F69D51D-6DFD-4DA7-A971-EBC9C3DEFFBD}"/>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24" name="TextBox 86">
            <a:extLst>
              <a:ext uri="{FF2B5EF4-FFF2-40B4-BE49-F238E27FC236}">
                <a16:creationId xmlns:a16="http://schemas.microsoft.com/office/drawing/2014/main" id="{E68F0C07-BA20-48A0-BE77-1D6D92EA84C1}"/>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25" name="TextBox 86">
            <a:extLst>
              <a:ext uri="{FF2B5EF4-FFF2-40B4-BE49-F238E27FC236}">
                <a16:creationId xmlns:a16="http://schemas.microsoft.com/office/drawing/2014/main" id="{6FCDB327-77A3-41F2-A384-BF885756A3FB}"/>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26" name="TextBox 86">
            <a:extLst>
              <a:ext uri="{FF2B5EF4-FFF2-40B4-BE49-F238E27FC236}">
                <a16:creationId xmlns:a16="http://schemas.microsoft.com/office/drawing/2014/main" id="{5ED71587-FB59-4011-B6BF-B498F9B21311}"/>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27" name="TextBox 86">
            <a:extLst>
              <a:ext uri="{FF2B5EF4-FFF2-40B4-BE49-F238E27FC236}">
                <a16:creationId xmlns:a16="http://schemas.microsoft.com/office/drawing/2014/main" id="{18751668-8ACE-4CE6-945F-8B82F0C9CF7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28" name="TextBox 86">
            <a:extLst>
              <a:ext uri="{FF2B5EF4-FFF2-40B4-BE49-F238E27FC236}">
                <a16:creationId xmlns:a16="http://schemas.microsoft.com/office/drawing/2014/main" id="{A121EAC6-FED7-47BA-A38D-360DF71090E2}"/>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29" name="TextBox 86">
            <a:extLst>
              <a:ext uri="{FF2B5EF4-FFF2-40B4-BE49-F238E27FC236}">
                <a16:creationId xmlns:a16="http://schemas.microsoft.com/office/drawing/2014/main" id="{AF0B6D19-D230-4BBC-9541-E926EDA21E45}"/>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30" name="TextBox 86">
            <a:extLst>
              <a:ext uri="{FF2B5EF4-FFF2-40B4-BE49-F238E27FC236}">
                <a16:creationId xmlns:a16="http://schemas.microsoft.com/office/drawing/2014/main" id="{56676C6F-1F9C-429C-975C-79B00376F862}"/>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31" name="TextBox 86">
            <a:extLst>
              <a:ext uri="{FF2B5EF4-FFF2-40B4-BE49-F238E27FC236}">
                <a16:creationId xmlns:a16="http://schemas.microsoft.com/office/drawing/2014/main" id="{85B6DA4A-15FA-4AB7-8181-E9A52EF22218}"/>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32" name="TextBox 86">
            <a:extLst>
              <a:ext uri="{FF2B5EF4-FFF2-40B4-BE49-F238E27FC236}">
                <a16:creationId xmlns:a16="http://schemas.microsoft.com/office/drawing/2014/main" id="{2C0BEBFC-F254-4AB4-8E1C-EC294EEFC948}"/>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33" name="TextBox 86">
            <a:extLst>
              <a:ext uri="{FF2B5EF4-FFF2-40B4-BE49-F238E27FC236}">
                <a16:creationId xmlns:a16="http://schemas.microsoft.com/office/drawing/2014/main" id="{4169E0DE-52A5-4AAE-A6AC-8686C494AE9B}"/>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34" name="Chevron 60">
            <a:extLst>
              <a:ext uri="{FF2B5EF4-FFF2-40B4-BE49-F238E27FC236}">
                <a16:creationId xmlns:a16="http://schemas.microsoft.com/office/drawing/2014/main" id="{C405CC6B-2C39-4614-BB12-5DAD35B476EA}"/>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35" name="Chevron 60">
            <a:extLst>
              <a:ext uri="{FF2B5EF4-FFF2-40B4-BE49-F238E27FC236}">
                <a16:creationId xmlns:a16="http://schemas.microsoft.com/office/drawing/2014/main" id="{213D01A6-D54C-4AED-958A-0FCE0677966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6" name="TextBox 35">
            <a:extLst>
              <a:ext uri="{FF2B5EF4-FFF2-40B4-BE49-F238E27FC236}">
                <a16:creationId xmlns:a16="http://schemas.microsoft.com/office/drawing/2014/main" id="{863295AA-3E28-40C6-99AE-D4BEF5E5CEDE}"/>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37" name="TextBox 36">
            <a:extLst>
              <a:ext uri="{FF2B5EF4-FFF2-40B4-BE49-F238E27FC236}">
                <a16:creationId xmlns:a16="http://schemas.microsoft.com/office/drawing/2014/main" id="{A50C24A8-C29A-4A9E-A673-056AEB7D37AC}"/>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38" name="TextBox 2">
            <a:extLst>
              <a:ext uri="{FF2B5EF4-FFF2-40B4-BE49-F238E27FC236}">
                <a16:creationId xmlns:a16="http://schemas.microsoft.com/office/drawing/2014/main" id="{070D4B00-0245-4474-A1AC-69F079FA6005}"/>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39" name="TextBox 59">
            <a:extLst>
              <a:ext uri="{FF2B5EF4-FFF2-40B4-BE49-F238E27FC236}">
                <a16:creationId xmlns:a16="http://schemas.microsoft.com/office/drawing/2014/main" id="{7BD8F652-4A2E-4852-A846-6E484A7B42E2}"/>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0" name="TextBox 60">
            <a:extLst>
              <a:ext uri="{FF2B5EF4-FFF2-40B4-BE49-F238E27FC236}">
                <a16:creationId xmlns:a16="http://schemas.microsoft.com/office/drawing/2014/main" id="{CA656B1A-2B92-40F3-9BF3-B5C6C9429DA1}"/>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1" name="TextBox 61">
            <a:extLst>
              <a:ext uri="{FF2B5EF4-FFF2-40B4-BE49-F238E27FC236}">
                <a16:creationId xmlns:a16="http://schemas.microsoft.com/office/drawing/2014/main" id="{D9B23562-BC4B-4A7A-9FC3-8480E565B050}"/>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2" name="TextBox 62">
            <a:extLst>
              <a:ext uri="{FF2B5EF4-FFF2-40B4-BE49-F238E27FC236}">
                <a16:creationId xmlns:a16="http://schemas.microsoft.com/office/drawing/2014/main" id="{D86B2628-2754-4E02-999B-35775E573BAC}"/>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3" name="TextBox 63">
            <a:extLst>
              <a:ext uri="{FF2B5EF4-FFF2-40B4-BE49-F238E27FC236}">
                <a16:creationId xmlns:a16="http://schemas.microsoft.com/office/drawing/2014/main" id="{C219461A-2AFC-4CF6-809C-32CBCE71C9F6}"/>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4" name="TextBox 64">
            <a:extLst>
              <a:ext uri="{FF2B5EF4-FFF2-40B4-BE49-F238E27FC236}">
                <a16:creationId xmlns:a16="http://schemas.microsoft.com/office/drawing/2014/main" id="{210E3A7F-CF4C-4389-9B6B-D493E703D3B1}"/>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5" name="TextBox 65">
            <a:extLst>
              <a:ext uri="{FF2B5EF4-FFF2-40B4-BE49-F238E27FC236}">
                <a16:creationId xmlns:a16="http://schemas.microsoft.com/office/drawing/2014/main" id="{1763548E-1148-4B07-9FC6-3D228DAD9C5C}"/>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6" name="TextBox 66">
            <a:extLst>
              <a:ext uri="{FF2B5EF4-FFF2-40B4-BE49-F238E27FC236}">
                <a16:creationId xmlns:a16="http://schemas.microsoft.com/office/drawing/2014/main" id="{2CA7B7C3-779E-41F1-B83C-27BA58D1CCC8}"/>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7" name="TextBox 67">
            <a:extLst>
              <a:ext uri="{FF2B5EF4-FFF2-40B4-BE49-F238E27FC236}">
                <a16:creationId xmlns:a16="http://schemas.microsoft.com/office/drawing/2014/main" id="{569756DC-CD2A-4BC1-828F-8178943583F6}"/>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8" name="TextBox 69">
            <a:extLst>
              <a:ext uri="{FF2B5EF4-FFF2-40B4-BE49-F238E27FC236}">
                <a16:creationId xmlns:a16="http://schemas.microsoft.com/office/drawing/2014/main" id="{69D1948E-385A-4C2D-A72A-D57236A3400A}"/>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9" name="TextBox 70">
            <a:extLst>
              <a:ext uri="{FF2B5EF4-FFF2-40B4-BE49-F238E27FC236}">
                <a16:creationId xmlns:a16="http://schemas.microsoft.com/office/drawing/2014/main" id="{930EF657-FC4A-4D22-AF13-3E6FA0E6D72B}"/>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0" name="TextBox 71">
            <a:extLst>
              <a:ext uri="{FF2B5EF4-FFF2-40B4-BE49-F238E27FC236}">
                <a16:creationId xmlns:a16="http://schemas.microsoft.com/office/drawing/2014/main" id="{07CA8426-7216-4A69-BA35-3CAEB482676C}"/>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1" name="TextBox 50">
            <a:extLst>
              <a:ext uri="{FF2B5EF4-FFF2-40B4-BE49-F238E27FC236}">
                <a16:creationId xmlns:a16="http://schemas.microsoft.com/office/drawing/2014/main" id="{6757183B-B863-476F-9B60-546E4832EEA7}"/>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2" name="Rectangle 12">
            <a:extLst>
              <a:ext uri="{FF2B5EF4-FFF2-40B4-BE49-F238E27FC236}">
                <a16:creationId xmlns:a16="http://schemas.microsoft.com/office/drawing/2014/main" id="{B3D63751-ADAB-4B72-8E89-920FA8DA9E3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53" name="Straight Connector 114">
            <a:extLst>
              <a:ext uri="{FF2B5EF4-FFF2-40B4-BE49-F238E27FC236}">
                <a16:creationId xmlns:a16="http://schemas.microsoft.com/office/drawing/2014/main" id="{D381B3A9-6CEA-4092-8306-B3CF819035B8}"/>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54" name="Diamond 3">
            <a:extLst>
              <a:ext uri="{FF2B5EF4-FFF2-40B4-BE49-F238E27FC236}">
                <a16:creationId xmlns:a16="http://schemas.microsoft.com/office/drawing/2014/main" id="{B8A28668-320D-442A-BB12-FBB75D12F8C4}"/>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5" name="TextBox 6">
            <a:extLst>
              <a:ext uri="{FF2B5EF4-FFF2-40B4-BE49-F238E27FC236}">
                <a16:creationId xmlns:a16="http://schemas.microsoft.com/office/drawing/2014/main" id="{4D431F45-B03C-4E67-B8ED-513AA08D0BD4}"/>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56" name="Diamond 16">
            <a:extLst>
              <a:ext uri="{FF2B5EF4-FFF2-40B4-BE49-F238E27FC236}">
                <a16:creationId xmlns:a16="http://schemas.microsoft.com/office/drawing/2014/main" id="{ACAD4E59-ED13-4F15-B9FF-3528707B141A}"/>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7" name="TextBox 7">
            <a:extLst>
              <a:ext uri="{FF2B5EF4-FFF2-40B4-BE49-F238E27FC236}">
                <a16:creationId xmlns:a16="http://schemas.microsoft.com/office/drawing/2014/main" id="{BCE56D8A-13F9-40E9-B984-69B937180B10}"/>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pitchFamily="50" charset="0"/>
                <a:cs typeface="Arial" panose="020B0604020202020204" pitchFamily="34" charset="0"/>
              </a:rPr>
              <a:t>SA Rel-19 </a:t>
            </a:r>
          </a:p>
          <a:p>
            <a:pPr algn="ctr"/>
            <a:r>
              <a:rPr lang="fr-FR" altLang="en-US" sz="600">
                <a:latin typeface="Montserrat" pitchFamily="50" charset="0"/>
                <a:cs typeface="Arial" panose="020B0604020202020204" pitchFamily="34" charset="0"/>
              </a:rPr>
              <a:t>Workshop (TBC)</a:t>
            </a:r>
          </a:p>
        </p:txBody>
      </p:sp>
      <p:sp>
        <p:nvSpPr>
          <p:cNvPr id="58" name="TextBox 1">
            <a:extLst>
              <a:ext uri="{FF2B5EF4-FFF2-40B4-BE49-F238E27FC236}">
                <a16:creationId xmlns:a16="http://schemas.microsoft.com/office/drawing/2014/main" id="{CF607594-7150-437D-A4E6-54136107FABF}"/>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59" name="Chevron 60">
            <a:extLst>
              <a:ext uri="{FF2B5EF4-FFF2-40B4-BE49-F238E27FC236}">
                <a16:creationId xmlns:a16="http://schemas.microsoft.com/office/drawing/2014/main" id="{34E650CD-5429-477F-99FA-DB9512E57A60}"/>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0" name="Chevron 60">
            <a:extLst>
              <a:ext uri="{FF2B5EF4-FFF2-40B4-BE49-F238E27FC236}">
                <a16:creationId xmlns:a16="http://schemas.microsoft.com/office/drawing/2014/main" id="{5221557E-FEE6-4790-96FC-6C2022943B7B}"/>
              </a:ext>
            </a:extLst>
          </p:cNvPr>
          <p:cNvSpPr/>
          <p:nvPr/>
        </p:nvSpPr>
        <p:spPr bwMode="auto">
          <a:xfrm>
            <a:off x="4853680" y="4026202"/>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61" name="矩形 1">
            <a:extLst>
              <a:ext uri="{FF2B5EF4-FFF2-40B4-BE49-F238E27FC236}">
                <a16:creationId xmlns:a16="http://schemas.microsoft.com/office/drawing/2014/main" id="{246B8635-63F2-4B36-B8EE-C9269BA72705}"/>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9615315"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r>
              <a:rPr lang="en-US" altLang="zh-CN" dirty="0"/>
              <a:t> (S5-231032)</a:t>
            </a:r>
            <a:endParaRPr lang="en-US" dirty="0"/>
          </a:p>
        </p:txBody>
      </p:sp>
      <p:sp>
        <p:nvSpPr>
          <p:cNvPr id="63" name="Isosceles Triangle 62">
            <a:extLst>
              <a:ext uri="{FF2B5EF4-FFF2-40B4-BE49-F238E27FC236}">
                <a16:creationId xmlns:a16="http://schemas.microsoft.com/office/drawing/2014/main" id="{B4289454-1208-4C91-A0D7-BD810D0034EE}"/>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D0159A57-1826-4D0E-9816-874B7A6C7471}"/>
              </a:ext>
            </a:extLst>
          </p:cNvPr>
          <p:cNvSpPr txBox="1"/>
          <p:nvPr/>
        </p:nvSpPr>
        <p:spPr>
          <a:xfrm>
            <a:off x="5817674" y="4502167"/>
            <a:ext cx="1193800"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65" name="Isosceles Triangle 64">
            <a:extLst>
              <a:ext uri="{FF2B5EF4-FFF2-40B4-BE49-F238E27FC236}">
                <a16:creationId xmlns:a16="http://schemas.microsoft.com/office/drawing/2014/main" id="{65D80D65-93EA-495B-B078-7AE98317B986}"/>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9C3F59FD-640B-4476-AA17-2316100F60C6}"/>
              </a:ext>
            </a:extLst>
          </p:cNvPr>
          <p:cNvSpPr txBox="1"/>
          <p:nvPr/>
        </p:nvSpPr>
        <p:spPr>
          <a:xfrm>
            <a:off x="6405813" y="4894678"/>
            <a:ext cx="907621" cy="261610"/>
          </a:xfrm>
          <a:prstGeom prst="rect">
            <a:avLst/>
          </a:prstGeom>
          <a:noFill/>
        </p:spPr>
        <p:txBody>
          <a:bodyPr wrap="none" rtlCol="0">
            <a:spAutoFit/>
          </a:bodyPr>
          <a:lstStyle/>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67" name="Isosceles Triangle 66">
            <a:extLst>
              <a:ext uri="{FF2B5EF4-FFF2-40B4-BE49-F238E27FC236}">
                <a16:creationId xmlns:a16="http://schemas.microsoft.com/office/drawing/2014/main" id="{E0BBFEAC-AD7B-4777-8AAD-52D5C5A78A36}"/>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34BB310C-6579-4CAB-A7AD-D8643152ECE6}"/>
              </a:ext>
            </a:extLst>
          </p:cNvPr>
          <p:cNvSpPr txBox="1"/>
          <p:nvPr/>
        </p:nvSpPr>
        <p:spPr>
          <a:xfrm>
            <a:off x="7101105" y="5094788"/>
            <a:ext cx="1042273" cy="261610"/>
          </a:xfrm>
          <a:prstGeom prst="rect">
            <a:avLst/>
          </a:prstGeom>
          <a:noFill/>
        </p:spPr>
        <p:txBody>
          <a:bodyPr wrap="none" rtlCol="0">
            <a:spAutoFit/>
          </a:bodyPr>
          <a:lstStyle/>
          <a:p>
            <a:r>
              <a:rPr lang="en-US" altLang="zh-CN" sz="1100" dirty="0">
                <a:solidFill>
                  <a:srgbClr val="FF3300"/>
                </a:solidFill>
              </a:rPr>
              <a:t>final package</a:t>
            </a:r>
            <a:endParaRPr lang="zh-CN" altLang="en-US" sz="1100" dirty="0">
              <a:solidFill>
                <a:srgbClr val="FF3300"/>
              </a:solidFill>
            </a:endParaRPr>
          </a:p>
        </p:txBody>
      </p:sp>
      <p:sp>
        <p:nvSpPr>
          <p:cNvPr id="69" name="文本框 2">
            <a:extLst>
              <a:ext uri="{FF2B5EF4-FFF2-40B4-BE49-F238E27FC236}">
                <a16:creationId xmlns:a16="http://schemas.microsoft.com/office/drawing/2014/main" id="{77900B02-8BBD-43B4-A5BB-94393D489B68}"/>
              </a:ext>
            </a:extLst>
          </p:cNvPr>
          <p:cNvSpPr txBox="1">
            <a:spLocks noChangeArrowheads="1"/>
          </p:cNvSpPr>
          <p:nvPr/>
        </p:nvSpPr>
        <p:spPr bwMode="auto">
          <a:xfrm>
            <a:off x="926173" y="406723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E69A5811-BCA5-42FA-AF87-BDBE8D65B358}"/>
              </a:ext>
            </a:extLst>
          </p:cNvPr>
          <p:cNvSpPr>
            <a:spLocks noGrp="1"/>
          </p:cNvSpPr>
          <p:nvPr>
            <p:ph type="sldNum" sz="quarter" idx="10"/>
          </p:nvPr>
        </p:nvSpPr>
        <p:spPr/>
        <p:txBody>
          <a:bodyPr/>
          <a:lstStyle/>
          <a:p>
            <a:pPr>
              <a:defRPr/>
            </a:pPr>
            <a:fld id="{8B78E712-7E90-46AF-8873-540771249AD5}" type="slidenum">
              <a:rPr lang="en-GB" smtClean="0"/>
              <a:pPr>
                <a:defRPr/>
              </a:pPr>
              <a:t>8</a:t>
            </a:fld>
            <a:endParaRPr lang="en-GB" dirty="0"/>
          </a:p>
        </p:txBody>
      </p:sp>
      <p:sp>
        <p:nvSpPr>
          <p:cNvPr id="7" name="Rectangle 4">
            <a:extLst>
              <a:ext uri="{FF2B5EF4-FFF2-40B4-BE49-F238E27FC236}">
                <a16:creationId xmlns:a16="http://schemas.microsoft.com/office/drawing/2014/main" id="{3FF48C44-20FC-4758-BC62-E5F7780A24C7}"/>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List of submitted Cross WI/SI topics</a:t>
            </a:r>
          </a:p>
        </p:txBody>
      </p:sp>
      <p:sp>
        <p:nvSpPr>
          <p:cNvPr id="8" name="矩形 7">
            <a:extLst>
              <a:ext uri="{FF2B5EF4-FFF2-40B4-BE49-F238E27FC236}">
                <a16:creationId xmlns:a16="http://schemas.microsoft.com/office/drawing/2014/main" id="{AA19C413-7F48-44AD-A4C0-FC8809EB850C}"/>
              </a:ext>
            </a:extLst>
          </p:cNvPr>
          <p:cNvSpPr/>
          <p:nvPr/>
        </p:nvSpPr>
        <p:spPr>
          <a:xfrm>
            <a:off x="392210" y="1202532"/>
            <a:ext cx="11218153" cy="3785652"/>
          </a:xfrm>
          <a:prstGeom prst="rect">
            <a:avLst/>
          </a:prstGeom>
          <a:solidFill>
            <a:schemeClr val="bg1"/>
          </a:solidFill>
        </p:spPr>
        <p:txBody>
          <a:bodyPr wrap="square">
            <a:spAutoFit/>
          </a:bodyPr>
          <a:lstStyle/>
          <a:p>
            <a:pPr lvl="0"/>
            <a:r>
              <a:rPr lang="en-US" altLang="zh-CN" sz="1200" b="1" dirty="0">
                <a:solidFill>
                  <a:prstClr val="black"/>
                </a:solidFill>
                <a:latin typeface="Calibri"/>
              </a:rPr>
              <a:t>The following topics are addressed in the meeting: </a:t>
            </a:r>
          </a:p>
          <a:p>
            <a:pPr lvl="0"/>
            <a:endParaRPr lang="en-US" altLang="zh-CN" sz="1200" dirty="0">
              <a:solidFill>
                <a:prstClr val="black"/>
              </a:solidFill>
              <a:latin typeface="Calibri"/>
            </a:endParaRPr>
          </a:p>
          <a:p>
            <a:pPr lvl="0"/>
            <a:r>
              <a:rPr lang="en-US" altLang="zh-CN" sz="1200" dirty="0">
                <a:solidFill>
                  <a:prstClr val="black"/>
                </a:solidFill>
                <a:latin typeface="Calibri"/>
              </a:rPr>
              <a:t>[SA5#146bis-e], 6.1.1-DP, Group#1 (S5-231048/S5-231013) DP on async LCM operations and async network slice provisioning</a:t>
            </a:r>
          </a:p>
          <a:p>
            <a:pPr lvl="0"/>
            <a:r>
              <a:rPr lang="en-US" altLang="zh-CN" sz="1200" dirty="0">
                <a:solidFill>
                  <a:prstClr val="black"/>
                </a:solidFill>
                <a:latin typeface="Calibri"/>
              </a:rPr>
              <a:t>[SA5#146bis-e], 6.1.1-DP, Group#2 (S5-231014/S5-231102/S5-231103/S5-231104/S5-231031) DP on intent driven management for network slicing</a:t>
            </a:r>
          </a:p>
          <a:p>
            <a:pPr lvl="0"/>
            <a:r>
              <a:rPr lang="en-US" altLang="zh-CN" sz="1200" dirty="0">
                <a:solidFill>
                  <a:prstClr val="black"/>
                </a:solidFill>
                <a:latin typeface="Calibri"/>
              </a:rPr>
              <a:t>[SA5#146bis-e], 6.1.1-DP, Group#3 (S5-231015/S5-231027/S5-231028) DP on Restructuring of TS 28.622</a:t>
            </a:r>
          </a:p>
          <a:p>
            <a:pPr lvl="0"/>
            <a:r>
              <a:rPr lang="en-US" altLang="zh-CN" sz="1200" dirty="0">
                <a:solidFill>
                  <a:prstClr val="black"/>
                </a:solidFill>
                <a:latin typeface="Calibri"/>
              </a:rPr>
              <a:t>[SA5#146bis-e], 6.1.1-DP, Group#4 (S5-231019/S5-231043/S5-231081) DP Service Management and KPI, KQI, </a:t>
            </a:r>
            <a:r>
              <a:rPr lang="en-US" altLang="zh-CN" sz="1200" dirty="0" err="1">
                <a:solidFill>
                  <a:prstClr val="black"/>
                </a:solidFill>
                <a:latin typeface="Calibri"/>
              </a:rPr>
              <a:t>QoE</a:t>
            </a:r>
            <a:r>
              <a:rPr lang="en-US" altLang="zh-CN" sz="1200" dirty="0">
                <a:solidFill>
                  <a:prstClr val="black"/>
                </a:solidFill>
                <a:latin typeface="Calibri"/>
              </a:rPr>
              <a:t> </a:t>
            </a:r>
          </a:p>
          <a:p>
            <a:pPr lvl="0"/>
            <a:r>
              <a:rPr lang="en-US" altLang="zh-CN" sz="1200" dirty="0">
                <a:solidFill>
                  <a:prstClr val="black"/>
                </a:solidFill>
                <a:latin typeface="Calibri"/>
              </a:rPr>
              <a:t>[SA5#146bis-e], 6.1.1-DP, Group#5 (S5-231040/S5-231026) DP on way forward for </a:t>
            </a:r>
            <a:r>
              <a:rPr lang="en-US" altLang="zh-CN" sz="1200" dirty="0" err="1">
                <a:solidFill>
                  <a:prstClr val="black"/>
                </a:solidFill>
                <a:latin typeface="Calibri"/>
              </a:rPr>
              <a:t>mulitple</a:t>
            </a:r>
            <a:r>
              <a:rPr lang="en-US" altLang="zh-CN" sz="1200" dirty="0">
                <a:solidFill>
                  <a:prstClr val="black"/>
                </a:solidFill>
                <a:latin typeface="Calibri"/>
              </a:rPr>
              <a:t> data collection mechanisms </a:t>
            </a:r>
          </a:p>
          <a:p>
            <a:pPr lvl="0"/>
            <a:r>
              <a:rPr lang="en-US" altLang="zh-CN" sz="1200" dirty="0">
                <a:solidFill>
                  <a:prstClr val="black"/>
                </a:solidFill>
                <a:latin typeface="Calibri"/>
              </a:rPr>
              <a:t>[SA5#146bis-e], 6.1.1-DP, Group#6 (S5-231025/S5-231030/S5-231085/S5-231106) DP on Consolidation of alarm related definitions way forward of FS_FSEV and predicted alarms and Stateless Alert</a:t>
            </a:r>
          </a:p>
          <a:p>
            <a:pPr lvl="0"/>
            <a:r>
              <a:rPr lang="en-US" altLang="zh-CN" sz="1200" dirty="0">
                <a:solidFill>
                  <a:prstClr val="black"/>
                </a:solidFill>
                <a:latin typeface="Calibri"/>
              </a:rPr>
              <a:t>[SA5#146bis-e], 6.1.1-DP, S5-231012 3GPP Rel-18 work on EE</a:t>
            </a:r>
          </a:p>
          <a:p>
            <a:pPr lvl="0"/>
            <a:r>
              <a:rPr lang="en-US" altLang="zh-CN" sz="1200" dirty="0">
                <a:solidFill>
                  <a:prstClr val="black"/>
                </a:solidFill>
                <a:latin typeface="Calibri"/>
              </a:rPr>
              <a:t>[SA5#146bis-e], 6.1.1-DP, S5-231039 DP on naming convention of </a:t>
            </a:r>
            <a:r>
              <a:rPr lang="en-US" altLang="zh-CN" sz="1200" dirty="0" err="1">
                <a:solidFill>
                  <a:prstClr val="black"/>
                </a:solidFill>
                <a:latin typeface="Calibri"/>
              </a:rPr>
              <a:t>MnS</a:t>
            </a:r>
            <a:r>
              <a:rPr lang="en-US" altLang="zh-CN" sz="1200" dirty="0">
                <a:solidFill>
                  <a:prstClr val="black"/>
                </a:solidFill>
                <a:latin typeface="Calibri"/>
              </a:rPr>
              <a:t> using CRUD operation with certain NRM</a:t>
            </a:r>
          </a:p>
          <a:p>
            <a:pPr lvl="0"/>
            <a:r>
              <a:rPr lang="en-US" altLang="zh-CN" sz="1200" dirty="0">
                <a:solidFill>
                  <a:prstClr val="black"/>
                </a:solidFill>
                <a:latin typeface="Calibri"/>
              </a:rPr>
              <a:t>[SA5#146bis-e], 6.1.1-DP, S5-231044 DP on interoperability support using SBMA</a:t>
            </a:r>
          </a:p>
          <a:p>
            <a:pPr lvl="0"/>
            <a:r>
              <a:rPr lang="en-US" altLang="zh-CN" sz="1200" dirty="0">
                <a:solidFill>
                  <a:prstClr val="black"/>
                </a:solidFill>
                <a:latin typeface="Calibri"/>
              </a:rPr>
              <a:t>[SA5#146bis-e], 6.1.1-DP, S5-231046 Rel-18 WISI analysis proposal</a:t>
            </a:r>
          </a:p>
          <a:p>
            <a:pPr lvl="0"/>
            <a:r>
              <a:rPr lang="en-US" altLang="zh-CN" sz="1200" dirty="0">
                <a:solidFill>
                  <a:prstClr val="black"/>
                </a:solidFill>
                <a:latin typeface="Calibri"/>
              </a:rPr>
              <a:t>[SA5#146bis-e], 6.1.1-DP, S5-231053 Discussion paper on relation between FS_NSCE, MSAC, NPN and NSOEU</a:t>
            </a:r>
          </a:p>
          <a:p>
            <a:pPr lvl="0"/>
            <a:r>
              <a:rPr lang="en-US" altLang="zh-CN" sz="1200" dirty="0">
                <a:solidFill>
                  <a:prstClr val="black"/>
                </a:solidFill>
                <a:latin typeface="Calibri"/>
              </a:rPr>
              <a:t>[SA5#146bis-e], 6.1.1-DP, S5-231086 DP on way forward of FS_DCSA</a:t>
            </a:r>
          </a:p>
          <a:p>
            <a:pPr lvl="0"/>
            <a:r>
              <a:rPr lang="en-US" altLang="zh-CN" sz="1200" dirty="0">
                <a:solidFill>
                  <a:prstClr val="black"/>
                </a:solidFill>
                <a:latin typeface="Calibri"/>
              </a:rPr>
              <a:t>[SA5#146bis-e], 6.1.1-DP, S5-231087 DP on </a:t>
            </a:r>
            <a:r>
              <a:rPr lang="en-US" altLang="zh-CN" sz="1200" dirty="0" err="1">
                <a:solidFill>
                  <a:prstClr val="black"/>
                </a:solidFill>
                <a:latin typeface="Calibri"/>
              </a:rPr>
              <a:t>wayforward</a:t>
            </a:r>
            <a:r>
              <a:rPr lang="en-US" altLang="zh-CN" sz="1200" dirty="0">
                <a:solidFill>
                  <a:prstClr val="black"/>
                </a:solidFill>
                <a:latin typeface="Calibri"/>
              </a:rPr>
              <a:t> of </a:t>
            </a:r>
            <a:r>
              <a:rPr lang="en-US" altLang="zh-CN" sz="1200" dirty="0" err="1">
                <a:solidFill>
                  <a:prstClr val="black"/>
                </a:solidFill>
                <a:latin typeface="Calibri"/>
              </a:rPr>
              <a:t>autononous</a:t>
            </a:r>
            <a:r>
              <a:rPr lang="en-US" altLang="zh-CN" sz="1200" dirty="0">
                <a:solidFill>
                  <a:prstClr val="black"/>
                </a:solidFill>
                <a:latin typeface="Calibri"/>
              </a:rPr>
              <a:t> network levels</a:t>
            </a:r>
          </a:p>
          <a:p>
            <a:pPr lvl="0"/>
            <a:r>
              <a:rPr lang="en-US" altLang="zh-CN" sz="1200" dirty="0">
                <a:solidFill>
                  <a:prstClr val="black"/>
                </a:solidFill>
                <a:latin typeface="Calibri"/>
              </a:rPr>
              <a:t>[SA5#146bis-e], 6.1.1-DP, S5-231088 DP on ANL relation with other autonomy features</a:t>
            </a:r>
          </a:p>
          <a:p>
            <a:pPr lvl="0"/>
            <a:r>
              <a:rPr lang="en-US" altLang="zh-CN" sz="1200" dirty="0">
                <a:solidFill>
                  <a:prstClr val="black"/>
                </a:solidFill>
                <a:latin typeface="Calibri"/>
              </a:rPr>
              <a:t>[SA5#146bis-e], 6.1.1-DP, S5-231105 Clarifying multilevel attribute properties</a:t>
            </a:r>
          </a:p>
          <a:p>
            <a:pPr lvl="0"/>
            <a:r>
              <a:rPr lang="en-US" altLang="zh-CN" sz="1200" dirty="0">
                <a:solidFill>
                  <a:prstClr val="black"/>
                </a:solidFill>
                <a:latin typeface="Calibri"/>
              </a:rPr>
              <a:t>[SA5#146bis-e], 6.1.1-DP, S5-231141 DP on Enhancement of Subscriber and Equipment Trace</a:t>
            </a:r>
          </a:p>
          <a:p>
            <a:pPr lvl="0"/>
            <a:endParaRPr lang="en-US" altLang="zh-CN" sz="1200" dirty="0">
              <a:solidFill>
                <a:prstClr val="black"/>
              </a:solidFill>
              <a:latin typeface="Calibri"/>
            </a:endParaRPr>
          </a:p>
        </p:txBody>
      </p:sp>
    </p:spTree>
    <p:extLst>
      <p:ext uri="{BB962C8B-B14F-4D97-AF65-F5344CB8AC3E}">
        <p14:creationId xmlns:p14="http://schemas.microsoft.com/office/powerpoint/2010/main" val="141699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E69A5811-BCA5-42FA-AF87-BDBE8D65B358}"/>
              </a:ext>
            </a:extLst>
          </p:cNvPr>
          <p:cNvSpPr>
            <a:spLocks noGrp="1"/>
          </p:cNvSpPr>
          <p:nvPr>
            <p:ph type="sldNum" sz="quarter" idx="10"/>
          </p:nvPr>
        </p:nvSpPr>
        <p:spPr/>
        <p:txBody>
          <a:bodyPr/>
          <a:lstStyle/>
          <a:p>
            <a:pPr>
              <a:defRPr/>
            </a:pPr>
            <a:fld id="{8B78E712-7E90-46AF-8873-540771249AD5}" type="slidenum">
              <a:rPr lang="en-GB" smtClean="0"/>
              <a:pPr>
                <a:defRPr/>
              </a:pPr>
              <a:t>9</a:t>
            </a:fld>
            <a:endParaRPr lang="en-GB" dirty="0"/>
          </a:p>
        </p:txBody>
      </p:sp>
      <p:sp>
        <p:nvSpPr>
          <p:cNvPr id="7" name="Rectangle 4">
            <a:extLst>
              <a:ext uri="{FF2B5EF4-FFF2-40B4-BE49-F238E27FC236}">
                <a16:creationId xmlns:a16="http://schemas.microsoft.com/office/drawing/2014/main" id="{3FF48C44-20FC-4758-BC62-E5F7780A24C7}"/>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List of submitted Rel-18 WIs</a:t>
            </a:r>
          </a:p>
        </p:txBody>
      </p:sp>
      <p:sp>
        <p:nvSpPr>
          <p:cNvPr id="8" name="矩形 7">
            <a:extLst>
              <a:ext uri="{FF2B5EF4-FFF2-40B4-BE49-F238E27FC236}">
                <a16:creationId xmlns:a16="http://schemas.microsoft.com/office/drawing/2014/main" id="{AA19C413-7F48-44AD-A4C0-FC8809EB850C}"/>
              </a:ext>
            </a:extLst>
          </p:cNvPr>
          <p:cNvSpPr/>
          <p:nvPr/>
        </p:nvSpPr>
        <p:spPr>
          <a:xfrm>
            <a:off x="333487" y="1050878"/>
            <a:ext cx="10656091" cy="5016758"/>
          </a:xfrm>
          <a:prstGeom prst="rect">
            <a:avLst/>
          </a:prstGeom>
          <a:solidFill>
            <a:schemeClr val="bg1"/>
          </a:solidFill>
        </p:spPr>
        <p:txBody>
          <a:bodyPr wrap="square">
            <a:spAutoFit/>
          </a:bodyPr>
          <a:lstStyle/>
          <a:p>
            <a:pPr lvl="0"/>
            <a:r>
              <a:rPr lang="en-US" altLang="zh-CN" sz="1200" b="1" dirty="0">
                <a:solidFill>
                  <a:prstClr val="black"/>
                </a:solidFill>
                <a:latin typeface="+mn-lt"/>
              </a:rPr>
              <a:t>The following new </a:t>
            </a:r>
            <a:r>
              <a:rPr lang="en-US" altLang="zh-CN" sz="1200" b="1" dirty="0" err="1">
                <a:solidFill>
                  <a:prstClr val="black"/>
                </a:solidFill>
                <a:latin typeface="+mn-lt"/>
              </a:rPr>
              <a:t>Wis</a:t>
            </a:r>
            <a:r>
              <a:rPr lang="en-US" altLang="zh-CN" sz="1200" b="1" dirty="0">
                <a:solidFill>
                  <a:prstClr val="black"/>
                </a:solidFill>
                <a:latin typeface="+mn-lt"/>
              </a:rPr>
              <a:t>/SIs are addressed in the meeting: </a:t>
            </a:r>
          </a:p>
          <a:p>
            <a:pPr lvl="0"/>
            <a:endParaRPr lang="en-US" altLang="zh-CN" sz="1100" dirty="0">
              <a:solidFill>
                <a:prstClr val="black"/>
              </a:solidFill>
              <a:latin typeface="+mn-lt"/>
            </a:endParaRPr>
          </a:p>
          <a:p>
            <a:r>
              <a:rPr lang="en-US" altLang="zh-CN" sz="1200" b="1" dirty="0">
                <a:latin typeface="+mn-lt"/>
              </a:rPr>
              <a:t>Intelligence and Automation email thread TITLE list:</a:t>
            </a:r>
            <a:endParaRPr lang="zh-CN" altLang="zh-CN" sz="1200" dirty="0">
              <a:latin typeface="+mn-lt"/>
            </a:endParaRPr>
          </a:p>
          <a:p>
            <a:r>
              <a:rPr lang="en-US" altLang="zh-CN" sz="1200" dirty="0">
                <a:latin typeface="+mn-lt"/>
              </a:rPr>
              <a:t>[SA5#146bis-e], 6.2.1-IA, GROUP#1 (S5-231016/S5-231022) New WID on intent-driven management</a:t>
            </a:r>
            <a:endParaRPr lang="zh-CN" altLang="zh-CN" sz="1200" dirty="0">
              <a:latin typeface="+mn-lt"/>
            </a:endParaRPr>
          </a:p>
          <a:p>
            <a:r>
              <a:rPr lang="en-US" altLang="zh-CN" sz="1200" dirty="0">
                <a:latin typeface="+mn-lt"/>
              </a:rPr>
              <a:t>[SA5#146bis-e], 6.2.1-IA, GROUP#2 (S5-231023/S5-231140/S5-231142) New WID AI/ML management</a:t>
            </a:r>
            <a:endParaRPr lang="zh-CN" altLang="zh-CN" sz="1200" dirty="0">
              <a:latin typeface="+mn-lt"/>
            </a:endParaRPr>
          </a:p>
          <a:p>
            <a:r>
              <a:rPr lang="en-US" altLang="zh-CN" sz="1200" dirty="0">
                <a:latin typeface="+mn-lt"/>
              </a:rPr>
              <a:t>[SA5#146bis-e], 6.2.1-IA, S5-231029 New WID on measurement data collection to support RAN intelligence </a:t>
            </a:r>
            <a:endParaRPr lang="zh-CN" altLang="zh-CN" sz="1200" dirty="0">
              <a:latin typeface="+mn-lt"/>
            </a:endParaRPr>
          </a:p>
          <a:p>
            <a:r>
              <a:rPr lang="en-US" altLang="zh-CN" sz="1200" dirty="0">
                <a:latin typeface="+mn-lt"/>
              </a:rPr>
              <a:t>[SA5#146bis-e], 6.2.1-IA, S5-231089 New WID on autonomous network levels phase 2</a:t>
            </a:r>
            <a:endParaRPr lang="zh-CN" altLang="zh-CN" sz="1200" dirty="0">
              <a:latin typeface="+mn-lt"/>
            </a:endParaRPr>
          </a:p>
          <a:p>
            <a:r>
              <a:rPr lang="en-US" altLang="zh-CN" sz="1200" dirty="0">
                <a:latin typeface="+mn-lt"/>
              </a:rPr>
              <a:t>[SA5#146bis-e], 6.2.1-IA, S5-231090 New Rel-18 WID on Enhancement of the Management Aspects related to NWDAF</a:t>
            </a:r>
          </a:p>
          <a:p>
            <a:endParaRPr lang="en-US" altLang="zh-CN" sz="1100" dirty="0">
              <a:solidFill>
                <a:prstClr val="black"/>
              </a:solidFill>
              <a:latin typeface="+mn-lt"/>
            </a:endParaRPr>
          </a:p>
          <a:p>
            <a:r>
              <a:rPr lang="en-US" altLang="zh-CN" sz="1200" b="1" dirty="0">
                <a:latin typeface="+mn-lt"/>
              </a:rPr>
              <a:t>Management Architecture and Mechanisms email thread TITLE list:</a:t>
            </a:r>
            <a:endParaRPr lang="zh-CN" altLang="zh-CN" sz="1200" dirty="0">
              <a:latin typeface="+mn-lt"/>
            </a:endParaRPr>
          </a:p>
          <a:p>
            <a:r>
              <a:rPr lang="en-US" altLang="zh-CN" sz="1200" dirty="0">
                <a:latin typeface="+mn-lt"/>
              </a:rPr>
              <a:t>[SA5#146bis-e], 6.2.2-MAM, GROUP#1 (S5-231021/S5-231047) New WID on enhance SBMA </a:t>
            </a:r>
            <a:endParaRPr lang="zh-CN" altLang="zh-CN" sz="1200" dirty="0">
              <a:latin typeface="+mn-lt"/>
            </a:endParaRPr>
          </a:p>
          <a:p>
            <a:r>
              <a:rPr lang="en-US" altLang="zh-CN" sz="1200" dirty="0">
                <a:latin typeface="+mn-lt"/>
              </a:rPr>
              <a:t>[SA5#146bis-e], 6.2.2-MAM, GROUP#2 (S5-231049/S5-231050) Updated WID on enhanced edge computing management</a:t>
            </a:r>
            <a:endParaRPr lang="zh-CN" altLang="zh-CN" sz="1200" dirty="0">
              <a:latin typeface="+mn-lt"/>
            </a:endParaRPr>
          </a:p>
          <a:p>
            <a:r>
              <a:rPr lang="en-US" altLang="zh-CN" sz="1200" dirty="0">
                <a:latin typeface="+mn-lt"/>
              </a:rPr>
              <a:t>[SA5#146bis-e], 6.2.2-MAM, GROUP#3 (S5-231080/S5-231079) New WID on Management Aspects of NTN Enhancement </a:t>
            </a:r>
            <a:endParaRPr lang="zh-CN" altLang="zh-CN" sz="1200" dirty="0">
              <a:latin typeface="+mn-lt"/>
            </a:endParaRPr>
          </a:p>
          <a:p>
            <a:r>
              <a:rPr lang="en-US" altLang="zh-CN" sz="1200" dirty="0">
                <a:latin typeface="+mn-lt"/>
              </a:rPr>
              <a:t>[SA5#146bis-e], 6.2.2-MAM, S5-231024 New WID on SBMA enabler enhancements</a:t>
            </a:r>
            <a:endParaRPr lang="zh-CN" altLang="zh-CN" sz="1200" dirty="0">
              <a:latin typeface="+mn-lt"/>
            </a:endParaRPr>
          </a:p>
          <a:p>
            <a:r>
              <a:rPr lang="en-US" altLang="zh-CN" sz="1200" dirty="0">
                <a:latin typeface="+mn-lt"/>
              </a:rPr>
              <a:t>[SA5#146bis-e], 6.2.2-MAM, S5-231083 New WID on Management Aspect of 5GLAN</a:t>
            </a:r>
            <a:endParaRPr lang="zh-CN" altLang="zh-CN" sz="1200" dirty="0">
              <a:latin typeface="+mn-lt"/>
            </a:endParaRPr>
          </a:p>
          <a:p>
            <a:r>
              <a:rPr lang="en-US" altLang="zh-CN" sz="1200" dirty="0">
                <a:latin typeface="+mn-lt"/>
              </a:rPr>
              <a:t>[SA5#146bis-e], 6.2.2-MAM, S5-231107 New Rel-18 WID on Management Aspects of URLLC</a:t>
            </a:r>
            <a:endParaRPr lang="zh-CN" altLang="zh-CN" sz="1200" dirty="0">
              <a:latin typeface="+mn-lt"/>
            </a:endParaRPr>
          </a:p>
          <a:p>
            <a:r>
              <a:rPr lang="en-US" altLang="zh-CN" sz="1200" dirty="0">
                <a:latin typeface="+mn-lt"/>
              </a:rPr>
              <a:t>[SA5#146bis-e], 6.2.2-MAM, S5-231108 New Rel-18 WID on Management Aspects of 5G Network Sharing Phase2</a:t>
            </a:r>
            <a:endParaRPr lang="zh-CN" altLang="zh-CN" sz="1200" dirty="0">
              <a:latin typeface="+mn-lt"/>
            </a:endParaRPr>
          </a:p>
          <a:p>
            <a:r>
              <a:rPr lang="en-US" altLang="zh-CN" sz="1200" dirty="0">
                <a:latin typeface="+mn-lt"/>
              </a:rPr>
              <a:t>[SA5#146bis-e], 6.2.2-MAM, S5-231110 New WID on Management of cloud-native Virtualized Network Functions</a:t>
            </a:r>
            <a:endParaRPr lang="zh-CN" altLang="zh-CN" sz="1200" dirty="0">
              <a:latin typeface="+mn-lt"/>
            </a:endParaRPr>
          </a:p>
          <a:p>
            <a:r>
              <a:rPr lang="en-US" altLang="zh-CN" sz="1200" dirty="0">
                <a:latin typeface="+mn-lt"/>
              </a:rPr>
              <a:t>[SA5#146bis-e], 6.2.2-MAM, S5-231137 Updated Rel-18 WID Enhancement of Management of Trace/MDT phase 2</a:t>
            </a:r>
          </a:p>
          <a:p>
            <a:endParaRPr lang="en-US" altLang="zh-CN" sz="1100" dirty="0">
              <a:solidFill>
                <a:prstClr val="black"/>
              </a:solidFill>
              <a:latin typeface="+mn-lt"/>
            </a:endParaRPr>
          </a:p>
          <a:p>
            <a:r>
              <a:rPr lang="en-US" altLang="zh-CN" sz="1200" b="1" dirty="0">
                <a:latin typeface="+mn-lt"/>
              </a:rPr>
              <a:t>Support of New Services email thread TITLE list:</a:t>
            </a:r>
            <a:endParaRPr lang="zh-CN" altLang="zh-CN" sz="1200" dirty="0">
              <a:latin typeface="+mn-lt"/>
            </a:endParaRPr>
          </a:p>
          <a:p>
            <a:r>
              <a:rPr lang="en-US" altLang="zh-CN" sz="1200" dirty="0">
                <a:latin typeface="+mn-lt"/>
              </a:rPr>
              <a:t>[SA5#146bis-e], 6.2.3-SNS, GROUP#1 (S5-231010/S5-231011) Revised WID Rel-18 Work Item on 5G energy efficiency phase 2</a:t>
            </a:r>
            <a:endParaRPr lang="zh-CN" altLang="zh-CN" sz="1200" dirty="0">
              <a:latin typeface="+mn-lt"/>
            </a:endParaRPr>
          </a:p>
          <a:p>
            <a:r>
              <a:rPr lang="en-US" altLang="zh-CN" sz="1200" dirty="0">
                <a:latin typeface="+mn-lt"/>
              </a:rPr>
              <a:t>[SA5#146bis-e], 6.2.3-SNS, GROUP#2 (S5-231051/S5-231052) New WID on enhanced management of non-public networks</a:t>
            </a:r>
            <a:endParaRPr lang="zh-CN" altLang="zh-CN" sz="1200" dirty="0">
              <a:latin typeface="+mn-lt"/>
            </a:endParaRPr>
          </a:p>
          <a:p>
            <a:r>
              <a:rPr lang="en-US" altLang="zh-CN" sz="1200" dirty="0">
                <a:latin typeface="+mn-lt"/>
              </a:rPr>
              <a:t>[SA5#146bis-e], 6.2.3-SNS, S5-231041 New SID on management aspects of Digital Twin Network</a:t>
            </a:r>
            <a:endParaRPr lang="zh-CN" altLang="zh-CN" sz="1200" dirty="0">
              <a:latin typeface="+mn-lt"/>
            </a:endParaRPr>
          </a:p>
          <a:p>
            <a:r>
              <a:rPr lang="en-US" altLang="zh-CN" sz="1200" dirty="0">
                <a:latin typeface="+mn-lt"/>
              </a:rPr>
              <a:t>[SA5#146bis-e], 6.2.3-SNS, S5-231045 New WID on network slice management capability exposure</a:t>
            </a:r>
            <a:endParaRPr lang="zh-CN" altLang="zh-CN" sz="1200" dirty="0">
              <a:latin typeface="+mn-lt"/>
            </a:endParaRPr>
          </a:p>
          <a:p>
            <a:r>
              <a:rPr lang="en-US" altLang="zh-CN" sz="1200" dirty="0">
                <a:latin typeface="+mn-lt"/>
              </a:rPr>
              <a:t>[SA5#146bis-e], 6.2.3-SNS, S5-231091 New Work Item on Network and Service Operations for Energy Utilities</a:t>
            </a:r>
            <a:endParaRPr lang="en-US" altLang="zh-CN" sz="1100" dirty="0">
              <a:solidFill>
                <a:prstClr val="black"/>
              </a:solidFill>
              <a:latin typeface="+mn-lt"/>
            </a:endParaRPr>
          </a:p>
        </p:txBody>
      </p:sp>
    </p:spTree>
    <p:extLst>
      <p:ext uri="{BB962C8B-B14F-4D97-AF65-F5344CB8AC3E}">
        <p14:creationId xmlns:p14="http://schemas.microsoft.com/office/powerpoint/2010/main" val="31773558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209060</TotalTime>
  <Words>2352</Words>
  <Application>Microsoft Office PowerPoint</Application>
  <PresentationFormat>Widescreen</PresentationFormat>
  <Paragraphs>451</Paragraphs>
  <Slides>10</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Montserrat</vt:lpstr>
      <vt:lpstr>MS PGothic</vt:lpstr>
      <vt:lpstr>MS PGothic</vt:lpstr>
      <vt:lpstr>宋体</vt:lpstr>
      <vt:lpstr>微软雅黑</vt:lpstr>
      <vt:lpstr>Arial</vt:lpstr>
      <vt:lpstr>Calibri</vt:lpstr>
      <vt:lpstr>Times New Roman</vt:lpstr>
      <vt:lpstr>Office Theme</vt:lpstr>
      <vt:lpstr>    SA5 OAM&amp;P Exec Report SA5#146bis-e, 16 – 19 January, 2023 E-meeting</vt:lpstr>
      <vt:lpstr>PowerPoint Presentation</vt:lpstr>
      <vt:lpstr>PowerPoint Presentation</vt:lpstr>
      <vt:lpstr>Overview of Rel-18 SA5 OAM ongoing WIs/SIs</vt:lpstr>
      <vt:lpstr>Leaders’ recommendation for SA5 OAM time planning (S5-231032)</vt:lpstr>
      <vt:lpstr>PowerPoint Presentation</vt:lpstr>
      <vt:lpstr>PowerPoint Presentation</vt:lpstr>
      <vt:lpstr>PowerPoint Presentation</vt:lpstr>
      <vt:lpstr>PowerPoint Presentation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d2</cp:lastModifiedBy>
  <cp:revision>5075</cp:revision>
  <dcterms:created xsi:type="dcterms:W3CDTF">2008-08-30T09:32:10Z</dcterms:created>
  <dcterms:modified xsi:type="dcterms:W3CDTF">2023-01-27T05:05:32Z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(3)1btvZ0itAzqCkVZVqOOpuFKeZWzBUKGd58sbyfgzuAfWNdVZO5uhoXhb6GORe9OdbfaBn0WC
vXgYHbe1QyiEAYHhmgN1gxRjCVALQ2A4RmZn8byzWj0uncOGADWZk91UCCqm2mOCG0MWXfr1
5gPfLqAb1MGFtqkTB+CSufPLFTvvA65jO81xNOb7vMVv3Jt+ETR1xuaWGK3tl+lSPgdWG907
15nYJzxq5Dgeu4Gzob</vt:lpwstr>
  </property>
  <property fmtid="{D5CDD505-2E9C-101B-9397-08002B2CF9AE}" pid="3" name="_2015_ms_pID_7253431">
    <vt:lpwstr>Dzr5RHJ8i/L6KXNfNhJyShFizX7fNdETLS09FBpsiFAV7hFG4120DO
oIP3AxLzhleo0RzjdYDkHdzWta/8m/nrJ+6XgKcJ62B/rPv4Tb9wEflPZLJpMwSlM/WFQQnE
G+khaJzzU8uujff8ia4LVIRlDYTPpl6sr/vWPcqfFyyYqiDW9M//L/zXhspzHknxaI5dQkgG
NRAXF41/DBkVmrPJ8cNsJ4+X4qOi4FfzSV7a</vt:lpwstr>
  </property>
  <property fmtid="{D5CDD505-2E9C-101B-9397-08002B2CF9AE}" pid="4" name="_2015_ms_pID_7253432">
    <vt:lpwstr>5A==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1674199638</vt:lpwstr>
  </property>
</Properties>
</file>