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5"/>
  </p:notesMasterIdLst>
  <p:handoutMasterIdLst>
    <p:handoutMasterId r:id="rId16"/>
  </p:handoutMasterIdLst>
  <p:sldIdLst>
    <p:sldId id="303" r:id="rId2"/>
    <p:sldId id="875" r:id="rId3"/>
    <p:sldId id="869" r:id="rId4"/>
    <p:sldId id="868" r:id="rId5"/>
    <p:sldId id="870" r:id="rId6"/>
    <p:sldId id="878" r:id="rId7"/>
    <p:sldId id="879" r:id="rId8"/>
    <p:sldId id="876" r:id="rId9"/>
    <p:sldId id="881" r:id="rId10"/>
    <p:sldId id="882" r:id="rId11"/>
    <p:sldId id="877" r:id="rId12"/>
    <p:sldId id="704" r:id="rId13"/>
    <p:sldId id="873" r:id="rId1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FF"/>
    <a:srgbClr val="FF3300"/>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096D98-E24D-45EC-A6E9-4718C6EB4385}" v="1" dt="2021-02-25T10:32:12.348"/>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93" d="100"/>
          <a:sy n="93" d="100"/>
        </p:scale>
        <p:origin x="82" y="4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428" y="-36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84096D98-E24D-45EC-A6E9-4718C6EB4385}"/>
    <pc:docChg chg="undo redo custSel modSld">
      <pc:chgData name="Thomas Tovinger" userId="d52090d9-82c6-45ae-b052-95c46e96cc30" providerId="ADAL" clId="{84096D98-E24D-45EC-A6E9-4718C6EB4385}" dt="2021-02-25T10:35:58.019" v="154" actId="5793"/>
      <pc:docMkLst>
        <pc:docMk/>
      </pc:docMkLst>
      <pc:sldChg chg="modSp mod">
        <pc:chgData name="Thomas Tovinger" userId="d52090d9-82c6-45ae-b052-95c46e96cc30" providerId="ADAL" clId="{84096D98-E24D-45EC-A6E9-4718C6EB4385}" dt="2021-02-25T10:27:58.768" v="8" actId="20577"/>
        <pc:sldMkLst>
          <pc:docMk/>
          <pc:sldMk cId="4229389155" sldId="871"/>
        </pc:sldMkLst>
        <pc:spChg chg="mod">
          <ac:chgData name="Thomas Tovinger" userId="d52090d9-82c6-45ae-b052-95c46e96cc30" providerId="ADAL" clId="{84096D98-E24D-45EC-A6E9-4718C6EB4385}" dt="2021-02-25T10:27:58.768" v="8" actId="20577"/>
          <ac:spMkLst>
            <pc:docMk/>
            <pc:sldMk cId="4229389155" sldId="871"/>
            <ac:spMk id="5" creationId="{00000000-0000-0000-0000-000000000000}"/>
          </ac:spMkLst>
        </pc:spChg>
      </pc:sldChg>
      <pc:sldChg chg="modSp mod">
        <pc:chgData name="Thomas Tovinger" userId="d52090d9-82c6-45ae-b052-95c46e96cc30" providerId="ADAL" clId="{84096D98-E24D-45EC-A6E9-4718C6EB4385}" dt="2021-02-25T10:35:58.019" v="154" actId="5793"/>
        <pc:sldMkLst>
          <pc:docMk/>
          <pc:sldMk cId="373064775" sldId="877"/>
        </pc:sldMkLst>
        <pc:spChg chg="mod">
          <ac:chgData name="Thomas Tovinger" userId="d52090d9-82c6-45ae-b052-95c46e96cc30" providerId="ADAL" clId="{84096D98-E24D-45EC-A6E9-4718C6EB4385}" dt="2021-02-25T10:35:58.019" v="154" actId="5793"/>
          <ac:spMkLst>
            <pc:docMk/>
            <pc:sldMk cId="373064775" sldId="877"/>
            <ac:spMk id="5" creationId="{00000000-0000-0000-0000-000000000000}"/>
          </ac:spMkLst>
        </pc:spChg>
        <pc:spChg chg="mod">
          <ac:chgData name="Thomas Tovinger" userId="d52090d9-82c6-45ae-b052-95c46e96cc30" providerId="ADAL" clId="{84096D98-E24D-45EC-A6E9-4718C6EB4385}" dt="2021-02-25T10:32:14.808" v="15" actId="20577"/>
          <ac:spMkLst>
            <pc:docMk/>
            <pc:sldMk cId="373064775" sldId="877"/>
            <ac:spMk id="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1/10/2022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1/10/2022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smtClean="0">
                <a:solidFill>
                  <a:schemeClr val="bg1"/>
                </a:solidFill>
              </a:rPr>
              <a:t> </a:t>
            </a:r>
            <a:r>
              <a:rPr lang="en-GB" sz="1100" b="1" spc="300" dirty="0" smtClean="0">
                <a:ea typeface="+mn-ea"/>
                <a:cs typeface="Arial" panose="020B0604020202020204" pitchFamily="34" charset="0"/>
              </a:rPr>
              <a:t>S5-221173, SA5#141</a:t>
            </a:r>
            <a:r>
              <a:rPr lang="en-US" altLang="zh-CN" sz="1100" b="1" spc="300" dirty="0" smtClean="0">
                <a:ea typeface="+mn-ea"/>
                <a:cs typeface="Arial" panose="020B0604020202020204" pitchFamily="34" charset="0"/>
              </a:rPr>
              <a:t>e</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17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25 </a:t>
            </a:r>
            <a:r>
              <a:rPr lang="en-US" altLang="zh-CN" sz="1100" b="1" spc="300" dirty="0" smtClean="0">
                <a:ea typeface="+mn-ea"/>
                <a:cs typeface="Arial" panose="020B0604020202020204" pitchFamily="34" charset="0"/>
              </a:rPr>
              <a:t>January</a:t>
            </a:r>
            <a:r>
              <a:rPr lang="en-GB" sz="1100" b="1" spc="300" dirty="0" smtClean="0">
                <a:ea typeface="+mn-ea"/>
                <a:cs typeface="Arial" panose="020B0604020202020204" pitchFamily="34" charset="0"/>
              </a:rPr>
              <a:t> 2022</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2022</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US" altLang="zh-CN" sz="4800" b="1" dirty="0" smtClean="0"/>
              <a:t>Release-18 </a:t>
            </a:r>
            <a:r>
              <a:rPr lang="en-US" altLang="zh-CN" sz="4800" b="1" dirty="0"/>
              <a:t>Time Plan Proposal for OAM</a:t>
            </a:r>
            <a:r>
              <a:rPr lang="en-GB" sz="4800" b="1" i="1" dirty="0"/>
              <a:t/>
            </a:r>
            <a:br>
              <a:rPr lang="en-GB" sz="4800" b="1" i="1" dirty="0"/>
            </a:br>
            <a:r>
              <a:rPr lang="fr-FR" sz="2400" dirty="0" smtClean="0">
                <a:latin typeface="Arial" pitchFamily="34" charset="0"/>
              </a:rPr>
              <a:t>SA5#141e</a:t>
            </a:r>
            <a:r>
              <a:rPr lang="fr-FR" sz="2400" dirty="0">
                <a:latin typeface="Arial" pitchFamily="34" charset="0"/>
              </a:rPr>
              <a:t>, </a:t>
            </a:r>
            <a:r>
              <a:rPr lang="fr-FR" sz="2400" dirty="0" smtClean="0">
                <a:latin typeface="Arial" pitchFamily="34" charset="0"/>
              </a:rPr>
              <a:t>17 </a:t>
            </a:r>
            <a:r>
              <a:rPr lang="fr-FR" altLang="zh-CN" sz="2400" dirty="0">
                <a:latin typeface="Arial" pitchFamily="34" charset="0"/>
              </a:rPr>
              <a:t>– </a:t>
            </a:r>
            <a:r>
              <a:rPr lang="fr-FR" altLang="zh-CN" sz="2400" dirty="0" smtClean="0">
                <a:latin typeface="Arial" pitchFamily="34" charset="0"/>
              </a:rPr>
              <a:t>25</a:t>
            </a:r>
            <a:r>
              <a:rPr lang="en-US" altLang="zh-CN" sz="2400" dirty="0" smtClean="0">
                <a:latin typeface="Arial" pitchFamily="34" charset="0"/>
              </a:rPr>
              <a:t> Jan, 2022</a:t>
            </a:r>
            <a:r>
              <a:rPr lang="fr-FR" sz="2400" dirty="0">
                <a:latin typeface="Arial" pitchFamily="34" charset="0"/>
              </a:rPr>
              <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r>
              <a:rPr lang="en-US" altLang="en-US" sz="2667" dirty="0"/>
              <a:t/>
            </a: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p>
          <a:p>
            <a:pPr>
              <a:lnSpc>
                <a:spcPct val="80000"/>
              </a:lnSpc>
            </a:pPr>
            <a:r>
              <a:rPr lang="en-GB" altLang="zh-CN" sz="2400" dirty="0">
                <a:latin typeface="Arial" charset="0"/>
              </a:rPr>
              <a:t>Thomas Tovinger, 3GPP SA5 Chair (</a:t>
            </a:r>
            <a:r>
              <a:rPr lang="en-GB" altLang="zh-CN" sz="2400">
                <a:latin typeface="Arial" charset="0"/>
              </a:rPr>
              <a:t>Ericsson)</a:t>
            </a:r>
            <a:endParaRPr lang="en-US" altLang="en-US"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p:cNvSpPr>
            <a:spLocks noGrp="1"/>
          </p:cNvSpPr>
          <p:nvPr>
            <p:ph idx="1"/>
          </p:nvPr>
        </p:nvSpPr>
        <p:spPr>
          <a:xfrm>
            <a:off x="974295" y="980003"/>
            <a:ext cx="4883150" cy="4457700"/>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a:t>
            </a:r>
          </a:p>
          <a:p>
            <a:pPr lvl="2">
              <a:defRPr/>
            </a:pPr>
            <a:r>
              <a:rPr lang="en-GB" altLang="en-US" sz="1050" dirty="0"/>
              <a:t>SA2 Work Items prioritization</a:t>
            </a:r>
          </a:p>
          <a:p>
            <a:pPr lvl="2">
              <a:defRPr/>
            </a:pPr>
            <a:r>
              <a:rPr lang="en-GB" altLang="en-US" sz="1050" dirty="0"/>
              <a:t>RAN Content Definition</a:t>
            </a:r>
          </a:p>
          <a:p>
            <a:pPr lvl="1">
              <a:defRPr/>
            </a:pPr>
            <a:r>
              <a:rPr lang="en-US" altLang="en-US" sz="1400" dirty="0"/>
              <a:t>Mar 2022 (TSG#95): </a:t>
            </a:r>
            <a:r>
              <a:rPr lang="en-US" altLang="en-US" sz="1100" dirty="0"/>
              <a:t>RAN4-lead WIDs </a:t>
            </a:r>
            <a:r>
              <a:rPr lang="en-US" altLang="en-US" sz="1100" dirty="0" smtClean="0"/>
              <a:t>specified</a:t>
            </a:r>
            <a:endParaRPr lang="en-US" altLang="en-US" sz="1100" b="1" dirty="0">
              <a:solidFill>
                <a:srgbClr val="0000FF"/>
              </a:solidFill>
            </a:endParaRPr>
          </a:p>
          <a:p>
            <a:pPr lvl="1">
              <a:defRPr/>
            </a:pPr>
            <a:r>
              <a:rPr lang="en-US" altLang="en-US" sz="1200" i="1" dirty="0"/>
              <a:t>June 2022 (#96), Sept 2022 (#97) and Dec 2022 (#98)</a:t>
            </a:r>
            <a:r>
              <a:rPr lang="en-GB" altLang="en-US" sz="1200" i="1" dirty="0"/>
              <a:t>: </a:t>
            </a:r>
            <a:r>
              <a:rPr lang="en-US" altLang="en-US" sz="1100" i="1" dirty="0"/>
              <a:t>no specific deadline defined yet</a:t>
            </a:r>
            <a:endParaRPr lang="en-US" altLang="en-US" sz="1000" i="1" dirty="0"/>
          </a:p>
          <a:p>
            <a:pPr lvl="1">
              <a:defRPr/>
            </a:pPr>
            <a:r>
              <a:rPr lang="en-US" altLang="en-US" sz="1400" b="1" dirty="0"/>
              <a:t>Mar 2023 (TSG#99): </a:t>
            </a:r>
            <a:r>
              <a:rPr lang="en-US" altLang="en-US" sz="1100" b="1" dirty="0"/>
              <a:t>Stage 2 Functional work Freeze</a:t>
            </a:r>
          </a:p>
          <a:p>
            <a:pPr lvl="1">
              <a:defRPr/>
            </a:pPr>
            <a:r>
              <a:rPr lang="en-GB" altLang="en-US" sz="1200" i="1" dirty="0"/>
              <a:t>June 2023 (TSG#100): </a:t>
            </a:r>
            <a:r>
              <a:rPr lang="en-US" altLang="en-US" sz="1100" i="1" dirty="0"/>
              <a:t>no specific deadline defined yet</a:t>
            </a:r>
            <a:endParaRPr lang="en-GB" altLang="en-US" sz="1200" i="1" dirty="0"/>
          </a:p>
          <a:p>
            <a:pPr lvl="1">
              <a:defRPr/>
            </a:pPr>
            <a:r>
              <a:rPr lang="en-US" altLang="en-US" sz="1400" dirty="0"/>
              <a:t>Sep 2023 (TSG#101): </a:t>
            </a:r>
            <a:r>
              <a:rPr lang="en-US" altLang="en-US" sz="1100" dirty="0"/>
              <a:t>RAN1  Freeze</a:t>
            </a:r>
          </a:p>
          <a:p>
            <a:pPr lvl="1">
              <a:defRPr/>
            </a:pPr>
            <a:r>
              <a:rPr lang="en-US" altLang="en-US" sz="1400" b="1" dirty="0"/>
              <a:t>Dec 2023 (TSG#102): Freeze of:</a:t>
            </a:r>
          </a:p>
          <a:p>
            <a:pPr lvl="2">
              <a:defRPr/>
            </a:pPr>
            <a:r>
              <a:rPr lang="en-US" altLang="en-US" sz="1100" b="1" dirty="0"/>
              <a:t>Stage 3 (CT&amp;SA)</a:t>
            </a:r>
          </a:p>
          <a:p>
            <a:pPr lvl="2">
              <a:defRPr/>
            </a:pPr>
            <a:r>
              <a:rPr lang="en-US" altLang="en-US" sz="1100" b="1" dirty="0"/>
              <a:t>RAN2, RAN3, RAN4 Core</a:t>
            </a:r>
          </a:p>
          <a:p>
            <a:pPr lvl="1">
              <a:defRPr/>
            </a:pPr>
            <a:r>
              <a:rPr lang="en-US" altLang="en-US" sz="1400" dirty="0"/>
              <a:t>Mar 2024 (TSG#103): “coding freeze”. Freeze of:</a:t>
            </a:r>
          </a:p>
          <a:p>
            <a:pPr lvl="2">
              <a:defRPr/>
            </a:pPr>
            <a:r>
              <a:rPr lang="en-GB" altLang="en-US" sz="1100" dirty="0"/>
              <a:t>ASN-1; Open APIs</a:t>
            </a:r>
          </a:p>
          <a:p>
            <a:pPr lvl="1">
              <a:defRPr/>
            </a:pPr>
            <a:r>
              <a:rPr lang="en-US" altLang="en-US" sz="1400" dirty="0"/>
              <a:t>June 2024 (TSG#104):</a:t>
            </a:r>
            <a:r>
              <a:rPr lang="en-GB" altLang="en-US" sz="1100" dirty="0"/>
              <a:t> </a:t>
            </a:r>
            <a:r>
              <a:rPr lang="en-US" altLang="en-US" sz="1100" dirty="0"/>
              <a:t>RAN4 Freeze</a:t>
            </a:r>
          </a:p>
        </p:txBody>
      </p:sp>
      <p:sp>
        <p:nvSpPr>
          <p:cNvPr id="6" name="Oval 1"/>
          <p:cNvSpPr>
            <a:spLocks noChangeArrowheads="1"/>
          </p:cNvSpPr>
          <p:nvPr/>
        </p:nvSpPr>
        <p:spPr bwMode="auto">
          <a:xfrm>
            <a:off x="1190195" y="2203841"/>
            <a:ext cx="3937000" cy="879475"/>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7" name="Straight Arrow Connector 6"/>
          <p:cNvCxnSpPr>
            <a:cxnSpLocks noChangeShapeType="1"/>
          </p:cNvCxnSpPr>
          <p:nvPr/>
        </p:nvCxnSpPr>
        <p:spPr bwMode="auto">
          <a:xfrm>
            <a:off x="925083" y="2478478"/>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8" name="TextBox 6"/>
          <p:cNvSpPr txBox="1">
            <a:spLocks noChangeArrowheads="1"/>
          </p:cNvSpPr>
          <p:nvPr/>
        </p:nvSpPr>
        <p:spPr bwMode="auto">
          <a:xfrm>
            <a:off x="815545" y="2232416"/>
            <a:ext cx="635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a:solidFill>
                  <a:srgbClr val="FF0000"/>
                </a:solidFill>
              </a:rPr>
              <a:t>TODAY</a:t>
            </a:r>
          </a:p>
        </p:txBody>
      </p:sp>
      <p:sp>
        <p:nvSpPr>
          <p:cNvPr id="9" name="Content Placeholder 5"/>
          <p:cNvSpPr txBox="1">
            <a:spLocks/>
          </p:cNvSpPr>
          <p:nvPr/>
        </p:nvSpPr>
        <p:spPr bwMode="auto">
          <a:xfrm>
            <a:off x="6709156" y="2209521"/>
            <a:ext cx="455132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smtClean="0">
                <a:solidFill>
                  <a:srgbClr val="0000FF"/>
                </a:solidFill>
              </a:rPr>
              <a:t>SA5 OAM Release 18 Freezes and other milestones, sorted by dates :</a:t>
            </a:r>
          </a:p>
          <a:p>
            <a:pPr lvl="1">
              <a:defRPr/>
            </a:pPr>
            <a:r>
              <a:rPr lang="en-US" altLang="en-US" sz="1400" b="1" kern="0" dirty="0" smtClean="0">
                <a:solidFill>
                  <a:srgbClr val="0000FF"/>
                </a:solidFill>
              </a:rPr>
              <a:t>Mar 2022 (TSG#95): </a:t>
            </a:r>
            <a:r>
              <a:rPr lang="en-US" altLang="en-US" sz="1400" kern="0" dirty="0" smtClean="0">
                <a:solidFill>
                  <a:srgbClr val="0000FF"/>
                </a:solidFill>
              </a:rPr>
              <a:t>SA5 SIDs/WIDs specified</a:t>
            </a:r>
          </a:p>
          <a:p>
            <a:pPr lvl="1">
              <a:defRPr/>
            </a:pPr>
            <a:r>
              <a:rPr lang="en-US" altLang="en-US" sz="1400" b="1" kern="0" dirty="0">
                <a:solidFill>
                  <a:srgbClr val="0000FF"/>
                </a:solidFill>
              </a:rPr>
              <a:t>Sept 2022 (#97) and Dec 2022 (#98)</a:t>
            </a:r>
            <a:r>
              <a:rPr lang="en-GB" altLang="en-US" sz="1400" b="1" kern="0" dirty="0" smtClean="0">
                <a:solidFill>
                  <a:srgbClr val="0000FF"/>
                </a:solidFill>
              </a:rPr>
              <a:t>: </a:t>
            </a:r>
            <a:r>
              <a:rPr lang="en-US" altLang="zh-CN" sz="1400" kern="0" dirty="0" smtClean="0">
                <a:solidFill>
                  <a:srgbClr val="0000FF"/>
                </a:solidFill>
              </a:rPr>
              <a:t>SA5 </a:t>
            </a:r>
            <a:r>
              <a:rPr lang="en-US" altLang="zh-CN" sz="1400" kern="0" dirty="0">
                <a:solidFill>
                  <a:srgbClr val="0000FF"/>
                </a:solidFill>
              </a:rPr>
              <a:t>SID concluded and </a:t>
            </a:r>
            <a:r>
              <a:rPr lang="en-US" altLang="zh-CN" sz="1400" kern="0" dirty="0" smtClean="0">
                <a:solidFill>
                  <a:srgbClr val="0000FF"/>
                </a:solidFill>
              </a:rPr>
              <a:t>Rel-18 WID </a:t>
            </a:r>
            <a:r>
              <a:rPr lang="en-US" altLang="zh-CN" sz="1400" kern="0" dirty="0">
                <a:solidFill>
                  <a:srgbClr val="0000FF"/>
                </a:solidFill>
              </a:rPr>
              <a:t>started if needed</a:t>
            </a:r>
            <a:endParaRPr lang="en-US" altLang="en-US" sz="1400" kern="0" dirty="0">
              <a:solidFill>
                <a:srgbClr val="0000FF"/>
              </a:solidFill>
            </a:endParaRPr>
          </a:p>
          <a:p>
            <a:pPr lvl="1">
              <a:defRPr/>
            </a:pPr>
            <a:r>
              <a:rPr lang="en-US" altLang="en-US" sz="1400" b="1" dirty="0" smtClean="0">
                <a:solidFill>
                  <a:srgbClr val="0000FF"/>
                </a:solidFill>
              </a:rPr>
              <a:t>Mar </a:t>
            </a:r>
            <a:r>
              <a:rPr lang="en-US" altLang="en-US" sz="1400" b="1" dirty="0">
                <a:solidFill>
                  <a:srgbClr val="0000FF"/>
                </a:solidFill>
              </a:rPr>
              <a:t>2023 (</a:t>
            </a:r>
            <a:r>
              <a:rPr lang="en-US" altLang="en-US" sz="1400" b="1" dirty="0" smtClean="0">
                <a:solidFill>
                  <a:srgbClr val="0000FF"/>
                </a:solidFill>
              </a:rPr>
              <a:t>TSG#99)</a:t>
            </a:r>
            <a:r>
              <a:rPr lang="en-GB" altLang="en-US" sz="1400" b="1" i="1" kern="0" dirty="0">
                <a:solidFill>
                  <a:srgbClr val="0000FF"/>
                </a:solidFill>
              </a:rPr>
              <a:t>:</a:t>
            </a:r>
            <a:r>
              <a:rPr lang="en-US" altLang="en-US" sz="1400" b="1" kern="0" dirty="0" smtClean="0">
                <a:solidFill>
                  <a:srgbClr val="0000FF"/>
                </a:solidFill>
              </a:rPr>
              <a:t> </a:t>
            </a:r>
            <a:r>
              <a:rPr lang="en-US" altLang="en-US" sz="1400" kern="0" dirty="0">
                <a:solidFill>
                  <a:srgbClr val="0000FF"/>
                </a:solidFill>
              </a:rPr>
              <a:t>Stage 1 work </a:t>
            </a:r>
            <a:r>
              <a:rPr lang="en-US" altLang="zh-CN" sz="1400" kern="0" dirty="0" smtClean="0">
                <a:solidFill>
                  <a:srgbClr val="0000FF"/>
                </a:solidFill>
              </a:rPr>
              <a:t>f</a:t>
            </a:r>
            <a:r>
              <a:rPr lang="en-US" altLang="en-US" sz="1400" kern="0" dirty="0" smtClean="0">
                <a:solidFill>
                  <a:srgbClr val="0000FF"/>
                </a:solidFill>
              </a:rPr>
              <a:t>reeze</a:t>
            </a:r>
            <a:endParaRPr lang="en-GB" altLang="en-US" sz="1400" kern="0" dirty="0">
              <a:solidFill>
                <a:srgbClr val="0000FF"/>
              </a:solidFill>
            </a:endParaRPr>
          </a:p>
          <a:p>
            <a:pPr lvl="1">
              <a:defRPr/>
            </a:pPr>
            <a:r>
              <a:rPr lang="en-US" altLang="zh-CN" sz="1400" b="1" kern="0" dirty="0" smtClean="0">
                <a:solidFill>
                  <a:srgbClr val="0000FF"/>
                </a:solidFill>
              </a:rPr>
              <a:t>Sep</a:t>
            </a:r>
            <a:r>
              <a:rPr lang="en-US" altLang="en-US" sz="1400" b="1" kern="0" dirty="0" smtClean="0">
                <a:solidFill>
                  <a:srgbClr val="0000FF"/>
                </a:solidFill>
              </a:rPr>
              <a:t> 2023 (TSG#101): </a:t>
            </a:r>
            <a:r>
              <a:rPr lang="en-US" altLang="en-US" sz="1400" kern="0" dirty="0" smtClean="0">
                <a:solidFill>
                  <a:srgbClr val="0000FF"/>
                </a:solidFill>
              </a:rPr>
              <a:t>Stage </a:t>
            </a:r>
            <a:r>
              <a:rPr lang="en-US" altLang="en-US" sz="1400" kern="0" dirty="0">
                <a:solidFill>
                  <a:srgbClr val="0000FF"/>
                </a:solidFill>
              </a:rPr>
              <a:t>2 Functional work </a:t>
            </a:r>
            <a:r>
              <a:rPr lang="en-US" altLang="en-US" sz="1400" kern="0" dirty="0" smtClean="0">
                <a:solidFill>
                  <a:srgbClr val="0000FF"/>
                </a:solidFill>
              </a:rPr>
              <a:t>Freeze and stage 3(OAM/CN related), provide inputs to CT</a:t>
            </a:r>
          </a:p>
          <a:p>
            <a:pPr lvl="1">
              <a:defRPr/>
            </a:pPr>
            <a:r>
              <a:rPr lang="en-US" altLang="zh-CN" sz="1400" b="1" kern="0" dirty="0" smtClean="0">
                <a:solidFill>
                  <a:srgbClr val="0000FF"/>
                </a:solidFill>
              </a:rPr>
              <a:t>Dec</a:t>
            </a:r>
            <a:r>
              <a:rPr lang="en-US" altLang="en-US" sz="1400" b="1" kern="0" dirty="0" smtClean="0">
                <a:solidFill>
                  <a:srgbClr val="0000FF"/>
                </a:solidFill>
              </a:rPr>
              <a:t> </a:t>
            </a:r>
            <a:r>
              <a:rPr lang="en-US" altLang="en-US" sz="1400" b="1" kern="0" dirty="0">
                <a:solidFill>
                  <a:srgbClr val="0000FF"/>
                </a:solidFill>
              </a:rPr>
              <a:t>2023 (</a:t>
            </a:r>
            <a:r>
              <a:rPr lang="en-US" altLang="en-US" sz="1400" b="1" kern="0" dirty="0" smtClean="0">
                <a:solidFill>
                  <a:srgbClr val="0000FF"/>
                </a:solidFill>
              </a:rPr>
              <a:t>TSG#102): </a:t>
            </a:r>
            <a:r>
              <a:rPr lang="en-US" altLang="en-US" sz="1400" kern="0" dirty="0">
                <a:solidFill>
                  <a:srgbClr val="0000FF"/>
                </a:solidFill>
              </a:rPr>
              <a:t>Stage 2 Functional work Freeze and </a:t>
            </a:r>
            <a:r>
              <a:rPr lang="en-US" altLang="en-US" sz="1400" kern="0" dirty="0" smtClean="0">
                <a:solidFill>
                  <a:srgbClr val="0000FF"/>
                </a:solidFill>
              </a:rPr>
              <a:t>stage 3 (RAN related)</a:t>
            </a:r>
            <a:endParaRPr lang="en-GB" altLang="en-US" sz="1400" kern="0" dirty="0" smtClean="0">
              <a:solidFill>
                <a:srgbClr val="0000FF"/>
              </a:solidFill>
            </a:endParaRPr>
          </a:p>
        </p:txBody>
      </p:sp>
      <p:cxnSp>
        <p:nvCxnSpPr>
          <p:cNvPr id="10" name="直接箭头连接符 4"/>
          <p:cNvCxnSpPr>
            <a:cxnSpLocks noChangeShapeType="1"/>
          </p:cNvCxnSpPr>
          <p:nvPr/>
        </p:nvCxnSpPr>
        <p:spPr bwMode="auto">
          <a:xfrm flipH="1" flipV="1">
            <a:off x="5127195" y="2759676"/>
            <a:ext cx="2006772" cy="222421"/>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2" name="直接箭头连接符 13"/>
          <p:cNvCxnSpPr>
            <a:cxnSpLocks noChangeShapeType="1"/>
          </p:cNvCxnSpPr>
          <p:nvPr/>
        </p:nvCxnSpPr>
        <p:spPr bwMode="auto">
          <a:xfrm flipH="1" flipV="1">
            <a:off x="5410948" y="3838274"/>
            <a:ext cx="1723019" cy="84460"/>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4" name="直接箭头连接符 11"/>
          <p:cNvCxnSpPr>
            <a:cxnSpLocks noChangeShapeType="1"/>
          </p:cNvCxnSpPr>
          <p:nvPr/>
        </p:nvCxnSpPr>
        <p:spPr bwMode="auto">
          <a:xfrm flipH="1">
            <a:off x="4209536" y="4637903"/>
            <a:ext cx="3006810" cy="330624"/>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6" name="标题 1"/>
          <p:cNvSpPr>
            <a:spLocks noGrp="1"/>
          </p:cNvSpPr>
          <p:nvPr>
            <p:ph type="title"/>
          </p:nvPr>
        </p:nvSpPr>
        <p:spPr>
          <a:xfrm>
            <a:off x="117053" y="44669"/>
            <a:ext cx="10773369" cy="817179"/>
          </a:xfrm>
        </p:spPr>
        <p:txBody>
          <a:bodyPr/>
          <a:lstStyle/>
          <a:p>
            <a:pPr algn="l"/>
            <a:r>
              <a:rPr lang="en-US" altLang="zh-CN" sz="3600" dirty="0" smtClean="0"/>
              <a:t>Release 18 </a:t>
            </a:r>
            <a:r>
              <a:rPr lang="en-US" altLang="zh-CN" sz="3600" dirty="0"/>
              <a:t>timelines </a:t>
            </a:r>
            <a:r>
              <a:rPr lang="en-US" altLang="zh-CN" sz="3600" dirty="0" smtClean="0"/>
              <a:t>– with </a:t>
            </a:r>
            <a:r>
              <a:rPr lang="en-US" altLang="zh-CN" sz="3600" dirty="0"/>
              <a:t>SA5 OAM </a:t>
            </a:r>
            <a:r>
              <a:rPr lang="en-US" altLang="zh-CN" sz="3600" dirty="0" smtClean="0"/>
              <a:t>text</a:t>
            </a:r>
            <a:endParaRPr lang="en-US" sz="3600" dirty="0"/>
          </a:p>
        </p:txBody>
      </p:sp>
      <p:sp>
        <p:nvSpPr>
          <p:cNvPr id="27" name="文本框 26"/>
          <p:cNvSpPr txBox="1"/>
          <p:nvPr/>
        </p:nvSpPr>
        <p:spPr>
          <a:xfrm>
            <a:off x="5489228" y="2543304"/>
            <a:ext cx="1101042" cy="276999"/>
          </a:xfrm>
          <a:prstGeom prst="rect">
            <a:avLst/>
          </a:prstGeom>
          <a:noFill/>
        </p:spPr>
        <p:txBody>
          <a:bodyPr wrap="square" rtlCol="0">
            <a:spAutoFit/>
          </a:bodyPr>
          <a:lstStyle/>
          <a:p>
            <a:r>
              <a:rPr lang="en-US" altLang="zh-CN" sz="1200" dirty="0" smtClean="0">
                <a:solidFill>
                  <a:srgbClr val="00B050"/>
                </a:solidFill>
              </a:rPr>
              <a:t>Start of R18</a:t>
            </a:r>
            <a:endParaRPr lang="zh-CN" altLang="en-US" sz="1200" dirty="0">
              <a:solidFill>
                <a:srgbClr val="00B050"/>
              </a:solidFill>
            </a:endParaRPr>
          </a:p>
        </p:txBody>
      </p:sp>
      <p:sp>
        <p:nvSpPr>
          <p:cNvPr id="28" name="文本框 27"/>
          <p:cNvSpPr txBox="1"/>
          <p:nvPr/>
        </p:nvSpPr>
        <p:spPr>
          <a:xfrm>
            <a:off x="5778259" y="3247275"/>
            <a:ext cx="1101042" cy="646331"/>
          </a:xfrm>
          <a:prstGeom prst="rect">
            <a:avLst/>
          </a:prstGeom>
          <a:noFill/>
        </p:spPr>
        <p:txBody>
          <a:bodyPr wrap="square" rtlCol="0">
            <a:spAutoFit/>
          </a:bodyPr>
          <a:lstStyle/>
          <a:p>
            <a:r>
              <a:rPr lang="en-US" altLang="zh-CN" sz="1200" dirty="0" smtClean="0">
                <a:solidFill>
                  <a:srgbClr val="00B050"/>
                </a:solidFill>
              </a:rPr>
              <a:t>Support of SA2, provide inputs to CT</a:t>
            </a:r>
            <a:endParaRPr lang="zh-CN" altLang="en-US" sz="1200" dirty="0">
              <a:solidFill>
                <a:srgbClr val="00B050"/>
              </a:solidFill>
            </a:endParaRPr>
          </a:p>
        </p:txBody>
      </p:sp>
      <p:sp>
        <p:nvSpPr>
          <p:cNvPr id="29" name="文本框 28"/>
          <p:cNvSpPr txBox="1"/>
          <p:nvPr/>
        </p:nvSpPr>
        <p:spPr>
          <a:xfrm>
            <a:off x="5673337" y="4518950"/>
            <a:ext cx="1035819" cy="461665"/>
          </a:xfrm>
          <a:prstGeom prst="rect">
            <a:avLst/>
          </a:prstGeom>
          <a:noFill/>
        </p:spPr>
        <p:txBody>
          <a:bodyPr wrap="square" rtlCol="0">
            <a:spAutoFit/>
          </a:bodyPr>
          <a:lstStyle/>
          <a:p>
            <a:r>
              <a:rPr lang="en-US" altLang="zh-CN" sz="1200" dirty="0" smtClean="0">
                <a:solidFill>
                  <a:srgbClr val="00B050"/>
                </a:solidFill>
              </a:rPr>
              <a:t>Support of RAN</a:t>
            </a:r>
            <a:endParaRPr lang="zh-CN" altLang="en-US" sz="1200" dirty="0">
              <a:solidFill>
                <a:srgbClr val="00B050"/>
              </a:solidFill>
            </a:endParaRPr>
          </a:p>
        </p:txBody>
      </p:sp>
    </p:spTree>
    <p:extLst>
      <p:ext uri="{BB962C8B-B14F-4D97-AF65-F5344CB8AC3E}">
        <p14:creationId xmlns:p14="http://schemas.microsoft.com/office/powerpoint/2010/main" val="1331257357"/>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6298" y="1286091"/>
            <a:ext cx="10846550" cy="4992136"/>
          </a:xfrm>
          <a:prstGeom prst="rect">
            <a:avLst/>
          </a:prstGeom>
          <a:solidFill>
            <a:schemeClr val="bg1"/>
          </a:solidFill>
        </p:spPr>
        <p:txBody>
          <a:bodyPr wrap="square">
            <a:spAutoFit/>
          </a:bodyPr>
          <a:lstStyle/>
          <a:p>
            <a:r>
              <a:rPr lang="en-US" altLang="zh-CN" sz="1400" b="1" dirty="0" smtClean="0"/>
              <a:t>SA5 </a:t>
            </a:r>
            <a:r>
              <a:rPr lang="en-US" altLang="zh-CN" sz="1400" b="1" dirty="0"/>
              <a:t>OAM Release 18 planning</a:t>
            </a:r>
            <a:r>
              <a:rPr lang="zh-CN" altLang="en-US" sz="1400" b="1" dirty="0"/>
              <a:t>：</a:t>
            </a:r>
            <a:r>
              <a:rPr lang="en-US" altLang="zh-CN" sz="1400" b="1" dirty="0"/>
              <a:t> </a:t>
            </a:r>
          </a:p>
          <a:p>
            <a:pPr marL="609585" indent="-609585">
              <a:spcBef>
                <a:spcPct val="20000"/>
              </a:spcBef>
              <a:buBlip>
                <a:blip r:embed="rId2"/>
              </a:buBlip>
              <a:defRPr/>
            </a:pPr>
            <a:r>
              <a:rPr lang="en-US" altLang="zh-CN" sz="1600" dirty="0">
                <a:latin typeface="+mn-lt"/>
                <a:cs typeface="+mn-cs"/>
              </a:rPr>
              <a:t>Mar 2022 (TSG#95): SA5 SIDs/WIDs specified</a:t>
            </a:r>
          </a:p>
          <a:p>
            <a:pPr marL="609585" indent="-609585">
              <a:spcBef>
                <a:spcPct val="20000"/>
              </a:spcBef>
              <a:buBlip>
                <a:blip r:embed="rId2"/>
              </a:buBlip>
              <a:defRPr/>
            </a:pPr>
            <a:r>
              <a:rPr lang="en-US" altLang="zh-CN" sz="1600" dirty="0">
                <a:latin typeface="+mn-lt"/>
                <a:cs typeface="+mn-cs"/>
              </a:rPr>
              <a:t>Sept 2022 (#97) and Dec 2022 (#98): SA5 SID concluded and Rel-18 WID started if needed</a:t>
            </a:r>
          </a:p>
          <a:p>
            <a:pPr marL="609585" indent="-609585">
              <a:spcBef>
                <a:spcPct val="20000"/>
              </a:spcBef>
              <a:buBlip>
                <a:blip r:embed="rId2"/>
              </a:buBlip>
              <a:defRPr/>
            </a:pPr>
            <a:r>
              <a:rPr lang="en-US" altLang="zh-CN" sz="1600" dirty="0">
                <a:latin typeface="+mn-lt"/>
                <a:cs typeface="+mn-cs"/>
              </a:rPr>
              <a:t>Mar 2023 (TSG#99): Stage 1 work freeze</a:t>
            </a:r>
          </a:p>
          <a:p>
            <a:pPr marL="609585" indent="-609585">
              <a:spcBef>
                <a:spcPct val="20000"/>
              </a:spcBef>
              <a:buBlip>
                <a:blip r:embed="rId2"/>
              </a:buBlip>
              <a:defRPr/>
            </a:pPr>
            <a:r>
              <a:rPr lang="en-US" altLang="zh-CN" sz="1600" dirty="0">
                <a:latin typeface="+mn-lt"/>
                <a:cs typeface="+mn-cs"/>
              </a:rPr>
              <a:t>Sep 2023 (TSG#101): Stage 2 Functional work Freeze and stage 3(OAM/CN related), provide inputs to CT</a:t>
            </a:r>
          </a:p>
          <a:p>
            <a:pPr marL="609585" indent="-609585">
              <a:spcBef>
                <a:spcPct val="20000"/>
              </a:spcBef>
              <a:buBlip>
                <a:blip r:embed="rId2"/>
              </a:buBlip>
              <a:defRPr/>
            </a:pPr>
            <a:r>
              <a:rPr lang="en-US" altLang="zh-CN" sz="1600" dirty="0">
                <a:latin typeface="+mn-lt"/>
                <a:cs typeface="+mn-cs"/>
              </a:rPr>
              <a:t>Dec 2023 (TSG#102): Stage 2 Functional work Freeze and stage 3 (RAN related)</a:t>
            </a:r>
          </a:p>
          <a:p>
            <a:pPr>
              <a:spcBef>
                <a:spcPct val="20000"/>
              </a:spcBef>
              <a:defRPr/>
            </a:pPr>
            <a:endParaRPr lang="en-US" altLang="zh-CN" sz="1600" dirty="0" smtClean="0">
              <a:latin typeface="+mn-lt"/>
              <a:cs typeface="+mn-cs"/>
            </a:endParaRPr>
          </a:p>
          <a:p>
            <a:pPr lvl="0"/>
            <a:r>
              <a:rPr lang="en-US" altLang="zh-CN" sz="1400" b="1" dirty="0">
                <a:solidFill>
                  <a:prstClr val="black"/>
                </a:solidFill>
              </a:rPr>
              <a:t>SA5 OAM Release </a:t>
            </a:r>
            <a:r>
              <a:rPr lang="en-US" altLang="zh-CN" sz="1400" b="1" dirty="0" smtClean="0">
                <a:solidFill>
                  <a:prstClr val="black"/>
                </a:solidFill>
              </a:rPr>
              <a:t>19 </a:t>
            </a:r>
            <a:r>
              <a:rPr lang="en-US" altLang="zh-CN" sz="1400" b="1" dirty="0">
                <a:solidFill>
                  <a:prstClr val="black"/>
                </a:solidFill>
              </a:rPr>
              <a:t>planning</a:t>
            </a:r>
            <a:r>
              <a:rPr lang="zh-CN" altLang="en-US" sz="1400" b="1" dirty="0">
                <a:solidFill>
                  <a:prstClr val="black"/>
                </a:solidFill>
              </a:rPr>
              <a:t>：</a:t>
            </a:r>
            <a:r>
              <a:rPr lang="en-US" altLang="zh-CN" sz="1400" b="1" dirty="0">
                <a:solidFill>
                  <a:prstClr val="black"/>
                </a:solidFill>
              </a:rPr>
              <a:t> </a:t>
            </a:r>
          </a:p>
          <a:p>
            <a:pPr marL="609585" lvl="0" indent="-609585">
              <a:spcBef>
                <a:spcPct val="20000"/>
              </a:spcBef>
              <a:buBlip>
                <a:blip r:embed="rId2"/>
              </a:buBlip>
              <a:defRPr/>
            </a:pPr>
            <a:r>
              <a:rPr lang="en-US" altLang="zh-CN" sz="1600" dirty="0" smtClean="0">
                <a:solidFill>
                  <a:prstClr val="black"/>
                </a:solidFill>
                <a:latin typeface="Calibri"/>
              </a:rPr>
              <a:t>After Jun 2023 </a:t>
            </a:r>
            <a:r>
              <a:rPr lang="en-US" altLang="zh-CN" sz="1600" dirty="0">
                <a:solidFill>
                  <a:prstClr val="black"/>
                </a:solidFill>
                <a:latin typeface="Calibri"/>
              </a:rPr>
              <a:t>(</a:t>
            </a:r>
            <a:r>
              <a:rPr lang="en-US" altLang="zh-CN" sz="1600" dirty="0" smtClean="0">
                <a:solidFill>
                  <a:prstClr val="black"/>
                </a:solidFill>
                <a:latin typeface="Calibri"/>
              </a:rPr>
              <a:t>TSG#100): start of Rel-19 planning</a:t>
            </a:r>
            <a:endParaRPr lang="en-US" altLang="zh-CN" sz="1600" dirty="0">
              <a:solidFill>
                <a:prstClr val="black"/>
              </a:solidFill>
              <a:latin typeface="Calibri"/>
            </a:endParaRPr>
          </a:p>
          <a:p>
            <a:pPr marL="609585" lvl="0" indent="-609585">
              <a:spcBef>
                <a:spcPct val="20000"/>
              </a:spcBef>
              <a:buBlip>
                <a:blip r:embed="rId2"/>
              </a:buBlip>
              <a:defRPr/>
            </a:pPr>
            <a:r>
              <a:rPr lang="en-US" altLang="zh-CN" sz="1600" dirty="0" smtClean="0">
                <a:solidFill>
                  <a:prstClr val="black"/>
                </a:solidFill>
                <a:latin typeface="Calibri"/>
              </a:rPr>
              <a:t>Sep 2023 </a:t>
            </a:r>
            <a:r>
              <a:rPr lang="en-US" altLang="zh-CN" sz="1600" dirty="0">
                <a:solidFill>
                  <a:prstClr val="black"/>
                </a:solidFill>
                <a:latin typeface="Calibri"/>
              </a:rPr>
              <a:t>(</a:t>
            </a:r>
            <a:r>
              <a:rPr lang="en-US" altLang="zh-CN" sz="1600" dirty="0" smtClean="0">
                <a:solidFill>
                  <a:prstClr val="black"/>
                </a:solidFill>
                <a:latin typeface="Calibri"/>
              </a:rPr>
              <a:t>TSG#101): Start of Rel-19</a:t>
            </a:r>
            <a:endParaRPr lang="en-US" altLang="zh-CN" sz="1600" dirty="0">
              <a:latin typeface="+mn-lt"/>
              <a:cs typeface="+mn-cs"/>
            </a:endParaRPr>
          </a:p>
          <a:p>
            <a:pPr>
              <a:defRPr/>
            </a:pPr>
            <a:endParaRPr lang="en-US" altLang="zh-CN" sz="1400" b="1" dirty="0" smtClean="0"/>
          </a:p>
          <a:p>
            <a:pPr>
              <a:defRPr/>
            </a:pPr>
            <a:r>
              <a:rPr lang="en-US" altLang="zh-CN" sz="1400" b="1" dirty="0" smtClean="0"/>
              <a:t>Note</a:t>
            </a:r>
            <a:r>
              <a:rPr lang="en-US" altLang="zh-CN" sz="1400" b="1" dirty="0"/>
              <a:t>: </a:t>
            </a:r>
          </a:p>
          <a:p>
            <a:pPr marL="609585" indent="-609585">
              <a:spcBef>
                <a:spcPct val="20000"/>
              </a:spcBef>
              <a:buBlip>
                <a:blip r:embed="rId2"/>
              </a:buBlip>
              <a:defRPr/>
            </a:pPr>
            <a:r>
              <a:rPr lang="en-US" altLang="zh-CN" sz="1600" dirty="0" smtClean="0">
                <a:latin typeface="+mn-lt"/>
                <a:cs typeface="+mn-cs"/>
              </a:rPr>
              <a:t>We </a:t>
            </a:r>
            <a:r>
              <a:rPr lang="en-US" altLang="zh-CN" sz="1600" dirty="0">
                <a:latin typeface="+mn-lt"/>
                <a:cs typeface="+mn-cs"/>
              </a:rPr>
              <a:t>should strictly follow the 3GPP release timelines (especially to align the stage 3 freeze date). </a:t>
            </a:r>
          </a:p>
          <a:p>
            <a:pPr marL="609585" indent="-609585">
              <a:spcBef>
                <a:spcPct val="20000"/>
              </a:spcBef>
              <a:buBlip>
                <a:blip r:embed="rId2"/>
              </a:buBlip>
              <a:defRPr/>
            </a:pPr>
            <a:r>
              <a:rPr lang="en-US" altLang="zh-CN" sz="1600" dirty="0" smtClean="0">
                <a:latin typeface="+mn-lt"/>
                <a:cs typeface="+mn-cs"/>
              </a:rPr>
              <a:t>For </a:t>
            </a:r>
            <a:r>
              <a:rPr lang="en-US" altLang="zh-CN" sz="1600" dirty="0">
                <a:latin typeface="+mn-lt"/>
                <a:cs typeface="+mn-cs"/>
              </a:rPr>
              <a:t>the CT related features, we need to provide inputs to CT as early as possible</a:t>
            </a:r>
            <a:r>
              <a:rPr lang="en-US" altLang="zh-CN" sz="1600" dirty="0" smtClean="0">
                <a:latin typeface="+mn-lt"/>
                <a:cs typeface="+mn-cs"/>
              </a:rPr>
              <a:t>.</a:t>
            </a:r>
            <a:endParaRPr lang="en-US" altLang="zh-CN" sz="1600" dirty="0">
              <a:latin typeface="+mn-lt"/>
              <a:cs typeface="+mn-cs"/>
            </a:endParaRPr>
          </a:p>
          <a:p>
            <a:pPr marL="609585" indent="-609585">
              <a:spcBef>
                <a:spcPct val="20000"/>
              </a:spcBef>
              <a:buBlip>
                <a:blip r:embed="rId2"/>
              </a:buBlip>
              <a:defRPr/>
            </a:pPr>
            <a:r>
              <a:rPr lang="en-US" altLang="zh-CN" sz="1600" dirty="0" smtClean="0">
                <a:latin typeface="+mn-lt"/>
                <a:cs typeface="+mn-cs"/>
              </a:rPr>
              <a:t>Management </a:t>
            </a:r>
            <a:r>
              <a:rPr lang="en-US" altLang="zh-CN" sz="1600" dirty="0">
                <a:latin typeface="+mn-lt"/>
                <a:cs typeface="+mn-cs"/>
              </a:rPr>
              <a:t>aspects which have no CN/RAN dependency or which needs to influence CN/RAN should be addressed as early as possible. </a:t>
            </a:r>
          </a:p>
          <a:p>
            <a:pPr marL="609585" indent="-609585">
              <a:spcBef>
                <a:spcPct val="20000"/>
              </a:spcBef>
              <a:buBlip>
                <a:blip r:embed="rId2"/>
              </a:buBlip>
              <a:defRPr/>
            </a:pPr>
            <a:r>
              <a:rPr lang="en-US" altLang="zh-CN" sz="1600" dirty="0" smtClean="0">
                <a:latin typeface="+mn-lt"/>
                <a:cs typeface="+mn-cs"/>
              </a:rPr>
              <a:t>Avoid </a:t>
            </a:r>
            <a:r>
              <a:rPr lang="en-US" altLang="zh-CN" sz="1600" dirty="0">
                <a:latin typeface="+mn-lt"/>
                <a:cs typeface="+mn-cs"/>
              </a:rPr>
              <a:t>exception requests as much as possible, in case the work could not be completed according to the time plan, either narrow down the scope of the work, or postpone the work to next release</a:t>
            </a:r>
            <a:r>
              <a:rPr lang="en-US" altLang="zh-CN" sz="1600" dirty="0" smtClean="0">
                <a:latin typeface="+mn-lt"/>
                <a:cs typeface="+mn-cs"/>
              </a:rPr>
              <a:t>.</a:t>
            </a: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OAM time planning </a:t>
            </a:r>
            <a:br>
              <a:rPr lang="en-US" altLang="zh-CN" sz="2800" dirty="0"/>
            </a:br>
            <a:r>
              <a:rPr lang="en-US" altLang="zh-CN" sz="2800" dirty="0"/>
              <a:t>for endorsement</a:t>
            </a:r>
            <a:endParaRPr lang="en-US" sz="2800" dirty="0"/>
          </a:p>
        </p:txBody>
      </p:sp>
    </p:spTree>
    <p:extLst>
      <p:ext uri="{BB962C8B-B14F-4D97-AF65-F5344CB8AC3E}">
        <p14:creationId xmlns:p14="http://schemas.microsoft.com/office/powerpoint/2010/main" val="3730647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Change History</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1962431185"/>
              </p:ext>
            </p:extLst>
          </p:nvPr>
        </p:nvGraphicFramePr>
        <p:xfrm>
          <a:off x="791778" y="1694675"/>
          <a:ext cx="10506842" cy="457200"/>
        </p:xfrm>
        <a:graphic>
          <a:graphicData uri="http://schemas.openxmlformats.org/drawingml/2006/table">
            <a:tbl>
              <a:tblPr firstRow="1" bandRow="1">
                <a:tableStyleId>{5C22544A-7EE6-4342-B048-85BDC9FD1C3A}</a:tableStyleId>
              </a:tblPr>
              <a:tblGrid>
                <a:gridCol w="1720195">
                  <a:extLst>
                    <a:ext uri="{9D8B030D-6E8A-4147-A177-3AD203B41FA5}">
                      <a16:colId xmlns="" xmlns:a16="http://schemas.microsoft.com/office/drawing/2014/main" val="20000"/>
                    </a:ext>
                  </a:extLst>
                </a:gridCol>
                <a:gridCol w="8786647">
                  <a:extLst>
                    <a:ext uri="{9D8B030D-6E8A-4147-A177-3AD203B41FA5}">
                      <a16:colId xmlns="" xmlns:a16="http://schemas.microsoft.com/office/drawing/2014/main" val="20001"/>
                    </a:ext>
                  </a:extLst>
                </a:gridCol>
              </a:tblGrid>
              <a:tr h="0">
                <a:tc>
                  <a:txBody>
                    <a:bodyPr/>
                    <a:lstStyle/>
                    <a:p>
                      <a:r>
                        <a:rPr lang="en-US" altLang="zh-CN" b="0" dirty="0"/>
                        <a:t>SA5 #</a:t>
                      </a:r>
                      <a:r>
                        <a:rPr lang="en-US" altLang="zh-CN" b="0" dirty="0" smtClean="0"/>
                        <a:t>141e</a:t>
                      </a:r>
                      <a:endParaRPr lang="zh-CN" altLang="en-US" b="0" dirty="0"/>
                    </a:p>
                  </a:txBody>
                  <a:tcPr/>
                </a:tc>
                <a:tc>
                  <a:txBody>
                    <a:bodyPr/>
                    <a:lstStyle/>
                    <a:p>
                      <a:r>
                        <a:rPr lang="en-US" altLang="zh-CN" b="0" smtClean="0"/>
                        <a:t>S5-221173 </a:t>
                      </a:r>
                      <a:r>
                        <a:rPr lang="en-US" altLang="zh-CN" b="0" dirty="0"/>
                        <a:t>SA5 </a:t>
                      </a:r>
                      <a:r>
                        <a:rPr lang="en-US" altLang="zh-CN" b="0" dirty="0" smtClean="0"/>
                        <a:t>Rel-18 </a:t>
                      </a:r>
                      <a:r>
                        <a:rPr lang="en-US" altLang="zh-CN" b="0" dirty="0"/>
                        <a:t>time plan proposal for OAM</a:t>
                      </a:r>
                      <a:endParaRPr lang="zh-CN" altLang="en-US" b="0" dirty="0"/>
                    </a:p>
                  </a:txBody>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14347185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Background</a:t>
            </a:r>
          </a:p>
        </p:txBody>
      </p:sp>
      <p:sp>
        <p:nvSpPr>
          <p:cNvPr id="3" name="内容占位符 2"/>
          <p:cNvSpPr>
            <a:spLocks noGrp="1"/>
          </p:cNvSpPr>
          <p:nvPr>
            <p:ph idx="1"/>
          </p:nvPr>
        </p:nvSpPr>
        <p:spPr>
          <a:xfrm>
            <a:off x="434226" y="1371600"/>
            <a:ext cx="11183938" cy="5144359"/>
          </a:xfrm>
        </p:spPr>
        <p:txBody>
          <a:bodyPr/>
          <a:lstStyle/>
          <a:p>
            <a:r>
              <a:rPr lang="en-US" sz="2600" dirty="0" smtClean="0"/>
              <a:t>Rel-18 </a:t>
            </a:r>
            <a:r>
              <a:rPr lang="en-US" sz="2600" dirty="0"/>
              <a:t>release schedule was discussed in SA and RAN plenary in </a:t>
            </a:r>
            <a:r>
              <a:rPr lang="en-GB" altLang="zh-CN" sz="2600" dirty="0"/>
              <a:t>Dec. </a:t>
            </a:r>
            <a:r>
              <a:rPr lang="en-GB" altLang="zh-CN" sz="2600" dirty="0" smtClean="0"/>
              <a:t>2021</a:t>
            </a:r>
            <a:r>
              <a:rPr lang="en-US" sz="2600" dirty="0" smtClean="0"/>
              <a:t>.</a:t>
            </a:r>
            <a:endParaRPr lang="en-US" sz="2600" dirty="0"/>
          </a:p>
          <a:p>
            <a:r>
              <a:rPr lang="en-US" sz="2600" dirty="0"/>
              <a:t>We need to align the </a:t>
            </a:r>
            <a:r>
              <a:rPr lang="en-US" altLang="zh-CN" sz="2600" dirty="0"/>
              <a:t>SA5 </a:t>
            </a:r>
            <a:r>
              <a:rPr lang="en-US" sz="2600" dirty="0"/>
              <a:t>work plan with the overall 3GPP release schedule.</a:t>
            </a:r>
          </a:p>
          <a:p>
            <a:r>
              <a:rPr lang="en-US" sz="2600" dirty="0"/>
              <a:t>This </a:t>
            </a:r>
            <a:r>
              <a:rPr lang="en-US" sz="2600" dirty="0" err="1"/>
              <a:t>tdoc</a:t>
            </a:r>
            <a:r>
              <a:rPr lang="en-US" sz="2600" dirty="0"/>
              <a:t> uses the following references:</a:t>
            </a:r>
          </a:p>
          <a:p>
            <a:pPr lvl="1"/>
            <a:r>
              <a:rPr lang="en-GB" altLang="en-US" sz="2200" dirty="0" smtClean="0"/>
              <a:t>SA#94</a:t>
            </a:r>
            <a:r>
              <a:rPr lang="en-US" altLang="zh-CN" sz="2200" dirty="0" smtClean="0"/>
              <a:t>e</a:t>
            </a:r>
            <a:r>
              <a:rPr lang="en-GB" altLang="en-US" sz="2200" dirty="0" smtClean="0"/>
              <a:t>: </a:t>
            </a:r>
            <a:r>
              <a:rPr lang="en-US" altLang="zh-CN" sz="2200" dirty="0"/>
              <a:t>3GPP Work Plan </a:t>
            </a:r>
            <a:r>
              <a:rPr lang="en-US" altLang="zh-CN" sz="2200" dirty="0" smtClean="0"/>
              <a:t>review </a:t>
            </a:r>
            <a:r>
              <a:rPr lang="en-US" altLang="zh-CN" sz="2200" dirty="0"/>
              <a:t>at Plenary #94e   </a:t>
            </a:r>
            <a:r>
              <a:rPr lang="en-GB" altLang="en-US" sz="2200" dirty="0"/>
              <a:t>(SP-211555) </a:t>
            </a:r>
            <a:endParaRPr lang="en-GB" altLang="en-US" sz="2200" dirty="0" smtClean="0"/>
          </a:p>
          <a:p>
            <a:pPr lvl="1"/>
            <a:r>
              <a:rPr lang="en-GB" altLang="en-US" sz="2200" dirty="0" smtClean="0"/>
              <a:t>SA#86 </a:t>
            </a:r>
            <a:r>
              <a:rPr lang="en-GB" altLang="en-US" sz="2200" dirty="0"/>
              <a:t>3GPP </a:t>
            </a:r>
            <a:r>
              <a:rPr lang="en-GB" altLang="en-US" sz="2200"/>
              <a:t>Newcomer </a:t>
            </a:r>
            <a:r>
              <a:rPr lang="en-GB" altLang="en-US" sz="2200" smtClean="0"/>
              <a:t>Orientation.pdf</a:t>
            </a:r>
            <a:endParaRPr lang="en-US" altLang="zh-CN" sz="2400" dirty="0"/>
          </a:p>
        </p:txBody>
      </p:sp>
    </p:spTree>
    <p:extLst>
      <p:ext uri="{BB962C8B-B14F-4D97-AF65-F5344CB8AC3E}">
        <p14:creationId xmlns:p14="http://schemas.microsoft.com/office/powerpoint/2010/main" val="756021705"/>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51794" y="698939"/>
            <a:ext cx="9482376" cy="4974670"/>
          </a:xfrm>
          <a:prstGeom prst="rect">
            <a:avLst/>
          </a:prstGeom>
        </p:spPr>
      </p:pic>
      <p:sp>
        <p:nvSpPr>
          <p:cNvPr id="5" name="矩形 4"/>
          <p:cNvSpPr/>
          <p:nvPr/>
        </p:nvSpPr>
        <p:spPr>
          <a:xfrm>
            <a:off x="979353" y="5951866"/>
            <a:ext cx="3756093" cy="307777"/>
          </a:xfrm>
          <a:prstGeom prst="rect">
            <a:avLst/>
          </a:prstGeom>
          <a:solidFill>
            <a:srgbClr val="00B0F0"/>
          </a:solidFill>
        </p:spPr>
        <p:txBody>
          <a:bodyPr wrap="none">
            <a:spAutoFit/>
          </a:bodyPr>
          <a:lstStyle/>
          <a:p>
            <a:r>
              <a:rPr lang="en-GB" altLang="en-US" sz="1400" dirty="0">
                <a:solidFill>
                  <a:schemeClr val="bg1"/>
                </a:solidFill>
              </a:rPr>
              <a:t>Ref: SA#86 3GPP Newcomer Orientation.pdf</a:t>
            </a:r>
            <a:endParaRPr lang="en-US" sz="1400" dirty="0">
              <a:solidFill>
                <a:schemeClr val="bg1"/>
              </a:solidFill>
            </a:endParaRPr>
          </a:p>
        </p:txBody>
      </p:sp>
    </p:spTree>
    <p:extLst>
      <p:ext uri="{BB962C8B-B14F-4D97-AF65-F5344CB8AC3E}">
        <p14:creationId xmlns:p14="http://schemas.microsoft.com/office/powerpoint/2010/main" val="3602875267"/>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69605" y="228600"/>
            <a:ext cx="9585583" cy="1143000"/>
          </a:xfrm>
        </p:spPr>
        <p:txBody>
          <a:bodyPr/>
          <a:lstStyle/>
          <a:p>
            <a:r>
              <a:rPr lang="en-US" altLang="zh-CN" sz="4000" dirty="0"/>
              <a:t>Detailed view of SA5 OAM relation with other groups</a:t>
            </a:r>
            <a:endParaRPr lang="en-US" sz="4000" dirty="0"/>
          </a:p>
        </p:txBody>
      </p:sp>
      <p:sp>
        <p:nvSpPr>
          <p:cNvPr id="3" name="Rounded Rectangle 43"/>
          <p:cNvSpPr/>
          <p:nvPr/>
        </p:nvSpPr>
        <p:spPr>
          <a:xfrm>
            <a:off x="1394366" y="1789389"/>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5" name="Rounded Rectangle 46"/>
          <p:cNvSpPr/>
          <p:nvPr/>
        </p:nvSpPr>
        <p:spPr>
          <a:xfrm>
            <a:off x="1750899" y="4205193"/>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6" name="Rounded Rectangle 47"/>
          <p:cNvSpPr/>
          <p:nvPr/>
        </p:nvSpPr>
        <p:spPr>
          <a:xfrm>
            <a:off x="2988876" y="4208407"/>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7" name="Rounded Rectangle 48"/>
          <p:cNvSpPr/>
          <p:nvPr/>
        </p:nvSpPr>
        <p:spPr>
          <a:xfrm>
            <a:off x="4226853" y="4219112"/>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8" name="Rounded Rectangle 49"/>
          <p:cNvSpPr/>
          <p:nvPr/>
        </p:nvSpPr>
        <p:spPr>
          <a:xfrm>
            <a:off x="5754028" y="4205193"/>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9" name="Rounded Rectangle 50"/>
          <p:cNvSpPr/>
          <p:nvPr/>
        </p:nvSpPr>
        <p:spPr>
          <a:xfrm>
            <a:off x="7316412" y="421410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3" name="Curved Connector 56"/>
          <p:cNvCxnSpPr>
            <a:stCxn id="3" idx="3"/>
            <a:endCxn id="38" idx="0"/>
          </p:cNvCxnSpPr>
          <p:nvPr/>
        </p:nvCxnSpPr>
        <p:spPr>
          <a:xfrm>
            <a:off x="2613845" y="2144596"/>
            <a:ext cx="3657403" cy="39169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ounded Rectangle 75"/>
          <p:cNvSpPr/>
          <p:nvPr/>
        </p:nvSpPr>
        <p:spPr>
          <a:xfrm>
            <a:off x="8631458" y="2933087"/>
            <a:ext cx="969486"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7" name="Rounded Rectangle 117"/>
          <p:cNvSpPr/>
          <p:nvPr/>
        </p:nvSpPr>
        <p:spPr>
          <a:xfrm>
            <a:off x="2278262" y="5178503"/>
            <a:ext cx="6090716"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cxnSp>
        <p:nvCxnSpPr>
          <p:cNvPr id="21" name="Curved Connector 132"/>
          <p:cNvCxnSpPr/>
          <p:nvPr/>
        </p:nvCxnSpPr>
        <p:spPr>
          <a:xfrm rot="16200000" flipH="1">
            <a:off x="6057531" y="490700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66"/>
          <p:cNvSpPr txBox="1">
            <a:spLocks noChangeArrowheads="1"/>
          </p:cNvSpPr>
          <p:nvPr/>
        </p:nvSpPr>
        <p:spPr bwMode="auto">
          <a:xfrm>
            <a:off x="452436" y="1975127"/>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1</a:t>
            </a:r>
          </a:p>
        </p:txBody>
      </p:sp>
      <p:sp>
        <p:nvSpPr>
          <p:cNvPr id="25" name="TextBox 137"/>
          <p:cNvSpPr txBox="1">
            <a:spLocks noChangeArrowheads="1"/>
          </p:cNvSpPr>
          <p:nvPr/>
        </p:nvSpPr>
        <p:spPr bwMode="auto">
          <a:xfrm>
            <a:off x="458786" y="3900764"/>
            <a:ext cx="1004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2</a:t>
            </a:r>
          </a:p>
        </p:txBody>
      </p:sp>
      <p:sp>
        <p:nvSpPr>
          <p:cNvPr id="26" name="TextBox 138"/>
          <p:cNvSpPr txBox="1">
            <a:spLocks noChangeArrowheads="1"/>
          </p:cNvSpPr>
          <p:nvPr/>
        </p:nvSpPr>
        <p:spPr bwMode="auto">
          <a:xfrm>
            <a:off x="495299" y="5054877"/>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3 </a:t>
            </a:r>
          </a:p>
        </p:txBody>
      </p:sp>
      <p:cxnSp>
        <p:nvCxnSpPr>
          <p:cNvPr id="27" name="Straight Arrow Connector 86"/>
          <p:cNvCxnSpPr/>
          <p:nvPr/>
        </p:nvCxnSpPr>
        <p:spPr>
          <a:xfrm flipH="1">
            <a:off x="239711" y="1789389"/>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8" name="TextBox 87"/>
          <p:cNvSpPr txBox="1">
            <a:spLocks noChangeArrowheads="1"/>
          </p:cNvSpPr>
          <p:nvPr/>
        </p:nvSpPr>
        <p:spPr bwMode="auto">
          <a:xfrm rot="16200000">
            <a:off x="-111919" y="1836220"/>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29" name="Curved Connector 56"/>
          <p:cNvCxnSpPr>
            <a:stCxn id="5" idx="0"/>
            <a:endCxn id="39" idx="0"/>
          </p:cNvCxnSpPr>
          <p:nvPr/>
        </p:nvCxnSpPr>
        <p:spPr>
          <a:xfrm rot="5400000" flipH="1" flipV="1">
            <a:off x="3853144" y="1787090"/>
            <a:ext cx="859747" cy="3976461"/>
          </a:xfrm>
          <a:prstGeom prst="curvedConnector3">
            <a:avLst>
              <a:gd name="adj1" fmla="val 126589"/>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urved Connector 56"/>
          <p:cNvCxnSpPr>
            <a:stCxn id="15" idx="0"/>
            <a:endCxn id="39" idx="0"/>
          </p:cNvCxnSpPr>
          <p:nvPr/>
        </p:nvCxnSpPr>
        <p:spPr>
          <a:xfrm rot="16200000" flipH="1" flipV="1">
            <a:off x="7487545" y="1716789"/>
            <a:ext cx="412359" cy="2844953"/>
          </a:xfrm>
          <a:prstGeom prst="curvedConnector3">
            <a:avLst>
              <a:gd name="adj1" fmla="val -2357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ounded Rectangle 49"/>
          <p:cNvSpPr/>
          <p:nvPr/>
        </p:nvSpPr>
        <p:spPr>
          <a:xfrm>
            <a:off x="5727360" y="2536291"/>
            <a:ext cx="1087775" cy="318579"/>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39" name="Rounded Rectangle 49"/>
          <p:cNvSpPr/>
          <p:nvPr/>
        </p:nvSpPr>
        <p:spPr>
          <a:xfrm>
            <a:off x="5727360" y="3345446"/>
            <a:ext cx="1087775" cy="31857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47" name="Curved Connector 56"/>
          <p:cNvCxnSpPr>
            <a:stCxn id="38" idx="2"/>
            <a:endCxn id="39" idx="0"/>
          </p:cNvCxnSpPr>
          <p:nvPr/>
        </p:nvCxnSpPr>
        <p:spPr>
          <a:xfrm rot="5400000">
            <a:off x="6025960" y="3100158"/>
            <a:ext cx="490576"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urved Connector 132"/>
          <p:cNvCxnSpPr>
            <a:stCxn id="39" idx="2"/>
            <a:endCxn id="17" idx="0"/>
          </p:cNvCxnSpPr>
          <p:nvPr/>
        </p:nvCxnSpPr>
        <p:spPr>
          <a:xfrm rot="5400000">
            <a:off x="5040195" y="3947450"/>
            <a:ext cx="1514478" cy="947628"/>
          </a:xfrm>
          <a:prstGeom prst="curvedConnector3">
            <a:avLst>
              <a:gd name="adj1" fmla="val 29330"/>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ounded Rectangle 43"/>
          <p:cNvSpPr/>
          <p:nvPr/>
        </p:nvSpPr>
        <p:spPr>
          <a:xfrm>
            <a:off x="7627015" y="3387857"/>
            <a:ext cx="718060"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O-RAN</a:t>
            </a:r>
          </a:p>
        </p:txBody>
      </p:sp>
      <p:sp>
        <p:nvSpPr>
          <p:cNvPr id="82" name="Rounded Rectangle 43"/>
          <p:cNvSpPr/>
          <p:nvPr/>
        </p:nvSpPr>
        <p:spPr>
          <a:xfrm>
            <a:off x="6943553" y="3387857"/>
            <a:ext cx="660998"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ONAP</a:t>
            </a:r>
          </a:p>
        </p:txBody>
      </p:sp>
      <p:sp>
        <p:nvSpPr>
          <p:cNvPr id="90" name="Rounded Rectangle 43"/>
          <p:cNvSpPr/>
          <p:nvPr/>
        </p:nvSpPr>
        <p:spPr>
          <a:xfrm>
            <a:off x="6186766" y="1559954"/>
            <a:ext cx="972207"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GSMA GST</a:t>
            </a:r>
          </a:p>
        </p:txBody>
      </p:sp>
      <p:sp>
        <p:nvSpPr>
          <p:cNvPr id="91" name="Rounded Rectangle 43"/>
          <p:cNvSpPr/>
          <p:nvPr/>
        </p:nvSpPr>
        <p:spPr>
          <a:xfrm>
            <a:off x="7693724" y="1559954"/>
            <a:ext cx="937734"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ETSI ZSM</a:t>
            </a:r>
          </a:p>
        </p:txBody>
      </p:sp>
      <p:cxnSp>
        <p:nvCxnSpPr>
          <p:cNvPr id="92" name="Curved Connector 56"/>
          <p:cNvCxnSpPr>
            <a:stCxn id="91" idx="2"/>
            <a:endCxn id="39" idx="0"/>
          </p:cNvCxnSpPr>
          <p:nvPr/>
        </p:nvCxnSpPr>
        <p:spPr>
          <a:xfrm rot="5400000">
            <a:off x="6474077" y="1656932"/>
            <a:ext cx="1485686" cy="1891343"/>
          </a:xfrm>
          <a:prstGeom prst="curvedConnector3">
            <a:avLst>
              <a:gd name="adj1" fmla="val 6411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8" name="Curved Connector 56"/>
          <p:cNvCxnSpPr>
            <a:stCxn id="90" idx="2"/>
            <a:endCxn id="38" idx="0"/>
          </p:cNvCxnSpPr>
          <p:nvPr/>
        </p:nvCxnSpPr>
        <p:spPr>
          <a:xfrm rot="5400000">
            <a:off x="6133794" y="1997214"/>
            <a:ext cx="676531" cy="401622"/>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1" name="Curved Connector 56"/>
          <p:cNvCxnSpPr>
            <a:stCxn id="80" idx="2"/>
            <a:endCxn id="8" idx="0"/>
          </p:cNvCxnSpPr>
          <p:nvPr/>
        </p:nvCxnSpPr>
        <p:spPr>
          <a:xfrm rot="5400000">
            <a:off x="6883216" y="3102364"/>
            <a:ext cx="517530" cy="1688129"/>
          </a:xfrm>
          <a:prstGeom prst="curvedConnector3">
            <a:avLst>
              <a:gd name="adj1" fmla="val 5795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 name="Curved Connector 56"/>
          <p:cNvCxnSpPr>
            <a:stCxn id="82" idx="2"/>
            <a:endCxn id="8" idx="0"/>
          </p:cNvCxnSpPr>
          <p:nvPr/>
        </p:nvCxnSpPr>
        <p:spPr>
          <a:xfrm rot="5400000">
            <a:off x="6527219" y="3458360"/>
            <a:ext cx="517530" cy="97613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5" name="Curved Connector 132"/>
          <p:cNvCxnSpPr/>
          <p:nvPr/>
        </p:nvCxnSpPr>
        <p:spPr>
          <a:xfrm rot="16200000" flipH="1">
            <a:off x="6034658" y="395432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urved Connector 56"/>
          <p:cNvCxnSpPr>
            <a:stCxn id="7" idx="0"/>
            <a:endCxn id="39" idx="1"/>
          </p:cNvCxnSpPr>
          <p:nvPr/>
        </p:nvCxnSpPr>
        <p:spPr>
          <a:xfrm rot="5400000" flipH="1" flipV="1">
            <a:off x="4891862" y="3383615"/>
            <a:ext cx="714376" cy="956619"/>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559882" y="1940833"/>
            <a:ext cx="277640" cy="292388"/>
          </a:xfrm>
          <a:prstGeom prst="rect">
            <a:avLst/>
          </a:prstGeom>
          <a:noFill/>
        </p:spPr>
        <p:txBody>
          <a:bodyPr wrap="none" rtlCol="0">
            <a:spAutoFit/>
          </a:bodyPr>
          <a:lstStyle/>
          <a:p>
            <a:r>
              <a:rPr lang="en-US" altLang="zh-CN" dirty="0"/>
              <a:t>1</a:t>
            </a:r>
            <a:endParaRPr lang="zh-CN" altLang="en-US" dirty="0"/>
          </a:p>
        </p:txBody>
      </p:sp>
      <p:sp>
        <p:nvSpPr>
          <p:cNvPr id="37" name="文本框 36"/>
          <p:cNvSpPr txBox="1"/>
          <p:nvPr/>
        </p:nvSpPr>
        <p:spPr>
          <a:xfrm>
            <a:off x="6388477" y="1937975"/>
            <a:ext cx="277640" cy="292388"/>
          </a:xfrm>
          <a:prstGeom prst="rect">
            <a:avLst/>
          </a:prstGeom>
          <a:noFill/>
        </p:spPr>
        <p:txBody>
          <a:bodyPr wrap="none" rtlCol="0">
            <a:spAutoFit/>
          </a:bodyPr>
          <a:lstStyle/>
          <a:p>
            <a:r>
              <a:rPr lang="en-US" altLang="zh-CN" dirty="0"/>
              <a:t>2</a:t>
            </a:r>
            <a:endParaRPr lang="zh-CN" altLang="en-US" dirty="0"/>
          </a:p>
        </p:txBody>
      </p:sp>
      <p:sp>
        <p:nvSpPr>
          <p:cNvPr id="12" name="文本框 11"/>
          <p:cNvSpPr txBox="1"/>
          <p:nvPr/>
        </p:nvSpPr>
        <p:spPr>
          <a:xfrm>
            <a:off x="9761838" y="1426178"/>
            <a:ext cx="2317787" cy="4293483"/>
          </a:xfrm>
          <a:prstGeom prst="rect">
            <a:avLst/>
          </a:prstGeom>
          <a:noFill/>
        </p:spPr>
        <p:txBody>
          <a:bodyPr wrap="square" rtlCol="0">
            <a:spAutoFit/>
          </a:bodyPr>
          <a:lstStyle/>
          <a:p>
            <a:r>
              <a:rPr lang="en-US" altLang="zh-CN" dirty="0"/>
              <a:t>1. SA1 Management requirements refer to SA5 specifications.</a:t>
            </a:r>
          </a:p>
          <a:p>
            <a:r>
              <a:rPr lang="en-US" altLang="zh-CN" dirty="0"/>
              <a:t>2. Take GSMA GST deliverables as input</a:t>
            </a:r>
          </a:p>
          <a:p>
            <a:r>
              <a:rPr lang="en-US" altLang="zh-CN" dirty="0"/>
              <a:t>3. Align the </a:t>
            </a:r>
            <a:r>
              <a:rPr lang="en-US" altLang="zh-CN" dirty="0" err="1"/>
              <a:t>MnS</a:t>
            </a:r>
            <a:r>
              <a:rPr lang="en-US" altLang="zh-CN" dirty="0"/>
              <a:t> with ZSM</a:t>
            </a:r>
          </a:p>
          <a:p>
            <a:r>
              <a:rPr lang="en-US" altLang="zh-CN" dirty="0"/>
              <a:t>4. ONAP reuses SA5 </a:t>
            </a:r>
            <a:r>
              <a:rPr lang="en-US" altLang="zh-CN" dirty="0" err="1"/>
              <a:t>MnS</a:t>
            </a:r>
            <a:endParaRPr lang="en-US" altLang="zh-CN" dirty="0"/>
          </a:p>
          <a:p>
            <a:r>
              <a:rPr lang="en-US" altLang="zh-CN" dirty="0"/>
              <a:t>5. Collaboration with SA2 on architecture and CN management</a:t>
            </a:r>
          </a:p>
          <a:p>
            <a:r>
              <a:rPr lang="en-US" altLang="zh-CN" dirty="0"/>
              <a:t>6. Collaboration with SA4 on </a:t>
            </a:r>
            <a:r>
              <a:rPr lang="en-US" altLang="zh-CN" dirty="0" err="1"/>
              <a:t>QoE</a:t>
            </a:r>
            <a:r>
              <a:rPr lang="en-US" altLang="zh-CN" dirty="0"/>
              <a:t> </a:t>
            </a:r>
          </a:p>
          <a:p>
            <a:r>
              <a:rPr lang="en-US" altLang="zh-CN" dirty="0"/>
              <a:t>7. O-RAN reuse SA5 </a:t>
            </a:r>
            <a:r>
              <a:rPr lang="en-US" altLang="zh-CN" dirty="0" err="1"/>
              <a:t>MnS</a:t>
            </a:r>
            <a:endParaRPr lang="en-US" altLang="zh-CN" dirty="0"/>
          </a:p>
          <a:p>
            <a:r>
              <a:rPr lang="en-US" altLang="zh-CN" dirty="0"/>
              <a:t>8. Provide inputs to CT</a:t>
            </a:r>
          </a:p>
          <a:p>
            <a:r>
              <a:rPr lang="en-US" altLang="zh-CN" dirty="0"/>
              <a:t>9. Collaboration with RAN on RAN </a:t>
            </a:r>
            <a:r>
              <a:rPr lang="en-US" altLang="zh-CN" dirty="0" smtClean="0"/>
              <a:t>management</a:t>
            </a:r>
          </a:p>
          <a:p>
            <a:r>
              <a:rPr lang="en-US" altLang="zh-CN" dirty="0" smtClean="0"/>
              <a:t>10. Collaboration with SA6 on exposure and edge computing</a:t>
            </a:r>
          </a:p>
          <a:p>
            <a:r>
              <a:rPr lang="en-US" altLang="zh-CN" dirty="0" smtClean="0"/>
              <a:t>11. Collaboration with SA3 on security aspects</a:t>
            </a:r>
            <a:endParaRPr lang="zh-CN" altLang="en-US" dirty="0"/>
          </a:p>
        </p:txBody>
      </p:sp>
      <p:sp>
        <p:nvSpPr>
          <p:cNvPr id="40" name="文本框 39"/>
          <p:cNvSpPr txBox="1"/>
          <p:nvPr/>
        </p:nvSpPr>
        <p:spPr>
          <a:xfrm>
            <a:off x="7710424" y="2250232"/>
            <a:ext cx="277640" cy="292388"/>
          </a:xfrm>
          <a:prstGeom prst="rect">
            <a:avLst/>
          </a:prstGeom>
          <a:noFill/>
        </p:spPr>
        <p:txBody>
          <a:bodyPr wrap="none" rtlCol="0">
            <a:spAutoFit/>
          </a:bodyPr>
          <a:lstStyle/>
          <a:p>
            <a:r>
              <a:rPr lang="en-US" altLang="zh-CN" dirty="0"/>
              <a:t>3</a:t>
            </a:r>
            <a:endParaRPr lang="zh-CN" altLang="en-US" dirty="0"/>
          </a:p>
        </p:txBody>
      </p:sp>
      <p:sp>
        <p:nvSpPr>
          <p:cNvPr id="41" name="文本框 40"/>
          <p:cNvSpPr txBox="1"/>
          <p:nvPr/>
        </p:nvSpPr>
        <p:spPr>
          <a:xfrm>
            <a:off x="6497093" y="3745296"/>
            <a:ext cx="277640" cy="292388"/>
          </a:xfrm>
          <a:prstGeom prst="rect">
            <a:avLst/>
          </a:prstGeom>
          <a:noFill/>
        </p:spPr>
        <p:txBody>
          <a:bodyPr wrap="none" rtlCol="0">
            <a:spAutoFit/>
          </a:bodyPr>
          <a:lstStyle/>
          <a:p>
            <a:r>
              <a:rPr lang="en-US" altLang="zh-CN" dirty="0"/>
              <a:t>4</a:t>
            </a:r>
            <a:endParaRPr lang="zh-CN" altLang="en-US" dirty="0"/>
          </a:p>
        </p:txBody>
      </p:sp>
      <p:sp>
        <p:nvSpPr>
          <p:cNvPr id="42" name="文本框 41"/>
          <p:cNvSpPr txBox="1"/>
          <p:nvPr/>
        </p:nvSpPr>
        <p:spPr>
          <a:xfrm>
            <a:off x="3943295" y="2998642"/>
            <a:ext cx="277640" cy="292388"/>
          </a:xfrm>
          <a:prstGeom prst="rect">
            <a:avLst/>
          </a:prstGeom>
          <a:noFill/>
        </p:spPr>
        <p:txBody>
          <a:bodyPr wrap="none" rtlCol="0">
            <a:spAutoFit/>
          </a:bodyPr>
          <a:lstStyle/>
          <a:p>
            <a:r>
              <a:rPr lang="en-US" altLang="zh-CN" dirty="0"/>
              <a:t>5</a:t>
            </a:r>
            <a:endParaRPr lang="zh-CN" altLang="en-US" dirty="0"/>
          </a:p>
        </p:txBody>
      </p:sp>
      <p:sp>
        <p:nvSpPr>
          <p:cNvPr id="43" name="文本框 42"/>
          <p:cNvSpPr txBox="1"/>
          <p:nvPr/>
        </p:nvSpPr>
        <p:spPr>
          <a:xfrm>
            <a:off x="5051909" y="3510590"/>
            <a:ext cx="277640" cy="292388"/>
          </a:xfrm>
          <a:prstGeom prst="rect">
            <a:avLst/>
          </a:prstGeom>
          <a:noFill/>
        </p:spPr>
        <p:txBody>
          <a:bodyPr wrap="none" rtlCol="0">
            <a:spAutoFit/>
          </a:bodyPr>
          <a:lstStyle/>
          <a:p>
            <a:r>
              <a:rPr lang="en-US" altLang="zh-CN" dirty="0"/>
              <a:t>6</a:t>
            </a:r>
            <a:endParaRPr lang="zh-CN" altLang="en-US" dirty="0"/>
          </a:p>
        </p:txBody>
      </p:sp>
      <p:sp>
        <p:nvSpPr>
          <p:cNvPr id="44" name="文本框 43"/>
          <p:cNvSpPr txBox="1"/>
          <p:nvPr/>
        </p:nvSpPr>
        <p:spPr>
          <a:xfrm>
            <a:off x="7479884" y="3823392"/>
            <a:ext cx="277640" cy="292388"/>
          </a:xfrm>
          <a:prstGeom prst="rect">
            <a:avLst/>
          </a:prstGeom>
          <a:noFill/>
        </p:spPr>
        <p:txBody>
          <a:bodyPr wrap="none" rtlCol="0">
            <a:spAutoFit/>
          </a:bodyPr>
          <a:lstStyle/>
          <a:p>
            <a:r>
              <a:rPr lang="en-US" altLang="zh-CN" dirty="0"/>
              <a:t>7</a:t>
            </a:r>
            <a:endParaRPr lang="zh-CN" altLang="en-US" dirty="0"/>
          </a:p>
        </p:txBody>
      </p:sp>
      <p:sp>
        <p:nvSpPr>
          <p:cNvPr id="45" name="文本框 44"/>
          <p:cNvSpPr txBox="1"/>
          <p:nvPr/>
        </p:nvSpPr>
        <p:spPr>
          <a:xfrm>
            <a:off x="5749434" y="3871965"/>
            <a:ext cx="277640" cy="292388"/>
          </a:xfrm>
          <a:prstGeom prst="rect">
            <a:avLst/>
          </a:prstGeom>
          <a:noFill/>
        </p:spPr>
        <p:txBody>
          <a:bodyPr wrap="none" rtlCol="0">
            <a:spAutoFit/>
          </a:bodyPr>
          <a:lstStyle/>
          <a:p>
            <a:r>
              <a:rPr lang="en-US" altLang="zh-CN" dirty="0"/>
              <a:t>8</a:t>
            </a:r>
            <a:endParaRPr lang="zh-CN" altLang="en-US" dirty="0"/>
          </a:p>
        </p:txBody>
      </p:sp>
      <p:sp>
        <p:nvSpPr>
          <p:cNvPr id="46" name="文本框 45"/>
          <p:cNvSpPr txBox="1"/>
          <p:nvPr/>
        </p:nvSpPr>
        <p:spPr>
          <a:xfrm>
            <a:off x="8170534" y="2623850"/>
            <a:ext cx="277640" cy="292388"/>
          </a:xfrm>
          <a:prstGeom prst="rect">
            <a:avLst/>
          </a:prstGeom>
          <a:noFill/>
        </p:spPr>
        <p:txBody>
          <a:bodyPr wrap="none" rtlCol="0">
            <a:spAutoFit/>
          </a:bodyPr>
          <a:lstStyle/>
          <a:p>
            <a:r>
              <a:rPr lang="en-US" altLang="zh-CN" dirty="0"/>
              <a:t>9</a:t>
            </a:r>
            <a:endParaRPr lang="zh-CN" altLang="en-US" dirty="0"/>
          </a:p>
        </p:txBody>
      </p:sp>
      <p:sp>
        <p:nvSpPr>
          <p:cNvPr id="2" name="文本框 1"/>
          <p:cNvSpPr txBox="1"/>
          <p:nvPr/>
        </p:nvSpPr>
        <p:spPr>
          <a:xfrm>
            <a:off x="7568496" y="5916504"/>
            <a:ext cx="4064895" cy="292388"/>
          </a:xfrm>
          <a:prstGeom prst="rect">
            <a:avLst/>
          </a:prstGeom>
          <a:noFill/>
        </p:spPr>
        <p:txBody>
          <a:bodyPr wrap="none" rtlCol="0">
            <a:spAutoFit/>
          </a:bodyPr>
          <a:lstStyle/>
          <a:p>
            <a:r>
              <a:rPr lang="en-US" altLang="zh-CN" dirty="0" smtClean="0"/>
              <a:t>Note: To be updated with working progress in Rel-18</a:t>
            </a:r>
            <a:endParaRPr lang="zh-CN" altLang="en-US" dirty="0"/>
          </a:p>
        </p:txBody>
      </p:sp>
      <p:cxnSp>
        <p:nvCxnSpPr>
          <p:cNvPr id="48" name="Curved Connector 56"/>
          <p:cNvCxnSpPr>
            <a:stCxn id="9" idx="3"/>
            <a:endCxn id="39" idx="0"/>
          </p:cNvCxnSpPr>
          <p:nvPr/>
        </p:nvCxnSpPr>
        <p:spPr>
          <a:xfrm flipH="1" flipV="1">
            <a:off x="6271248" y="3345446"/>
            <a:ext cx="2132939" cy="1085373"/>
          </a:xfrm>
          <a:prstGeom prst="curvedConnector4">
            <a:avLst>
              <a:gd name="adj1" fmla="val -7242"/>
              <a:gd name="adj2" fmla="val 12561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7739740" y="3061774"/>
            <a:ext cx="370614" cy="292388"/>
          </a:xfrm>
          <a:prstGeom prst="rect">
            <a:avLst/>
          </a:prstGeom>
          <a:noFill/>
        </p:spPr>
        <p:txBody>
          <a:bodyPr wrap="none" rtlCol="0">
            <a:spAutoFit/>
          </a:bodyPr>
          <a:lstStyle/>
          <a:p>
            <a:r>
              <a:rPr lang="en-US" altLang="zh-CN" dirty="0" smtClean="0"/>
              <a:t>10</a:t>
            </a:r>
            <a:endParaRPr lang="zh-CN" altLang="en-US" dirty="0"/>
          </a:p>
        </p:txBody>
      </p:sp>
      <p:cxnSp>
        <p:nvCxnSpPr>
          <p:cNvPr id="59" name="Curved Connector 56"/>
          <p:cNvCxnSpPr>
            <a:stCxn id="6" idx="0"/>
            <a:endCxn id="39" idx="0"/>
          </p:cNvCxnSpPr>
          <p:nvPr/>
        </p:nvCxnSpPr>
        <p:spPr>
          <a:xfrm rot="5400000" flipH="1" flipV="1">
            <a:off x="4470526" y="2407685"/>
            <a:ext cx="862961" cy="2738484"/>
          </a:xfrm>
          <a:prstGeom prst="curvedConnector3">
            <a:avLst>
              <a:gd name="adj1" fmla="val 11217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3793512" y="3404181"/>
            <a:ext cx="358240" cy="292388"/>
          </a:xfrm>
          <a:prstGeom prst="rect">
            <a:avLst/>
          </a:prstGeom>
          <a:noFill/>
        </p:spPr>
        <p:txBody>
          <a:bodyPr wrap="none" rtlCol="0">
            <a:spAutoFit/>
          </a:bodyPr>
          <a:lstStyle/>
          <a:p>
            <a:r>
              <a:rPr lang="en-US" altLang="zh-CN" dirty="0" smtClean="0"/>
              <a:t>11</a:t>
            </a:r>
            <a:endParaRPr lang="zh-CN" altLang="en-US" dirty="0"/>
          </a:p>
        </p:txBody>
      </p:sp>
    </p:spTree>
    <p:extLst>
      <p:ext uri="{BB962C8B-B14F-4D97-AF65-F5344CB8AC3E}">
        <p14:creationId xmlns:p14="http://schemas.microsoft.com/office/powerpoint/2010/main" val="2570939152"/>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46994" y="5990550"/>
            <a:ext cx="2133405" cy="307777"/>
          </a:xfrm>
          <a:prstGeom prst="rect">
            <a:avLst/>
          </a:prstGeom>
          <a:solidFill>
            <a:srgbClr val="00B0F0"/>
          </a:solidFill>
        </p:spPr>
        <p:txBody>
          <a:bodyPr wrap="none">
            <a:spAutoFit/>
          </a:bodyPr>
          <a:lstStyle/>
          <a:p>
            <a:r>
              <a:rPr lang="en-GB" altLang="en-US" sz="1400" dirty="0">
                <a:solidFill>
                  <a:schemeClr val="bg1"/>
                </a:solidFill>
              </a:rPr>
              <a:t>Ref: SA#94e SP-211555</a:t>
            </a:r>
            <a:endParaRPr lang="en-US" sz="1400" dirty="0">
              <a:solidFill>
                <a:schemeClr val="bg1"/>
              </a:solidFill>
            </a:endParaRPr>
          </a:p>
        </p:txBody>
      </p:sp>
      <p:sp>
        <p:nvSpPr>
          <p:cNvPr id="81" name="标题 1"/>
          <p:cNvSpPr>
            <a:spLocks noGrp="1"/>
          </p:cNvSpPr>
          <p:nvPr>
            <p:ph type="title"/>
          </p:nvPr>
        </p:nvSpPr>
        <p:spPr>
          <a:xfrm>
            <a:off x="117053" y="44669"/>
            <a:ext cx="9585583" cy="817179"/>
          </a:xfrm>
        </p:spPr>
        <p:txBody>
          <a:bodyPr/>
          <a:lstStyle/>
          <a:p>
            <a:pPr algn="l"/>
            <a:r>
              <a:rPr lang="en-US" altLang="zh-CN" sz="4000" dirty="0" smtClean="0"/>
              <a:t>Background information from SA#94e (1)</a:t>
            </a:r>
            <a:endParaRPr lang="en-US" sz="4000" dirty="0"/>
          </a:p>
        </p:txBody>
      </p:sp>
      <p:pic>
        <p:nvPicPr>
          <p:cNvPr id="2" name="图片 1"/>
          <p:cNvPicPr>
            <a:picLocks noChangeAspect="1"/>
          </p:cNvPicPr>
          <p:nvPr/>
        </p:nvPicPr>
        <p:blipFill>
          <a:blip r:embed="rId2"/>
          <a:stretch>
            <a:fillRect/>
          </a:stretch>
        </p:blipFill>
        <p:spPr>
          <a:xfrm>
            <a:off x="1493121" y="734334"/>
            <a:ext cx="9205758" cy="5389331"/>
          </a:xfrm>
          <a:prstGeom prst="rect">
            <a:avLst/>
          </a:prstGeom>
        </p:spPr>
      </p:pic>
    </p:spTree>
    <p:extLst>
      <p:ext uri="{BB962C8B-B14F-4D97-AF65-F5344CB8AC3E}">
        <p14:creationId xmlns:p14="http://schemas.microsoft.com/office/powerpoint/2010/main" val="2722516315"/>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238655" y="1080575"/>
            <a:ext cx="9187468" cy="5273497"/>
          </a:xfrm>
          <a:prstGeom prst="rect">
            <a:avLst/>
          </a:prstGeom>
        </p:spPr>
      </p:pic>
      <p:sp>
        <p:nvSpPr>
          <p:cNvPr id="5" name="标题 1"/>
          <p:cNvSpPr>
            <a:spLocks noGrp="1"/>
          </p:cNvSpPr>
          <p:nvPr>
            <p:ph type="title"/>
          </p:nvPr>
        </p:nvSpPr>
        <p:spPr>
          <a:xfrm>
            <a:off x="117053" y="44669"/>
            <a:ext cx="9585583" cy="817179"/>
          </a:xfrm>
        </p:spPr>
        <p:txBody>
          <a:bodyPr/>
          <a:lstStyle/>
          <a:p>
            <a:pPr algn="l"/>
            <a:r>
              <a:rPr lang="en-US" altLang="zh-CN" sz="4000" dirty="0"/>
              <a:t>Background information from </a:t>
            </a:r>
            <a:r>
              <a:rPr lang="en-US" altLang="zh-CN" sz="4000" dirty="0" smtClean="0"/>
              <a:t>SA#94e (2)</a:t>
            </a:r>
            <a:endParaRPr lang="en-US" sz="4000" dirty="0"/>
          </a:p>
        </p:txBody>
      </p:sp>
      <p:sp>
        <p:nvSpPr>
          <p:cNvPr id="6" name="矩形 5"/>
          <p:cNvSpPr/>
          <p:nvPr/>
        </p:nvSpPr>
        <p:spPr>
          <a:xfrm>
            <a:off x="246994" y="5990550"/>
            <a:ext cx="2133405" cy="307777"/>
          </a:xfrm>
          <a:prstGeom prst="rect">
            <a:avLst/>
          </a:prstGeom>
          <a:solidFill>
            <a:srgbClr val="00B0F0"/>
          </a:solidFill>
        </p:spPr>
        <p:txBody>
          <a:bodyPr wrap="none">
            <a:spAutoFit/>
          </a:bodyPr>
          <a:lstStyle/>
          <a:p>
            <a:r>
              <a:rPr lang="en-GB" altLang="en-US" sz="1400" dirty="0">
                <a:solidFill>
                  <a:schemeClr val="bg1"/>
                </a:solidFill>
              </a:rPr>
              <a:t>Ref: SA#94e SP-211555</a:t>
            </a:r>
            <a:endParaRPr lang="en-US" sz="1400" dirty="0">
              <a:solidFill>
                <a:schemeClr val="bg1"/>
              </a:solidFill>
            </a:endParaRPr>
          </a:p>
        </p:txBody>
      </p:sp>
    </p:spTree>
    <p:extLst>
      <p:ext uri="{BB962C8B-B14F-4D97-AF65-F5344CB8AC3E}">
        <p14:creationId xmlns:p14="http://schemas.microsoft.com/office/powerpoint/2010/main" val="2650393170"/>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17053" y="44669"/>
            <a:ext cx="9585583" cy="817179"/>
          </a:xfrm>
        </p:spPr>
        <p:txBody>
          <a:bodyPr/>
          <a:lstStyle/>
          <a:p>
            <a:pPr algn="l"/>
            <a:r>
              <a:rPr lang="en-US" altLang="zh-CN" sz="4000" dirty="0"/>
              <a:t>Background information from </a:t>
            </a:r>
            <a:r>
              <a:rPr lang="en-US" altLang="zh-CN" sz="4000" dirty="0" smtClean="0"/>
              <a:t>SA#94e (3)</a:t>
            </a:r>
            <a:endParaRPr lang="en-US" sz="4000" dirty="0"/>
          </a:p>
        </p:txBody>
      </p:sp>
      <p:pic>
        <p:nvPicPr>
          <p:cNvPr id="2" name="图片 1"/>
          <p:cNvPicPr>
            <a:picLocks noChangeAspect="1"/>
          </p:cNvPicPr>
          <p:nvPr/>
        </p:nvPicPr>
        <p:blipFill>
          <a:blip r:embed="rId2"/>
          <a:stretch>
            <a:fillRect/>
          </a:stretch>
        </p:blipFill>
        <p:spPr>
          <a:xfrm>
            <a:off x="1660775" y="810541"/>
            <a:ext cx="8870449" cy="5236918"/>
          </a:xfrm>
          <a:prstGeom prst="rect">
            <a:avLst/>
          </a:prstGeom>
        </p:spPr>
      </p:pic>
      <p:sp>
        <p:nvSpPr>
          <p:cNvPr id="4" name="矩形 3"/>
          <p:cNvSpPr/>
          <p:nvPr/>
        </p:nvSpPr>
        <p:spPr>
          <a:xfrm>
            <a:off x="246994" y="5990550"/>
            <a:ext cx="2133405" cy="307777"/>
          </a:xfrm>
          <a:prstGeom prst="rect">
            <a:avLst/>
          </a:prstGeom>
          <a:solidFill>
            <a:srgbClr val="00B0F0"/>
          </a:solidFill>
        </p:spPr>
        <p:txBody>
          <a:bodyPr wrap="none">
            <a:spAutoFit/>
          </a:bodyPr>
          <a:lstStyle/>
          <a:p>
            <a:r>
              <a:rPr lang="en-GB" altLang="en-US" sz="1400" dirty="0">
                <a:solidFill>
                  <a:schemeClr val="bg1"/>
                </a:solidFill>
              </a:rPr>
              <a:t>Ref: SA#94e SP-211555</a:t>
            </a:r>
            <a:endParaRPr lang="en-US" sz="1400" dirty="0">
              <a:solidFill>
                <a:schemeClr val="bg1"/>
              </a:solidFill>
            </a:endParaRPr>
          </a:p>
        </p:txBody>
      </p:sp>
    </p:spTree>
    <p:extLst>
      <p:ext uri="{BB962C8B-B14F-4D97-AF65-F5344CB8AC3E}">
        <p14:creationId xmlns:p14="http://schemas.microsoft.com/office/powerpoint/2010/main" val="677996689"/>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00577" y="308280"/>
            <a:ext cx="10177830" cy="817179"/>
          </a:xfrm>
        </p:spPr>
        <p:txBody>
          <a:bodyPr/>
          <a:lstStyle/>
          <a:p>
            <a:pPr algn="l"/>
            <a:r>
              <a:rPr lang="en-US" altLang="zh-CN" sz="3600" dirty="0"/>
              <a:t>Consideration on SA5 OAM time planning</a:t>
            </a:r>
            <a:endParaRPr lang="en-US" sz="3600" dirty="0"/>
          </a:p>
        </p:txBody>
      </p:sp>
      <p:sp>
        <p:nvSpPr>
          <p:cNvPr id="6" name="文本框 5"/>
          <p:cNvSpPr txBox="1"/>
          <p:nvPr/>
        </p:nvSpPr>
        <p:spPr>
          <a:xfrm>
            <a:off x="799780" y="1683786"/>
            <a:ext cx="10716717" cy="2308324"/>
          </a:xfrm>
          <a:prstGeom prst="rect">
            <a:avLst/>
          </a:prstGeom>
          <a:noFill/>
        </p:spPr>
        <p:txBody>
          <a:bodyPr wrap="square" rtlCol="0">
            <a:spAutoFit/>
          </a:bodyPr>
          <a:lstStyle/>
          <a:p>
            <a:r>
              <a:rPr lang="en-US" altLang="zh-CN" sz="1600" dirty="0"/>
              <a:t>1. We should strictly follow the 3GPP release timelines (especially to align the stage 3 freeze date). </a:t>
            </a:r>
          </a:p>
          <a:p>
            <a:endParaRPr lang="en-US" altLang="zh-CN" sz="1600" dirty="0"/>
          </a:p>
          <a:p>
            <a:r>
              <a:rPr lang="en-US" altLang="zh-CN" sz="1600" dirty="0"/>
              <a:t>2. For the CT related features, we need to provide inputs to CT as early as possible.</a:t>
            </a:r>
          </a:p>
          <a:p>
            <a:endParaRPr lang="en-US" altLang="zh-CN" sz="1600" dirty="0"/>
          </a:p>
          <a:p>
            <a:r>
              <a:rPr lang="en-US" altLang="zh-CN" sz="1600" dirty="0"/>
              <a:t>3. Management aspects which have no </a:t>
            </a:r>
            <a:r>
              <a:rPr lang="en-US" altLang="zh-CN" sz="1600" dirty="0" smtClean="0"/>
              <a:t>CN/RAN </a:t>
            </a:r>
            <a:r>
              <a:rPr lang="en-US" altLang="zh-CN" sz="1600" dirty="0"/>
              <a:t>dependency </a:t>
            </a:r>
            <a:r>
              <a:rPr lang="en-US" altLang="zh-CN" sz="1600" dirty="0" smtClean="0"/>
              <a:t>or which needs to influence CN/RAN should </a:t>
            </a:r>
            <a:r>
              <a:rPr lang="en-US" altLang="zh-CN" sz="1600" dirty="0"/>
              <a:t>be addressed as early as possible. </a:t>
            </a:r>
          </a:p>
          <a:p>
            <a:endParaRPr lang="en-US" altLang="zh-CN" sz="1600" dirty="0"/>
          </a:p>
          <a:p>
            <a:r>
              <a:rPr lang="en-US" altLang="zh-CN" sz="1600" dirty="0"/>
              <a:t>4. Avoid exception requests as much as possible, </a:t>
            </a:r>
            <a:r>
              <a:rPr lang="en-US" altLang="zh-CN" sz="1600" dirty="0" smtClean="0"/>
              <a:t>in case the work could not be completed according to the time plan, either narrow </a:t>
            </a:r>
            <a:r>
              <a:rPr lang="en-US" altLang="zh-CN" sz="1600" dirty="0"/>
              <a:t>down the scope of the </a:t>
            </a:r>
            <a:r>
              <a:rPr lang="en-US" altLang="zh-CN" sz="1600" dirty="0" smtClean="0"/>
              <a:t>work, or postpone the work to next release.</a:t>
            </a:r>
            <a:endParaRPr lang="zh-CN" altLang="en-US" sz="1600" dirty="0"/>
          </a:p>
        </p:txBody>
      </p:sp>
    </p:spTree>
    <p:extLst>
      <p:ext uri="{BB962C8B-B14F-4D97-AF65-F5344CB8AC3E}">
        <p14:creationId xmlns:p14="http://schemas.microsoft.com/office/powerpoint/2010/main" val="1623150075"/>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943039" y="3929277"/>
            <a:ext cx="8655050" cy="1098550"/>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 name="Title 1"/>
          <p:cNvSpPr txBox="1">
            <a:spLocks/>
          </p:cNvSpPr>
          <p:nvPr/>
        </p:nvSpPr>
        <p:spPr bwMode="auto">
          <a:xfrm>
            <a:off x="943039" y="182776"/>
            <a:ext cx="7861300" cy="563563"/>
          </a:xfrm>
          <a:prstGeom prst="rect">
            <a:avLst/>
          </a:prstGeom>
          <a:noFill/>
          <a:ln>
            <a:noFill/>
          </a:ln>
        </p:spPr>
        <p:txBody>
          <a:bodyPr lIns="91430" tIns="45715" rIns="91430" bIns="45715" anchor="ctr"/>
          <a:lstStyle/>
          <a:p>
            <a:pPr algn="ctr">
              <a:defRPr/>
            </a:pPr>
            <a:r>
              <a:rPr lang="en-GB" sz="2800" kern="0" dirty="0">
                <a:solidFill>
                  <a:srgbClr val="FF0000"/>
                </a:solidFill>
                <a:latin typeface="Calibri"/>
                <a:ea typeface="ＭＳ Ｐゴシック" charset="0"/>
                <a:cs typeface="ＭＳ Ｐゴシック" charset="0"/>
              </a:rPr>
              <a:t>Release </a:t>
            </a:r>
            <a:r>
              <a:rPr lang="en-GB" sz="2800" kern="0" dirty="0" smtClean="0">
                <a:solidFill>
                  <a:srgbClr val="FF0000"/>
                </a:solidFill>
                <a:latin typeface="Calibri"/>
                <a:ea typeface="ＭＳ Ｐゴシック" charset="0"/>
                <a:cs typeface="ＭＳ Ｐゴシック" charset="0"/>
              </a:rPr>
              <a:t>18 </a:t>
            </a:r>
            <a:r>
              <a:rPr lang="en-GB" sz="2800" kern="0" dirty="0">
                <a:solidFill>
                  <a:srgbClr val="FF0000"/>
                </a:solidFill>
                <a:latin typeface="Calibri"/>
                <a:ea typeface="ＭＳ Ｐゴシック" charset="0"/>
                <a:cs typeface="ＭＳ Ｐゴシック" charset="0"/>
              </a:rPr>
              <a:t>timeline – figure with SA5 OAM</a:t>
            </a:r>
            <a:endParaRPr lang="en-US" sz="2800" kern="0" dirty="0">
              <a:solidFill>
                <a:srgbClr val="FF0000"/>
              </a:solidFill>
              <a:latin typeface="Calibri"/>
              <a:ea typeface="ＭＳ Ｐゴシック" charset="0"/>
              <a:cs typeface="ＭＳ Ｐゴシック" charset="0"/>
            </a:endParaRPr>
          </a:p>
        </p:txBody>
      </p:sp>
      <p:sp>
        <p:nvSpPr>
          <p:cNvPr id="6" name="Rectangle 21"/>
          <p:cNvSpPr/>
          <p:nvPr/>
        </p:nvSpPr>
        <p:spPr bwMode="auto">
          <a:xfrm>
            <a:off x="5888101" y="1411502"/>
            <a:ext cx="2779713" cy="201613"/>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7" name="Straight Connector 70"/>
          <p:cNvCxnSpPr>
            <a:cxnSpLocks noChangeShapeType="1"/>
          </p:cNvCxnSpPr>
          <p:nvPr/>
        </p:nvCxnSpPr>
        <p:spPr bwMode="auto">
          <a:xfrm flipV="1">
            <a:off x="6573901" y="1405152"/>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8" name="TextBox 71"/>
          <p:cNvSpPr txBox="1">
            <a:spLocks noChangeArrowheads="1"/>
          </p:cNvSpPr>
          <p:nvPr/>
        </p:nvSpPr>
        <p:spPr bwMode="auto">
          <a:xfrm>
            <a:off x="6277039" y="1398802"/>
            <a:ext cx="355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99</a:t>
            </a:r>
            <a:endParaRPr lang="en-GB" altLang="en-US" sz="1000" b="1">
              <a:solidFill>
                <a:srgbClr val="FF0000"/>
              </a:solidFill>
              <a:latin typeface="Arial" panose="020B0604020202020204" pitchFamily="34" charset="0"/>
            </a:endParaRPr>
          </a:p>
        </p:txBody>
      </p:sp>
      <p:cxnSp>
        <p:nvCxnSpPr>
          <p:cNvPr id="9" name="Straight Connector 72"/>
          <p:cNvCxnSpPr>
            <a:cxnSpLocks noChangeShapeType="1"/>
          </p:cNvCxnSpPr>
          <p:nvPr/>
        </p:nvCxnSpPr>
        <p:spPr bwMode="auto">
          <a:xfrm flipV="1">
            <a:off x="7275576" y="1405152"/>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 name="TextBox 73"/>
          <p:cNvSpPr txBox="1">
            <a:spLocks noChangeArrowheads="1"/>
          </p:cNvSpPr>
          <p:nvPr/>
        </p:nvSpPr>
        <p:spPr bwMode="auto">
          <a:xfrm>
            <a:off x="6935851" y="1398802"/>
            <a:ext cx="43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100</a:t>
            </a:r>
            <a:endParaRPr lang="en-GB" altLang="en-US" sz="1000" b="1">
              <a:solidFill>
                <a:srgbClr val="FF0000"/>
              </a:solidFill>
              <a:latin typeface="Arial" panose="020B0604020202020204" pitchFamily="34" charset="0"/>
            </a:endParaRPr>
          </a:p>
        </p:txBody>
      </p:sp>
      <p:cxnSp>
        <p:nvCxnSpPr>
          <p:cNvPr id="11" name="Straight Connector 74"/>
          <p:cNvCxnSpPr>
            <a:cxnSpLocks noChangeShapeType="1"/>
          </p:cNvCxnSpPr>
          <p:nvPr/>
        </p:nvCxnSpPr>
        <p:spPr bwMode="auto">
          <a:xfrm flipV="1">
            <a:off x="7972489" y="1405152"/>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2" name="TextBox 75"/>
          <p:cNvSpPr txBox="1">
            <a:spLocks noChangeArrowheads="1"/>
          </p:cNvSpPr>
          <p:nvPr/>
        </p:nvSpPr>
        <p:spPr bwMode="auto">
          <a:xfrm>
            <a:off x="7645464" y="1392452"/>
            <a:ext cx="43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101</a:t>
            </a:r>
            <a:endParaRPr lang="en-GB" altLang="en-US" sz="1000" b="1">
              <a:solidFill>
                <a:srgbClr val="FF0000"/>
              </a:solidFill>
              <a:latin typeface="Arial" panose="020B0604020202020204" pitchFamily="34" charset="0"/>
            </a:endParaRPr>
          </a:p>
        </p:txBody>
      </p:sp>
      <p:sp>
        <p:nvSpPr>
          <p:cNvPr id="13" name="TextBox 77"/>
          <p:cNvSpPr txBox="1">
            <a:spLocks noChangeArrowheads="1"/>
          </p:cNvSpPr>
          <p:nvPr/>
        </p:nvSpPr>
        <p:spPr bwMode="auto">
          <a:xfrm>
            <a:off x="8283639" y="1392452"/>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102</a:t>
            </a:r>
            <a:endParaRPr lang="en-GB" altLang="en-US" sz="1000" b="1">
              <a:solidFill>
                <a:srgbClr val="FF0000"/>
              </a:solidFill>
              <a:latin typeface="Arial" panose="020B0604020202020204" pitchFamily="34" charset="0"/>
            </a:endParaRPr>
          </a:p>
        </p:txBody>
      </p:sp>
      <p:sp>
        <p:nvSpPr>
          <p:cNvPr id="14" name="Rectangle 30"/>
          <p:cNvSpPr/>
          <p:nvPr/>
        </p:nvSpPr>
        <p:spPr bwMode="auto">
          <a:xfrm>
            <a:off x="877951" y="1408327"/>
            <a:ext cx="2581275" cy="201613"/>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15" name="Straight Connector 81"/>
          <p:cNvCxnSpPr>
            <a:cxnSpLocks noChangeShapeType="1"/>
          </p:cNvCxnSpPr>
          <p:nvPr/>
        </p:nvCxnSpPr>
        <p:spPr bwMode="auto">
          <a:xfrm flipV="1">
            <a:off x="1136714" y="1408327"/>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6" name="TextBox 82"/>
          <p:cNvSpPr txBox="1">
            <a:spLocks noChangeArrowheads="1"/>
          </p:cNvSpPr>
          <p:nvPr/>
        </p:nvSpPr>
        <p:spPr bwMode="auto">
          <a:xfrm>
            <a:off x="850964" y="1408327"/>
            <a:ext cx="355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91</a:t>
            </a:r>
            <a:endParaRPr lang="en-GB" altLang="en-US" sz="1000" b="1">
              <a:solidFill>
                <a:srgbClr val="FF0000"/>
              </a:solidFill>
              <a:latin typeface="Arial" panose="020B0604020202020204" pitchFamily="34" charset="0"/>
            </a:endParaRPr>
          </a:p>
        </p:txBody>
      </p:sp>
      <p:cxnSp>
        <p:nvCxnSpPr>
          <p:cNvPr id="17" name="Straight Connector 83"/>
          <p:cNvCxnSpPr>
            <a:cxnSpLocks noChangeShapeType="1"/>
          </p:cNvCxnSpPr>
          <p:nvPr/>
        </p:nvCxnSpPr>
        <p:spPr bwMode="auto">
          <a:xfrm flipV="1">
            <a:off x="1838389" y="1408327"/>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8" name="TextBox 84"/>
          <p:cNvSpPr txBox="1">
            <a:spLocks noChangeArrowheads="1"/>
          </p:cNvSpPr>
          <p:nvPr/>
        </p:nvSpPr>
        <p:spPr bwMode="auto">
          <a:xfrm>
            <a:off x="1552639" y="1408327"/>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92</a:t>
            </a:r>
            <a:endParaRPr lang="en-GB" altLang="en-US" sz="1000" b="1">
              <a:solidFill>
                <a:srgbClr val="FF0000"/>
              </a:solidFill>
              <a:latin typeface="Arial" panose="020B0604020202020204" pitchFamily="34" charset="0"/>
            </a:endParaRPr>
          </a:p>
        </p:txBody>
      </p:sp>
      <p:cxnSp>
        <p:nvCxnSpPr>
          <p:cNvPr id="19" name="Straight Connector 85"/>
          <p:cNvCxnSpPr>
            <a:cxnSpLocks noChangeShapeType="1"/>
          </p:cNvCxnSpPr>
          <p:nvPr/>
        </p:nvCxnSpPr>
        <p:spPr bwMode="auto">
          <a:xfrm flipV="1">
            <a:off x="2533714" y="1408327"/>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0" name="TextBox 86"/>
          <p:cNvSpPr txBox="1">
            <a:spLocks noChangeArrowheads="1"/>
          </p:cNvSpPr>
          <p:nvPr/>
        </p:nvSpPr>
        <p:spPr bwMode="auto">
          <a:xfrm>
            <a:off x="2249551" y="1408327"/>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93</a:t>
            </a:r>
            <a:endParaRPr lang="en-GB" altLang="en-US" sz="1000" b="1">
              <a:solidFill>
                <a:srgbClr val="FF0000"/>
              </a:solidFill>
              <a:latin typeface="Arial" panose="020B0604020202020204" pitchFamily="34" charset="0"/>
            </a:endParaRPr>
          </a:p>
        </p:txBody>
      </p:sp>
      <p:cxnSp>
        <p:nvCxnSpPr>
          <p:cNvPr id="21" name="Straight Connector 87"/>
          <p:cNvCxnSpPr>
            <a:cxnSpLocks noChangeShapeType="1"/>
          </p:cNvCxnSpPr>
          <p:nvPr/>
        </p:nvCxnSpPr>
        <p:spPr bwMode="auto">
          <a:xfrm flipV="1">
            <a:off x="3160776" y="1408327"/>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2" name="TextBox 88"/>
          <p:cNvSpPr txBox="1">
            <a:spLocks noChangeArrowheads="1"/>
          </p:cNvSpPr>
          <p:nvPr/>
        </p:nvSpPr>
        <p:spPr bwMode="auto">
          <a:xfrm>
            <a:off x="2876614" y="1408327"/>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94</a:t>
            </a:r>
            <a:endParaRPr lang="en-GB" altLang="en-US" sz="1000" b="1">
              <a:solidFill>
                <a:srgbClr val="FF0000"/>
              </a:solidFill>
              <a:latin typeface="Arial" panose="020B0604020202020204" pitchFamily="34" charset="0"/>
            </a:endParaRPr>
          </a:p>
        </p:txBody>
      </p:sp>
      <p:cxnSp>
        <p:nvCxnSpPr>
          <p:cNvPr id="23" name="Straight Connector 115"/>
          <p:cNvCxnSpPr>
            <a:cxnSpLocks noChangeShapeType="1"/>
          </p:cNvCxnSpPr>
          <p:nvPr/>
        </p:nvCxnSpPr>
        <p:spPr bwMode="auto">
          <a:xfrm>
            <a:off x="3843401"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24" name="TextBox 45"/>
          <p:cNvSpPr txBox="1"/>
          <p:nvPr/>
        </p:nvSpPr>
        <p:spPr>
          <a:xfrm>
            <a:off x="4251389" y="1060665"/>
            <a:ext cx="746125" cy="338137"/>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2022</a:t>
            </a:r>
            <a:endParaRPr lang="en-GB" sz="1050" b="1" dirty="0">
              <a:solidFill>
                <a:prstClr val="black"/>
              </a:solidFill>
              <a:ea typeface="ＭＳ Ｐゴシック" charset="-128"/>
              <a:cs typeface="Arial" pitchFamily="34" charset="0"/>
            </a:endParaRPr>
          </a:p>
        </p:txBody>
      </p:sp>
      <p:cxnSp>
        <p:nvCxnSpPr>
          <p:cNvPr id="25" name="Straight Connector 114"/>
          <p:cNvCxnSpPr>
            <a:cxnSpLocks noChangeShapeType="1"/>
          </p:cNvCxnSpPr>
          <p:nvPr/>
        </p:nvCxnSpPr>
        <p:spPr bwMode="auto">
          <a:xfrm>
            <a:off x="1057339"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26" name="Straight Connector 114"/>
          <p:cNvCxnSpPr>
            <a:cxnSpLocks noChangeShapeType="1"/>
          </p:cNvCxnSpPr>
          <p:nvPr/>
        </p:nvCxnSpPr>
        <p:spPr bwMode="auto">
          <a:xfrm>
            <a:off x="1754251"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27" name="Rectangle 68"/>
          <p:cNvSpPr/>
          <p:nvPr/>
        </p:nvSpPr>
        <p:spPr bwMode="auto">
          <a:xfrm>
            <a:off x="3163951" y="1406740"/>
            <a:ext cx="2749550" cy="201612"/>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28" name="Straight Connector 48"/>
          <p:cNvCxnSpPr>
            <a:cxnSpLocks noChangeShapeType="1"/>
          </p:cNvCxnSpPr>
          <p:nvPr/>
        </p:nvCxnSpPr>
        <p:spPr bwMode="auto">
          <a:xfrm flipV="1">
            <a:off x="3854514" y="1406740"/>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9" name="TextBox 61"/>
          <p:cNvSpPr txBox="1">
            <a:spLocks noChangeArrowheads="1"/>
          </p:cNvSpPr>
          <p:nvPr/>
        </p:nvSpPr>
        <p:spPr bwMode="auto">
          <a:xfrm>
            <a:off x="3570351" y="140674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95</a:t>
            </a:r>
            <a:endParaRPr lang="en-GB" altLang="en-US" sz="1000" b="1">
              <a:solidFill>
                <a:srgbClr val="FF0000"/>
              </a:solidFill>
              <a:latin typeface="Arial" panose="020B0604020202020204" pitchFamily="34" charset="0"/>
            </a:endParaRPr>
          </a:p>
        </p:txBody>
      </p:sp>
      <p:cxnSp>
        <p:nvCxnSpPr>
          <p:cNvPr id="30" name="Straight Connector 62"/>
          <p:cNvCxnSpPr>
            <a:cxnSpLocks noChangeShapeType="1"/>
          </p:cNvCxnSpPr>
          <p:nvPr/>
        </p:nvCxnSpPr>
        <p:spPr bwMode="auto">
          <a:xfrm flipV="1">
            <a:off x="4556189" y="1406740"/>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1" name="TextBox 63"/>
          <p:cNvSpPr txBox="1">
            <a:spLocks noChangeArrowheads="1"/>
          </p:cNvSpPr>
          <p:nvPr/>
        </p:nvSpPr>
        <p:spPr bwMode="auto">
          <a:xfrm>
            <a:off x="4272026" y="140674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96</a:t>
            </a:r>
            <a:endParaRPr lang="en-GB" altLang="en-US" sz="1000" b="1">
              <a:solidFill>
                <a:srgbClr val="FF0000"/>
              </a:solidFill>
              <a:latin typeface="Arial" panose="020B0604020202020204" pitchFamily="34" charset="0"/>
            </a:endParaRPr>
          </a:p>
        </p:txBody>
      </p:sp>
      <p:cxnSp>
        <p:nvCxnSpPr>
          <p:cNvPr id="32" name="Straight Connector 64"/>
          <p:cNvCxnSpPr>
            <a:cxnSpLocks noChangeShapeType="1"/>
          </p:cNvCxnSpPr>
          <p:nvPr/>
        </p:nvCxnSpPr>
        <p:spPr bwMode="auto">
          <a:xfrm flipV="1">
            <a:off x="5253101" y="1406740"/>
            <a:ext cx="7938"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3" name="TextBox 65"/>
          <p:cNvSpPr txBox="1">
            <a:spLocks noChangeArrowheads="1"/>
          </p:cNvSpPr>
          <p:nvPr/>
        </p:nvSpPr>
        <p:spPr bwMode="auto">
          <a:xfrm>
            <a:off x="4967351" y="140674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97</a:t>
            </a:r>
            <a:endParaRPr lang="en-GB" altLang="en-US" sz="1000" b="1">
              <a:solidFill>
                <a:srgbClr val="FF0000"/>
              </a:solidFill>
              <a:latin typeface="Arial" panose="020B0604020202020204" pitchFamily="34" charset="0"/>
            </a:endParaRPr>
          </a:p>
        </p:txBody>
      </p:sp>
      <p:cxnSp>
        <p:nvCxnSpPr>
          <p:cNvPr id="34" name="Straight Connector 66"/>
          <p:cNvCxnSpPr>
            <a:cxnSpLocks noChangeShapeType="1"/>
          </p:cNvCxnSpPr>
          <p:nvPr/>
        </p:nvCxnSpPr>
        <p:spPr bwMode="auto">
          <a:xfrm flipV="1">
            <a:off x="5878576" y="1406740"/>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5" name="TextBox 67"/>
          <p:cNvSpPr txBox="1">
            <a:spLocks noChangeArrowheads="1"/>
          </p:cNvSpPr>
          <p:nvPr/>
        </p:nvSpPr>
        <p:spPr bwMode="auto">
          <a:xfrm>
            <a:off x="5594414" y="1406740"/>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98</a:t>
            </a:r>
            <a:endParaRPr lang="en-GB" altLang="en-US" sz="1000" b="1">
              <a:solidFill>
                <a:srgbClr val="FF0000"/>
              </a:solidFill>
              <a:latin typeface="Arial" panose="020B0604020202020204" pitchFamily="34" charset="0"/>
            </a:endParaRPr>
          </a:p>
        </p:txBody>
      </p:sp>
      <p:sp>
        <p:nvSpPr>
          <p:cNvPr id="36" name="TextBox 77"/>
          <p:cNvSpPr txBox="1"/>
          <p:nvPr/>
        </p:nvSpPr>
        <p:spPr>
          <a:xfrm>
            <a:off x="1632014" y="1067015"/>
            <a:ext cx="747712" cy="339725"/>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2021</a:t>
            </a:r>
            <a:endParaRPr lang="en-GB" sz="1050" b="1" dirty="0">
              <a:solidFill>
                <a:prstClr val="black"/>
              </a:solidFill>
              <a:ea typeface="ＭＳ Ｐゴシック" charset="-128"/>
              <a:cs typeface="Arial" pitchFamily="34" charset="0"/>
            </a:endParaRPr>
          </a:p>
        </p:txBody>
      </p:sp>
      <p:cxnSp>
        <p:nvCxnSpPr>
          <p:cNvPr id="37" name="Straight Connector 114"/>
          <p:cNvCxnSpPr>
            <a:cxnSpLocks noChangeShapeType="1"/>
          </p:cNvCxnSpPr>
          <p:nvPr/>
        </p:nvCxnSpPr>
        <p:spPr bwMode="auto">
          <a:xfrm>
            <a:off x="8618601" y="1576602"/>
            <a:ext cx="0" cy="347503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8" name="TextBox 116"/>
          <p:cNvSpPr txBox="1">
            <a:spLocks noChangeArrowheads="1"/>
          </p:cNvSpPr>
          <p:nvPr/>
        </p:nvSpPr>
        <p:spPr bwMode="auto">
          <a:xfrm>
            <a:off x="943039" y="1144802"/>
            <a:ext cx="5683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TSG#</a:t>
            </a:r>
            <a:endParaRPr lang="en-GB" altLang="en-US" sz="1000" b="1">
              <a:solidFill>
                <a:srgbClr val="FF0000"/>
              </a:solidFill>
              <a:latin typeface="Arial" panose="020B0604020202020204" pitchFamily="34" charset="0"/>
            </a:endParaRPr>
          </a:p>
        </p:txBody>
      </p:sp>
      <p:sp>
        <p:nvSpPr>
          <p:cNvPr id="39" name="Rectangle 79"/>
          <p:cNvSpPr/>
          <p:nvPr/>
        </p:nvSpPr>
        <p:spPr bwMode="auto">
          <a:xfrm>
            <a:off x="8648764" y="1400390"/>
            <a:ext cx="1276350" cy="201612"/>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40" name="Straight Connector 48"/>
          <p:cNvCxnSpPr>
            <a:cxnSpLocks noChangeShapeType="1"/>
          </p:cNvCxnSpPr>
          <p:nvPr/>
        </p:nvCxnSpPr>
        <p:spPr bwMode="auto">
          <a:xfrm flipV="1">
            <a:off x="9196451" y="1379752"/>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41" name="TextBox 61"/>
          <p:cNvSpPr txBox="1">
            <a:spLocks noChangeArrowheads="1"/>
          </p:cNvSpPr>
          <p:nvPr/>
        </p:nvSpPr>
        <p:spPr bwMode="auto">
          <a:xfrm>
            <a:off x="8845614" y="1397215"/>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103</a:t>
            </a:r>
            <a:endParaRPr lang="en-GB" altLang="en-US" sz="1000" b="1">
              <a:solidFill>
                <a:srgbClr val="FF0000"/>
              </a:solidFill>
              <a:latin typeface="Arial" panose="020B0604020202020204" pitchFamily="34" charset="0"/>
            </a:endParaRPr>
          </a:p>
        </p:txBody>
      </p:sp>
      <p:cxnSp>
        <p:nvCxnSpPr>
          <p:cNvPr id="42" name="Straight Connector 114"/>
          <p:cNvCxnSpPr>
            <a:cxnSpLocks noChangeShapeType="1"/>
          </p:cNvCxnSpPr>
          <p:nvPr/>
        </p:nvCxnSpPr>
        <p:spPr bwMode="auto">
          <a:xfrm>
            <a:off x="9196451" y="157025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3" name="TextBox 85"/>
          <p:cNvSpPr txBox="1"/>
          <p:nvPr/>
        </p:nvSpPr>
        <p:spPr>
          <a:xfrm>
            <a:off x="7094601" y="1074952"/>
            <a:ext cx="746125" cy="338138"/>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2023</a:t>
            </a:r>
            <a:endParaRPr lang="en-GB" sz="1050" b="1" dirty="0">
              <a:solidFill>
                <a:prstClr val="black"/>
              </a:solidFill>
              <a:ea typeface="ＭＳ Ｐゴシック" charset="-128"/>
              <a:cs typeface="Arial" pitchFamily="34" charset="0"/>
            </a:endParaRPr>
          </a:p>
        </p:txBody>
      </p:sp>
      <p:cxnSp>
        <p:nvCxnSpPr>
          <p:cNvPr id="44" name="Straight Connector 114"/>
          <p:cNvCxnSpPr>
            <a:cxnSpLocks noChangeShapeType="1"/>
          </p:cNvCxnSpPr>
          <p:nvPr/>
        </p:nvCxnSpPr>
        <p:spPr bwMode="auto">
          <a:xfrm>
            <a:off x="7953439" y="157660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5" name="Straight Connector 114"/>
          <p:cNvCxnSpPr>
            <a:cxnSpLocks noChangeShapeType="1"/>
          </p:cNvCxnSpPr>
          <p:nvPr/>
        </p:nvCxnSpPr>
        <p:spPr bwMode="auto">
          <a:xfrm>
            <a:off x="6561201" y="157660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6" name="Straight Connector 114"/>
          <p:cNvCxnSpPr>
            <a:cxnSpLocks noChangeShapeType="1"/>
          </p:cNvCxnSpPr>
          <p:nvPr/>
        </p:nvCxnSpPr>
        <p:spPr bwMode="auto">
          <a:xfrm>
            <a:off x="7258114" y="157660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7" name="Straight Connector 114"/>
          <p:cNvCxnSpPr>
            <a:cxnSpLocks noChangeShapeType="1"/>
          </p:cNvCxnSpPr>
          <p:nvPr/>
        </p:nvCxnSpPr>
        <p:spPr bwMode="auto">
          <a:xfrm>
            <a:off x="5303901"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8" name="Straight Connector 114"/>
          <p:cNvCxnSpPr>
            <a:cxnSpLocks noChangeShapeType="1"/>
          </p:cNvCxnSpPr>
          <p:nvPr/>
        </p:nvCxnSpPr>
        <p:spPr bwMode="auto">
          <a:xfrm>
            <a:off x="4538726"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9" name="Straight Connector 114"/>
          <p:cNvCxnSpPr>
            <a:cxnSpLocks noChangeShapeType="1"/>
          </p:cNvCxnSpPr>
          <p:nvPr/>
        </p:nvCxnSpPr>
        <p:spPr bwMode="auto">
          <a:xfrm>
            <a:off x="3146489" y="1578190"/>
            <a:ext cx="0" cy="3475037"/>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0" name="Straight Connector 76"/>
          <p:cNvCxnSpPr>
            <a:cxnSpLocks noChangeShapeType="1"/>
          </p:cNvCxnSpPr>
          <p:nvPr/>
        </p:nvCxnSpPr>
        <p:spPr bwMode="auto">
          <a:xfrm flipV="1">
            <a:off x="8636064" y="1405152"/>
            <a:ext cx="11112"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1" name="Straight Connector 114"/>
          <p:cNvCxnSpPr>
            <a:cxnSpLocks noChangeShapeType="1"/>
          </p:cNvCxnSpPr>
          <p:nvPr/>
        </p:nvCxnSpPr>
        <p:spPr bwMode="auto">
          <a:xfrm>
            <a:off x="5899214" y="1557552"/>
            <a:ext cx="0" cy="347503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52" name="TextBox 1"/>
          <p:cNvSpPr txBox="1">
            <a:spLocks noChangeArrowheads="1"/>
          </p:cNvSpPr>
          <p:nvPr/>
        </p:nvSpPr>
        <p:spPr bwMode="auto">
          <a:xfrm>
            <a:off x="7458138" y="5867471"/>
            <a:ext cx="301541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b="1" i="1" dirty="0">
                <a:solidFill>
                  <a:srgbClr val="000000"/>
                </a:solidFill>
              </a:rPr>
              <a:t>Note: starting dates are indicative</a:t>
            </a:r>
          </a:p>
        </p:txBody>
      </p:sp>
      <p:sp>
        <p:nvSpPr>
          <p:cNvPr id="53" name="Chevron 60"/>
          <p:cNvSpPr>
            <a:spLocks noChangeArrowheads="1"/>
          </p:cNvSpPr>
          <p:nvPr/>
        </p:nvSpPr>
        <p:spPr bwMode="auto">
          <a:xfrm>
            <a:off x="3924364" y="2778340"/>
            <a:ext cx="4014787" cy="207962"/>
          </a:xfrm>
          <a:prstGeom prst="chevron">
            <a:avLst>
              <a:gd name="adj" fmla="val 4996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RAN1</a:t>
            </a:r>
          </a:p>
        </p:txBody>
      </p:sp>
      <p:cxnSp>
        <p:nvCxnSpPr>
          <p:cNvPr id="54" name="Straight Connector 115"/>
          <p:cNvCxnSpPr>
            <a:cxnSpLocks noChangeShapeType="1"/>
          </p:cNvCxnSpPr>
          <p:nvPr/>
        </p:nvCxnSpPr>
        <p:spPr bwMode="auto">
          <a:xfrm>
            <a:off x="9761601" y="1513102"/>
            <a:ext cx="0" cy="35385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55" name="TextBox 61"/>
          <p:cNvSpPr txBox="1">
            <a:spLocks noChangeArrowheads="1"/>
          </p:cNvSpPr>
          <p:nvPr/>
        </p:nvSpPr>
        <p:spPr bwMode="auto">
          <a:xfrm>
            <a:off x="9388539" y="1360702"/>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104</a:t>
            </a:r>
            <a:endParaRPr lang="en-GB" altLang="en-US" sz="1000" b="1">
              <a:solidFill>
                <a:srgbClr val="FF0000"/>
              </a:solidFill>
              <a:latin typeface="Arial" panose="020B0604020202020204" pitchFamily="34" charset="0"/>
            </a:endParaRPr>
          </a:p>
        </p:txBody>
      </p:sp>
      <p:sp>
        <p:nvSpPr>
          <p:cNvPr id="56" name="TextBox 96"/>
          <p:cNvSpPr txBox="1"/>
          <p:nvPr/>
        </p:nvSpPr>
        <p:spPr>
          <a:xfrm>
            <a:off x="9277414" y="1062252"/>
            <a:ext cx="746125" cy="339725"/>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2024</a:t>
            </a:r>
            <a:endParaRPr lang="en-GB" sz="1050" b="1" dirty="0">
              <a:solidFill>
                <a:prstClr val="black"/>
              </a:solidFill>
              <a:ea typeface="ＭＳ Ｐゴシック" charset="-128"/>
              <a:cs typeface="Arial" pitchFamily="34" charset="0"/>
            </a:endParaRPr>
          </a:p>
        </p:txBody>
      </p:sp>
      <p:cxnSp>
        <p:nvCxnSpPr>
          <p:cNvPr id="57" name="Straight Connector 114"/>
          <p:cNvCxnSpPr>
            <a:cxnSpLocks noChangeShapeType="1"/>
          </p:cNvCxnSpPr>
          <p:nvPr/>
        </p:nvCxnSpPr>
        <p:spPr bwMode="auto">
          <a:xfrm>
            <a:off x="2498789" y="155755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58" name="Chevron 73"/>
          <p:cNvSpPr>
            <a:spLocks noChangeArrowheads="1"/>
          </p:cNvSpPr>
          <p:nvPr/>
        </p:nvSpPr>
        <p:spPr bwMode="auto">
          <a:xfrm>
            <a:off x="3906901" y="2771990"/>
            <a:ext cx="611188" cy="207962"/>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59" name="Chevron 60"/>
          <p:cNvSpPr>
            <a:spLocks noChangeArrowheads="1"/>
          </p:cNvSpPr>
          <p:nvPr/>
        </p:nvSpPr>
        <p:spPr bwMode="auto">
          <a:xfrm>
            <a:off x="4621276" y="3022815"/>
            <a:ext cx="4014788" cy="207962"/>
          </a:xfrm>
          <a:prstGeom prst="chevron">
            <a:avLst>
              <a:gd name="adj" fmla="val 4996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RAN Completion (RAN2, RAN3, RAN4 core)</a:t>
            </a:r>
          </a:p>
        </p:txBody>
      </p:sp>
      <p:sp>
        <p:nvSpPr>
          <p:cNvPr id="60" name="Chevron 73"/>
          <p:cNvSpPr>
            <a:spLocks noChangeArrowheads="1"/>
          </p:cNvSpPr>
          <p:nvPr/>
        </p:nvSpPr>
        <p:spPr bwMode="auto">
          <a:xfrm>
            <a:off x="4603814" y="3021227"/>
            <a:ext cx="611187" cy="207963"/>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1" name="Chevron 60"/>
          <p:cNvSpPr>
            <a:spLocks noChangeArrowheads="1"/>
          </p:cNvSpPr>
          <p:nvPr/>
        </p:nvSpPr>
        <p:spPr bwMode="auto">
          <a:xfrm>
            <a:off x="2811526" y="2537040"/>
            <a:ext cx="3765550" cy="207962"/>
          </a:xfrm>
          <a:prstGeom prst="chevron">
            <a:avLst>
              <a:gd name="adj" fmla="val 49962"/>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dirty="0">
                <a:solidFill>
                  <a:srgbClr val="000000"/>
                </a:solidFill>
                <a:cs typeface="Arial" panose="020B0604020202020204" pitchFamily="34" charset="0"/>
              </a:rPr>
              <a:t>Stage 2 (SA2, SA6,…)</a:t>
            </a:r>
          </a:p>
        </p:txBody>
      </p:sp>
      <p:sp>
        <p:nvSpPr>
          <p:cNvPr id="62" name="Chevron 73"/>
          <p:cNvSpPr>
            <a:spLocks noChangeArrowheads="1"/>
          </p:cNvSpPr>
          <p:nvPr/>
        </p:nvSpPr>
        <p:spPr bwMode="auto">
          <a:xfrm>
            <a:off x="2794064" y="2535452"/>
            <a:ext cx="611187" cy="209550"/>
          </a:xfrm>
          <a:prstGeom prst="chevron">
            <a:avLst>
              <a:gd name="adj" fmla="val 50227"/>
            </a:avLst>
          </a:prstGeom>
          <a:gradFill rotWithShape="1">
            <a:gsLst>
              <a:gs pos="0">
                <a:srgbClr val="00B0F0"/>
              </a:gs>
              <a:gs pos="50000">
                <a:srgbClr val="00B0F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3" name="Chevron 60"/>
          <p:cNvSpPr>
            <a:spLocks noChangeArrowheads="1"/>
          </p:cNvSpPr>
          <p:nvPr/>
        </p:nvSpPr>
        <p:spPr bwMode="auto">
          <a:xfrm>
            <a:off x="1874901" y="2287802"/>
            <a:ext cx="1970088" cy="207963"/>
          </a:xfrm>
          <a:prstGeom prst="chevron">
            <a:avLst>
              <a:gd name="adj" fmla="val 49998"/>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Content def. RAN4</a:t>
            </a:r>
          </a:p>
        </p:txBody>
      </p:sp>
      <p:sp>
        <p:nvSpPr>
          <p:cNvPr id="64" name="Chevron 73"/>
          <p:cNvSpPr>
            <a:spLocks noChangeArrowheads="1"/>
          </p:cNvSpPr>
          <p:nvPr/>
        </p:nvSpPr>
        <p:spPr bwMode="auto">
          <a:xfrm>
            <a:off x="1857439" y="2286215"/>
            <a:ext cx="611187" cy="209550"/>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5" name="Chevron 60"/>
          <p:cNvSpPr>
            <a:spLocks noChangeArrowheads="1"/>
          </p:cNvSpPr>
          <p:nvPr/>
        </p:nvSpPr>
        <p:spPr bwMode="auto">
          <a:xfrm>
            <a:off x="1168464" y="1975065"/>
            <a:ext cx="1970087" cy="207962"/>
          </a:xfrm>
          <a:prstGeom prst="chevron">
            <a:avLst>
              <a:gd name="adj" fmla="val 49998"/>
            </a:avLst>
          </a:prstGeom>
          <a:solidFill>
            <a:srgbClr val="00B05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Rel-18 Content def.</a:t>
            </a:r>
          </a:p>
        </p:txBody>
      </p:sp>
      <p:sp>
        <p:nvSpPr>
          <p:cNvPr id="66" name="Chevron 73"/>
          <p:cNvSpPr>
            <a:spLocks noChangeArrowheads="1"/>
          </p:cNvSpPr>
          <p:nvPr/>
        </p:nvSpPr>
        <p:spPr bwMode="auto">
          <a:xfrm>
            <a:off x="1151001" y="1975065"/>
            <a:ext cx="611188" cy="207962"/>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7" name="Chevron 60"/>
          <p:cNvSpPr>
            <a:spLocks noChangeArrowheads="1"/>
          </p:cNvSpPr>
          <p:nvPr/>
        </p:nvSpPr>
        <p:spPr bwMode="auto">
          <a:xfrm>
            <a:off x="855726" y="1663915"/>
            <a:ext cx="2284413" cy="207962"/>
          </a:xfrm>
          <a:prstGeom prst="chevron">
            <a:avLst>
              <a:gd name="adj" fmla="val 4999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Stage 1 (SA1)</a:t>
            </a:r>
          </a:p>
        </p:txBody>
      </p:sp>
      <p:sp>
        <p:nvSpPr>
          <p:cNvPr id="68" name="Chevron 73"/>
          <p:cNvSpPr>
            <a:spLocks noChangeArrowheads="1"/>
          </p:cNvSpPr>
          <p:nvPr/>
        </p:nvSpPr>
        <p:spPr bwMode="auto">
          <a:xfrm>
            <a:off x="838263" y="1662327"/>
            <a:ext cx="611188" cy="209550"/>
          </a:xfrm>
          <a:prstGeom prst="chevron">
            <a:avLst>
              <a:gd name="adj" fmla="val 50227"/>
            </a:avLst>
          </a:prstGeom>
          <a:gradFill rotWithShape="1">
            <a:gsLst>
              <a:gs pos="0">
                <a:srgbClr val="00B0F0"/>
              </a:gs>
              <a:gs pos="50000">
                <a:srgbClr val="00B0F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9" name="Chevron 60"/>
          <p:cNvSpPr>
            <a:spLocks noChangeArrowheads="1"/>
          </p:cNvSpPr>
          <p:nvPr/>
        </p:nvSpPr>
        <p:spPr bwMode="auto">
          <a:xfrm>
            <a:off x="5546789" y="3256177"/>
            <a:ext cx="3071812" cy="207963"/>
          </a:xfrm>
          <a:prstGeom prst="chevron">
            <a:avLst>
              <a:gd name="adj" fmla="val 49989"/>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Stage 3 (CT &amp; SA)</a:t>
            </a:r>
          </a:p>
        </p:txBody>
      </p:sp>
      <p:sp>
        <p:nvSpPr>
          <p:cNvPr id="70" name="Chevron 73"/>
          <p:cNvSpPr>
            <a:spLocks noChangeArrowheads="1"/>
          </p:cNvSpPr>
          <p:nvPr/>
        </p:nvSpPr>
        <p:spPr bwMode="auto">
          <a:xfrm>
            <a:off x="5529326" y="3254590"/>
            <a:ext cx="611188" cy="209550"/>
          </a:xfrm>
          <a:prstGeom prst="chevron">
            <a:avLst>
              <a:gd name="adj" fmla="val 50227"/>
            </a:avLst>
          </a:prstGeom>
          <a:gradFill rotWithShape="1">
            <a:gsLst>
              <a:gs pos="0">
                <a:srgbClr val="00B0F0"/>
              </a:gs>
              <a:gs pos="50000">
                <a:srgbClr val="00B0F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71" name="Chevron 60"/>
          <p:cNvSpPr>
            <a:spLocks noChangeArrowheads="1"/>
          </p:cNvSpPr>
          <p:nvPr/>
        </p:nvSpPr>
        <p:spPr bwMode="auto">
          <a:xfrm>
            <a:off x="4680014" y="3487952"/>
            <a:ext cx="4525962" cy="207963"/>
          </a:xfrm>
          <a:prstGeom prst="chevron">
            <a:avLst>
              <a:gd name="adj" fmla="val 49975"/>
            </a:avLst>
          </a:prstGeom>
          <a:solidFill>
            <a:srgbClr val="00B05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ASN.1 &amp; Open APIs</a:t>
            </a:r>
          </a:p>
        </p:txBody>
      </p:sp>
      <p:sp>
        <p:nvSpPr>
          <p:cNvPr id="72" name="Chevron 73"/>
          <p:cNvSpPr>
            <a:spLocks noChangeArrowheads="1"/>
          </p:cNvSpPr>
          <p:nvPr/>
        </p:nvSpPr>
        <p:spPr bwMode="auto">
          <a:xfrm>
            <a:off x="4662551" y="3486365"/>
            <a:ext cx="611188" cy="209550"/>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73" name="Chevron 60"/>
          <p:cNvSpPr>
            <a:spLocks noChangeArrowheads="1"/>
          </p:cNvSpPr>
          <p:nvPr/>
        </p:nvSpPr>
        <p:spPr bwMode="auto">
          <a:xfrm>
            <a:off x="5746814" y="3721315"/>
            <a:ext cx="4014787" cy="207962"/>
          </a:xfrm>
          <a:prstGeom prst="chevron">
            <a:avLst>
              <a:gd name="adj" fmla="val 4996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RAN4 performance</a:t>
            </a:r>
          </a:p>
        </p:txBody>
      </p:sp>
      <p:sp>
        <p:nvSpPr>
          <p:cNvPr id="74" name="Chevron 73"/>
          <p:cNvSpPr>
            <a:spLocks noChangeArrowheads="1"/>
          </p:cNvSpPr>
          <p:nvPr/>
        </p:nvSpPr>
        <p:spPr bwMode="auto">
          <a:xfrm>
            <a:off x="5729351" y="3721315"/>
            <a:ext cx="611188" cy="207962"/>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75" name="Rectangle 12"/>
          <p:cNvSpPr>
            <a:spLocks noChangeArrowheads="1"/>
          </p:cNvSpPr>
          <p:nvPr/>
        </p:nvSpPr>
        <p:spPr bwMode="auto">
          <a:xfrm>
            <a:off x="2703576" y="947952"/>
            <a:ext cx="869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76" name="Straight Connector 114"/>
          <p:cNvCxnSpPr>
            <a:cxnSpLocks noChangeShapeType="1"/>
          </p:cNvCxnSpPr>
          <p:nvPr/>
        </p:nvCxnSpPr>
        <p:spPr bwMode="auto">
          <a:xfrm>
            <a:off x="3149664" y="1262277"/>
            <a:ext cx="0" cy="447675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77" name="Chevron 73"/>
          <p:cNvSpPr>
            <a:spLocks noChangeArrowheads="1"/>
          </p:cNvSpPr>
          <p:nvPr/>
        </p:nvSpPr>
        <p:spPr bwMode="auto">
          <a:xfrm>
            <a:off x="2844864" y="2535452"/>
            <a:ext cx="611187" cy="230188"/>
          </a:xfrm>
          <a:prstGeom prst="chevron">
            <a:avLst>
              <a:gd name="adj" fmla="val 5022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fr-FR" altLang="en-US" sz="1000" b="1">
                <a:solidFill>
                  <a:srgbClr val="000000"/>
                </a:solidFill>
                <a:latin typeface="Arial" panose="020B0604020202020204" pitchFamily="34" charset="0"/>
              </a:rPr>
              <a:t>Prio</a:t>
            </a:r>
          </a:p>
        </p:txBody>
      </p:sp>
      <p:sp>
        <p:nvSpPr>
          <p:cNvPr id="78" name="Star: 5 Points 75"/>
          <p:cNvSpPr/>
          <p:nvPr/>
        </p:nvSpPr>
        <p:spPr bwMode="auto">
          <a:xfrm>
            <a:off x="2898839" y="2437027"/>
            <a:ext cx="457200" cy="393700"/>
          </a:xfrm>
          <a:prstGeom prst="star5">
            <a:avLst/>
          </a:prstGeom>
          <a:noFill/>
          <a:ln w="9525" cap="flat" cmpd="sng" algn="ctr">
            <a:solidFill>
              <a:schemeClr val="tx1"/>
            </a:solidFill>
            <a:prstDash val="solid"/>
            <a:round/>
            <a:headEnd type="none" w="med" len="med"/>
            <a:tailEnd type="none" w="med" len="med"/>
          </a:ln>
          <a:effectLst/>
        </p:spPr>
        <p:txBody>
          <a:bodyPr/>
          <a:lstStyle/>
          <a:p>
            <a:pPr>
              <a:defRPr/>
            </a:pPr>
            <a:endParaRPr lang="en-GB" dirty="0">
              <a:solidFill>
                <a:prstClr val="black"/>
              </a:solidFill>
              <a:latin typeface="Arial" charset="0"/>
            </a:endParaRPr>
          </a:p>
        </p:txBody>
      </p:sp>
      <p:sp>
        <p:nvSpPr>
          <p:cNvPr id="79" name="Star: 5 Points 78"/>
          <p:cNvSpPr/>
          <p:nvPr/>
        </p:nvSpPr>
        <p:spPr bwMode="auto">
          <a:xfrm>
            <a:off x="2902014" y="1524215"/>
            <a:ext cx="457200" cy="393700"/>
          </a:xfrm>
          <a:prstGeom prst="star5">
            <a:avLst/>
          </a:prstGeom>
          <a:noFill/>
          <a:ln w="9525" cap="flat" cmpd="sng" algn="ctr">
            <a:solidFill>
              <a:schemeClr val="tx1"/>
            </a:solidFill>
            <a:prstDash val="solid"/>
            <a:round/>
            <a:headEnd type="none" w="med" len="med"/>
            <a:tailEnd type="none" w="med" len="med"/>
          </a:ln>
          <a:effectLst/>
        </p:spPr>
        <p:txBody>
          <a:bodyPr/>
          <a:lstStyle/>
          <a:p>
            <a:pPr>
              <a:defRPr/>
            </a:pPr>
            <a:endParaRPr lang="en-GB" dirty="0">
              <a:solidFill>
                <a:prstClr val="black"/>
              </a:solidFill>
              <a:latin typeface="Arial" charset="0"/>
            </a:endParaRPr>
          </a:p>
        </p:txBody>
      </p:sp>
      <p:sp>
        <p:nvSpPr>
          <p:cNvPr id="80" name="Star: 5 Points 80"/>
          <p:cNvSpPr/>
          <p:nvPr/>
        </p:nvSpPr>
        <p:spPr bwMode="auto">
          <a:xfrm>
            <a:off x="2879789" y="1868702"/>
            <a:ext cx="457200" cy="393700"/>
          </a:xfrm>
          <a:prstGeom prst="star5">
            <a:avLst/>
          </a:prstGeom>
          <a:noFill/>
          <a:ln w="9525" cap="flat" cmpd="sng" algn="ctr">
            <a:solidFill>
              <a:schemeClr val="tx1"/>
            </a:solidFill>
            <a:prstDash val="solid"/>
            <a:round/>
            <a:headEnd type="none" w="med" len="med"/>
            <a:tailEnd type="none" w="med" len="med"/>
          </a:ln>
          <a:effectLst/>
        </p:spPr>
        <p:txBody>
          <a:bodyPr/>
          <a:lstStyle/>
          <a:p>
            <a:pPr>
              <a:defRPr/>
            </a:pPr>
            <a:endParaRPr lang="en-GB" dirty="0">
              <a:solidFill>
                <a:prstClr val="black"/>
              </a:solidFill>
              <a:latin typeface="Arial" charset="0"/>
            </a:endParaRPr>
          </a:p>
        </p:txBody>
      </p:sp>
      <p:sp>
        <p:nvSpPr>
          <p:cNvPr id="81" name="Chevron 60"/>
          <p:cNvSpPr>
            <a:spLocks noChangeArrowheads="1"/>
          </p:cNvSpPr>
          <p:nvPr/>
        </p:nvSpPr>
        <p:spPr bwMode="auto">
          <a:xfrm>
            <a:off x="3840226" y="4162640"/>
            <a:ext cx="2733675" cy="207962"/>
          </a:xfrm>
          <a:prstGeom prst="chevron">
            <a:avLst>
              <a:gd name="adj" fmla="val 49940"/>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Stage 1 (SA5 OAM)</a:t>
            </a:r>
          </a:p>
        </p:txBody>
      </p:sp>
      <p:sp>
        <p:nvSpPr>
          <p:cNvPr id="82" name="Chevron 60"/>
          <p:cNvSpPr>
            <a:spLocks noChangeArrowheads="1"/>
          </p:cNvSpPr>
          <p:nvPr/>
        </p:nvSpPr>
        <p:spPr bwMode="auto">
          <a:xfrm>
            <a:off x="4194239" y="4396002"/>
            <a:ext cx="3778249" cy="336550"/>
          </a:xfrm>
          <a:prstGeom prst="chevron">
            <a:avLst>
              <a:gd name="adj" fmla="val 49986"/>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en-US" altLang="en-US" sz="900" b="1" kern="0" dirty="0"/>
              <a:t>Stage 2 Functional </a:t>
            </a:r>
            <a:r>
              <a:rPr lang="en-US" altLang="en-US" sz="900" b="1" kern="0" dirty="0" smtClean="0"/>
              <a:t>and </a:t>
            </a:r>
            <a:r>
              <a:rPr lang="en-US" altLang="en-US" sz="900" b="1" kern="0" dirty="0"/>
              <a:t>stage </a:t>
            </a:r>
            <a:r>
              <a:rPr lang="en-US" altLang="en-US" sz="900" b="1" kern="0" dirty="0" smtClean="0"/>
              <a:t>3 </a:t>
            </a:r>
            <a:r>
              <a:rPr lang="en-US" altLang="en-US" sz="900" b="1" kern="0" dirty="0"/>
              <a:t>work </a:t>
            </a:r>
            <a:r>
              <a:rPr lang="en-US" altLang="en-US" sz="900" b="1" kern="0" dirty="0" smtClean="0"/>
              <a:t>(</a:t>
            </a:r>
            <a:r>
              <a:rPr lang="en-US" altLang="en-US" sz="900" b="1" kern="0" dirty="0"/>
              <a:t>OAM/CN related</a:t>
            </a:r>
            <a:r>
              <a:rPr lang="en-US" altLang="en-US" sz="900" b="1" kern="0" dirty="0" smtClean="0"/>
              <a:t>),</a:t>
            </a:r>
          </a:p>
          <a:p>
            <a:pPr algn="ctr"/>
            <a:r>
              <a:rPr lang="en-US" altLang="en-US" sz="900" b="1" kern="0" dirty="0" smtClean="0"/>
              <a:t> </a:t>
            </a:r>
            <a:r>
              <a:rPr lang="en-US" altLang="en-US" sz="900" b="1" kern="0" dirty="0"/>
              <a:t>provide inputs to CT</a:t>
            </a:r>
            <a:endParaRPr lang="fr-FR" altLang="en-US" sz="900" b="1" dirty="0"/>
          </a:p>
        </p:txBody>
      </p:sp>
      <p:sp>
        <p:nvSpPr>
          <p:cNvPr id="83" name="Chevron 60"/>
          <p:cNvSpPr>
            <a:spLocks noChangeArrowheads="1"/>
          </p:cNvSpPr>
          <p:nvPr/>
        </p:nvSpPr>
        <p:spPr bwMode="auto">
          <a:xfrm>
            <a:off x="4194240" y="4762113"/>
            <a:ext cx="4432600" cy="207963"/>
          </a:xfrm>
          <a:prstGeom prst="chevron">
            <a:avLst>
              <a:gd name="adj" fmla="val 49965"/>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en-US" altLang="en-US" sz="900" b="1" dirty="0">
                <a:solidFill>
                  <a:srgbClr val="000000"/>
                </a:solidFill>
              </a:rPr>
              <a:t>Stage 2 Functional </a:t>
            </a:r>
            <a:r>
              <a:rPr lang="en-US" altLang="en-US" sz="900" b="1" dirty="0" smtClean="0">
                <a:solidFill>
                  <a:srgbClr val="000000"/>
                </a:solidFill>
              </a:rPr>
              <a:t>and </a:t>
            </a:r>
            <a:r>
              <a:rPr lang="en-US" altLang="en-US" sz="900" b="1" dirty="0">
                <a:solidFill>
                  <a:srgbClr val="000000"/>
                </a:solidFill>
              </a:rPr>
              <a:t>stage </a:t>
            </a:r>
            <a:r>
              <a:rPr lang="en-US" altLang="en-US" sz="900" b="1" dirty="0" smtClean="0">
                <a:solidFill>
                  <a:srgbClr val="000000"/>
                </a:solidFill>
              </a:rPr>
              <a:t>3 </a:t>
            </a:r>
            <a:r>
              <a:rPr lang="en-US" altLang="en-US" sz="900" b="1" kern="0" dirty="0"/>
              <a:t>work</a:t>
            </a:r>
            <a:r>
              <a:rPr lang="en-US" altLang="en-US" sz="900" b="1" dirty="0" smtClean="0">
                <a:solidFill>
                  <a:srgbClr val="000000"/>
                </a:solidFill>
              </a:rPr>
              <a:t> </a:t>
            </a:r>
            <a:r>
              <a:rPr lang="en-US" altLang="en-US" sz="900" b="1" dirty="0">
                <a:solidFill>
                  <a:srgbClr val="000000"/>
                </a:solidFill>
              </a:rPr>
              <a:t>(RAN related)</a:t>
            </a:r>
          </a:p>
          <a:p>
            <a:pPr algn="ctr"/>
            <a:endParaRPr lang="fr-FR" altLang="en-US" sz="900" b="1" dirty="0" smtClean="0">
              <a:solidFill>
                <a:srgbClr val="000000"/>
              </a:solidFill>
              <a:cs typeface="Arial" panose="020B0604020202020204" pitchFamily="34" charset="0"/>
            </a:endParaRPr>
          </a:p>
          <a:p>
            <a:pPr algn="ctr"/>
            <a:endParaRPr lang="fr-FR" altLang="en-US" sz="900" b="1" dirty="0">
              <a:solidFill>
                <a:srgbClr val="000000"/>
              </a:solidFill>
              <a:cs typeface="Arial" panose="020B0604020202020204" pitchFamily="34" charset="0"/>
            </a:endParaRPr>
          </a:p>
        </p:txBody>
      </p:sp>
      <p:sp>
        <p:nvSpPr>
          <p:cNvPr id="84" name="Chevron 60"/>
          <p:cNvSpPr>
            <a:spLocks noChangeArrowheads="1"/>
          </p:cNvSpPr>
          <p:nvPr/>
        </p:nvSpPr>
        <p:spPr bwMode="auto">
          <a:xfrm>
            <a:off x="3824351" y="3943565"/>
            <a:ext cx="2089150" cy="207962"/>
          </a:xfrm>
          <a:prstGeom prst="chevron">
            <a:avLst>
              <a:gd name="adj" fmla="val 49950"/>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Studies (SA5 OAM)</a:t>
            </a:r>
          </a:p>
        </p:txBody>
      </p:sp>
      <p:sp>
        <p:nvSpPr>
          <p:cNvPr id="86" name="文本框 2"/>
          <p:cNvSpPr txBox="1">
            <a:spLocks noChangeArrowheads="1"/>
          </p:cNvSpPr>
          <p:nvPr/>
        </p:nvSpPr>
        <p:spPr bwMode="auto">
          <a:xfrm>
            <a:off x="1152589" y="4615077"/>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smtClean="0">
                <a:solidFill>
                  <a:srgbClr val="0000FF"/>
                </a:solidFill>
              </a:rPr>
              <a:t>SA5 </a:t>
            </a:r>
            <a:r>
              <a:rPr lang="en-US" altLang="zh-CN" b="1" dirty="0">
                <a:solidFill>
                  <a:srgbClr val="0000FF"/>
                </a:solidFill>
              </a:rPr>
              <a:t>OAM </a:t>
            </a:r>
            <a:r>
              <a:rPr lang="en-US" altLang="zh-CN" b="1" dirty="0" smtClean="0">
                <a:solidFill>
                  <a:srgbClr val="0000FF"/>
                </a:solidFill>
              </a:rPr>
              <a:t>Rel-18 Timeline </a:t>
            </a:r>
            <a:endParaRPr lang="zh-CN" altLang="en-US" b="1" dirty="0">
              <a:solidFill>
                <a:srgbClr val="0000FF"/>
              </a:solidFill>
            </a:endParaRPr>
          </a:p>
        </p:txBody>
      </p:sp>
      <p:sp>
        <p:nvSpPr>
          <p:cNvPr id="88" name="矩形 1"/>
          <p:cNvSpPr>
            <a:spLocks noChangeArrowheads="1"/>
          </p:cNvSpPr>
          <p:nvPr/>
        </p:nvSpPr>
        <p:spPr bwMode="auto">
          <a:xfrm>
            <a:off x="943039" y="5085322"/>
            <a:ext cx="8655050" cy="571156"/>
          </a:xfrm>
          <a:prstGeom prst="rect">
            <a:avLst/>
          </a:prstGeom>
          <a:noFill/>
          <a:ln w="9525"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9" name="文本框 2"/>
          <p:cNvSpPr txBox="1">
            <a:spLocks noChangeArrowheads="1"/>
          </p:cNvSpPr>
          <p:nvPr/>
        </p:nvSpPr>
        <p:spPr bwMode="auto">
          <a:xfrm>
            <a:off x="1147590" y="5216740"/>
            <a:ext cx="2260747" cy="2923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r>
              <a:rPr lang="en-US" altLang="zh-CN" b="1" dirty="0" smtClean="0">
                <a:solidFill>
                  <a:srgbClr val="00B050"/>
                </a:solidFill>
              </a:rPr>
              <a:t>SA5 </a:t>
            </a:r>
            <a:r>
              <a:rPr lang="en-US" altLang="zh-CN" b="1" dirty="0">
                <a:solidFill>
                  <a:srgbClr val="00B050"/>
                </a:solidFill>
              </a:rPr>
              <a:t>OAM </a:t>
            </a:r>
            <a:r>
              <a:rPr lang="en-US" altLang="zh-CN" b="1" dirty="0" smtClean="0">
                <a:solidFill>
                  <a:srgbClr val="00B050"/>
                </a:solidFill>
              </a:rPr>
              <a:t>Rel-19 Timeline </a:t>
            </a:r>
            <a:endParaRPr lang="zh-CN" altLang="en-US" b="1" dirty="0">
              <a:solidFill>
                <a:srgbClr val="00B050"/>
              </a:solidFill>
            </a:endParaRPr>
          </a:p>
        </p:txBody>
      </p:sp>
      <p:sp>
        <p:nvSpPr>
          <p:cNvPr id="90" name="Chevron 73"/>
          <p:cNvSpPr>
            <a:spLocks noChangeArrowheads="1"/>
          </p:cNvSpPr>
          <p:nvPr/>
        </p:nvSpPr>
        <p:spPr bwMode="auto">
          <a:xfrm>
            <a:off x="7258113" y="5114658"/>
            <a:ext cx="1360487" cy="239937"/>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None/>
              <a:defRPr/>
            </a:pPr>
            <a:r>
              <a:rPr lang="fr-FR" altLang="en-US" sz="900" b="1" dirty="0" smtClean="0">
                <a:solidFill>
                  <a:srgbClr val="000000"/>
                </a:solidFill>
              </a:rPr>
              <a:t>Rel-19 </a:t>
            </a:r>
            <a:r>
              <a:rPr lang="fr-FR" altLang="en-US" sz="900" b="1" dirty="0">
                <a:solidFill>
                  <a:srgbClr val="000000"/>
                </a:solidFill>
              </a:rPr>
              <a:t>planning</a:t>
            </a:r>
          </a:p>
          <a:p>
            <a:pPr algn="ctr">
              <a:spcBef>
                <a:spcPct val="0"/>
              </a:spcBef>
              <a:buFontTx/>
              <a:buNone/>
              <a:defRPr/>
            </a:pPr>
            <a:endParaRPr lang="fr-FR" altLang="en-US" sz="1000" b="1" dirty="0">
              <a:solidFill>
                <a:prstClr val="black"/>
              </a:solidFill>
              <a:latin typeface="Arial" panose="020B0604020202020204" pitchFamily="34" charset="0"/>
            </a:endParaRPr>
          </a:p>
        </p:txBody>
      </p:sp>
      <p:sp>
        <p:nvSpPr>
          <p:cNvPr id="91" name="Chevron 73"/>
          <p:cNvSpPr>
            <a:spLocks noChangeArrowheads="1"/>
          </p:cNvSpPr>
          <p:nvPr/>
        </p:nvSpPr>
        <p:spPr bwMode="auto">
          <a:xfrm>
            <a:off x="7914116" y="5378708"/>
            <a:ext cx="1365250" cy="249067"/>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None/>
              <a:defRPr/>
            </a:pPr>
            <a:r>
              <a:rPr lang="fr-FR" altLang="en-US" sz="1000" b="1" dirty="0">
                <a:solidFill>
                  <a:srgbClr val="000000"/>
                </a:solidFill>
              </a:rPr>
              <a:t>Start of </a:t>
            </a:r>
            <a:r>
              <a:rPr lang="fr-FR" altLang="en-US" sz="1000" b="1" dirty="0" smtClean="0">
                <a:solidFill>
                  <a:srgbClr val="000000"/>
                </a:solidFill>
              </a:rPr>
              <a:t>Rel-19</a:t>
            </a:r>
            <a:endParaRPr lang="fr-FR" altLang="en-US" sz="1000" b="1" dirty="0">
              <a:solidFill>
                <a:prstClr val="black"/>
              </a:solidFill>
              <a:latin typeface="Arial" panose="020B0604020202020204" pitchFamily="34" charset="0"/>
            </a:endParaRPr>
          </a:p>
        </p:txBody>
      </p:sp>
    </p:spTree>
    <p:extLst>
      <p:ext uri="{BB962C8B-B14F-4D97-AF65-F5344CB8AC3E}">
        <p14:creationId xmlns:p14="http://schemas.microsoft.com/office/powerpoint/2010/main" val="87075945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136635</TotalTime>
  <Words>991</Words>
  <Application>Microsoft Office PowerPoint</Application>
  <PresentationFormat>宽屏</PresentationFormat>
  <Paragraphs>167</Paragraphs>
  <Slides>13</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13</vt:i4>
      </vt:variant>
    </vt:vector>
  </HeadingPairs>
  <TitlesOfParts>
    <vt:vector size="20" baseType="lpstr">
      <vt:lpstr>MS PGothic</vt:lpstr>
      <vt:lpstr>MS PGothic</vt:lpstr>
      <vt:lpstr>宋体</vt:lpstr>
      <vt:lpstr>Arial</vt:lpstr>
      <vt:lpstr>Calibri</vt:lpstr>
      <vt:lpstr>Times New Roman</vt:lpstr>
      <vt:lpstr>Office Theme</vt:lpstr>
      <vt:lpstr>   Release-18 Time Plan Proposal for OAM SA5#141e, 17 – 25 Jan, 2022 </vt:lpstr>
      <vt:lpstr>Background</vt:lpstr>
      <vt:lpstr>PowerPoint 演示文稿</vt:lpstr>
      <vt:lpstr>Detailed view of SA5 OAM relation with other groups</vt:lpstr>
      <vt:lpstr>Background information from SA#94e (1)</vt:lpstr>
      <vt:lpstr>Background information from SA#94e (2)</vt:lpstr>
      <vt:lpstr>Background information from SA#94e (3)</vt:lpstr>
      <vt:lpstr>Consideration on SA5 OAM time planning</vt:lpstr>
      <vt:lpstr>PowerPoint 演示文稿</vt:lpstr>
      <vt:lpstr>Release 18 timelines – with SA5 OAM text</vt:lpstr>
      <vt:lpstr>Leaders’ recommendation for SA5 OAM time planning  for endorsement</vt:lpstr>
      <vt:lpstr>Thank you!</vt:lpstr>
      <vt:lpstr>Change History</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Zoulan</cp:lastModifiedBy>
  <cp:revision>3336</cp:revision>
  <dcterms:created xsi:type="dcterms:W3CDTF">2008-08-30T09:32:10Z</dcterms:created>
  <dcterms:modified xsi:type="dcterms:W3CDTF">2022-01-10T12:53:57Z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(3)ov9SsIKTTZCFt9Kn/q777jU0wmdm7K7LW9HL1g00xIlpyMwiurZDYENtiFUHDVbBC3IeeGNb
2XXvgT6XeSsdftc09I1Y3YRhbYHnVCtyQt0wixSerg+XIAJA6VULvrgSJY+2HZs8quUd0lCa
b6RcIsOu3lQs8NrrC7UcmQEvoNCalBVKXOyuOvCBw/CGbQU+dua60jvDcVMCqbAtXgS3oO8u
l+Ww036Bz6tq6Ehxd2</vt:lpwstr>
  </property>
  <property fmtid="{D5CDD505-2E9C-101B-9397-08002B2CF9AE}" pid="3" name="_2015_ms_pID_7253431">
    <vt:lpwstr>qjRUbxxafvZLZOje85tDuLCWdXXUjIDPXf2xHIIGhL1nOiXAUP2nvT
8/CsgIIowB4Qd+Vvyt5H2jZqY1CBcWWQVUuAtlWFaXkqXRkBKtvEIa9BqBnMzK3muOX4BUhJ
M3MkmXJn1cmKHNMlCmyP6IGsdJ+1VnY9rmv4ECmzC/KCMfdNp/ln50yIvq0BamWqQLYCSWgM
Ggvcgg/gGfbwe86zK0+iKydFOro2vkj+pWkg</vt:lpwstr>
  </property>
  <property fmtid="{D5CDD505-2E9C-101B-9397-08002B2CF9AE}" pid="4" name="_2015_ms_pID_7253432">
    <vt:lpwstr>uz/+D3JkvKHriLEvNMMooks=</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1641802004</vt:lpwstr>
  </property>
</Properties>
</file>