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34"/>
  </p:notesMasterIdLst>
  <p:handoutMasterIdLst>
    <p:handoutMasterId r:id="rId35"/>
  </p:handoutMasterIdLst>
  <p:sldIdLst>
    <p:sldId id="303" r:id="rId2"/>
    <p:sldId id="308" r:id="rId3"/>
    <p:sldId id="305" r:id="rId4"/>
    <p:sldId id="310" r:id="rId5"/>
    <p:sldId id="311" r:id="rId6"/>
    <p:sldId id="347" r:id="rId7"/>
    <p:sldId id="313" r:id="rId8"/>
    <p:sldId id="315" r:id="rId9"/>
    <p:sldId id="334" r:id="rId10"/>
    <p:sldId id="314" r:id="rId11"/>
    <p:sldId id="346" r:id="rId12"/>
    <p:sldId id="335" r:id="rId13"/>
    <p:sldId id="319" r:id="rId14"/>
    <p:sldId id="330" r:id="rId15"/>
    <p:sldId id="333" r:id="rId16"/>
    <p:sldId id="320" r:id="rId17"/>
    <p:sldId id="332" r:id="rId18"/>
    <p:sldId id="331" r:id="rId19"/>
    <p:sldId id="336" r:id="rId20"/>
    <p:sldId id="321" r:id="rId21"/>
    <p:sldId id="338" r:id="rId22"/>
    <p:sldId id="340" r:id="rId23"/>
    <p:sldId id="339" r:id="rId24"/>
    <p:sldId id="342" r:id="rId25"/>
    <p:sldId id="322" r:id="rId26"/>
    <p:sldId id="343" r:id="rId27"/>
    <p:sldId id="344" r:id="rId28"/>
    <p:sldId id="323" r:id="rId29"/>
    <p:sldId id="345" r:id="rId30"/>
    <p:sldId id="325" r:id="rId31"/>
    <p:sldId id="326" r:id="rId32"/>
    <p:sldId id="324" r:id="rId33"/>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3300"/>
    <a:srgbClr val="C1E442"/>
    <a:srgbClr val="FFFFCC"/>
    <a:srgbClr val="72AF2F"/>
    <a:srgbClr val="C6D254"/>
    <a:srgbClr val="000000"/>
    <a:srgbClr val="5C88D0"/>
    <a:srgbClr val="2A6EA8"/>
    <a:srgbClr val="B1D2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41" autoAdjust="0"/>
    <p:restoredTop sz="97931" autoAdjust="0"/>
  </p:normalViewPr>
  <p:slideViewPr>
    <p:cSldViewPr snapToGrid="0">
      <p:cViewPr varScale="1">
        <p:scale>
          <a:sx n="102" d="100"/>
          <a:sy n="102" d="100"/>
        </p:scale>
        <p:origin x="183"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168" y="-39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dirty="0"/>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9/3/2020</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dirty="0"/>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dirty="0"/>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dirty="0"/>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9/3/2020</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dirty="0"/>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dirty="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545232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dirty="0"/>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100" b="1" spc="300" dirty="0" smtClean="0">
                <a:ea typeface="+mn-ea"/>
                <a:cs typeface="Arial" panose="020B0604020202020204" pitchFamily="34" charset="0"/>
              </a:rPr>
              <a:t>S5-204551,SA5#132e, </a:t>
            </a:r>
            <a:r>
              <a:rPr lang="en-US" sz="1100" b="1" spc="300" dirty="0" smtClean="0">
                <a:ea typeface="+mn-ea"/>
                <a:cs typeface="Arial" panose="020B0604020202020204" pitchFamily="34" charset="0"/>
              </a:rPr>
              <a:t>e-meeting</a:t>
            </a:r>
            <a:r>
              <a:rPr lang="en-GB" sz="1100" b="1" spc="300" dirty="0" smtClean="0">
                <a:ea typeface="+mn-ea"/>
                <a:cs typeface="Arial" panose="020B0604020202020204" pitchFamily="34" charset="0"/>
              </a:rPr>
              <a:t>, </a:t>
            </a:r>
            <a:r>
              <a:rPr lang="en-US" sz="1100" b="1" spc="300" dirty="0" smtClean="0">
                <a:ea typeface="+mn-ea"/>
                <a:cs typeface="Arial" panose="020B0604020202020204" pitchFamily="34" charset="0"/>
              </a:rPr>
              <a:t>17 </a:t>
            </a:r>
            <a:r>
              <a:rPr lang="en-US" altLang="zh-CN" sz="1100" b="1" spc="300" dirty="0" smtClean="0">
                <a:ea typeface="+mn-ea"/>
                <a:cs typeface="Arial" panose="020B0604020202020204" pitchFamily="34" charset="0"/>
              </a:rPr>
              <a:t>Aug</a:t>
            </a:r>
            <a:r>
              <a:rPr lang="en-US" sz="1100" b="1" spc="300" dirty="0" smtClean="0">
                <a:ea typeface="+mn-ea"/>
                <a:cs typeface="Arial" panose="020B0604020202020204" pitchFamily="34" charset="0"/>
              </a:rPr>
              <a:t> – 28 </a:t>
            </a:r>
            <a:r>
              <a:rPr lang="en-US" altLang="zh-CN" sz="1100" b="1" spc="300" dirty="0" smtClean="0">
                <a:ea typeface="+mn-ea"/>
                <a:cs typeface="Arial" panose="020B0604020202020204" pitchFamily="34" charset="0"/>
              </a:rPr>
              <a:t>Aug</a:t>
            </a:r>
            <a:r>
              <a:rPr lang="en-US" sz="1100" b="1" spc="300" dirty="0" smtClean="0">
                <a:ea typeface="+mn-ea"/>
                <a:cs typeface="Arial" panose="020B0604020202020204" pitchFamily="34" charset="0"/>
              </a:rPr>
              <a:t> 2020</a:t>
            </a:r>
            <a:endParaRPr lang="en-GB" sz="1100" b="1" spc="300" dirty="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dirty="0">
                <a:solidFill>
                  <a:schemeClr val="bg1"/>
                </a:solidFill>
              </a:rPr>
              <a:t>© 3GPP 2012</a:t>
            </a:r>
            <a:endParaRPr lang="en-GB" altLang="en-US" sz="1333" dirty="0"/>
          </a:p>
        </p:txBody>
      </p:sp>
      <p:pic>
        <p:nvPicPr>
          <p:cNvPr id="1031" name="Picture 10" descr="3GPP_TM_RD.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a:t>
            </a:r>
            <a:r>
              <a:rPr lang="en-GB" altLang="en-US" sz="1067" dirty="0" smtClean="0"/>
              <a:t>20</a:t>
            </a:r>
            <a:r>
              <a:rPr lang="en-US" altLang="zh-CN" sz="1067" dirty="0" smtClean="0"/>
              <a:t>20</a:t>
            </a:r>
            <a:endParaRPr lang="en-GB" altLang="en-US" sz="1067" dirty="0"/>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dirty="0"/>
          </a:p>
          <a:p>
            <a:pPr>
              <a:defRPr/>
            </a:pPr>
            <a:endParaRPr lang="en-GB" altLang="en-US" sz="1333" dirty="0"/>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Lst>
  <p:transition spd="slow"/>
  <p:timing>
    <p:tnLst>
      <p:par>
        <p:cTn id="1" dur="indefinite" restart="never" nodeType="tmRoot"/>
      </p:par>
    </p:tnLst>
  </p:timing>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5"/>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6"/>
        </a:buBlip>
        <a:defRPr sz="3200">
          <a:solidFill>
            <a:schemeClr val="tx1"/>
          </a:solidFill>
          <a:latin typeface="+mn-lt"/>
        </a:defRPr>
      </a:lvl2pPr>
      <a:lvl3pPr marL="1522413" indent="-303213" algn="l" rtl="0" eaLnBrk="0" fontAlgn="base" hangingPunct="0">
        <a:spcBef>
          <a:spcPct val="20000"/>
        </a:spcBef>
        <a:spcAft>
          <a:spcPct val="0"/>
        </a:spcAft>
        <a:buBlip>
          <a:blip r:embed="rId7"/>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9.png"/><Relationship Id="rId7" Type="http://schemas.openxmlformats.org/officeDocument/2006/relationships/oleObject" Target="../embeddings/Microsoft_Word_97_-_2003___1.doc"/><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0.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package" Target="../embeddings/Microsoft_Visio_Drawing12222222.vsdx"/><Relationship Id="rId3" Type="http://schemas.openxmlformats.org/officeDocument/2006/relationships/oleObject" Target="../embeddings/oleObject2.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jpeg"/><Relationship Id="rId5" Type="http://schemas.openxmlformats.org/officeDocument/2006/relationships/image" Target="../media/image35.emf"/><Relationship Id="rId4" Type="http://schemas.openxmlformats.org/officeDocument/2006/relationships/package" Target="../embeddings/Microsoft_Visio_Drawing1111111111.vsdx"/><Relationship Id="rId9" Type="http://schemas.openxmlformats.org/officeDocument/2006/relationships/image" Target="../media/image36.emf"/></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jpe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mailto:info@3gpp.org" TargetMode="External"/><Relationship Id="rId7" Type="http://schemas.openxmlformats.org/officeDocument/2006/relationships/image" Target="../media/image2.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hyperlink" Target="mailto:thomas.tovinger@ericsson.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3gpp.org/SA"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3gpp.org/specifications-groups/sa-plenary/sa5-telecom-management"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244771" y="2379121"/>
            <a:ext cx="8621712" cy="1468438"/>
          </a:xfrm>
        </p:spPr>
        <p:txBody>
          <a:bodyPr>
            <a:noAutofit/>
          </a:bodyPr>
          <a:lstStyle/>
          <a:p>
            <a:pPr>
              <a:defRPr/>
            </a:pPr>
            <a:r>
              <a:rPr lang="en-GB" sz="4800" b="1" i="1" dirty="0">
                <a:effectLst>
                  <a:outerShdw blurRad="38100" dist="38100" dir="2700000" algn="tl">
                    <a:srgbClr val="C0C0C0"/>
                  </a:outerShdw>
                </a:effectLst>
              </a:rPr>
              <a:t>  </a:t>
            </a:r>
            <a:r>
              <a:rPr lang="en-GB" sz="4800" dirty="0"/>
              <a:t/>
            </a:r>
            <a:br>
              <a:rPr lang="en-GB" sz="4800" dirty="0"/>
            </a:br>
            <a:r>
              <a:rPr lang="en-GB" sz="4800" dirty="0"/>
              <a:t> </a:t>
            </a:r>
            <a:r>
              <a:rPr lang="en-GB" altLang="zh-CN" sz="4800" b="1" dirty="0"/>
              <a:t>3GPP SA5 </a:t>
            </a:r>
            <a:r>
              <a:rPr lang="en-US" altLang="zh-CN" sz="4800" b="1" dirty="0" smtClean="0"/>
              <a:t>introduction on Autonomous Networks</a:t>
            </a:r>
            <a:br>
              <a:rPr lang="en-US" altLang="zh-CN" sz="4800" b="1" dirty="0" smtClean="0"/>
            </a:b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054990" y="4523069"/>
            <a:ext cx="8534400" cy="1752600"/>
          </a:xfrm>
        </p:spPr>
        <p:txBody>
          <a:bodyPr/>
          <a:lstStyle/>
          <a:p>
            <a:pPr>
              <a:lnSpc>
                <a:spcPct val="80000"/>
              </a:lnSpc>
            </a:pPr>
            <a:r>
              <a:rPr lang="en-US" altLang="en-US" sz="2667" dirty="0"/>
              <a:t/>
            </a:r>
            <a:br>
              <a:rPr lang="en-US" altLang="en-US" sz="2667" dirty="0"/>
            </a:br>
            <a:r>
              <a:rPr lang="en-GB" altLang="zh-CN" sz="2400" dirty="0" smtClean="0">
                <a:latin typeface="Arial" charset="0"/>
              </a:rPr>
              <a:t>Thomas Tovinger, 3GPP SA5 Chair (Ericsson)</a:t>
            </a:r>
            <a:endParaRPr lang="en-US" altLang="en-US" sz="2400" dirty="0">
              <a:latin typeface="Arial" charset="0"/>
            </a:endParaRPr>
          </a:p>
          <a:p>
            <a:pPr>
              <a:lnSpc>
                <a:spcPct val="80000"/>
              </a:lnSpc>
            </a:pPr>
            <a:r>
              <a:rPr lang="en-US" altLang="en-US" sz="2400" dirty="0" smtClean="0">
                <a:latin typeface="Arial" charset="0"/>
              </a:rPr>
              <a:t>Zou </a:t>
            </a:r>
            <a:r>
              <a:rPr lang="en-US" altLang="en-US" sz="2400" dirty="0">
                <a:latin typeface="Arial" charset="0"/>
              </a:rPr>
              <a:t>Lan, </a:t>
            </a:r>
            <a:r>
              <a:rPr lang="en-US" altLang="en-US" sz="2400" dirty="0" smtClean="0">
                <a:latin typeface="Arial" charset="0"/>
              </a:rPr>
              <a:t>SA5 Vice Chair (Huawei)</a:t>
            </a:r>
            <a:endParaRPr lang="en-US" altLang="en-US" sz="2400" dirty="0">
              <a:latin typeface="Arial" charset="0"/>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29398" y="-127379"/>
            <a:ext cx="10748514" cy="11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lang="en-GB" altLang="sv-SE" sz="3200" dirty="0" smtClean="0">
                <a:solidFill>
                  <a:srgbClr val="C00000"/>
                </a:solidFill>
                <a:latin typeface="Calibri Light" panose="020F0302020204030204"/>
              </a:rPr>
              <a:t>Service Based Management architecture(TS 28.533)</a:t>
            </a:r>
            <a:endParaRPr kumimoji="0" lang="sv-SE" altLang="sv-SE" sz="3200" b="0" i="0" u="none" strike="noStrike" kern="1200" cap="none" spc="0" normalizeH="0" baseline="0" noProof="0" dirty="0" smtClean="0">
              <a:ln>
                <a:noFill/>
              </a:ln>
              <a:solidFill>
                <a:srgbClr val="C00000"/>
              </a:solidFill>
              <a:effectLst/>
              <a:uLnTx/>
              <a:uFillTx/>
              <a:latin typeface="Calibri Light" panose="020F0302020204030204"/>
            </a:endParaRPr>
          </a:p>
        </p:txBody>
      </p:sp>
      <p:pic>
        <p:nvPicPr>
          <p:cNvPr id="5" name="图片 4"/>
          <p:cNvPicPr>
            <a:picLocks noChangeAspect="1"/>
          </p:cNvPicPr>
          <p:nvPr/>
        </p:nvPicPr>
        <p:blipFill>
          <a:blip r:embed="rId3"/>
          <a:stretch>
            <a:fillRect/>
          </a:stretch>
        </p:blipFill>
        <p:spPr>
          <a:xfrm>
            <a:off x="864440" y="3576468"/>
            <a:ext cx="1189913" cy="2103595"/>
          </a:xfrm>
          <a:prstGeom prst="rect">
            <a:avLst/>
          </a:prstGeom>
        </p:spPr>
      </p:pic>
      <p:sp>
        <p:nvSpPr>
          <p:cNvPr id="6" name="矩形 5"/>
          <p:cNvSpPr/>
          <p:nvPr/>
        </p:nvSpPr>
        <p:spPr>
          <a:xfrm>
            <a:off x="129398" y="1225614"/>
            <a:ext cx="10918165" cy="1467068"/>
          </a:xfrm>
          <a:prstGeom prst="rect">
            <a:avLst/>
          </a:prstGeom>
        </p:spPr>
        <p:txBody>
          <a:bodyPr wrap="square">
            <a:spAutoFit/>
          </a:bodyPr>
          <a:lstStyle/>
          <a:p>
            <a:pPr marL="228600" indent="-228600" eaLnBrk="1" fontAlgn="auto" hangingPunct="1">
              <a:lnSpc>
                <a:spcPct val="90000"/>
              </a:lnSpc>
              <a:spcBef>
                <a:spcPts val="1000"/>
              </a:spcBef>
              <a:spcAft>
                <a:spcPts val="0"/>
              </a:spcAft>
              <a:buBlip>
                <a:blip r:embed="rId4"/>
              </a:buBlip>
            </a:pPr>
            <a:r>
              <a:rPr lang="en-GB" altLang="zh-CN" sz="1800" kern="0" dirty="0">
                <a:latin typeface="+mn-lt"/>
              </a:rPr>
              <a:t>The fundamental building block of the Service Based Management Architecture (SBMA) is the Management Service (MnS). A MnS is a set of offered capabilities for management and orchestration of networks and services. An MnS producer offers its services via a standardized service interface composed of individually specified MnS </a:t>
            </a:r>
            <a:r>
              <a:rPr lang="en-GB" altLang="zh-CN" sz="1800" kern="0" dirty="0" smtClean="0">
                <a:latin typeface="+mn-lt"/>
              </a:rPr>
              <a:t>components (i.e. </a:t>
            </a:r>
            <a:r>
              <a:rPr lang="en-GB" altLang="zh-CN" sz="1800" kern="0" dirty="0">
                <a:latin typeface="+mn-lt"/>
              </a:rPr>
              <a:t>MnS component type </a:t>
            </a:r>
            <a:r>
              <a:rPr lang="en-GB" altLang="zh-CN" sz="1800" kern="0" dirty="0" smtClean="0">
                <a:latin typeface="+mn-lt"/>
              </a:rPr>
              <a:t>A, B,C ).</a:t>
            </a:r>
            <a:r>
              <a:rPr lang="zh-CN" altLang="zh-CN" sz="1800" kern="0" dirty="0" smtClean="0">
                <a:latin typeface="+mn-lt"/>
              </a:rPr>
              <a:t> </a:t>
            </a:r>
            <a:endParaRPr lang="en-US" altLang="zh-CN" sz="1800" kern="0" dirty="0" smtClean="0">
              <a:latin typeface="+mn-lt"/>
            </a:endParaRPr>
          </a:p>
          <a:p>
            <a:pPr marL="228600" indent="-228600" eaLnBrk="1" fontAlgn="auto" hangingPunct="1">
              <a:lnSpc>
                <a:spcPct val="90000"/>
              </a:lnSpc>
              <a:spcBef>
                <a:spcPts val="1000"/>
              </a:spcBef>
              <a:spcAft>
                <a:spcPts val="0"/>
              </a:spcAft>
              <a:buBlip>
                <a:blip r:embed="rId4"/>
              </a:buBlip>
            </a:pPr>
            <a:r>
              <a:rPr lang="en-GB" altLang="zh-CN" sz="1800" kern="0" dirty="0" smtClean="0">
                <a:latin typeface="+mn-lt"/>
              </a:rPr>
              <a:t>A </a:t>
            </a:r>
            <a:r>
              <a:rPr lang="en-GB" altLang="zh-CN" sz="1800" kern="0" dirty="0">
                <a:latin typeface="+mn-lt"/>
              </a:rPr>
              <a:t>Management Function (MnF) is a logical entity playing the roles of MnS consumer and/or MnS producer </a:t>
            </a:r>
            <a:endParaRPr lang="zh-CN" altLang="en-US" sz="1800" kern="0" dirty="0">
              <a:latin typeface="+mn-lt"/>
            </a:endParaRPr>
          </a:p>
        </p:txBody>
      </p:sp>
      <p:pic>
        <p:nvPicPr>
          <p:cNvPr id="1026"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9388" y="3186191"/>
            <a:ext cx="4019550" cy="26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166546" y="2858542"/>
            <a:ext cx="3683537" cy="480131"/>
          </a:xfrm>
          <a:prstGeom prst="rect">
            <a:avLst/>
          </a:prstGeom>
        </p:spPr>
        <p:txBody>
          <a:bodyPr wrap="square">
            <a:spAutoFit/>
          </a:bodyPr>
          <a:lstStyle/>
          <a:p>
            <a:pPr marL="228600" indent="-228600" eaLnBrk="1" fontAlgn="auto" hangingPunct="1">
              <a:lnSpc>
                <a:spcPct val="90000"/>
              </a:lnSpc>
              <a:spcBef>
                <a:spcPts val="1000"/>
              </a:spcBef>
              <a:spcAft>
                <a:spcPts val="0"/>
              </a:spcAft>
              <a:buBlip>
                <a:blip r:embed="rId4"/>
              </a:buBlip>
            </a:pPr>
            <a:r>
              <a:rPr lang="en-GB" altLang="zh-CN" sz="1400" b="1" kern="0" dirty="0">
                <a:latin typeface="Calibri" panose="020F0502020204030204" pitchFamily="34" charset="0"/>
              </a:rPr>
              <a:t>Example of Management Service and component type A, B and C</a:t>
            </a:r>
            <a:endParaRPr lang="zh-CN" altLang="en-US" sz="1400" b="1" kern="0" dirty="0">
              <a:latin typeface="Calibri" panose="020F0502020204030204" pitchFamily="34" charset="0"/>
            </a:endParaRPr>
          </a:p>
        </p:txBody>
      </p:sp>
      <p:sp>
        <p:nvSpPr>
          <p:cNvPr id="10" name="矩形 9"/>
          <p:cNvSpPr/>
          <p:nvPr/>
        </p:nvSpPr>
        <p:spPr>
          <a:xfrm>
            <a:off x="6916697" y="2850600"/>
            <a:ext cx="5027653" cy="286232"/>
          </a:xfrm>
          <a:prstGeom prst="rect">
            <a:avLst/>
          </a:prstGeom>
        </p:spPr>
        <p:txBody>
          <a:bodyPr wrap="square">
            <a:spAutoFit/>
          </a:bodyPr>
          <a:lstStyle/>
          <a:p>
            <a:pPr marL="228600" indent="-228600" eaLnBrk="1" fontAlgn="auto" hangingPunct="1">
              <a:lnSpc>
                <a:spcPct val="90000"/>
              </a:lnSpc>
              <a:spcBef>
                <a:spcPts val="1000"/>
              </a:spcBef>
              <a:spcAft>
                <a:spcPts val="0"/>
              </a:spcAft>
              <a:buBlip>
                <a:blip r:embed="rId4"/>
              </a:buBlip>
            </a:pPr>
            <a:r>
              <a:rPr lang="en-US" altLang="zh-CN" sz="1400" b="1" kern="0" dirty="0">
                <a:latin typeface="Calibri" panose="020F0502020204030204" pitchFamily="34" charset="0"/>
              </a:rPr>
              <a:t>Example of Management Service deployment framework</a:t>
            </a:r>
          </a:p>
        </p:txBody>
      </p:sp>
      <p:sp>
        <p:nvSpPr>
          <p:cNvPr id="11" name="矩形 10"/>
          <p:cNvSpPr/>
          <p:nvPr/>
        </p:nvSpPr>
        <p:spPr>
          <a:xfrm>
            <a:off x="442913" y="2918068"/>
            <a:ext cx="2124075" cy="480131"/>
          </a:xfrm>
          <a:prstGeom prst="rect">
            <a:avLst/>
          </a:prstGeom>
        </p:spPr>
        <p:txBody>
          <a:bodyPr wrap="square">
            <a:spAutoFit/>
          </a:bodyPr>
          <a:lstStyle/>
          <a:p>
            <a:pPr marL="228600" indent="-228600" eaLnBrk="1" fontAlgn="auto" hangingPunct="1">
              <a:lnSpc>
                <a:spcPct val="90000"/>
              </a:lnSpc>
              <a:spcBef>
                <a:spcPts val="1000"/>
              </a:spcBef>
              <a:spcAft>
                <a:spcPts val="0"/>
              </a:spcAft>
              <a:buBlip>
                <a:blip r:embed="rId4"/>
              </a:buBlip>
            </a:pPr>
            <a:r>
              <a:rPr lang="en-GB" altLang="zh-CN" sz="1400" b="1" kern="0" dirty="0">
                <a:latin typeface="Calibri" panose="020F0502020204030204" pitchFamily="34" charset="0"/>
              </a:rPr>
              <a:t>MnS producer and MnS consumer</a:t>
            </a:r>
            <a:endParaRPr lang="zh-CN" altLang="en-US" sz="1400" b="1" kern="0" dirty="0">
              <a:latin typeface="Calibri" panose="020F0502020204030204" pitchFamily="34" charset="0"/>
            </a:endParaRPr>
          </a:p>
        </p:txBody>
      </p:sp>
      <p:sp>
        <p:nvSpPr>
          <p:cNvPr id="2" name="矩形 1"/>
          <p:cNvSpPr/>
          <p:nvPr/>
        </p:nvSpPr>
        <p:spPr bwMode="auto">
          <a:xfrm>
            <a:off x="290513" y="2805111"/>
            <a:ext cx="2337767" cy="320992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Arial" charset="0"/>
            </a:endParaRPr>
          </a:p>
        </p:txBody>
      </p:sp>
      <p:sp>
        <p:nvSpPr>
          <p:cNvPr id="12" name="矩形 11"/>
          <p:cNvSpPr/>
          <p:nvPr/>
        </p:nvSpPr>
        <p:spPr bwMode="auto">
          <a:xfrm>
            <a:off x="2628280" y="2805111"/>
            <a:ext cx="4253533" cy="320992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Arial" charset="0"/>
            </a:endParaRPr>
          </a:p>
        </p:txBody>
      </p:sp>
      <p:sp>
        <p:nvSpPr>
          <p:cNvPr id="13" name="矩形 12"/>
          <p:cNvSpPr/>
          <p:nvPr/>
        </p:nvSpPr>
        <p:spPr bwMode="auto">
          <a:xfrm>
            <a:off x="6881813" y="2805111"/>
            <a:ext cx="5195887" cy="320992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Arial" charset="0"/>
            </a:endParaRPr>
          </a:p>
        </p:txBody>
      </p:sp>
      <p:graphicFrame>
        <p:nvGraphicFramePr>
          <p:cNvPr id="14" name="对象 13"/>
          <p:cNvGraphicFramePr>
            <a:graphicFrameLocks noChangeAspect="1"/>
          </p:cNvGraphicFramePr>
          <p:nvPr>
            <p:extLst>
              <p:ext uri="{D42A27DB-BD31-4B8C-83A1-F6EECF244321}">
                <p14:modId xmlns:p14="http://schemas.microsoft.com/office/powerpoint/2010/main" val="2728050562"/>
              </p:ext>
            </p:extLst>
          </p:nvPr>
        </p:nvGraphicFramePr>
        <p:xfrm>
          <a:off x="7028359" y="3136832"/>
          <a:ext cx="4985472" cy="2775883"/>
        </p:xfrm>
        <a:graphic>
          <a:graphicData uri="http://schemas.openxmlformats.org/presentationml/2006/ole">
            <mc:AlternateContent xmlns:mc="http://schemas.openxmlformats.org/markup-compatibility/2006">
              <mc:Choice xmlns:v="urn:schemas-microsoft-com:vml" Requires="v">
                <p:oleObj spid="_x0000_s15422" name="Document" r:id="rId7" imgW="4566447" imgH="2536524" progId="Word.Document.8">
                  <p:embed/>
                </p:oleObj>
              </mc:Choice>
              <mc:Fallback>
                <p:oleObj name="Document" r:id="rId7" imgW="4566447" imgH="2536524" progId="Word.Documen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8359" y="3136832"/>
                        <a:ext cx="4985472" cy="2775883"/>
                      </a:xfrm>
                      <a:prstGeom prst="rect">
                        <a:avLst/>
                      </a:prstGeom>
                      <a:noFill/>
                    </p:spPr>
                  </p:pic>
                </p:oleObj>
              </mc:Fallback>
            </mc:AlternateContent>
          </a:graphicData>
        </a:graphic>
      </p:graphicFrame>
    </p:spTree>
    <p:extLst>
      <p:ext uri="{BB962C8B-B14F-4D97-AF65-F5344CB8AC3E}">
        <p14:creationId xmlns:p14="http://schemas.microsoft.com/office/powerpoint/2010/main" val="205094085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110126"/>
            <a:ext cx="10748514" cy="11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tLang="en-US" sz="3200" dirty="0">
                <a:solidFill>
                  <a:srgbClr val="C00000"/>
                </a:solidFill>
                <a:latin typeface="Calibri Light" panose="020F0302020204030204"/>
              </a:rPr>
              <a:t>Autonomous network related </a:t>
            </a:r>
            <a:r>
              <a:rPr lang="en-GB" altLang="en-US" sz="3200" dirty="0" smtClean="0">
                <a:solidFill>
                  <a:srgbClr val="C00000"/>
                </a:solidFill>
                <a:latin typeface="Calibri Light" panose="020F0302020204030204"/>
              </a:rPr>
              <a:t>topics in LTE and 5G</a:t>
            </a:r>
            <a:endParaRPr lang="en-GB" altLang="en-US" sz="3200" dirty="0">
              <a:solidFill>
                <a:srgbClr val="C00000"/>
              </a:solidFill>
              <a:latin typeface="Calibri Light" panose="020F0302020204030204"/>
            </a:endParaRPr>
          </a:p>
        </p:txBody>
      </p:sp>
      <p:sp>
        <p:nvSpPr>
          <p:cNvPr id="2" name="矩形 1"/>
          <p:cNvSpPr/>
          <p:nvPr/>
        </p:nvSpPr>
        <p:spPr>
          <a:xfrm>
            <a:off x="233931" y="1442116"/>
            <a:ext cx="5848001" cy="1421928"/>
          </a:xfrm>
          <a:prstGeom prst="rect">
            <a:avLst/>
          </a:prstGeom>
        </p:spPr>
        <p:txBody>
          <a:bodyPr wrap="square">
            <a:spAutoFit/>
          </a:bodyPr>
          <a:lstStyle/>
          <a:p>
            <a:pPr marL="228600" indent="-228600" eaLnBrk="1" fontAlgn="auto" hangingPunct="1">
              <a:lnSpc>
                <a:spcPct val="90000"/>
              </a:lnSpc>
              <a:spcBef>
                <a:spcPts val="1000"/>
              </a:spcBef>
              <a:spcAft>
                <a:spcPts val="0"/>
              </a:spcAft>
              <a:buBlip>
                <a:blip r:embed="rId2"/>
              </a:buBlip>
            </a:pPr>
            <a:r>
              <a:rPr lang="en-GB" altLang="zh-CN" sz="1600" kern="0" dirty="0">
                <a:latin typeface="Calibri" panose="020F0502020204030204" pitchFamily="34" charset="0"/>
              </a:rPr>
              <a:t>3GPP SA5 has been engaged in autonomous network relevant topics for LTE network. Self-Organizing Network (SON) for E-UTRAN including SON concepts and requirements, Self-configuration, Automatic neighbour relation (ANR), self-optimization and self-healing were standardized since 3GPP </a:t>
            </a:r>
            <a:r>
              <a:rPr lang="en-GB" altLang="zh-CN" sz="1600" kern="0" dirty="0" smtClean="0">
                <a:latin typeface="Calibri" panose="020F0502020204030204" pitchFamily="34" charset="0"/>
              </a:rPr>
              <a:t>Rel-8 (in 2008).</a:t>
            </a:r>
            <a:endParaRPr lang="zh-CN" altLang="zh-CN" sz="1600" kern="0" dirty="0">
              <a:latin typeface="Calibri" panose="020F0502020204030204" pitchFamily="34" charset="0"/>
            </a:endParaRPr>
          </a:p>
        </p:txBody>
      </p:sp>
      <p:sp>
        <p:nvSpPr>
          <p:cNvPr id="3" name="矩形 2"/>
          <p:cNvSpPr/>
          <p:nvPr/>
        </p:nvSpPr>
        <p:spPr>
          <a:xfrm>
            <a:off x="595575" y="2934692"/>
            <a:ext cx="5345679" cy="2544286"/>
          </a:xfrm>
          <a:prstGeom prst="rect">
            <a:avLst/>
          </a:prstGeom>
        </p:spPr>
        <p:txBody>
          <a:bodyPr wrap="square">
            <a:spAutoFit/>
          </a:bodyPr>
          <a:lstStyle/>
          <a:p>
            <a:pPr marL="228600" indent="-228600" eaLnBrk="1" fontAlgn="auto" hangingPunct="1">
              <a:lnSpc>
                <a:spcPct val="90000"/>
              </a:lnSpc>
              <a:spcBef>
                <a:spcPts val="1000"/>
              </a:spcBef>
              <a:spcAft>
                <a:spcPts val="0"/>
              </a:spcAft>
              <a:buBlip>
                <a:blip r:embed="rId2"/>
              </a:buBlip>
            </a:pPr>
            <a:r>
              <a:rPr lang="en-GB" altLang="zh-CN" sz="1400" kern="0" dirty="0">
                <a:latin typeface="Calibri" panose="020F0502020204030204" pitchFamily="34" charset="0"/>
              </a:rPr>
              <a:t>Centralised SON: SON solution where SON algorithms are executed in the OAM system. Centralised SON has two variants:</a:t>
            </a:r>
            <a:endParaRPr lang="zh-CN" altLang="zh-CN" sz="1400" kern="0" dirty="0">
              <a:latin typeface="Calibri" panose="020F0502020204030204" pitchFamily="34" charset="0"/>
            </a:endParaRPr>
          </a:p>
          <a:p>
            <a:pPr marL="836613" lvl="1" indent="-228600" eaLnBrk="1" fontAlgn="auto" hangingPunct="1">
              <a:lnSpc>
                <a:spcPct val="90000"/>
              </a:lnSpc>
              <a:spcBef>
                <a:spcPts val="1000"/>
              </a:spcBef>
              <a:spcAft>
                <a:spcPts val="0"/>
              </a:spcAft>
              <a:buBlip>
                <a:blip r:embed="rId2"/>
              </a:buBlip>
            </a:pPr>
            <a:r>
              <a:rPr lang="en-GB" altLang="zh-CN" sz="1400" kern="0" dirty="0" smtClean="0">
                <a:latin typeface="Calibri" panose="020F0502020204030204" pitchFamily="34" charset="0"/>
              </a:rPr>
              <a:t>NM-Centralised </a:t>
            </a:r>
            <a:r>
              <a:rPr lang="en-GB" altLang="zh-CN" sz="1400" kern="0" dirty="0">
                <a:latin typeface="Calibri" panose="020F0502020204030204" pitchFamily="34" charset="0"/>
              </a:rPr>
              <a:t>SON: SON solution where SON algorithms are executed at the Network Management level. </a:t>
            </a:r>
            <a:endParaRPr lang="zh-CN" altLang="zh-CN" sz="1400" kern="0" dirty="0">
              <a:latin typeface="Calibri" panose="020F0502020204030204" pitchFamily="34" charset="0"/>
            </a:endParaRPr>
          </a:p>
          <a:p>
            <a:pPr marL="836613" lvl="1" indent="-228600" eaLnBrk="1" fontAlgn="auto" hangingPunct="1">
              <a:lnSpc>
                <a:spcPct val="90000"/>
              </a:lnSpc>
              <a:spcBef>
                <a:spcPts val="1000"/>
              </a:spcBef>
              <a:spcAft>
                <a:spcPts val="0"/>
              </a:spcAft>
              <a:buBlip>
                <a:blip r:embed="rId2"/>
              </a:buBlip>
            </a:pPr>
            <a:r>
              <a:rPr lang="en-GB" altLang="zh-CN" sz="1400" kern="0" dirty="0" smtClean="0">
                <a:latin typeface="Calibri" panose="020F0502020204030204" pitchFamily="34" charset="0"/>
              </a:rPr>
              <a:t>EM-Centralised </a:t>
            </a:r>
            <a:r>
              <a:rPr lang="en-GB" altLang="zh-CN" sz="1400" kern="0" dirty="0">
                <a:latin typeface="Calibri" panose="020F0502020204030204" pitchFamily="34" charset="0"/>
              </a:rPr>
              <a:t>SON: SON solution where SON algorithms are executed at the Element Management level.</a:t>
            </a:r>
            <a:endParaRPr lang="zh-CN" altLang="zh-CN" sz="1400" kern="0" dirty="0">
              <a:latin typeface="Calibri" panose="020F0502020204030204" pitchFamily="34" charset="0"/>
            </a:endParaRPr>
          </a:p>
          <a:p>
            <a:pPr marL="228600" indent="-228600" eaLnBrk="1" fontAlgn="auto" hangingPunct="1">
              <a:lnSpc>
                <a:spcPct val="90000"/>
              </a:lnSpc>
              <a:spcBef>
                <a:spcPts val="1000"/>
              </a:spcBef>
              <a:spcAft>
                <a:spcPts val="0"/>
              </a:spcAft>
              <a:buBlip>
                <a:blip r:embed="rId2"/>
              </a:buBlip>
            </a:pPr>
            <a:r>
              <a:rPr lang="en-GB" altLang="zh-CN" sz="1400" kern="0" dirty="0">
                <a:latin typeface="Calibri" panose="020F0502020204030204" pitchFamily="34" charset="0"/>
              </a:rPr>
              <a:t>Distributed SON: SON solution where SON algorithms are executed at the Network Element level.</a:t>
            </a:r>
            <a:endParaRPr lang="zh-CN" altLang="zh-CN" sz="1400" kern="0" dirty="0">
              <a:latin typeface="Calibri" panose="020F0502020204030204" pitchFamily="34" charset="0"/>
            </a:endParaRPr>
          </a:p>
          <a:p>
            <a:pPr marL="228600" indent="-228600" eaLnBrk="1" fontAlgn="auto" hangingPunct="1">
              <a:lnSpc>
                <a:spcPct val="90000"/>
              </a:lnSpc>
              <a:spcBef>
                <a:spcPts val="1000"/>
              </a:spcBef>
              <a:spcAft>
                <a:spcPts val="0"/>
              </a:spcAft>
              <a:buBlip>
                <a:blip r:embed="rId2"/>
              </a:buBlip>
            </a:pPr>
            <a:r>
              <a:rPr lang="en-GB" altLang="zh-CN" sz="1400" kern="0" dirty="0">
                <a:latin typeface="Calibri" panose="020F0502020204030204" pitchFamily="34" charset="0"/>
              </a:rPr>
              <a:t>Hybrid SON: SON solution where SON algorithms are executed at two or more of the following levels: NE or EM or NM.</a:t>
            </a:r>
            <a:endParaRPr lang="zh-CN" altLang="zh-CN" sz="1400" kern="0" dirty="0">
              <a:latin typeface="Calibri" panose="020F0502020204030204" pitchFamily="34" charset="0"/>
            </a:endParaRPr>
          </a:p>
        </p:txBody>
      </p:sp>
      <p:sp>
        <p:nvSpPr>
          <p:cNvPr id="5" name="矩形 4"/>
          <p:cNvSpPr/>
          <p:nvPr/>
        </p:nvSpPr>
        <p:spPr>
          <a:xfrm>
            <a:off x="6363286" y="1487073"/>
            <a:ext cx="5401994" cy="2478627"/>
          </a:xfrm>
          <a:prstGeom prst="rect">
            <a:avLst/>
          </a:prstGeom>
        </p:spPr>
        <p:txBody>
          <a:bodyPr wrap="square">
            <a:spAutoFit/>
          </a:bodyPr>
          <a:lstStyle/>
          <a:p>
            <a:pPr marL="228600" indent="-228600" eaLnBrk="1" fontAlgn="auto" hangingPunct="1">
              <a:lnSpc>
                <a:spcPct val="90000"/>
              </a:lnSpc>
              <a:spcBef>
                <a:spcPts val="1000"/>
              </a:spcBef>
              <a:spcAft>
                <a:spcPts val="0"/>
              </a:spcAft>
              <a:buBlip>
                <a:blip r:embed="rId2"/>
              </a:buBlip>
            </a:pPr>
            <a:r>
              <a:rPr lang="en-GB" altLang="zh-CN" sz="1800" dirty="0">
                <a:latin typeface="+mn-lt"/>
              </a:rPr>
              <a:t>Autonomous Network </a:t>
            </a:r>
            <a:r>
              <a:rPr lang="en-GB" altLang="zh-CN" sz="1800" dirty="0" smtClean="0">
                <a:latin typeface="+mn-lt"/>
              </a:rPr>
              <a:t>Level</a:t>
            </a:r>
            <a:endParaRPr lang="en-GB" altLang="zh-CN" sz="1800" dirty="0">
              <a:latin typeface="+mn-lt"/>
            </a:endParaRPr>
          </a:p>
          <a:p>
            <a:pPr marL="228600" indent="-228600" eaLnBrk="1" fontAlgn="auto" hangingPunct="1">
              <a:lnSpc>
                <a:spcPct val="90000"/>
              </a:lnSpc>
              <a:spcBef>
                <a:spcPts val="1000"/>
              </a:spcBef>
              <a:spcAft>
                <a:spcPts val="0"/>
              </a:spcAft>
              <a:buBlip>
                <a:blip r:embed="rId2"/>
              </a:buBlip>
            </a:pPr>
            <a:r>
              <a:rPr lang="en-GB" altLang="zh-CN" sz="1800" dirty="0">
                <a:latin typeface="+mn-lt"/>
              </a:rPr>
              <a:t>Closed loop communication service </a:t>
            </a:r>
            <a:r>
              <a:rPr lang="en-GB" altLang="zh-CN" sz="1800" dirty="0" smtClean="0">
                <a:latin typeface="+mn-lt"/>
              </a:rPr>
              <a:t>assurance</a:t>
            </a:r>
          </a:p>
          <a:p>
            <a:pPr marL="228600" indent="-228600" eaLnBrk="1" fontAlgn="auto" hangingPunct="1">
              <a:lnSpc>
                <a:spcPct val="90000"/>
              </a:lnSpc>
              <a:spcBef>
                <a:spcPts val="1000"/>
              </a:spcBef>
              <a:spcAft>
                <a:spcPts val="0"/>
              </a:spcAft>
              <a:buBlip>
                <a:blip r:embed="rId2"/>
              </a:buBlip>
            </a:pPr>
            <a:r>
              <a:rPr lang="en-GB" altLang="zh-CN" sz="1800" dirty="0">
                <a:latin typeface="+mn-lt"/>
              </a:rPr>
              <a:t>Intent driven management service for mobile </a:t>
            </a:r>
            <a:r>
              <a:rPr lang="en-GB" altLang="zh-CN" sz="1800" dirty="0" smtClean="0">
                <a:latin typeface="+mn-lt"/>
              </a:rPr>
              <a:t>networks</a:t>
            </a:r>
          </a:p>
          <a:p>
            <a:pPr marL="228600" indent="-228600" eaLnBrk="1" fontAlgn="auto" hangingPunct="1">
              <a:lnSpc>
                <a:spcPct val="90000"/>
              </a:lnSpc>
              <a:spcBef>
                <a:spcPts val="1000"/>
              </a:spcBef>
              <a:spcAft>
                <a:spcPts val="0"/>
              </a:spcAft>
              <a:buBlip>
                <a:blip r:embed="rId2"/>
              </a:buBlip>
            </a:pPr>
            <a:r>
              <a:rPr lang="en-GB" altLang="zh-CN" sz="1800" dirty="0">
                <a:latin typeface="+mn-lt"/>
              </a:rPr>
              <a:t>Management Data Analytics </a:t>
            </a:r>
            <a:r>
              <a:rPr lang="en-GB" altLang="zh-CN" sz="1800" dirty="0" smtClean="0">
                <a:latin typeface="+mn-lt"/>
              </a:rPr>
              <a:t>Service</a:t>
            </a:r>
          </a:p>
          <a:p>
            <a:pPr marL="228600" indent="-228600" eaLnBrk="1" fontAlgn="auto" hangingPunct="1">
              <a:lnSpc>
                <a:spcPct val="90000"/>
              </a:lnSpc>
              <a:spcBef>
                <a:spcPts val="1000"/>
              </a:spcBef>
              <a:spcAft>
                <a:spcPts val="0"/>
              </a:spcAft>
              <a:buBlip>
                <a:blip r:embed="rId2"/>
              </a:buBlip>
            </a:pPr>
            <a:r>
              <a:rPr lang="en-GB" altLang="zh-CN" sz="1800" dirty="0">
                <a:latin typeface="+mn-lt"/>
              </a:rPr>
              <a:t>Self-Organizing Networks (SON) for 5G </a:t>
            </a:r>
            <a:r>
              <a:rPr lang="en-GB" altLang="zh-CN" sz="1800" dirty="0" smtClean="0">
                <a:latin typeface="+mn-lt"/>
              </a:rPr>
              <a:t>networks</a:t>
            </a:r>
          </a:p>
          <a:p>
            <a:pPr marL="228600" indent="-228600" eaLnBrk="1" fontAlgn="auto" hangingPunct="1">
              <a:lnSpc>
                <a:spcPct val="90000"/>
              </a:lnSpc>
              <a:spcBef>
                <a:spcPts val="1000"/>
              </a:spcBef>
              <a:spcAft>
                <a:spcPts val="0"/>
              </a:spcAft>
              <a:buBlip>
                <a:blip r:embed="rId2"/>
              </a:buBlip>
            </a:pPr>
            <a:r>
              <a:rPr lang="en-GB" altLang="zh-CN" sz="1800" dirty="0" smtClean="0">
                <a:latin typeface="+mn-lt"/>
              </a:rPr>
              <a:t>Network Slicing</a:t>
            </a:r>
          </a:p>
        </p:txBody>
      </p:sp>
      <p:sp>
        <p:nvSpPr>
          <p:cNvPr id="7" name="矩形 6"/>
          <p:cNvSpPr/>
          <p:nvPr/>
        </p:nvSpPr>
        <p:spPr>
          <a:xfrm>
            <a:off x="2432668" y="947930"/>
            <a:ext cx="725263" cy="584775"/>
          </a:xfrm>
          <a:prstGeom prst="rect">
            <a:avLst/>
          </a:prstGeom>
        </p:spPr>
        <p:txBody>
          <a:bodyPr wrap="none">
            <a:spAutoFit/>
          </a:bodyPr>
          <a:lstStyle/>
          <a:p>
            <a:pPr lvl="0"/>
            <a:r>
              <a:rPr lang="en-GB" altLang="en-US" sz="3200" b="1" dirty="0" smtClean="0">
                <a:solidFill>
                  <a:srgbClr val="0000FF"/>
                </a:solidFill>
                <a:latin typeface="Calibri Light" panose="020F0302020204030204"/>
              </a:rPr>
              <a:t>LTE</a:t>
            </a:r>
            <a:endParaRPr lang="en-GB" altLang="en-US" sz="3200" b="1" dirty="0">
              <a:solidFill>
                <a:srgbClr val="0000FF"/>
              </a:solidFill>
              <a:latin typeface="Calibri Light" panose="020F0302020204030204"/>
            </a:endParaRPr>
          </a:p>
        </p:txBody>
      </p:sp>
      <p:sp>
        <p:nvSpPr>
          <p:cNvPr id="8" name="矩形 7"/>
          <p:cNvSpPr/>
          <p:nvPr/>
        </p:nvSpPr>
        <p:spPr>
          <a:xfrm>
            <a:off x="7955099" y="1015743"/>
            <a:ext cx="651140" cy="584775"/>
          </a:xfrm>
          <a:prstGeom prst="rect">
            <a:avLst/>
          </a:prstGeom>
        </p:spPr>
        <p:txBody>
          <a:bodyPr wrap="none">
            <a:spAutoFit/>
          </a:bodyPr>
          <a:lstStyle/>
          <a:p>
            <a:pPr lvl="0"/>
            <a:r>
              <a:rPr lang="en-GB" altLang="en-US" sz="3200" b="1" dirty="0" smtClean="0">
                <a:solidFill>
                  <a:srgbClr val="0000FF"/>
                </a:solidFill>
                <a:latin typeface="Calibri Light" panose="020F0302020204030204"/>
              </a:rPr>
              <a:t>5G</a:t>
            </a:r>
            <a:endParaRPr lang="en-GB" altLang="en-US" sz="3200" b="1" dirty="0">
              <a:solidFill>
                <a:srgbClr val="0000FF"/>
              </a:solidFill>
              <a:latin typeface="Calibri Light" panose="020F0302020204030204"/>
            </a:endParaRPr>
          </a:p>
        </p:txBody>
      </p:sp>
    </p:spTree>
    <p:extLst>
      <p:ext uri="{BB962C8B-B14F-4D97-AF65-F5344CB8AC3E}">
        <p14:creationId xmlns:p14="http://schemas.microsoft.com/office/powerpoint/2010/main" val="1125704711"/>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7248" y="197627"/>
            <a:ext cx="8142678" cy="535531"/>
          </a:xfrm>
          <a:prstGeom prst="rect">
            <a:avLst/>
          </a:prstGeom>
        </p:spPr>
        <p:txBody>
          <a:bodyPr wrap="none">
            <a:spAutoFit/>
          </a:bodyPr>
          <a:lstStyle/>
          <a:p>
            <a:pPr>
              <a:lnSpc>
                <a:spcPct val="90000"/>
              </a:lnSpc>
            </a:pPr>
            <a:r>
              <a:rPr lang="en-GB" altLang="zh-CN" sz="3200" dirty="0">
                <a:solidFill>
                  <a:srgbClr val="C00000"/>
                </a:solidFill>
                <a:latin typeface="Calibri Light" panose="020F0302020204030204"/>
                <a:ea typeface="+mj-ea"/>
                <a:cs typeface="+mj-cs"/>
              </a:rPr>
              <a:t>Autonomous Network </a:t>
            </a:r>
            <a:r>
              <a:rPr lang="en-GB" altLang="zh-CN" sz="3200" dirty="0" smtClean="0">
                <a:solidFill>
                  <a:srgbClr val="C00000"/>
                </a:solidFill>
                <a:latin typeface="Calibri Light" panose="020F0302020204030204"/>
                <a:ea typeface="+mj-ea"/>
                <a:cs typeface="+mj-cs"/>
              </a:rPr>
              <a:t>Level Study - Introduction</a:t>
            </a:r>
            <a:endParaRPr lang="zh-CN" altLang="en-US" sz="3200" dirty="0">
              <a:solidFill>
                <a:srgbClr val="C00000"/>
              </a:solidFill>
              <a:latin typeface="Calibri Light" panose="020F0302020204030204"/>
              <a:ea typeface="+mj-ea"/>
              <a:cs typeface="+mj-cs"/>
            </a:endParaRPr>
          </a:p>
        </p:txBody>
      </p:sp>
      <p:sp>
        <p:nvSpPr>
          <p:cNvPr id="5" name="矩形 4"/>
          <p:cNvSpPr/>
          <p:nvPr/>
        </p:nvSpPr>
        <p:spPr>
          <a:xfrm>
            <a:off x="715682" y="1763506"/>
            <a:ext cx="9995141" cy="2599686"/>
          </a:xfrm>
          <a:prstGeom prst="rect">
            <a:avLst/>
          </a:prstGeom>
        </p:spPr>
        <p:txBody>
          <a:bodyPr wrap="square">
            <a:spAutoFit/>
          </a:bodyPr>
          <a:lstStyle/>
          <a:p>
            <a:pPr marL="228600" lvl="1" indent="-228600" algn="just" eaLnBrk="1" fontAlgn="auto" hangingPunct="1">
              <a:lnSpc>
                <a:spcPct val="90000"/>
              </a:lnSpc>
              <a:spcBef>
                <a:spcPts val="1000"/>
              </a:spcBef>
              <a:spcAft>
                <a:spcPts val="0"/>
              </a:spcAft>
              <a:buBlip>
                <a:blip r:embed="rId2"/>
              </a:buBlip>
            </a:pPr>
            <a:r>
              <a:rPr lang="en-GB" altLang="zh-CN" sz="1800" kern="0" dirty="0">
                <a:latin typeface="Calibri" panose="020F0502020204030204" pitchFamily="34" charset="0"/>
              </a:rPr>
              <a:t>In 3GPP Release 16, 3GPP SA5 has studied on concept, use case, requirements and solutions for levels of autonomous network (Corresponding contents have been captured in TR 28.810). </a:t>
            </a:r>
            <a:endParaRPr lang="en-GB" altLang="zh-CN" sz="1800" kern="0" dirty="0" smtClean="0">
              <a:latin typeface="Calibri" panose="020F0502020204030204" pitchFamily="34" charset="0"/>
            </a:endParaRPr>
          </a:p>
          <a:p>
            <a:pPr marL="838200" lvl="2" indent="-228600" algn="just" eaLnBrk="1" fontAlgn="auto" hangingPunct="1">
              <a:lnSpc>
                <a:spcPct val="90000"/>
              </a:lnSpc>
              <a:spcBef>
                <a:spcPts val="1000"/>
              </a:spcBef>
              <a:spcAft>
                <a:spcPts val="0"/>
              </a:spcAft>
              <a:buBlip>
                <a:blip r:embed="rId2"/>
              </a:buBlip>
            </a:pPr>
            <a:r>
              <a:rPr lang="en-GB" altLang="zh-CN" sz="1800" kern="0" dirty="0">
                <a:latin typeface="Calibri" panose="020F0502020204030204" pitchFamily="34" charset="0"/>
              </a:rPr>
              <a:t>3GPP TR 28.810: “</a:t>
            </a:r>
            <a:r>
              <a:rPr lang="en-US" altLang="zh-CN" sz="1800" kern="0" dirty="0">
                <a:latin typeface="Calibri" panose="020F0502020204030204" pitchFamily="34" charset="0"/>
              </a:rPr>
              <a:t>Study on concept, requirements and solutions for levels of autonomous network” </a:t>
            </a:r>
            <a:endParaRPr lang="en-GB" altLang="zh-CN" sz="1800" kern="0" dirty="0">
              <a:latin typeface="Calibri" panose="020F0502020204030204" pitchFamily="34" charset="0"/>
            </a:endParaRPr>
          </a:p>
          <a:p>
            <a:pPr marL="228600" lvl="1" indent="-228600" algn="just" eaLnBrk="1" fontAlgn="auto" hangingPunct="1">
              <a:lnSpc>
                <a:spcPct val="90000"/>
              </a:lnSpc>
              <a:spcBef>
                <a:spcPts val="1000"/>
              </a:spcBef>
              <a:spcAft>
                <a:spcPts val="0"/>
              </a:spcAft>
              <a:buBlip>
                <a:blip r:embed="rId2"/>
              </a:buBlip>
            </a:pPr>
            <a:endParaRPr lang="en-GB" altLang="zh-CN" sz="1800" kern="0" dirty="0" smtClean="0">
              <a:latin typeface="Calibri" panose="020F0502020204030204" pitchFamily="34" charset="0"/>
            </a:endParaRPr>
          </a:p>
          <a:p>
            <a:pPr marL="228600" lvl="1" indent="-228600" algn="just" eaLnBrk="1" fontAlgn="auto" hangingPunct="1">
              <a:lnSpc>
                <a:spcPct val="90000"/>
              </a:lnSpc>
              <a:spcBef>
                <a:spcPts val="1000"/>
              </a:spcBef>
              <a:spcAft>
                <a:spcPts val="0"/>
              </a:spcAft>
              <a:buBlip>
                <a:blip r:embed="rId2"/>
              </a:buBlip>
            </a:pPr>
            <a:r>
              <a:rPr lang="en-GB" altLang="zh-CN" sz="1800" kern="0" dirty="0" smtClean="0">
                <a:latin typeface="Calibri" panose="020F0502020204030204" pitchFamily="34" charset="0"/>
              </a:rPr>
              <a:t>In </a:t>
            </a:r>
            <a:r>
              <a:rPr lang="en-GB" altLang="zh-CN" sz="1800" kern="0" dirty="0">
                <a:latin typeface="Calibri" panose="020F0502020204030204" pitchFamily="34" charset="0"/>
              </a:rPr>
              <a:t>3GPP Release 17, 3GPP SA5 has started a new work item on normative work for levels of autonomous network (Corresponding contents will be captured in TS 28.100</a:t>
            </a:r>
            <a:r>
              <a:rPr lang="en-GB" altLang="zh-CN" sz="1800" kern="0" dirty="0" smtClean="0">
                <a:latin typeface="Calibri" panose="020F0502020204030204" pitchFamily="34" charset="0"/>
              </a:rPr>
              <a:t>).</a:t>
            </a:r>
          </a:p>
          <a:p>
            <a:pPr marL="838200" lvl="2" indent="-228600" algn="just" eaLnBrk="1" fontAlgn="auto" hangingPunct="1">
              <a:lnSpc>
                <a:spcPct val="90000"/>
              </a:lnSpc>
              <a:spcBef>
                <a:spcPts val="1000"/>
              </a:spcBef>
              <a:spcAft>
                <a:spcPts val="0"/>
              </a:spcAft>
              <a:buBlip>
                <a:blip r:embed="rId2"/>
              </a:buBlip>
            </a:pPr>
            <a:r>
              <a:rPr lang="en-GB" altLang="zh-CN" sz="1800" kern="0" dirty="0" smtClean="0">
                <a:latin typeface="Calibri" panose="020F0502020204030204" pitchFamily="34" charset="0"/>
              </a:rPr>
              <a:t>3GPP </a:t>
            </a:r>
            <a:r>
              <a:rPr lang="en-GB" altLang="zh-CN" sz="1800" kern="0" dirty="0">
                <a:latin typeface="Calibri" panose="020F0502020204030204" pitchFamily="34" charset="0"/>
              </a:rPr>
              <a:t>TS 28.100: “</a:t>
            </a:r>
            <a:r>
              <a:rPr lang="en-US" altLang="zh-CN" sz="1800" kern="0" dirty="0">
                <a:latin typeface="Calibri" panose="020F0502020204030204" pitchFamily="34" charset="0"/>
              </a:rPr>
              <a:t>Management and orchestration; Levels of autonomous network”</a:t>
            </a:r>
            <a:endParaRPr lang="zh-CN" altLang="zh-CN" sz="1800" kern="0" dirty="0">
              <a:latin typeface="Calibri" panose="020F0502020204030204" pitchFamily="34" charset="0"/>
            </a:endParaRPr>
          </a:p>
        </p:txBody>
      </p:sp>
    </p:spTree>
    <p:extLst>
      <p:ext uri="{BB962C8B-B14F-4D97-AF65-F5344CB8AC3E}">
        <p14:creationId xmlns:p14="http://schemas.microsoft.com/office/powerpoint/2010/main" val="1973986372"/>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6047" y="142005"/>
            <a:ext cx="9617889" cy="535531"/>
          </a:xfrm>
          <a:prstGeom prst="rect">
            <a:avLst/>
          </a:prstGeom>
        </p:spPr>
        <p:txBody>
          <a:bodyPr wrap="none">
            <a:spAutoFit/>
          </a:bodyPr>
          <a:lstStyle/>
          <a:p>
            <a:pPr>
              <a:lnSpc>
                <a:spcPct val="90000"/>
              </a:lnSpc>
            </a:pPr>
            <a:r>
              <a:rPr lang="en-GB" altLang="zh-CN" sz="3200" dirty="0">
                <a:solidFill>
                  <a:srgbClr val="C00000"/>
                </a:solidFill>
                <a:latin typeface="Calibri Light" panose="020F0302020204030204"/>
                <a:ea typeface="+mj-ea"/>
                <a:cs typeface="+mj-cs"/>
              </a:rPr>
              <a:t>Autonomous Network </a:t>
            </a:r>
            <a:r>
              <a:rPr lang="en-GB" altLang="zh-CN" sz="3200" dirty="0" smtClean="0">
                <a:solidFill>
                  <a:srgbClr val="C00000"/>
                </a:solidFill>
                <a:latin typeface="Calibri Light" panose="020F0302020204030204"/>
                <a:ea typeface="+mj-ea"/>
                <a:cs typeface="+mj-cs"/>
              </a:rPr>
              <a:t>Level Study (TR 28.810) - Concepts</a:t>
            </a:r>
            <a:endParaRPr lang="zh-CN" altLang="en-US" sz="3200" dirty="0">
              <a:solidFill>
                <a:srgbClr val="C00000"/>
              </a:solidFill>
              <a:latin typeface="Calibri Light" panose="020F0302020204030204"/>
              <a:ea typeface="+mj-ea"/>
              <a:cs typeface="+mj-cs"/>
            </a:endParaRPr>
          </a:p>
        </p:txBody>
      </p:sp>
      <p:sp>
        <p:nvSpPr>
          <p:cNvPr id="3" name="矩形 2"/>
          <p:cNvSpPr/>
          <p:nvPr/>
        </p:nvSpPr>
        <p:spPr>
          <a:xfrm>
            <a:off x="279772" y="1099596"/>
            <a:ext cx="5092505" cy="1323439"/>
          </a:xfrm>
          <a:prstGeom prst="rect">
            <a:avLst/>
          </a:prstGeom>
          <a:ln>
            <a:noFill/>
          </a:ln>
        </p:spPr>
        <p:txBody>
          <a:bodyPr wrap="square">
            <a:spAutoFit/>
          </a:bodyPr>
          <a:lstStyle/>
          <a:p>
            <a:pPr algn="just">
              <a:spcAft>
                <a:spcPts val="0"/>
              </a:spcAft>
            </a:pPr>
            <a:r>
              <a:rPr lang="en-GB" altLang="zh-CN" sz="1000" dirty="0" smtClean="0">
                <a:latin typeface="+mn-lt"/>
                <a:ea typeface="等线" panose="02010600030101010101" pitchFamily="2" charset="-122"/>
              </a:rPr>
              <a:t>Network autonomy describes the telecom system (including management system and network) capability which is able to be governed by itself with minimal to no human intervention. Some features discussed in 3GPP are related to network autonomy. Following are some examples:</a:t>
            </a:r>
            <a:endParaRPr lang="zh-CN" altLang="zh-CN" sz="1000" dirty="0" smtClean="0">
              <a:latin typeface="+mn-lt"/>
              <a:ea typeface="等线" panose="02010600030101010101" pitchFamily="2" charset="-122"/>
            </a:endParaRPr>
          </a:p>
          <a:p>
            <a:pPr marL="342900" lvl="0" indent="-342900" algn="just">
              <a:spcAft>
                <a:spcPts val="0"/>
              </a:spcAft>
              <a:buFont typeface="Times New Roman" panose="02020603050405020304" pitchFamily="18" charset="0"/>
              <a:buChar char="-"/>
            </a:pPr>
            <a:r>
              <a:rPr lang="en-GB" altLang="zh-CN" sz="1000" dirty="0" smtClean="0">
                <a:latin typeface="+mn-lt"/>
              </a:rPr>
              <a:t>Self-Organizing Network (SON)</a:t>
            </a:r>
            <a:endParaRPr lang="zh-CN" altLang="zh-CN" sz="1000" dirty="0" smtClean="0">
              <a:latin typeface="+mn-lt"/>
            </a:endParaRPr>
          </a:p>
          <a:p>
            <a:pPr marL="342900" lvl="0" indent="-342900" algn="just">
              <a:spcAft>
                <a:spcPts val="0"/>
              </a:spcAft>
              <a:buFont typeface="Times New Roman" panose="02020603050405020304" pitchFamily="18" charset="0"/>
              <a:buChar char="-"/>
            </a:pPr>
            <a:r>
              <a:rPr lang="en-GB" altLang="zh-CN" sz="1000" dirty="0" smtClean="0">
                <a:latin typeface="+mn-lt"/>
              </a:rPr>
              <a:t>Management data analytics</a:t>
            </a:r>
            <a:endParaRPr lang="zh-CN" altLang="zh-CN" sz="1000" dirty="0" smtClean="0">
              <a:latin typeface="+mn-lt"/>
            </a:endParaRPr>
          </a:p>
          <a:p>
            <a:pPr marL="342900" lvl="0" indent="-342900" algn="just">
              <a:spcAft>
                <a:spcPts val="0"/>
              </a:spcAft>
              <a:buFont typeface="Times New Roman" panose="02020603050405020304" pitchFamily="18" charset="0"/>
              <a:buChar char="-"/>
            </a:pPr>
            <a:r>
              <a:rPr lang="en-GB" altLang="zh-CN" sz="1000" dirty="0" smtClean="0">
                <a:latin typeface="+mn-lt"/>
              </a:rPr>
              <a:t>Intent driven management</a:t>
            </a:r>
            <a:endParaRPr lang="zh-CN" altLang="zh-CN" sz="1000" dirty="0" smtClean="0">
              <a:latin typeface="+mn-lt"/>
            </a:endParaRPr>
          </a:p>
          <a:p>
            <a:pPr marL="342900" lvl="0" indent="-342900" algn="just">
              <a:spcAft>
                <a:spcPts val="0"/>
              </a:spcAft>
              <a:buFont typeface="Times New Roman" panose="02020603050405020304" pitchFamily="18" charset="0"/>
              <a:buChar char="-"/>
            </a:pPr>
            <a:r>
              <a:rPr lang="en-GB" altLang="zh-CN" sz="1000" dirty="0" smtClean="0">
                <a:latin typeface="+mn-lt"/>
              </a:rPr>
              <a:t>Close loop SLS assurance</a:t>
            </a:r>
            <a:endParaRPr lang="zh-CN" altLang="zh-CN" sz="1000" dirty="0">
              <a:latin typeface="+mn-lt"/>
            </a:endParaRPr>
          </a:p>
        </p:txBody>
      </p:sp>
      <p:sp>
        <p:nvSpPr>
          <p:cNvPr id="8" name="矩形 7"/>
          <p:cNvSpPr/>
          <p:nvPr/>
        </p:nvSpPr>
        <p:spPr>
          <a:xfrm>
            <a:off x="5534819" y="1172533"/>
            <a:ext cx="6321660" cy="1246495"/>
          </a:xfrm>
          <a:prstGeom prst="rect">
            <a:avLst/>
          </a:prstGeom>
          <a:ln>
            <a:noFill/>
          </a:ln>
        </p:spPr>
        <p:txBody>
          <a:bodyPr wrap="square">
            <a:spAutoFit/>
          </a:bodyPr>
          <a:lstStyle/>
          <a:p>
            <a:pPr algn="just">
              <a:spcAft>
                <a:spcPts val="600"/>
              </a:spcAft>
            </a:pPr>
            <a:r>
              <a:rPr lang="en-GB" altLang="zh-CN" sz="1000" dirty="0" smtClean="0">
                <a:latin typeface="+mn-lt"/>
                <a:ea typeface="等线" panose="02010600030101010101" pitchFamily="2" charset="-122"/>
              </a:rPr>
              <a:t>Network </a:t>
            </a:r>
            <a:r>
              <a:rPr lang="en-GB" altLang="zh-CN" sz="1000" dirty="0">
                <a:latin typeface="+mn-lt"/>
                <a:ea typeface="等线" panose="02010600030101010101" pitchFamily="2" charset="-122"/>
              </a:rPr>
              <a:t>autonomy level describes the level of application of autonomy capabilities in the network management workflow. The participation of the human and telecom system in the network management workflow are important factors to evaluate the network autonomy level. For each network autonomy level, which tasks can be performed by telecom system, which tasks can be performed by human, and which tasks can be performed by cooperation of human and telecom system needs to be clarified. For example, in the highest autonomy level, all tasks are performed by telecom system</a:t>
            </a:r>
            <a:r>
              <a:rPr lang="en-GB" altLang="zh-CN" sz="1000" dirty="0" smtClean="0">
                <a:latin typeface="+mn-lt"/>
                <a:ea typeface="等线" panose="02010600030101010101" pitchFamily="2" charset="-122"/>
              </a:rPr>
              <a:t>.</a:t>
            </a:r>
          </a:p>
          <a:p>
            <a:pPr algn="just">
              <a:spcAft>
                <a:spcPts val="600"/>
              </a:spcAft>
            </a:pPr>
            <a:endParaRPr lang="en-GB" altLang="zh-CN" sz="1000" dirty="0">
              <a:effectLst/>
              <a:latin typeface="Times New Roman" panose="02020603050405020304" pitchFamily="18" charset="0"/>
              <a:ea typeface="等线" panose="02010600030101010101" pitchFamily="2" charset="-122"/>
            </a:endParaRPr>
          </a:p>
        </p:txBody>
      </p:sp>
      <p:sp>
        <p:nvSpPr>
          <p:cNvPr id="11" name="矩形 10"/>
          <p:cNvSpPr/>
          <p:nvPr/>
        </p:nvSpPr>
        <p:spPr>
          <a:xfrm>
            <a:off x="136010" y="2554416"/>
            <a:ext cx="5092504" cy="2462213"/>
          </a:xfrm>
          <a:prstGeom prst="rect">
            <a:avLst/>
          </a:prstGeom>
        </p:spPr>
        <p:txBody>
          <a:bodyPr wrap="square">
            <a:spAutoFit/>
          </a:bodyPr>
          <a:lstStyle/>
          <a:p>
            <a:pPr algn="ctr">
              <a:spcBef>
                <a:spcPts val="0"/>
              </a:spcBef>
              <a:spcAft>
                <a:spcPts val="0"/>
              </a:spcAft>
              <a:tabLst>
                <a:tab pos="723900" algn="l"/>
              </a:tabLst>
            </a:pPr>
            <a:r>
              <a:rPr lang="en-US" altLang="zh-CN" sz="1400" b="1" dirty="0">
                <a:latin typeface="+mn-lt"/>
                <a:cs typeface="Times New Roman" panose="02020603050405020304" pitchFamily="18" charset="0"/>
              </a:rPr>
              <a:t>W</a:t>
            </a:r>
            <a:r>
              <a:rPr lang="en-US" altLang="zh-CN" sz="1400" b="1" dirty="0" smtClean="0">
                <a:latin typeface="+mn-lt"/>
                <a:cs typeface="Times New Roman" panose="02020603050405020304" pitchFamily="18" charset="0"/>
              </a:rPr>
              <a:t>orkflow</a:t>
            </a:r>
            <a:endParaRPr lang="zh-CN" altLang="zh-CN" sz="1400" b="1" dirty="0">
              <a:latin typeface="+mn-lt"/>
              <a:cs typeface="Times New Roman" panose="02020603050405020304" pitchFamily="18" charset="0"/>
            </a:endParaRPr>
          </a:p>
          <a:p>
            <a:pPr marL="360680" indent="-180340">
              <a:spcBef>
                <a:spcPts val="0"/>
              </a:spcBef>
              <a:spcAft>
                <a:spcPts val="0"/>
              </a:spcAft>
            </a:pPr>
            <a:r>
              <a:rPr lang="en-GB" altLang="zh-CN" sz="1000" dirty="0">
                <a:latin typeface="+mn-lt"/>
                <a:ea typeface="等线" panose="02010600030101010101" pitchFamily="2" charset="-122"/>
              </a:rPr>
              <a:t>-	</a:t>
            </a:r>
            <a:r>
              <a:rPr lang="en-GB" altLang="zh-CN" sz="1000" b="1" dirty="0">
                <a:latin typeface="+mn-lt"/>
                <a:ea typeface="等线" panose="02010600030101010101" pitchFamily="2" charset="-122"/>
              </a:rPr>
              <a:t>Intent translation:</a:t>
            </a:r>
            <a:r>
              <a:rPr lang="en-GB" altLang="zh-CN" sz="1000" dirty="0">
                <a:latin typeface="+mn-lt"/>
                <a:ea typeface="等线" panose="02010600030101010101" pitchFamily="2" charset="-122"/>
              </a:rPr>
              <a:t> </a:t>
            </a:r>
            <a:r>
              <a:rPr lang="en-GB" altLang="zh-CN" sz="1000" dirty="0">
                <a:latin typeface="+mn-lt"/>
              </a:rPr>
              <a:t>The group of tasks which translate network or service intent from operator or customer into detailed management operations which may affect one or more of the following groups of tasks (i.e. awareness, analysis, decision, execution) and translate the detailed network and service information to intent </a:t>
            </a:r>
            <a:r>
              <a:rPr lang="en-GB" altLang="zh-CN" sz="1000" dirty="0" smtClean="0">
                <a:latin typeface="+mn-lt"/>
              </a:rPr>
              <a:t>fulfilment </a:t>
            </a:r>
            <a:r>
              <a:rPr lang="en-GB" altLang="zh-CN" sz="1000" dirty="0">
                <a:latin typeface="+mn-lt"/>
              </a:rPr>
              <a:t>information (e.g. the intent is satisfied or not</a:t>
            </a:r>
            <a:r>
              <a:rPr lang="en-GB" altLang="zh-CN" sz="1000" dirty="0" smtClean="0">
                <a:latin typeface="+mn-lt"/>
              </a:rPr>
              <a:t>).</a:t>
            </a:r>
            <a:r>
              <a:rPr lang="en-GB" altLang="zh-CN" sz="1000" dirty="0" smtClean="0">
                <a:latin typeface="+mn-lt"/>
                <a:ea typeface="等线" panose="02010600030101010101" pitchFamily="2" charset="-122"/>
              </a:rPr>
              <a:t>. </a:t>
            </a:r>
            <a:endParaRPr lang="zh-CN" altLang="zh-CN" sz="1000" dirty="0">
              <a:latin typeface="+mn-lt"/>
              <a:ea typeface="等线" panose="02010600030101010101" pitchFamily="2" charset="-122"/>
            </a:endParaRPr>
          </a:p>
          <a:p>
            <a:pPr marL="360680" indent="-180340">
              <a:spcBef>
                <a:spcPts val="0"/>
              </a:spcBef>
              <a:spcAft>
                <a:spcPts val="0"/>
              </a:spcAft>
              <a:buFontTx/>
              <a:buChar char="-"/>
            </a:pPr>
            <a:r>
              <a:rPr lang="en-GB" altLang="zh-CN" sz="1000" b="1" dirty="0" smtClean="0">
                <a:latin typeface="+mn-lt"/>
                <a:ea typeface="等线" panose="02010600030101010101" pitchFamily="2" charset="-122"/>
              </a:rPr>
              <a:t>Awareness</a:t>
            </a:r>
            <a:r>
              <a:rPr lang="en-GB" altLang="zh-CN" sz="1000" b="1" dirty="0">
                <a:latin typeface="+mn-lt"/>
                <a:ea typeface="等线" panose="02010600030101010101" pitchFamily="2" charset="-122"/>
              </a:rPr>
              <a:t>:</a:t>
            </a:r>
            <a:r>
              <a:rPr lang="en-GB" altLang="zh-CN" sz="1000" dirty="0">
                <a:latin typeface="+mn-lt"/>
                <a:ea typeface="等线" panose="02010600030101010101" pitchFamily="2" charset="-122"/>
              </a:rPr>
              <a:t> </a:t>
            </a:r>
            <a:r>
              <a:rPr lang="en-GB" altLang="zh-CN" sz="1000" dirty="0">
                <a:latin typeface="+mn-lt"/>
              </a:rPr>
              <a:t>The group of tasks which monitor network information (including network performance, network anomaly, network event, etc</a:t>
            </a:r>
            <a:r>
              <a:rPr lang="en-GB" altLang="zh-CN" sz="1000" dirty="0" smtClean="0">
                <a:latin typeface="+mn-lt"/>
              </a:rPr>
              <a:t>).</a:t>
            </a:r>
          </a:p>
          <a:p>
            <a:pPr marL="360680" indent="-180340">
              <a:spcBef>
                <a:spcPts val="0"/>
              </a:spcBef>
              <a:spcAft>
                <a:spcPts val="0"/>
              </a:spcAft>
              <a:buFontTx/>
              <a:buChar char="-"/>
            </a:pPr>
            <a:r>
              <a:rPr lang="en-GB" altLang="zh-CN" sz="1000" b="1" dirty="0" smtClean="0">
                <a:latin typeface="+mn-lt"/>
                <a:ea typeface="等线" panose="02010600030101010101" pitchFamily="2" charset="-122"/>
              </a:rPr>
              <a:t>Analysis</a:t>
            </a:r>
            <a:r>
              <a:rPr lang="en-GB" altLang="zh-CN" sz="1000" b="1" dirty="0">
                <a:latin typeface="+mn-lt"/>
                <a:ea typeface="等线" panose="02010600030101010101" pitchFamily="2" charset="-122"/>
              </a:rPr>
              <a:t>: </a:t>
            </a:r>
            <a:r>
              <a:rPr lang="en-GB" altLang="zh-CN" sz="1000" dirty="0">
                <a:latin typeface="+mn-lt"/>
                <a:ea typeface="等线" panose="02010600030101010101" pitchFamily="2" charset="-122"/>
              </a:rPr>
              <a:t>The group of tasks which analyse the collected information (e.g. information about network status, network issues and so on) or based on the historical data to further predict the future change trend of the above network status, and make recommendation for decision.</a:t>
            </a:r>
            <a:endParaRPr lang="zh-CN" altLang="zh-CN" sz="1000" dirty="0">
              <a:latin typeface="+mn-lt"/>
              <a:ea typeface="等线" panose="02010600030101010101" pitchFamily="2" charset="-122"/>
            </a:endParaRPr>
          </a:p>
          <a:p>
            <a:pPr marL="360680" indent="-180340">
              <a:spcBef>
                <a:spcPts val="0"/>
              </a:spcBef>
              <a:spcAft>
                <a:spcPts val="0"/>
              </a:spcAft>
            </a:pPr>
            <a:r>
              <a:rPr lang="en-GB" altLang="zh-CN" sz="1000" dirty="0">
                <a:latin typeface="+mn-lt"/>
                <a:ea typeface="等线" panose="02010600030101010101" pitchFamily="2" charset="-122"/>
              </a:rPr>
              <a:t>-	</a:t>
            </a:r>
            <a:r>
              <a:rPr lang="en-GB" altLang="zh-CN" sz="1000" b="1" dirty="0">
                <a:latin typeface="+mn-lt"/>
                <a:ea typeface="等线" panose="02010600030101010101" pitchFamily="2" charset="-122"/>
              </a:rPr>
              <a:t>Decision:</a:t>
            </a:r>
            <a:r>
              <a:rPr lang="en-GB" altLang="zh-CN" sz="1000" dirty="0">
                <a:latin typeface="+mn-lt"/>
                <a:ea typeface="等线" panose="02010600030101010101" pitchFamily="2" charset="-122"/>
              </a:rPr>
              <a:t> The group of tasks which decide the necessary management operation for execution, e.g. network configuration or adjustment.</a:t>
            </a:r>
            <a:endParaRPr lang="zh-CN" altLang="zh-CN" sz="1000" dirty="0">
              <a:latin typeface="+mn-lt"/>
              <a:ea typeface="等线" panose="02010600030101010101" pitchFamily="2" charset="-122"/>
            </a:endParaRPr>
          </a:p>
          <a:p>
            <a:pPr marL="360680" indent="-180340">
              <a:spcBef>
                <a:spcPts val="0"/>
              </a:spcBef>
              <a:spcAft>
                <a:spcPts val="0"/>
              </a:spcAft>
            </a:pPr>
            <a:r>
              <a:rPr lang="en-GB" altLang="zh-CN" sz="1000" dirty="0">
                <a:latin typeface="+mn-lt"/>
                <a:ea typeface="等线" panose="02010600030101010101" pitchFamily="2" charset="-122"/>
              </a:rPr>
              <a:t>-	</a:t>
            </a:r>
            <a:r>
              <a:rPr lang="en-GB" altLang="zh-CN" sz="1000" b="1" dirty="0">
                <a:latin typeface="+mn-lt"/>
                <a:ea typeface="等线" panose="02010600030101010101" pitchFamily="2" charset="-122"/>
              </a:rPr>
              <a:t>Execution:</a:t>
            </a:r>
            <a:r>
              <a:rPr lang="en-GB" altLang="zh-CN" sz="1000" dirty="0">
                <a:latin typeface="+mn-lt"/>
                <a:ea typeface="等线" panose="02010600030101010101" pitchFamily="2" charset="-122"/>
              </a:rPr>
              <a:t> The group of tasks which execute the management operations.</a:t>
            </a:r>
            <a:endParaRPr lang="zh-CN" altLang="zh-CN" sz="1000" dirty="0">
              <a:effectLst/>
              <a:latin typeface="+mn-lt"/>
              <a:ea typeface="等线" panose="02010600030101010101" pitchFamily="2" charset="-122"/>
            </a:endParaRPr>
          </a:p>
        </p:txBody>
      </p:sp>
      <p:sp>
        <p:nvSpPr>
          <p:cNvPr id="13" name="矩形 12"/>
          <p:cNvSpPr/>
          <p:nvPr/>
        </p:nvSpPr>
        <p:spPr>
          <a:xfrm>
            <a:off x="224053" y="2299870"/>
            <a:ext cx="6562359" cy="341632"/>
          </a:xfrm>
          <a:prstGeom prst="rect">
            <a:avLst/>
          </a:prstGeom>
        </p:spPr>
        <p:txBody>
          <a:bodyPr wrap="square">
            <a:spAutoFit/>
          </a:bodyPr>
          <a:lstStyle/>
          <a:p>
            <a:pPr marL="228600" lvl="1" indent="-228600" algn="just" eaLnBrk="1" fontAlgn="auto" hangingPunct="1">
              <a:lnSpc>
                <a:spcPct val="90000"/>
              </a:lnSpc>
              <a:spcBef>
                <a:spcPts val="1000"/>
              </a:spcBef>
              <a:spcAft>
                <a:spcPts val="0"/>
              </a:spcAft>
              <a:buBlip>
                <a:blip r:embed="rId2"/>
              </a:buBlip>
              <a:tabLst>
                <a:tab pos="723900" algn="l"/>
              </a:tabLst>
            </a:pPr>
            <a:r>
              <a:rPr lang="en-GB" altLang="zh-CN" sz="1800" kern="0" dirty="0">
                <a:latin typeface="Calibri" panose="020F0502020204030204" pitchFamily="34" charset="0"/>
              </a:rPr>
              <a:t>Potential dimensions for classification of network autonomy</a:t>
            </a:r>
            <a:endParaRPr lang="zh-CN" altLang="en-US" sz="1800" kern="0" dirty="0">
              <a:latin typeface="Calibri" panose="020F0502020204030204" pitchFamily="34" charset="0"/>
            </a:endParaRPr>
          </a:p>
        </p:txBody>
      </p:sp>
      <p:sp>
        <p:nvSpPr>
          <p:cNvPr id="14" name="矩形 13"/>
          <p:cNvSpPr/>
          <p:nvPr/>
        </p:nvSpPr>
        <p:spPr>
          <a:xfrm>
            <a:off x="6064102" y="2525156"/>
            <a:ext cx="1648528" cy="307777"/>
          </a:xfrm>
          <a:prstGeom prst="rect">
            <a:avLst/>
          </a:prstGeom>
        </p:spPr>
        <p:txBody>
          <a:bodyPr wrap="none">
            <a:spAutoFit/>
          </a:bodyPr>
          <a:lstStyle/>
          <a:p>
            <a:pPr>
              <a:spcBef>
                <a:spcPts val="0"/>
              </a:spcBef>
              <a:spcAft>
                <a:spcPts val="0"/>
              </a:spcAft>
              <a:tabLst>
                <a:tab pos="723900" algn="l"/>
              </a:tabLst>
            </a:pPr>
            <a:r>
              <a:rPr lang="en-GB" altLang="zh-CN" sz="1400" b="1" dirty="0">
                <a:latin typeface="+mn-lt"/>
                <a:cs typeface="Times New Roman" panose="02020603050405020304" pitchFamily="18" charset="0"/>
              </a:rPr>
              <a:t>Management scope</a:t>
            </a:r>
            <a:endParaRPr lang="zh-CN" altLang="zh-CN" sz="1400" b="1" dirty="0">
              <a:latin typeface="+mn-lt"/>
              <a:cs typeface="Times New Roman" panose="02020603050405020304" pitchFamily="18" charset="0"/>
            </a:endParaRPr>
          </a:p>
        </p:txBody>
      </p:sp>
      <p:pic>
        <p:nvPicPr>
          <p:cNvPr id="15" name="图片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0294" y="4356339"/>
            <a:ext cx="2305955" cy="2038897"/>
          </a:xfrm>
          <a:prstGeom prst="rect">
            <a:avLst/>
          </a:prstGeom>
          <a:noFill/>
          <a:ln>
            <a:noFill/>
          </a:ln>
        </p:spPr>
      </p:pic>
      <p:cxnSp>
        <p:nvCxnSpPr>
          <p:cNvPr id="17" name="直接连接符 16"/>
          <p:cNvCxnSpPr/>
          <p:nvPr/>
        </p:nvCxnSpPr>
        <p:spPr bwMode="auto">
          <a:xfrm>
            <a:off x="5209734" y="2772883"/>
            <a:ext cx="1" cy="350512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 name="矩形 18"/>
          <p:cNvSpPr/>
          <p:nvPr/>
        </p:nvSpPr>
        <p:spPr>
          <a:xfrm>
            <a:off x="5255602" y="2866185"/>
            <a:ext cx="3873908" cy="1477328"/>
          </a:xfrm>
          <a:prstGeom prst="rect">
            <a:avLst/>
          </a:prstGeom>
        </p:spPr>
        <p:txBody>
          <a:bodyPr wrap="square">
            <a:spAutoFit/>
          </a:bodyPr>
          <a:lstStyle/>
          <a:p>
            <a:pPr algn="just">
              <a:spcAft>
                <a:spcPts val="0"/>
              </a:spcAft>
            </a:pPr>
            <a:r>
              <a:rPr lang="en-GB" altLang="zh-CN" sz="1000" dirty="0" smtClean="0">
                <a:latin typeface="+mn-lt"/>
                <a:ea typeface="等线" panose="02010600030101010101" pitchFamily="2" charset="-122"/>
              </a:rPr>
              <a:t>Potential </a:t>
            </a:r>
            <a:r>
              <a:rPr lang="en-GB" altLang="zh-CN" sz="1000" dirty="0">
                <a:latin typeface="+mn-lt"/>
                <a:ea typeface="等线" panose="02010600030101010101" pitchFamily="2" charset="-122"/>
              </a:rPr>
              <a:t>scopes of network autonomy:</a:t>
            </a:r>
            <a:endParaRPr lang="zh-CN" altLang="zh-CN" sz="1000" dirty="0">
              <a:latin typeface="+mn-lt"/>
              <a:ea typeface="等线" panose="02010600030101010101" pitchFamily="2" charset="-122"/>
            </a:endParaRPr>
          </a:p>
          <a:p>
            <a:pPr marL="360680" indent="-180340">
              <a:spcAft>
                <a:spcPts val="0"/>
              </a:spcAft>
            </a:pPr>
            <a:r>
              <a:rPr lang="en-GB" altLang="zh-CN" sz="1000" dirty="0">
                <a:latin typeface="+mn-lt"/>
                <a:ea typeface="等线" panose="02010600030101010101" pitchFamily="2" charset="-122"/>
              </a:rPr>
              <a:t>-	Autonomy in NE layer, which means the autonomy mechanism is executed in the NE.</a:t>
            </a:r>
            <a:endParaRPr lang="zh-CN" altLang="zh-CN" sz="1000" dirty="0">
              <a:latin typeface="+mn-lt"/>
              <a:ea typeface="等线" panose="02010600030101010101" pitchFamily="2" charset="-122"/>
            </a:endParaRPr>
          </a:p>
          <a:p>
            <a:pPr marL="360680" indent="-180340">
              <a:spcAft>
                <a:spcPts val="0"/>
              </a:spcAft>
            </a:pPr>
            <a:r>
              <a:rPr lang="en-GB" altLang="zh-CN" sz="1000" dirty="0">
                <a:latin typeface="+mn-lt"/>
                <a:ea typeface="等线" panose="02010600030101010101" pitchFamily="2" charset="-122"/>
              </a:rPr>
              <a:t>-	Autonomy in domain layer, which means the autonomy mechanism is executed in the MnF(s) in domain.</a:t>
            </a:r>
            <a:endParaRPr lang="zh-CN" altLang="zh-CN" sz="1000" dirty="0">
              <a:latin typeface="+mn-lt"/>
              <a:ea typeface="等线" panose="02010600030101010101" pitchFamily="2" charset="-122"/>
            </a:endParaRPr>
          </a:p>
          <a:p>
            <a:pPr marL="360680" indent="-180340">
              <a:spcAft>
                <a:spcPts val="0"/>
              </a:spcAft>
            </a:pPr>
            <a:r>
              <a:rPr lang="en-GB" altLang="zh-CN" sz="1000" dirty="0">
                <a:latin typeface="+mn-lt"/>
                <a:ea typeface="等线" panose="02010600030101010101" pitchFamily="2" charset="-122"/>
              </a:rPr>
              <a:t>-	Autonomy in cross domain layer, which means the autonomy mechanism is executed in the MnF(s) in cross domain.</a:t>
            </a:r>
            <a:endParaRPr lang="zh-CN" altLang="zh-CN" sz="1000" dirty="0">
              <a:latin typeface="+mn-lt"/>
              <a:ea typeface="等线" panose="02010600030101010101" pitchFamily="2" charset="-122"/>
            </a:endParaRPr>
          </a:p>
          <a:p>
            <a:pPr marL="360680" indent="-180340">
              <a:spcAft>
                <a:spcPts val="0"/>
              </a:spcAft>
            </a:pPr>
            <a:r>
              <a:rPr lang="en-GB" altLang="zh-CN" sz="1000" dirty="0">
                <a:latin typeface="+mn-lt"/>
                <a:ea typeface="等线" panose="02010600030101010101" pitchFamily="2" charset="-122"/>
              </a:rPr>
              <a:t>-	Autonomy in communication service layer, how to execute the autonomy mechanism in communication service layer is FFS.</a:t>
            </a:r>
            <a:endParaRPr lang="zh-CN" altLang="zh-CN" sz="1000" dirty="0">
              <a:effectLst/>
              <a:latin typeface="+mn-lt"/>
              <a:ea typeface="等线" panose="02010600030101010101" pitchFamily="2" charset="-122"/>
            </a:endParaRPr>
          </a:p>
        </p:txBody>
      </p:sp>
      <p:cxnSp>
        <p:nvCxnSpPr>
          <p:cNvPr id="20" name="直接连接符 19"/>
          <p:cNvCxnSpPr/>
          <p:nvPr/>
        </p:nvCxnSpPr>
        <p:spPr bwMode="auto">
          <a:xfrm flipH="1">
            <a:off x="9156598" y="2772883"/>
            <a:ext cx="21908" cy="354049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 name="矩形 20"/>
          <p:cNvSpPr/>
          <p:nvPr/>
        </p:nvSpPr>
        <p:spPr>
          <a:xfrm>
            <a:off x="9636369" y="2495553"/>
            <a:ext cx="896399" cy="307777"/>
          </a:xfrm>
          <a:prstGeom prst="rect">
            <a:avLst/>
          </a:prstGeom>
        </p:spPr>
        <p:txBody>
          <a:bodyPr wrap="none">
            <a:spAutoFit/>
          </a:bodyPr>
          <a:lstStyle/>
          <a:p>
            <a:r>
              <a:rPr lang="en-GB" altLang="zh-CN" sz="1400" b="1" dirty="0">
                <a:latin typeface="+mn-lt"/>
                <a:cs typeface="Times New Roman" panose="02020603050405020304" pitchFamily="18" charset="0"/>
              </a:rPr>
              <a:t>Scenarios</a:t>
            </a:r>
            <a:endParaRPr lang="zh-CN" altLang="en-US" sz="1400" b="1" dirty="0">
              <a:latin typeface="+mn-lt"/>
              <a:cs typeface="Times New Roman" panose="02020603050405020304" pitchFamily="18" charset="0"/>
            </a:endParaRPr>
          </a:p>
        </p:txBody>
      </p:sp>
      <p:sp>
        <p:nvSpPr>
          <p:cNvPr id="23" name="矩形 22"/>
          <p:cNvSpPr/>
          <p:nvPr/>
        </p:nvSpPr>
        <p:spPr>
          <a:xfrm>
            <a:off x="9261699" y="2749844"/>
            <a:ext cx="2823909" cy="1631216"/>
          </a:xfrm>
          <a:prstGeom prst="rect">
            <a:avLst/>
          </a:prstGeom>
        </p:spPr>
        <p:txBody>
          <a:bodyPr wrap="square">
            <a:spAutoFit/>
          </a:bodyPr>
          <a:lstStyle/>
          <a:p>
            <a:pPr>
              <a:spcAft>
                <a:spcPts val="900"/>
              </a:spcAft>
            </a:pPr>
            <a:r>
              <a:rPr lang="en-GB" altLang="zh-CN" sz="1000" dirty="0">
                <a:latin typeface="+mn-lt"/>
              </a:rPr>
              <a:t>The network autonomy can be implemented for different scenarios, the complexity of network autonomy depends on the detailed scenarios it applied. Also it will be more challenge for the telecom system to achieve the network autonomy for full scenarios than for certain scenarios. For example, autonomy applicability of network deployment will be more challenge for outdoor combine indoor scenario than only outdoor scenario.</a:t>
            </a:r>
            <a:endParaRPr lang="zh-CN" altLang="zh-CN" sz="1000" dirty="0">
              <a:effectLst/>
              <a:latin typeface="+mn-lt"/>
            </a:endParaRPr>
          </a:p>
        </p:txBody>
      </p:sp>
      <p:sp>
        <p:nvSpPr>
          <p:cNvPr id="25" name="矩形 24"/>
          <p:cNvSpPr/>
          <p:nvPr/>
        </p:nvSpPr>
        <p:spPr>
          <a:xfrm>
            <a:off x="279772" y="775979"/>
            <a:ext cx="3307124" cy="341632"/>
          </a:xfrm>
          <a:prstGeom prst="rect">
            <a:avLst/>
          </a:prstGeom>
        </p:spPr>
        <p:txBody>
          <a:bodyPr wrap="none">
            <a:spAutoFit/>
          </a:bodyPr>
          <a:lstStyle/>
          <a:p>
            <a:pPr marL="228600" lvl="1" indent="-228600" algn="just" eaLnBrk="1" fontAlgn="auto" hangingPunct="1">
              <a:lnSpc>
                <a:spcPct val="90000"/>
              </a:lnSpc>
              <a:spcBef>
                <a:spcPts val="1000"/>
              </a:spcBef>
              <a:spcAft>
                <a:spcPts val="0"/>
              </a:spcAft>
              <a:buBlip>
                <a:blip r:embed="rId2"/>
              </a:buBlip>
              <a:tabLst>
                <a:tab pos="723900" algn="l"/>
              </a:tabLst>
            </a:pPr>
            <a:r>
              <a:rPr lang="en-GB" altLang="zh-CN" sz="1800" kern="0" dirty="0">
                <a:latin typeface="Calibri" panose="020F0502020204030204" pitchFamily="34" charset="0"/>
              </a:rPr>
              <a:t>Concept of network autonomy</a:t>
            </a:r>
            <a:endParaRPr lang="zh-CN" altLang="zh-CN" sz="1800" kern="0" dirty="0">
              <a:latin typeface="Calibri" panose="020F0502020204030204" pitchFamily="34" charset="0"/>
            </a:endParaRPr>
          </a:p>
        </p:txBody>
      </p:sp>
      <p:sp>
        <p:nvSpPr>
          <p:cNvPr id="27" name="矩形 26"/>
          <p:cNvSpPr/>
          <p:nvPr/>
        </p:nvSpPr>
        <p:spPr>
          <a:xfrm>
            <a:off x="5544556" y="792170"/>
            <a:ext cx="3800849" cy="341632"/>
          </a:xfrm>
          <a:prstGeom prst="rect">
            <a:avLst/>
          </a:prstGeom>
        </p:spPr>
        <p:txBody>
          <a:bodyPr wrap="none">
            <a:spAutoFit/>
          </a:bodyPr>
          <a:lstStyle/>
          <a:p>
            <a:pPr marL="228600" lvl="1" indent="-228600" algn="just" eaLnBrk="1" fontAlgn="auto" hangingPunct="1">
              <a:lnSpc>
                <a:spcPct val="90000"/>
              </a:lnSpc>
              <a:spcBef>
                <a:spcPts val="1000"/>
              </a:spcBef>
              <a:spcAft>
                <a:spcPts val="0"/>
              </a:spcAft>
              <a:buBlip>
                <a:blip r:embed="rId2"/>
              </a:buBlip>
              <a:tabLst>
                <a:tab pos="723900" algn="l"/>
              </a:tabLst>
            </a:pPr>
            <a:r>
              <a:rPr lang="en-GB" altLang="zh-CN" sz="1800" kern="0" dirty="0">
                <a:latin typeface="Calibri" panose="020F0502020204030204" pitchFamily="34" charset="0"/>
              </a:rPr>
              <a:t>Concept of network autonomy level</a:t>
            </a:r>
            <a:endParaRPr lang="zh-CN" altLang="zh-CN" sz="1800" kern="0" dirty="0">
              <a:latin typeface="Calibri" panose="020F0502020204030204" pitchFamily="34" charset="0"/>
            </a:endParaRPr>
          </a:p>
        </p:txBody>
      </p:sp>
      <p:pic>
        <p:nvPicPr>
          <p:cNvPr id="22" name="图片 2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1594" y="5000023"/>
            <a:ext cx="3676199" cy="1313353"/>
          </a:xfrm>
          <a:prstGeom prst="rect">
            <a:avLst/>
          </a:prstGeom>
          <a:noFill/>
          <a:ln>
            <a:noFill/>
          </a:ln>
        </p:spPr>
      </p:pic>
    </p:spTree>
    <p:extLst>
      <p:ext uri="{BB962C8B-B14F-4D97-AF65-F5344CB8AC3E}">
        <p14:creationId xmlns:p14="http://schemas.microsoft.com/office/powerpoint/2010/main" val="184587516"/>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4491" y="98181"/>
            <a:ext cx="10185673" cy="535531"/>
          </a:xfrm>
          <a:prstGeom prst="rect">
            <a:avLst/>
          </a:prstGeom>
        </p:spPr>
        <p:txBody>
          <a:bodyPr wrap="none">
            <a:spAutoFit/>
          </a:bodyPr>
          <a:lstStyle/>
          <a:p>
            <a:pPr>
              <a:lnSpc>
                <a:spcPct val="90000"/>
              </a:lnSpc>
            </a:pPr>
            <a:r>
              <a:rPr lang="en-GB" altLang="zh-CN" sz="3200" dirty="0">
                <a:solidFill>
                  <a:srgbClr val="C00000"/>
                </a:solidFill>
                <a:latin typeface="Calibri Light" panose="020F0302020204030204"/>
                <a:ea typeface="+mj-ea"/>
                <a:cs typeface="+mj-cs"/>
              </a:rPr>
              <a:t>Autonomous Network </a:t>
            </a:r>
            <a:r>
              <a:rPr lang="en-GB" altLang="zh-CN" sz="3200" dirty="0" smtClean="0">
                <a:solidFill>
                  <a:srgbClr val="C00000"/>
                </a:solidFill>
                <a:latin typeface="Calibri Light" panose="020F0302020204030204"/>
                <a:ea typeface="+mj-ea"/>
                <a:cs typeface="+mj-cs"/>
              </a:rPr>
              <a:t>Level </a:t>
            </a:r>
            <a:r>
              <a:rPr lang="en-GB" altLang="zh-CN" sz="3200" dirty="0">
                <a:solidFill>
                  <a:srgbClr val="C00000"/>
                </a:solidFill>
                <a:latin typeface="Calibri Light" panose="020F0302020204030204"/>
                <a:ea typeface="+mj-ea"/>
                <a:cs typeface="+mj-cs"/>
              </a:rPr>
              <a:t>S</a:t>
            </a:r>
            <a:r>
              <a:rPr lang="en-GB" altLang="zh-CN" sz="3200" dirty="0" smtClean="0">
                <a:solidFill>
                  <a:srgbClr val="C00000"/>
                </a:solidFill>
                <a:latin typeface="Calibri Light" panose="020F0302020204030204"/>
                <a:ea typeface="+mj-ea"/>
                <a:cs typeface="+mj-cs"/>
              </a:rPr>
              <a:t>tudy (TR 28.810) - </a:t>
            </a:r>
            <a:r>
              <a:rPr lang="en-GB" altLang="zh-CN" sz="3200" dirty="0">
                <a:solidFill>
                  <a:srgbClr val="C00000"/>
                </a:solidFill>
                <a:latin typeface="Calibri Light" panose="020F0302020204030204"/>
                <a:ea typeface="+mj-ea"/>
                <a:cs typeface="+mj-cs"/>
              </a:rPr>
              <a:t>C</a:t>
            </a:r>
            <a:r>
              <a:rPr lang="en-GB" altLang="zh-CN" sz="3200" dirty="0" smtClean="0">
                <a:solidFill>
                  <a:srgbClr val="C00000"/>
                </a:solidFill>
                <a:latin typeface="Calibri Light" panose="020F0302020204030204"/>
                <a:ea typeface="+mj-ea"/>
                <a:cs typeface="+mj-cs"/>
              </a:rPr>
              <a:t>lassification</a:t>
            </a:r>
            <a:endParaRPr lang="zh-CN" altLang="en-US" sz="3200" dirty="0">
              <a:solidFill>
                <a:srgbClr val="C00000"/>
              </a:solidFill>
              <a:latin typeface="Calibri Light" panose="020F0302020204030204"/>
              <a:ea typeface="+mj-ea"/>
              <a:cs typeface="+mj-cs"/>
            </a:endParaRPr>
          </a:p>
        </p:txBody>
      </p:sp>
      <p:graphicFrame>
        <p:nvGraphicFramePr>
          <p:cNvPr id="6" name="表格 5"/>
          <p:cNvGraphicFramePr>
            <a:graphicFrameLocks noGrp="1"/>
          </p:cNvGraphicFramePr>
          <p:nvPr>
            <p:extLst>
              <p:ext uri="{D42A27DB-BD31-4B8C-83A1-F6EECF244321}">
                <p14:modId xmlns:p14="http://schemas.microsoft.com/office/powerpoint/2010/main" val="1581701649"/>
              </p:ext>
            </p:extLst>
          </p:nvPr>
        </p:nvGraphicFramePr>
        <p:xfrm>
          <a:off x="293818" y="2947974"/>
          <a:ext cx="4951044" cy="3291840"/>
        </p:xfrm>
        <a:graphic>
          <a:graphicData uri="http://schemas.openxmlformats.org/drawingml/2006/table">
            <a:tbl>
              <a:tblPr firstRow="1" firstCol="1" bandRow="1"/>
              <a:tblGrid>
                <a:gridCol w="217043"/>
                <a:gridCol w="814105"/>
                <a:gridCol w="638845"/>
                <a:gridCol w="669940"/>
                <a:gridCol w="809292"/>
                <a:gridCol w="850559"/>
                <a:gridCol w="951260"/>
              </a:tblGrid>
              <a:tr h="126070">
                <a:tc rowSpan="2" gridSpan="2">
                  <a:txBody>
                    <a:bodyPr/>
                    <a:lstStyle/>
                    <a:p>
                      <a:pPr algn="ctr">
                        <a:spcAft>
                          <a:spcPts val="0"/>
                        </a:spcAft>
                      </a:pPr>
                      <a:r>
                        <a:rPr lang="en-GB" sz="900" b="1" dirty="0">
                          <a:effectLst/>
                          <a:latin typeface="Arial" panose="020B0604020202020204" pitchFamily="34" charset="0"/>
                          <a:ea typeface="微软雅黑" panose="020B0503020204020204" pitchFamily="34" charset="-122"/>
                          <a:cs typeface="Times New Roman" panose="02020603050405020304" pitchFamily="18" charset="0"/>
                        </a:rPr>
                        <a:t>Network autonomy level</a:t>
                      </a:r>
                      <a:endParaRPr lang="zh-CN" sz="900" b="1" dirty="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CN" altLang="en-US"/>
                    </a:p>
                  </a:txBody>
                  <a:tcPr/>
                </a:tc>
                <a:tc gridSpan="5">
                  <a:txBody>
                    <a:bodyPr/>
                    <a:lstStyle/>
                    <a:p>
                      <a:pPr algn="ctr">
                        <a:spcAft>
                          <a:spcPts val="0"/>
                        </a:spcAft>
                      </a:pPr>
                      <a:r>
                        <a:rPr lang="en-GB" sz="900" b="1" dirty="0">
                          <a:effectLst/>
                          <a:latin typeface="Arial" panose="020B0604020202020204" pitchFamily="34" charset="0"/>
                          <a:ea typeface="微软雅黑" panose="020B0503020204020204" pitchFamily="34" charset="-122"/>
                          <a:cs typeface="Times New Roman" panose="02020603050405020304" pitchFamily="18" charset="0"/>
                        </a:rPr>
                        <a:t>Task categories</a:t>
                      </a:r>
                      <a:endParaRPr lang="zh-CN" sz="900" b="1">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52139">
                <a:tc gridSpan="2" vMerge="1">
                  <a:txBody>
                    <a:bodyPr/>
                    <a:lstStyle/>
                    <a:p>
                      <a:endParaRPr lang="zh-CN" altLang="en-US"/>
                    </a:p>
                  </a:txBody>
                  <a:tcPr/>
                </a:tc>
                <a:tc hMerge="1" vMerge="1">
                  <a:txBody>
                    <a:bodyPr/>
                    <a:lstStyle/>
                    <a:p>
                      <a:endParaRPr lang="zh-CN" altLang="en-US"/>
                    </a:p>
                  </a:txBody>
                  <a:tcPr/>
                </a:tc>
                <a:tc>
                  <a:txBody>
                    <a:bodyPr/>
                    <a:lstStyle/>
                    <a:p>
                      <a:pPr algn="ctr">
                        <a:spcAft>
                          <a:spcPts val="0"/>
                        </a:spcAft>
                      </a:pPr>
                      <a:r>
                        <a:rPr lang="en-GB" sz="900" b="1" dirty="0">
                          <a:effectLst/>
                          <a:latin typeface="Arial" panose="020B0604020202020204" pitchFamily="34" charset="0"/>
                          <a:ea typeface="微软雅黑" panose="020B0503020204020204" pitchFamily="34" charset="-122"/>
                          <a:cs typeface="Times New Roman" panose="02020603050405020304" pitchFamily="18" charset="0"/>
                        </a:rPr>
                        <a:t>Execution</a:t>
                      </a:r>
                      <a:endParaRPr lang="zh-CN" sz="900" b="1">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900" b="1" dirty="0">
                          <a:effectLst/>
                          <a:latin typeface="Arial" panose="020B0604020202020204" pitchFamily="34" charset="0"/>
                          <a:ea typeface="微软雅黑" panose="020B0503020204020204" pitchFamily="34" charset="-122"/>
                          <a:cs typeface="Times New Roman" panose="02020603050405020304" pitchFamily="18" charset="0"/>
                        </a:rPr>
                        <a:t>Awareness</a:t>
                      </a:r>
                      <a:endParaRPr lang="zh-CN" sz="900" b="1">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900" b="1" dirty="0">
                          <a:effectLst/>
                          <a:latin typeface="Arial" panose="020B0604020202020204" pitchFamily="34" charset="0"/>
                          <a:ea typeface="微软雅黑" panose="020B0503020204020204" pitchFamily="34" charset="-122"/>
                          <a:cs typeface="Times New Roman" panose="02020603050405020304" pitchFamily="18" charset="0"/>
                        </a:rPr>
                        <a:t>Analysis</a:t>
                      </a:r>
                      <a:endParaRPr lang="zh-CN" sz="900" b="1">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900" b="1" dirty="0">
                          <a:effectLst/>
                          <a:latin typeface="Arial" panose="020B0604020202020204" pitchFamily="34" charset="0"/>
                          <a:ea typeface="微软雅黑" panose="020B0503020204020204" pitchFamily="34" charset="-122"/>
                          <a:cs typeface="Times New Roman" panose="02020603050405020304" pitchFamily="18" charset="0"/>
                        </a:rPr>
                        <a:t>Decision</a:t>
                      </a:r>
                      <a:endParaRPr lang="zh-CN" sz="900" b="1">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900" b="1" dirty="0">
                          <a:effectLst/>
                          <a:latin typeface="Arial" panose="020B0604020202020204" pitchFamily="34" charset="0"/>
                          <a:ea typeface="微软雅黑" panose="020B0503020204020204" pitchFamily="34" charset="-122"/>
                          <a:cs typeface="Times New Roman" panose="02020603050405020304" pitchFamily="18" charset="0"/>
                        </a:rPr>
                        <a:t>Intent translation</a:t>
                      </a:r>
                      <a:endParaRPr lang="zh-CN" sz="900" b="1">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209">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L0</a:t>
                      </a:r>
                      <a:endParaRPr lang="zh-CN" sz="90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Manual operating network</a:t>
                      </a:r>
                      <a:endParaRPr lang="zh-CN" sz="90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Human</a:t>
                      </a:r>
                      <a:endParaRPr lang="zh-CN" sz="90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Human</a:t>
                      </a:r>
                      <a:endParaRPr lang="zh-CN" sz="900" dirty="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Human</a:t>
                      </a:r>
                      <a:endParaRPr lang="zh-CN" sz="90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Human</a:t>
                      </a:r>
                      <a:endParaRPr lang="zh-CN" sz="900" dirty="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Human</a:t>
                      </a:r>
                      <a:endParaRPr lang="zh-CN" sz="90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209">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L1</a:t>
                      </a:r>
                      <a:endParaRPr lang="zh-CN" sz="90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Assisted operating network</a:t>
                      </a:r>
                      <a:endParaRPr lang="zh-CN" sz="90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Human &amp; Telecom system</a:t>
                      </a:r>
                      <a:endParaRPr lang="zh-CN" sz="90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Human &amp; Telecom system</a:t>
                      </a:r>
                      <a:endParaRPr lang="zh-CN" sz="900" dirty="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Human</a:t>
                      </a:r>
                      <a:endParaRPr lang="zh-CN" sz="900" dirty="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Human</a:t>
                      </a:r>
                      <a:endParaRPr lang="zh-CN" sz="90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Human</a:t>
                      </a:r>
                      <a:endParaRPr lang="zh-CN" sz="90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209">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L2</a:t>
                      </a:r>
                      <a:endParaRPr lang="zh-CN" sz="90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Preliminary autonomous network</a:t>
                      </a:r>
                      <a:endParaRPr lang="zh-CN" sz="90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Telecom system</a:t>
                      </a:r>
                      <a:endParaRPr lang="zh-CN" sz="90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Human &amp; Telecom system</a:t>
                      </a:r>
                      <a:endParaRPr lang="zh-CN" sz="90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Human &amp; Telecom system</a:t>
                      </a:r>
                      <a:endParaRPr lang="zh-CN" sz="90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Human</a:t>
                      </a:r>
                      <a:endParaRPr lang="zh-CN" sz="900" dirty="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Human</a:t>
                      </a:r>
                      <a:endParaRPr lang="zh-CN" sz="90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209">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L3</a:t>
                      </a:r>
                      <a:endParaRPr lang="zh-CN" sz="90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Intermediate autonomous network</a:t>
                      </a:r>
                      <a:endParaRPr lang="zh-CN" sz="90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Telecom system</a:t>
                      </a:r>
                      <a:endParaRPr lang="zh-CN" sz="90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Telecom system</a:t>
                      </a:r>
                      <a:endParaRPr lang="zh-CN" sz="90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Human &amp; Telecom system</a:t>
                      </a:r>
                      <a:endParaRPr lang="zh-CN" sz="90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Human &amp; Telecom system</a:t>
                      </a:r>
                      <a:endParaRPr lang="zh-CN" sz="90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Human</a:t>
                      </a:r>
                      <a:endParaRPr lang="zh-CN" sz="90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209">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L4</a:t>
                      </a:r>
                      <a:endParaRPr lang="zh-CN" sz="90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Advanced autonomous network</a:t>
                      </a:r>
                      <a:endParaRPr lang="zh-CN" sz="90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Telecom system</a:t>
                      </a:r>
                      <a:endParaRPr lang="zh-CN" sz="90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Telecom system</a:t>
                      </a:r>
                      <a:endParaRPr lang="zh-CN" sz="90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Telecom system </a:t>
                      </a:r>
                      <a:endParaRPr lang="zh-CN" sz="90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Telecom system</a:t>
                      </a:r>
                      <a:endParaRPr lang="zh-CN" sz="90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Human &amp; Telecom system</a:t>
                      </a:r>
                      <a:endParaRPr lang="zh-CN" sz="90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378209">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L5</a:t>
                      </a:r>
                      <a:endParaRPr lang="zh-CN" sz="90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Full autonomous network</a:t>
                      </a:r>
                      <a:endParaRPr lang="zh-CN" sz="90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Telecom system</a:t>
                      </a:r>
                      <a:endParaRPr lang="zh-CN" sz="90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Telecom system</a:t>
                      </a:r>
                      <a:endParaRPr lang="zh-CN" sz="90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Telecom system </a:t>
                      </a:r>
                      <a:endParaRPr lang="zh-CN" sz="90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Telecom system</a:t>
                      </a:r>
                      <a:endParaRPr lang="zh-CN" sz="90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Telecom system</a:t>
                      </a:r>
                      <a:endParaRPr lang="zh-CN" sz="90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378209">
                <a:tc gridSpan="7">
                  <a:txBody>
                    <a:bodyPr/>
                    <a:lstStyle/>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Note 1: Human reviewed decision have the highest authority in each level if there is any confliction between human reviewed decision and telecom system generated decision.</a:t>
                      </a:r>
                      <a:endParaRPr lang="zh-CN" sz="900" dirty="0">
                        <a:effectLst/>
                        <a:latin typeface="Arial" panose="020B0604020202020204" pitchFamily="34" charset="0"/>
                        <a:ea typeface="等线" panose="02010600030101010101" pitchFamily="2" charset="-122"/>
                        <a:cs typeface="Times New Roman" panose="02020603050405020304" pitchFamily="18" charset="0"/>
                      </a:endParaRPr>
                    </a:p>
                    <a:p>
                      <a:pPr>
                        <a:spcAft>
                          <a:spcPts val="0"/>
                        </a:spcAft>
                      </a:pPr>
                      <a:r>
                        <a:rPr lang="en-GB" sz="900" dirty="0">
                          <a:effectLst/>
                          <a:latin typeface="Arial" panose="020B0604020202020204" pitchFamily="34" charset="0"/>
                          <a:ea typeface="微软雅黑" panose="020B0503020204020204" pitchFamily="34" charset="-122"/>
                          <a:cs typeface="Times New Roman" panose="02020603050405020304" pitchFamily="18" charset="0"/>
                        </a:rPr>
                        <a:t>Note 2: The present of above five task categories does not reflect the workflow sequence.</a:t>
                      </a:r>
                      <a:endParaRPr lang="zh-CN" sz="900" dirty="0">
                        <a:effectLst/>
                        <a:latin typeface="Arial" panose="020B0604020202020204" pitchFamily="34" charset="0"/>
                        <a:ea typeface="等线" panose="02010600030101010101" pitchFamily="2" charset="-122"/>
                        <a:cs typeface="Times New Roman" panose="02020603050405020304" pitchFamily="18" charset="0"/>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pic>
        <p:nvPicPr>
          <p:cNvPr id="7" name="图片 6"/>
          <p:cNvPicPr/>
          <p:nvPr/>
        </p:nvPicPr>
        <p:blipFill>
          <a:blip r:embed="rId2">
            <a:extLst>
              <a:ext uri="{28A0092B-C50C-407E-A947-70E740481C1C}">
                <a14:useLocalDpi xmlns:a14="http://schemas.microsoft.com/office/drawing/2010/main" val="0"/>
              </a:ext>
            </a:extLst>
          </a:blip>
          <a:srcRect/>
          <a:stretch>
            <a:fillRect/>
          </a:stretch>
        </p:blipFill>
        <p:spPr bwMode="auto">
          <a:xfrm>
            <a:off x="5610487" y="3412498"/>
            <a:ext cx="5886683" cy="2967515"/>
          </a:xfrm>
          <a:prstGeom prst="rect">
            <a:avLst/>
          </a:prstGeom>
          <a:noFill/>
          <a:ln>
            <a:noFill/>
          </a:ln>
        </p:spPr>
      </p:pic>
      <p:sp>
        <p:nvSpPr>
          <p:cNvPr id="9" name="矩形 8"/>
          <p:cNvSpPr/>
          <p:nvPr/>
        </p:nvSpPr>
        <p:spPr>
          <a:xfrm>
            <a:off x="84491" y="713516"/>
            <a:ext cx="6835333" cy="341632"/>
          </a:xfrm>
          <a:prstGeom prst="rect">
            <a:avLst/>
          </a:prstGeom>
        </p:spPr>
        <p:txBody>
          <a:bodyPr wrap="none">
            <a:spAutoFit/>
          </a:bodyPr>
          <a:lstStyle/>
          <a:p>
            <a:pPr marL="228600" lvl="1" indent="-228600" algn="just" eaLnBrk="1" fontAlgn="auto" hangingPunct="1">
              <a:lnSpc>
                <a:spcPct val="90000"/>
              </a:lnSpc>
              <a:spcBef>
                <a:spcPts val="1000"/>
              </a:spcBef>
              <a:spcAft>
                <a:spcPts val="0"/>
              </a:spcAft>
              <a:buBlip>
                <a:blip r:embed="rId3"/>
              </a:buBlip>
              <a:tabLst>
                <a:tab pos="723900" algn="l"/>
              </a:tabLst>
            </a:pPr>
            <a:r>
              <a:rPr lang="en-GB" altLang="zh-CN" sz="1800" kern="0" dirty="0">
                <a:latin typeface="Calibri" panose="020F0502020204030204" pitchFamily="34" charset="0"/>
              </a:rPr>
              <a:t>Framework approach for classification of autonomous network level</a:t>
            </a:r>
            <a:endParaRPr lang="zh-CN" altLang="en-US" sz="1800" kern="0" dirty="0">
              <a:latin typeface="Calibri" panose="020F0502020204030204" pitchFamily="34" charset="0"/>
            </a:endParaRPr>
          </a:p>
        </p:txBody>
      </p:sp>
      <p:sp>
        <p:nvSpPr>
          <p:cNvPr id="11" name="矩形 10"/>
          <p:cNvSpPr/>
          <p:nvPr/>
        </p:nvSpPr>
        <p:spPr>
          <a:xfrm>
            <a:off x="6152381" y="3064639"/>
            <a:ext cx="5413661" cy="246221"/>
          </a:xfrm>
          <a:prstGeom prst="rect">
            <a:avLst/>
          </a:prstGeom>
        </p:spPr>
        <p:txBody>
          <a:bodyPr wrap="none">
            <a:spAutoFit/>
          </a:bodyPr>
          <a:lstStyle/>
          <a:p>
            <a:r>
              <a:rPr lang="en-GB" altLang="zh-CN" sz="1000" b="1" dirty="0" smtClean="0">
                <a:ea typeface="Times New Roman" panose="02020603050405020304" pitchFamily="18" charset="0"/>
                <a:cs typeface="Times New Roman" panose="02020603050405020304" pitchFamily="18" charset="0"/>
              </a:rPr>
              <a:t>Example: Classification </a:t>
            </a:r>
            <a:r>
              <a:rPr lang="en-GB" altLang="zh-CN" sz="1000" b="1" dirty="0">
                <a:ea typeface="Times New Roman" panose="02020603050405020304" pitchFamily="18" charset="0"/>
                <a:cs typeface="Times New Roman" panose="02020603050405020304" pitchFamily="18" charset="0"/>
              </a:rPr>
              <a:t>of network autonomy for radio network coverage optimization</a:t>
            </a:r>
            <a:endParaRPr lang="zh-CN" altLang="en-US" dirty="0"/>
          </a:p>
        </p:txBody>
      </p:sp>
      <p:sp>
        <p:nvSpPr>
          <p:cNvPr id="13" name="矩形 12"/>
          <p:cNvSpPr/>
          <p:nvPr/>
        </p:nvSpPr>
        <p:spPr>
          <a:xfrm>
            <a:off x="84491" y="1147481"/>
            <a:ext cx="5322169" cy="1708160"/>
          </a:xfrm>
          <a:prstGeom prst="rect">
            <a:avLst/>
          </a:prstGeom>
        </p:spPr>
        <p:txBody>
          <a:bodyPr wrap="square">
            <a:spAutoFit/>
          </a:bodyPr>
          <a:lstStyle/>
          <a:p>
            <a:pPr algn="just">
              <a:spcAft>
                <a:spcPts val="900"/>
              </a:spcAft>
            </a:pPr>
            <a:r>
              <a:rPr lang="en-GB" altLang="zh-CN" sz="1000" b="1" dirty="0">
                <a:latin typeface="+mn-lt"/>
                <a:ea typeface="等线" panose="02010600030101010101" pitchFamily="2" charset="-122"/>
              </a:rPr>
              <a:t>Level 0 manual operating network</a:t>
            </a:r>
            <a:r>
              <a:rPr lang="en-GB" altLang="zh-CN" sz="1000" dirty="0">
                <a:latin typeface="+mn-lt"/>
                <a:ea typeface="等线" panose="02010600030101010101" pitchFamily="2" charset="-122"/>
              </a:rPr>
              <a:t>: No categorization of the tasks is accomplished by telecom system itself.</a:t>
            </a:r>
            <a:endParaRPr lang="zh-CN" altLang="zh-CN" sz="1000" dirty="0">
              <a:latin typeface="+mn-lt"/>
              <a:ea typeface="等线" panose="02010600030101010101" pitchFamily="2" charset="-122"/>
            </a:endParaRPr>
          </a:p>
          <a:p>
            <a:pPr algn="just">
              <a:spcAft>
                <a:spcPts val="900"/>
              </a:spcAft>
            </a:pPr>
            <a:r>
              <a:rPr lang="en-GB" altLang="zh-CN" sz="1000" b="1" dirty="0">
                <a:latin typeface="+mn-lt"/>
                <a:ea typeface="等线" panose="02010600030101010101" pitchFamily="2" charset="-122"/>
              </a:rPr>
              <a:t>Level 1 assisted operating network</a:t>
            </a:r>
            <a:r>
              <a:rPr lang="en-GB" altLang="zh-CN" sz="1000" dirty="0">
                <a:latin typeface="+mn-lt"/>
                <a:ea typeface="等线" panose="02010600030101010101" pitchFamily="2" charset="-122"/>
              </a:rPr>
              <a:t>: A part of the execution and awareness tasks are accomplished automatically by telecom system itself based on human defined rules. At this level, telecom system can assist human to improve the execution and awareness efficiency.</a:t>
            </a:r>
            <a:endParaRPr lang="zh-CN" altLang="zh-CN" sz="1000" dirty="0">
              <a:latin typeface="+mn-lt"/>
              <a:ea typeface="等线" panose="02010600030101010101" pitchFamily="2" charset="-122"/>
            </a:endParaRPr>
          </a:p>
          <a:p>
            <a:pPr algn="just">
              <a:spcAft>
                <a:spcPts val="900"/>
              </a:spcAft>
            </a:pPr>
            <a:r>
              <a:rPr lang="en-GB" altLang="zh-CN" sz="1000" b="1" dirty="0">
                <a:latin typeface="+mn-lt"/>
                <a:ea typeface="等线" panose="02010600030101010101" pitchFamily="2" charset="-122"/>
              </a:rPr>
              <a:t>Level 2 preliminary autonomous network</a:t>
            </a:r>
            <a:r>
              <a:rPr lang="en-GB" altLang="zh-CN" sz="1000" dirty="0">
                <a:latin typeface="+mn-lt"/>
                <a:ea typeface="等线" panose="02010600030101010101" pitchFamily="2" charset="-122"/>
              </a:rPr>
              <a:t>: All the execution tasks are accomplished automatically by telecom system itself. A part of the awareness and analysis tasks are accomplished automatically by telecom system itself based on human defined policies. At this level, telecom system can assist human to achieve the close loop based on human defined policies</a:t>
            </a:r>
            <a:r>
              <a:rPr lang="en-GB" altLang="zh-CN" sz="1000" dirty="0" smtClean="0">
                <a:latin typeface="+mn-lt"/>
                <a:ea typeface="等线" panose="02010600030101010101" pitchFamily="2" charset="-122"/>
              </a:rPr>
              <a:t>.</a:t>
            </a:r>
            <a:endParaRPr lang="zh-CN" altLang="zh-CN" sz="1000" dirty="0">
              <a:latin typeface="+mn-lt"/>
              <a:ea typeface="等线" panose="02010600030101010101" pitchFamily="2" charset="-122"/>
            </a:endParaRPr>
          </a:p>
        </p:txBody>
      </p:sp>
      <p:sp>
        <p:nvSpPr>
          <p:cNvPr id="15" name="矩形 14"/>
          <p:cNvSpPr/>
          <p:nvPr/>
        </p:nvSpPr>
        <p:spPr>
          <a:xfrm>
            <a:off x="5610487" y="1008981"/>
            <a:ext cx="6249981" cy="2323713"/>
          </a:xfrm>
          <a:prstGeom prst="rect">
            <a:avLst/>
          </a:prstGeom>
          <a:solidFill>
            <a:schemeClr val="bg1"/>
          </a:solidFill>
        </p:spPr>
        <p:txBody>
          <a:bodyPr wrap="square">
            <a:spAutoFit/>
          </a:bodyPr>
          <a:lstStyle/>
          <a:p>
            <a:pPr lvl="0" algn="just">
              <a:spcAft>
                <a:spcPts val="900"/>
              </a:spcAft>
            </a:pPr>
            <a:r>
              <a:rPr lang="en-GB" altLang="zh-CN" sz="1000" b="1" dirty="0">
                <a:solidFill>
                  <a:prstClr val="black"/>
                </a:solidFill>
                <a:latin typeface="+mn-lt"/>
                <a:ea typeface="等线" panose="02010600030101010101" pitchFamily="2" charset="-122"/>
              </a:rPr>
              <a:t>Level 3 intermediate autonomous network</a:t>
            </a:r>
            <a:r>
              <a:rPr lang="en-GB" altLang="zh-CN" sz="1000" dirty="0">
                <a:solidFill>
                  <a:prstClr val="black"/>
                </a:solidFill>
                <a:latin typeface="+mn-lt"/>
                <a:ea typeface="等线" panose="02010600030101010101" pitchFamily="2" charset="-122"/>
              </a:rPr>
              <a:t>: All the execution and awareness tasks are accomplished automatically by telecom system itself. A part of the analysis and decision tasks are accomplished automatically by telecom system itself based on human defined policies. At this level, the telecom system can achieve the close loop automation based on the human defined close loop automation policies.</a:t>
            </a:r>
            <a:endParaRPr lang="zh-CN" altLang="zh-CN" sz="1000" dirty="0">
              <a:solidFill>
                <a:prstClr val="black"/>
              </a:solidFill>
              <a:latin typeface="+mn-lt"/>
              <a:ea typeface="等线" panose="02010600030101010101" pitchFamily="2" charset="-122"/>
            </a:endParaRPr>
          </a:p>
          <a:p>
            <a:pPr lvl="0" algn="just">
              <a:spcAft>
                <a:spcPts val="900"/>
              </a:spcAft>
            </a:pPr>
            <a:r>
              <a:rPr lang="en-GB" altLang="zh-CN" sz="1000" b="1" dirty="0">
                <a:solidFill>
                  <a:prstClr val="black"/>
                </a:solidFill>
                <a:latin typeface="+mn-lt"/>
                <a:ea typeface="等线" panose="02010600030101010101" pitchFamily="2" charset="-122"/>
              </a:rPr>
              <a:t>Level 4 advanced autonomous network</a:t>
            </a:r>
            <a:r>
              <a:rPr lang="en-GB" altLang="zh-CN" sz="1000" dirty="0">
                <a:solidFill>
                  <a:prstClr val="black"/>
                </a:solidFill>
                <a:latin typeface="+mn-lt"/>
                <a:ea typeface="等线" panose="02010600030101010101" pitchFamily="2" charset="-122"/>
              </a:rPr>
              <a:t>: All the execution, awareness, analysis and decision tasks are accomplished automatically by telecom system itself. And intent translation tasks can be partly accomplished automatically by telecom system itself based on human defined intent translation policies. At this level, telecom system can achieve the intent driven close loop automation based on human defined intent translation policies, which means the telecom system can translate the intent to the detailed close loop </a:t>
            </a:r>
            <a:r>
              <a:rPr lang="en-GB" altLang="zh-CN" sz="1000" dirty="0" smtClean="0">
                <a:solidFill>
                  <a:prstClr val="black"/>
                </a:solidFill>
                <a:latin typeface="+mn-lt"/>
                <a:ea typeface="等线" panose="02010600030101010101" pitchFamily="2" charset="-122"/>
              </a:rPr>
              <a:t>automation </a:t>
            </a:r>
            <a:r>
              <a:rPr lang="en-GB" altLang="zh-CN" sz="1000" dirty="0">
                <a:latin typeface="+mn-lt"/>
              </a:rPr>
              <a:t>and translate the detailed network and service information to intent </a:t>
            </a:r>
            <a:r>
              <a:rPr lang="en-GB" altLang="zh-CN" sz="1000" dirty="0" smtClean="0">
                <a:latin typeface="+mn-lt"/>
              </a:rPr>
              <a:t>fulfilment </a:t>
            </a:r>
            <a:r>
              <a:rPr lang="en-GB" altLang="zh-CN" sz="1000" dirty="0">
                <a:latin typeface="+mn-lt"/>
              </a:rPr>
              <a:t>information (e.g. the intent is satisfied or not) based on human defined intent translation policies.</a:t>
            </a:r>
            <a:endParaRPr lang="zh-CN" altLang="zh-CN" sz="1000" dirty="0">
              <a:solidFill>
                <a:prstClr val="black"/>
              </a:solidFill>
              <a:latin typeface="+mn-lt"/>
              <a:ea typeface="等线" panose="02010600030101010101" pitchFamily="2" charset="-122"/>
            </a:endParaRPr>
          </a:p>
          <a:p>
            <a:pPr lvl="0" algn="just">
              <a:spcAft>
                <a:spcPts val="900"/>
              </a:spcAft>
            </a:pPr>
            <a:r>
              <a:rPr lang="en-GB" altLang="zh-CN" sz="1000" b="1" dirty="0">
                <a:solidFill>
                  <a:prstClr val="black"/>
                </a:solidFill>
                <a:latin typeface="+mn-lt"/>
                <a:ea typeface="等线" panose="02010600030101010101" pitchFamily="2" charset="-122"/>
              </a:rPr>
              <a:t>Level 5 fully autonomous network</a:t>
            </a:r>
            <a:r>
              <a:rPr lang="en-GB" altLang="zh-CN" sz="1000" dirty="0">
                <a:solidFill>
                  <a:prstClr val="black"/>
                </a:solidFill>
                <a:latin typeface="+mn-lt"/>
                <a:ea typeface="等线" panose="02010600030101010101" pitchFamily="2" charset="-122"/>
              </a:rPr>
              <a:t>: The entire network autonomy workflow is accomplished automatically by telecom system without human intervention. At this level, telecom system can achieve the whole network autonomy.</a:t>
            </a:r>
            <a:endParaRPr lang="zh-CN" altLang="zh-CN" sz="1000" dirty="0">
              <a:solidFill>
                <a:prstClr val="black"/>
              </a:solidFill>
              <a:latin typeface="+mn-lt"/>
              <a:ea typeface="等线" panose="02010600030101010101" pitchFamily="2" charset="-122"/>
            </a:endParaRPr>
          </a:p>
        </p:txBody>
      </p:sp>
    </p:spTree>
    <p:extLst>
      <p:ext uri="{BB962C8B-B14F-4D97-AF65-F5344CB8AC3E}">
        <p14:creationId xmlns:p14="http://schemas.microsoft.com/office/powerpoint/2010/main" val="338748446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7420" y="255866"/>
            <a:ext cx="8539454" cy="535531"/>
          </a:xfrm>
          <a:prstGeom prst="rect">
            <a:avLst/>
          </a:prstGeom>
        </p:spPr>
        <p:txBody>
          <a:bodyPr wrap="none">
            <a:spAutoFit/>
          </a:bodyPr>
          <a:lstStyle/>
          <a:p>
            <a:pPr>
              <a:lnSpc>
                <a:spcPct val="90000"/>
              </a:lnSpc>
            </a:pPr>
            <a:r>
              <a:rPr lang="en-GB" altLang="zh-CN" sz="3200" dirty="0">
                <a:solidFill>
                  <a:srgbClr val="C00000"/>
                </a:solidFill>
                <a:latin typeface="Calibri Light" panose="020F0302020204030204"/>
                <a:ea typeface="+mj-ea"/>
                <a:cs typeface="+mj-cs"/>
              </a:rPr>
              <a:t>Autonomous Network </a:t>
            </a:r>
            <a:r>
              <a:rPr lang="en-GB" altLang="zh-CN" sz="3200" dirty="0" smtClean="0">
                <a:solidFill>
                  <a:srgbClr val="C00000"/>
                </a:solidFill>
                <a:latin typeface="Calibri Light" panose="020F0302020204030204"/>
                <a:ea typeface="+mj-ea"/>
                <a:cs typeface="+mj-cs"/>
              </a:rPr>
              <a:t>Level </a:t>
            </a:r>
            <a:r>
              <a:rPr lang="en-US" altLang="zh-CN" sz="3200" dirty="0" smtClean="0">
                <a:solidFill>
                  <a:srgbClr val="C00000"/>
                </a:solidFill>
                <a:latin typeface="Calibri Light" panose="020F0302020204030204"/>
                <a:ea typeface="+mj-ea"/>
                <a:cs typeface="+mj-cs"/>
              </a:rPr>
              <a:t>Workitem</a:t>
            </a:r>
            <a:r>
              <a:rPr lang="en-GB" altLang="zh-CN" sz="3200" dirty="0" smtClean="0">
                <a:solidFill>
                  <a:srgbClr val="C00000"/>
                </a:solidFill>
                <a:latin typeface="Calibri Light" panose="020F0302020204030204"/>
                <a:ea typeface="+mj-ea"/>
                <a:cs typeface="+mj-cs"/>
              </a:rPr>
              <a:t> (T</a:t>
            </a:r>
            <a:r>
              <a:rPr lang="en-US" altLang="zh-CN" sz="3200" dirty="0" smtClean="0">
                <a:solidFill>
                  <a:srgbClr val="C00000"/>
                </a:solidFill>
                <a:latin typeface="Calibri Light" panose="020F0302020204030204"/>
                <a:ea typeface="+mj-ea"/>
                <a:cs typeface="+mj-cs"/>
              </a:rPr>
              <a:t>S</a:t>
            </a:r>
            <a:r>
              <a:rPr lang="en-GB" altLang="zh-CN" sz="3200" dirty="0" smtClean="0">
                <a:solidFill>
                  <a:srgbClr val="C00000"/>
                </a:solidFill>
                <a:latin typeface="Calibri Light" panose="020F0302020204030204"/>
                <a:ea typeface="+mj-ea"/>
                <a:cs typeface="+mj-cs"/>
              </a:rPr>
              <a:t> 28.10</a:t>
            </a:r>
            <a:r>
              <a:rPr lang="en-US" altLang="zh-CN" sz="3200" dirty="0" smtClean="0">
                <a:solidFill>
                  <a:srgbClr val="C00000"/>
                </a:solidFill>
                <a:latin typeface="Calibri Light" panose="020F0302020204030204"/>
                <a:ea typeface="+mj-ea"/>
                <a:cs typeface="+mj-cs"/>
              </a:rPr>
              <a:t>0</a:t>
            </a:r>
            <a:r>
              <a:rPr lang="en-GB" altLang="zh-CN" sz="3200" dirty="0" smtClean="0">
                <a:solidFill>
                  <a:srgbClr val="C00000"/>
                </a:solidFill>
                <a:latin typeface="Calibri Light" panose="020F0302020204030204"/>
                <a:ea typeface="+mj-ea"/>
                <a:cs typeface="+mj-cs"/>
              </a:rPr>
              <a:t>)</a:t>
            </a:r>
            <a:endParaRPr lang="zh-CN" altLang="en-US" sz="3200" dirty="0">
              <a:solidFill>
                <a:srgbClr val="C00000"/>
              </a:solidFill>
              <a:latin typeface="Calibri Light" panose="020F0302020204030204"/>
              <a:ea typeface="+mj-ea"/>
              <a:cs typeface="+mj-cs"/>
            </a:endParaRPr>
          </a:p>
        </p:txBody>
      </p:sp>
      <p:sp>
        <p:nvSpPr>
          <p:cNvPr id="2" name="矩形 1"/>
          <p:cNvSpPr/>
          <p:nvPr/>
        </p:nvSpPr>
        <p:spPr>
          <a:xfrm>
            <a:off x="1116787" y="1678487"/>
            <a:ext cx="9356785" cy="1844608"/>
          </a:xfrm>
          <a:prstGeom prst="rect">
            <a:avLst/>
          </a:prstGeom>
        </p:spPr>
        <p:txBody>
          <a:bodyPr wrap="square">
            <a:spAutoFit/>
          </a:bodyPr>
          <a:lstStyle/>
          <a:p>
            <a:pPr marL="0" lvl="1" indent="0" algn="just" eaLnBrk="1" fontAlgn="auto" hangingPunct="1">
              <a:lnSpc>
                <a:spcPct val="90000"/>
              </a:lnSpc>
              <a:spcBef>
                <a:spcPts val="1000"/>
              </a:spcBef>
              <a:spcAft>
                <a:spcPts val="0"/>
              </a:spcAft>
              <a:tabLst>
                <a:tab pos="723900" algn="l"/>
              </a:tabLst>
            </a:pPr>
            <a:r>
              <a:rPr lang="en-GB" altLang="zh-CN" sz="1800" b="1" kern="0" dirty="0" smtClean="0">
                <a:latin typeface="Calibri" panose="020F0502020204030204" pitchFamily="34" charset="0"/>
              </a:rPr>
              <a:t>The following definition has been captured:</a:t>
            </a:r>
          </a:p>
          <a:p>
            <a:pPr marL="228600" lvl="1" indent="-228600" algn="just" eaLnBrk="1" fontAlgn="auto" hangingPunct="1">
              <a:lnSpc>
                <a:spcPct val="90000"/>
              </a:lnSpc>
              <a:spcBef>
                <a:spcPts val="1000"/>
              </a:spcBef>
              <a:spcAft>
                <a:spcPts val="0"/>
              </a:spcAft>
              <a:buBlip>
                <a:blip r:embed="rId2"/>
              </a:buBlip>
              <a:tabLst>
                <a:tab pos="723900" algn="l"/>
              </a:tabLst>
            </a:pPr>
            <a:r>
              <a:rPr lang="en-GB" altLang="zh-CN" sz="1800" b="1" kern="0" dirty="0" smtClean="0">
                <a:latin typeface="Calibri" panose="020F0502020204030204" pitchFamily="34" charset="0"/>
              </a:rPr>
              <a:t>Autonomous </a:t>
            </a:r>
            <a:r>
              <a:rPr lang="en-GB" altLang="zh-CN" sz="1800" b="1" kern="0" dirty="0">
                <a:latin typeface="Calibri" panose="020F0502020204030204" pitchFamily="34" charset="0"/>
              </a:rPr>
              <a:t>Network</a:t>
            </a:r>
            <a:r>
              <a:rPr lang="en-GB" altLang="zh-CN" sz="1800" kern="0" dirty="0">
                <a:latin typeface="Calibri" panose="020F0502020204030204" pitchFamily="34" charset="0"/>
              </a:rPr>
              <a:t>: telecommunication system (including management system and network) with autonomy capabilities which is able to be governed by itself with minimal to no human intervention.</a:t>
            </a:r>
            <a:endParaRPr lang="zh-CN" altLang="zh-CN" sz="1800" kern="0" dirty="0">
              <a:latin typeface="Calibri" panose="020F0502020204030204" pitchFamily="34" charset="0"/>
            </a:endParaRPr>
          </a:p>
          <a:p>
            <a:pPr marL="228600" lvl="1" indent="-228600" algn="just" eaLnBrk="1" fontAlgn="auto" hangingPunct="1">
              <a:lnSpc>
                <a:spcPct val="90000"/>
              </a:lnSpc>
              <a:spcBef>
                <a:spcPts val="1000"/>
              </a:spcBef>
              <a:spcAft>
                <a:spcPts val="0"/>
              </a:spcAft>
              <a:buBlip>
                <a:blip r:embed="rId2"/>
              </a:buBlip>
              <a:tabLst>
                <a:tab pos="723900" algn="l"/>
              </a:tabLst>
            </a:pPr>
            <a:r>
              <a:rPr lang="en-GB" altLang="zh-CN" sz="1800" b="1" kern="0" dirty="0">
                <a:latin typeface="Calibri" panose="020F0502020204030204" pitchFamily="34" charset="0"/>
              </a:rPr>
              <a:t>Autonomous Network Level</a:t>
            </a:r>
            <a:r>
              <a:rPr lang="en-GB" altLang="zh-CN" sz="1800" kern="0" dirty="0">
                <a:latin typeface="Calibri" panose="020F0502020204030204" pitchFamily="34" charset="0"/>
              </a:rPr>
              <a:t>: describes the level of autonomy capabilities in the autonomous network.</a:t>
            </a:r>
            <a:endParaRPr lang="zh-CN" altLang="zh-CN" sz="1800" kern="0" dirty="0">
              <a:latin typeface="Calibri" panose="020F0502020204030204" pitchFamily="34" charset="0"/>
            </a:endParaRPr>
          </a:p>
        </p:txBody>
      </p:sp>
      <p:sp>
        <p:nvSpPr>
          <p:cNvPr id="5" name="文本框 4"/>
          <p:cNvSpPr txBox="1"/>
          <p:nvPr/>
        </p:nvSpPr>
        <p:spPr>
          <a:xfrm>
            <a:off x="6357668" y="5842466"/>
            <a:ext cx="5894717" cy="292388"/>
          </a:xfrm>
          <a:prstGeom prst="rect">
            <a:avLst/>
          </a:prstGeom>
          <a:noFill/>
        </p:spPr>
        <p:txBody>
          <a:bodyPr wrap="square" rtlCol="0">
            <a:spAutoFit/>
          </a:bodyPr>
          <a:lstStyle/>
          <a:p>
            <a:r>
              <a:rPr lang="en-US" altLang="zh-CN" dirty="0" smtClean="0">
                <a:solidFill>
                  <a:srgbClr val="C00000"/>
                </a:solidFill>
              </a:rPr>
              <a:t>Note: The content of this slide is under discussion in the draft TS 28.100.</a:t>
            </a:r>
            <a:endParaRPr lang="zh-CN" altLang="en-US" dirty="0">
              <a:solidFill>
                <a:srgbClr val="C00000"/>
              </a:solidFill>
            </a:endParaRPr>
          </a:p>
        </p:txBody>
      </p:sp>
    </p:spTree>
    <p:extLst>
      <p:ext uri="{BB962C8B-B14F-4D97-AF65-F5344CB8AC3E}">
        <p14:creationId xmlns:p14="http://schemas.microsoft.com/office/powerpoint/2010/main" val="3050546423"/>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8022" y="215513"/>
            <a:ext cx="10027810" cy="535531"/>
          </a:xfrm>
          <a:prstGeom prst="rect">
            <a:avLst/>
          </a:prstGeom>
        </p:spPr>
        <p:txBody>
          <a:bodyPr wrap="none">
            <a:spAutoFit/>
          </a:bodyPr>
          <a:lstStyle/>
          <a:p>
            <a:pPr>
              <a:lnSpc>
                <a:spcPct val="90000"/>
              </a:lnSpc>
            </a:pPr>
            <a:r>
              <a:rPr lang="en-GB" altLang="zh-CN" sz="3200" dirty="0">
                <a:solidFill>
                  <a:srgbClr val="C00000"/>
                </a:solidFill>
                <a:latin typeface="Calibri Light" panose="020F0302020204030204"/>
                <a:ea typeface="+mj-ea"/>
                <a:cs typeface="+mj-cs"/>
              </a:rPr>
              <a:t>Closed loop communication service </a:t>
            </a:r>
            <a:r>
              <a:rPr lang="en-GB" altLang="zh-CN" sz="3200" dirty="0" smtClean="0">
                <a:solidFill>
                  <a:srgbClr val="C00000"/>
                </a:solidFill>
                <a:latin typeface="Calibri Light" panose="020F0302020204030204"/>
                <a:ea typeface="+mj-ea"/>
                <a:cs typeface="+mj-cs"/>
              </a:rPr>
              <a:t>assurance- Introduction</a:t>
            </a:r>
            <a:endParaRPr lang="zh-CN" altLang="en-US" sz="3200" dirty="0">
              <a:solidFill>
                <a:srgbClr val="C00000"/>
              </a:solidFill>
              <a:latin typeface="Calibri Light" panose="020F0302020204030204"/>
              <a:ea typeface="+mj-ea"/>
              <a:cs typeface="+mj-cs"/>
            </a:endParaRPr>
          </a:p>
        </p:txBody>
      </p:sp>
      <p:sp>
        <p:nvSpPr>
          <p:cNvPr id="5" name="矩形 4"/>
          <p:cNvSpPr/>
          <p:nvPr/>
        </p:nvSpPr>
        <p:spPr>
          <a:xfrm>
            <a:off x="414454" y="1615803"/>
            <a:ext cx="10521351" cy="2471446"/>
          </a:xfrm>
          <a:prstGeom prst="rect">
            <a:avLst/>
          </a:prstGeom>
        </p:spPr>
        <p:txBody>
          <a:bodyPr wrap="square">
            <a:spAutoFit/>
          </a:bodyPr>
          <a:lstStyle/>
          <a:p>
            <a:pPr marL="228600" lvl="1" indent="-228600" algn="just" eaLnBrk="1" fontAlgn="auto" hangingPunct="1">
              <a:lnSpc>
                <a:spcPct val="90000"/>
              </a:lnSpc>
              <a:spcBef>
                <a:spcPts val="1000"/>
              </a:spcBef>
              <a:spcAft>
                <a:spcPts val="0"/>
              </a:spcAft>
              <a:buBlip>
                <a:blip r:embed="rId2"/>
              </a:buBlip>
            </a:pPr>
            <a:r>
              <a:rPr lang="en-GB" altLang="zh-CN" sz="1800" kern="0" dirty="0">
                <a:latin typeface="Calibri" panose="020F0502020204030204" pitchFamily="34" charset="0"/>
              </a:rPr>
              <a:t>In 3GPP Release 16, 3GPP SA5 has specified the concept for open control loops and closed control loops, as well as use cases, requirements and a model for closed loop communication service assurance (Corresponding contents have been captured in TS 28.535 and TS 28.536). </a:t>
            </a:r>
            <a:endParaRPr lang="en-GB" altLang="zh-CN" sz="1800" kern="0" dirty="0" smtClean="0">
              <a:latin typeface="Calibri" panose="020F0502020204030204" pitchFamily="34" charset="0"/>
            </a:endParaRPr>
          </a:p>
          <a:p>
            <a:pPr marL="228600" lvl="1" indent="-228600" algn="just" eaLnBrk="1" fontAlgn="auto" hangingPunct="1">
              <a:lnSpc>
                <a:spcPct val="90000"/>
              </a:lnSpc>
              <a:spcBef>
                <a:spcPts val="1000"/>
              </a:spcBef>
              <a:spcAft>
                <a:spcPts val="0"/>
              </a:spcAft>
              <a:buBlip>
                <a:blip r:embed="rId2"/>
              </a:buBlip>
            </a:pPr>
            <a:r>
              <a:rPr lang="en-GB" altLang="zh-CN" sz="1800" kern="0" dirty="0" smtClean="0">
                <a:latin typeface="Calibri" panose="020F0502020204030204" pitchFamily="34" charset="0"/>
              </a:rPr>
              <a:t>In </a:t>
            </a:r>
            <a:r>
              <a:rPr lang="en-GB" altLang="zh-CN" sz="1800" kern="0" dirty="0">
                <a:latin typeface="Calibri" panose="020F0502020204030204" pitchFamily="34" charset="0"/>
              </a:rPr>
              <a:t>3GPP Release 17, 3GPP SA5 has started a new work item on enhanced closed loop SLS assurance.</a:t>
            </a:r>
          </a:p>
          <a:p>
            <a:pPr marL="838200" lvl="2" indent="-228600" algn="just" eaLnBrk="1" fontAlgn="auto" hangingPunct="1">
              <a:lnSpc>
                <a:spcPct val="90000"/>
              </a:lnSpc>
              <a:spcBef>
                <a:spcPts val="1000"/>
              </a:spcBef>
              <a:spcAft>
                <a:spcPts val="0"/>
              </a:spcAft>
              <a:buBlip>
                <a:blip r:embed="rId2"/>
              </a:buBlip>
            </a:pPr>
            <a:r>
              <a:rPr lang="en-US" altLang="zh-CN" sz="1800" kern="0" dirty="0">
                <a:latin typeface="Calibri" panose="020F0502020204030204" pitchFamily="34" charset="0"/>
              </a:rPr>
              <a:t>TS 28.535: “Management and orchestration; Management services for communication service assurance; Requirements”</a:t>
            </a:r>
          </a:p>
          <a:p>
            <a:pPr marL="838200" lvl="2" indent="-228600" algn="just" eaLnBrk="1" fontAlgn="auto" hangingPunct="1">
              <a:lnSpc>
                <a:spcPct val="90000"/>
              </a:lnSpc>
              <a:spcBef>
                <a:spcPts val="1000"/>
              </a:spcBef>
              <a:spcAft>
                <a:spcPts val="0"/>
              </a:spcAft>
              <a:buBlip>
                <a:blip r:embed="rId2"/>
              </a:buBlip>
            </a:pPr>
            <a:r>
              <a:rPr lang="en-US" altLang="zh-CN" sz="1800" kern="0" dirty="0">
                <a:latin typeface="Calibri" panose="020F0502020204030204" pitchFamily="34" charset="0"/>
              </a:rPr>
              <a:t>TS 28.536: “Management and orchestration; Management services for communication service assurance; Stage 2 and stage 3</a:t>
            </a:r>
            <a:r>
              <a:rPr lang="en-US" altLang="zh-CN" sz="1800" dirty="0" smtClean="0"/>
              <a:t>”</a:t>
            </a:r>
            <a:endParaRPr lang="en-GB" altLang="zh-CN" sz="1800" dirty="0"/>
          </a:p>
        </p:txBody>
      </p:sp>
    </p:spTree>
    <p:extLst>
      <p:ext uri="{BB962C8B-B14F-4D97-AF65-F5344CB8AC3E}">
        <p14:creationId xmlns:p14="http://schemas.microsoft.com/office/powerpoint/2010/main" val="2500853115"/>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81007"/>
            <a:ext cx="10053906" cy="535531"/>
          </a:xfrm>
          <a:prstGeom prst="rect">
            <a:avLst/>
          </a:prstGeom>
        </p:spPr>
        <p:txBody>
          <a:bodyPr wrap="none">
            <a:spAutoFit/>
          </a:bodyPr>
          <a:lstStyle/>
          <a:p>
            <a:pPr>
              <a:lnSpc>
                <a:spcPct val="90000"/>
              </a:lnSpc>
            </a:pPr>
            <a:r>
              <a:rPr lang="en-GB" altLang="zh-CN" sz="3200" dirty="0">
                <a:solidFill>
                  <a:srgbClr val="C00000"/>
                </a:solidFill>
                <a:latin typeface="Calibri Light" panose="020F0302020204030204"/>
                <a:ea typeface="+mj-ea"/>
                <a:cs typeface="+mj-cs"/>
              </a:rPr>
              <a:t>Closed loop communication service </a:t>
            </a:r>
            <a:r>
              <a:rPr lang="en-GB" altLang="zh-CN" sz="3200" dirty="0" smtClean="0">
                <a:solidFill>
                  <a:srgbClr val="C00000"/>
                </a:solidFill>
                <a:latin typeface="Calibri Light" panose="020F0302020204030204"/>
                <a:ea typeface="+mj-ea"/>
                <a:cs typeface="+mj-cs"/>
              </a:rPr>
              <a:t>assurance (TS 28.535)</a:t>
            </a:r>
            <a:endParaRPr lang="zh-CN" altLang="en-US" sz="3200" dirty="0">
              <a:solidFill>
                <a:srgbClr val="C00000"/>
              </a:solidFill>
              <a:latin typeface="Calibri Light" panose="020F0302020204030204"/>
              <a:ea typeface="+mj-ea"/>
              <a:cs typeface="+mj-cs"/>
            </a:endParaRPr>
          </a:p>
        </p:txBody>
      </p:sp>
      <p:pic>
        <p:nvPicPr>
          <p:cNvPr id="10"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7612390" y="2143923"/>
            <a:ext cx="3325905" cy="3489888"/>
          </a:xfrm>
          <a:prstGeom prst="rect">
            <a:avLst/>
          </a:prstGeom>
          <a:noFill/>
          <a:ln>
            <a:noFill/>
          </a:ln>
        </p:spPr>
      </p:pic>
      <p:sp>
        <p:nvSpPr>
          <p:cNvPr id="6" name="矩形 5"/>
          <p:cNvSpPr/>
          <p:nvPr/>
        </p:nvSpPr>
        <p:spPr>
          <a:xfrm>
            <a:off x="337670" y="2467312"/>
            <a:ext cx="6668756" cy="3243965"/>
          </a:xfrm>
          <a:prstGeom prst="rect">
            <a:avLst/>
          </a:prstGeom>
        </p:spPr>
        <p:txBody>
          <a:bodyPr wrap="square">
            <a:spAutoFit/>
          </a:bodyPr>
          <a:lstStyle/>
          <a:p>
            <a:pPr marL="228600" lvl="1" indent="-228600" algn="just" eaLnBrk="1" fontAlgn="auto" hangingPunct="1">
              <a:lnSpc>
                <a:spcPct val="90000"/>
              </a:lnSpc>
              <a:spcBef>
                <a:spcPts val="1000"/>
              </a:spcBef>
              <a:spcAft>
                <a:spcPts val="0"/>
              </a:spcAft>
              <a:buBlip>
                <a:blip r:embed="rId3"/>
              </a:buBlip>
            </a:pPr>
            <a:r>
              <a:rPr lang="en-GB" altLang="zh-CN" sz="1600" kern="0" dirty="0">
                <a:latin typeface="+mn-lt"/>
              </a:rPr>
              <a:t>For communication service assurance one can identify two interactions of management control loops: </a:t>
            </a:r>
            <a:endParaRPr lang="zh-CN" altLang="zh-CN" sz="1600" kern="0" dirty="0">
              <a:latin typeface="+mn-lt"/>
            </a:endParaRPr>
          </a:p>
          <a:p>
            <a:pPr marL="838200" lvl="2" indent="-228600" algn="just" eaLnBrk="1" fontAlgn="auto" hangingPunct="1">
              <a:lnSpc>
                <a:spcPct val="90000"/>
              </a:lnSpc>
              <a:spcBef>
                <a:spcPts val="1000"/>
              </a:spcBef>
              <a:spcAft>
                <a:spcPts val="0"/>
              </a:spcAft>
              <a:buBlip>
                <a:blip r:embed="rId3"/>
              </a:buBlip>
            </a:pPr>
            <a:r>
              <a:rPr lang="en-GB" altLang="zh-CN" sz="1600" kern="0" dirty="0" smtClean="0">
                <a:latin typeface="+mn-lt"/>
              </a:rPr>
              <a:t>Between </a:t>
            </a:r>
            <a:r>
              <a:rPr lang="en-GB" altLang="zh-CN" sz="1600" kern="0" dirty="0">
                <a:latin typeface="+mn-lt"/>
              </a:rPr>
              <a:t>the CSC and the CSP: In this case, the CSC provides the requirements for an assured communication service to the CSP, the CSP provides the corresponding communication service, the CSP also provides feedback to the CSC. The CSP adjusts the resources used by a communication service or the CSC adjusts the SLS continuously to achieve the assured requirements.</a:t>
            </a:r>
            <a:endParaRPr lang="zh-CN" altLang="zh-CN" sz="1600" kern="0" dirty="0">
              <a:latin typeface="+mn-lt"/>
            </a:endParaRPr>
          </a:p>
          <a:p>
            <a:pPr marL="838200" lvl="2" indent="-228600" algn="just" eaLnBrk="1" fontAlgn="auto" hangingPunct="1">
              <a:lnSpc>
                <a:spcPct val="90000"/>
              </a:lnSpc>
              <a:spcBef>
                <a:spcPts val="1000"/>
              </a:spcBef>
              <a:spcAft>
                <a:spcPts val="0"/>
              </a:spcAft>
              <a:buBlip>
                <a:blip r:embed="rId3"/>
              </a:buBlip>
            </a:pPr>
            <a:r>
              <a:rPr lang="en-GB" altLang="zh-CN" sz="1600" kern="0" dirty="0" smtClean="0">
                <a:latin typeface="+mn-lt"/>
              </a:rPr>
              <a:t>Between </a:t>
            </a:r>
            <a:r>
              <a:rPr lang="en-GB" altLang="zh-CN" sz="1600" kern="0" dirty="0">
                <a:latin typeface="+mn-lt"/>
              </a:rPr>
              <a:t>the CSP and the NSP: the communication service provided by CSP requires the network capabilities. For example, the CSP requires a certain network latency. The NSP management system adjusts the network or CSP adjusts the latency requirement continuously to satisfy the latency requirement. </a:t>
            </a:r>
            <a:endParaRPr lang="zh-CN" altLang="zh-CN" sz="1600" kern="0" dirty="0">
              <a:latin typeface="+mn-lt"/>
            </a:endParaRPr>
          </a:p>
        </p:txBody>
      </p:sp>
      <p:grpSp>
        <p:nvGrpSpPr>
          <p:cNvPr id="11" name="Group 16"/>
          <p:cNvGrpSpPr/>
          <p:nvPr/>
        </p:nvGrpSpPr>
        <p:grpSpPr>
          <a:xfrm>
            <a:off x="952852" y="1792507"/>
            <a:ext cx="5180332" cy="442594"/>
            <a:chOff x="0" y="0"/>
            <a:chExt cx="5885313" cy="556989"/>
          </a:xfrm>
        </p:grpSpPr>
        <p:sp>
          <p:nvSpPr>
            <p:cNvPr id="12" name="Rectangle 6"/>
            <p:cNvSpPr/>
            <p:nvPr/>
          </p:nvSpPr>
          <p:spPr>
            <a:xfrm>
              <a:off x="0" y="18607"/>
              <a:ext cx="1034041" cy="53838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900"/>
                </a:spcAft>
              </a:pPr>
              <a:r>
                <a:rPr lang="en-GB" sz="1000" kern="1200">
                  <a:solidFill>
                    <a:srgbClr val="000000"/>
                  </a:solidFill>
                  <a:effectLst/>
                  <a:ea typeface="宋体" panose="02010600030101010101" pitchFamily="2" charset="-122"/>
                  <a:cs typeface="Arial" panose="020B0604020202020204" pitchFamily="34" charset="0"/>
                </a:rPr>
                <a:t>Preparation</a:t>
              </a:r>
              <a:endParaRPr lang="zh-CN" sz="1000">
                <a:effectLst/>
                <a:latin typeface="Times New Roman" panose="02020603050405020304" pitchFamily="18" charset="0"/>
                <a:ea typeface="宋体" panose="02010600030101010101" pitchFamily="2" charset="-122"/>
              </a:endParaRPr>
            </a:p>
          </p:txBody>
        </p:sp>
        <p:sp>
          <p:nvSpPr>
            <p:cNvPr id="13" name="Rectangle 8"/>
            <p:cNvSpPr/>
            <p:nvPr/>
          </p:nvSpPr>
          <p:spPr>
            <a:xfrm>
              <a:off x="1486746" y="18607"/>
              <a:ext cx="1129692" cy="53838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900"/>
                </a:spcAft>
              </a:pPr>
              <a:r>
                <a:rPr lang="en-GB" sz="1000" kern="1200">
                  <a:solidFill>
                    <a:srgbClr val="000000"/>
                  </a:solidFill>
                  <a:effectLst/>
                  <a:ea typeface="宋体" panose="02010600030101010101" pitchFamily="2" charset="-122"/>
                  <a:cs typeface="Arial" panose="020B0604020202020204" pitchFamily="34" charset="0"/>
                </a:rPr>
                <a:t>Commissioning</a:t>
              </a:r>
              <a:endParaRPr lang="zh-CN" sz="1000">
                <a:effectLst/>
                <a:latin typeface="Times New Roman" panose="02020603050405020304" pitchFamily="18" charset="0"/>
                <a:ea typeface="宋体" panose="02010600030101010101" pitchFamily="2" charset="-122"/>
              </a:endParaRPr>
            </a:p>
          </p:txBody>
        </p:sp>
        <p:sp>
          <p:nvSpPr>
            <p:cNvPr id="14" name="Rectangle 9"/>
            <p:cNvSpPr/>
            <p:nvPr/>
          </p:nvSpPr>
          <p:spPr>
            <a:xfrm>
              <a:off x="3050524" y="0"/>
              <a:ext cx="1034041" cy="53838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900"/>
                </a:spcAft>
              </a:pPr>
              <a:r>
                <a:rPr lang="en-GB" sz="1000" kern="1200">
                  <a:solidFill>
                    <a:srgbClr val="000000"/>
                  </a:solidFill>
                  <a:effectLst/>
                  <a:ea typeface="宋体" panose="02010600030101010101" pitchFamily="2" charset="-122"/>
                  <a:cs typeface="Arial" panose="020B0604020202020204" pitchFamily="34" charset="0"/>
                </a:rPr>
                <a:t>Operation</a:t>
              </a:r>
              <a:endParaRPr lang="zh-CN" sz="1000">
                <a:effectLst/>
                <a:latin typeface="Times New Roman" panose="02020603050405020304" pitchFamily="18" charset="0"/>
                <a:ea typeface="宋体" panose="02010600030101010101" pitchFamily="2" charset="-122"/>
              </a:endParaRPr>
            </a:p>
          </p:txBody>
        </p:sp>
        <p:sp>
          <p:nvSpPr>
            <p:cNvPr id="15" name="Rectangle 10"/>
            <p:cNvSpPr/>
            <p:nvPr/>
          </p:nvSpPr>
          <p:spPr>
            <a:xfrm>
              <a:off x="4570463" y="0"/>
              <a:ext cx="1314850" cy="53838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900"/>
                </a:spcAft>
              </a:pPr>
              <a:r>
                <a:rPr lang="en-GB" sz="1000" kern="1200">
                  <a:solidFill>
                    <a:srgbClr val="000000"/>
                  </a:solidFill>
                  <a:effectLst/>
                  <a:ea typeface="宋体" panose="02010600030101010101" pitchFamily="2" charset="-122"/>
                  <a:cs typeface="Arial" panose="020B0604020202020204" pitchFamily="34" charset="0"/>
                </a:rPr>
                <a:t>Decommissioning</a:t>
              </a:r>
              <a:endParaRPr lang="zh-CN" sz="1000">
                <a:effectLst/>
                <a:latin typeface="Times New Roman" panose="02020603050405020304" pitchFamily="18" charset="0"/>
                <a:ea typeface="宋体" panose="02010600030101010101" pitchFamily="2" charset="-122"/>
              </a:endParaRPr>
            </a:p>
          </p:txBody>
        </p:sp>
        <p:sp>
          <p:nvSpPr>
            <p:cNvPr id="16" name="Arrow: Right 11"/>
            <p:cNvSpPr/>
            <p:nvPr/>
          </p:nvSpPr>
          <p:spPr>
            <a:xfrm>
              <a:off x="1135055" y="96896"/>
              <a:ext cx="273465" cy="346108"/>
            </a:xfrm>
            <a:prstGeom prst="rightArrow">
              <a:avLst>
                <a:gd name="adj1" fmla="val 50000"/>
                <a:gd name="adj2" fmla="val 56250"/>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7" name="Arrow: Right 12"/>
            <p:cNvSpPr/>
            <p:nvPr/>
          </p:nvSpPr>
          <p:spPr>
            <a:xfrm>
              <a:off x="2686120" y="96896"/>
              <a:ext cx="273465" cy="346108"/>
            </a:xfrm>
            <a:prstGeom prst="rightArrow">
              <a:avLst>
                <a:gd name="adj1" fmla="val 50000"/>
                <a:gd name="adj2" fmla="val 56250"/>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8" name="Arrow: Right 13"/>
            <p:cNvSpPr/>
            <p:nvPr/>
          </p:nvSpPr>
          <p:spPr>
            <a:xfrm>
              <a:off x="4190011" y="96137"/>
              <a:ext cx="273465" cy="346108"/>
            </a:xfrm>
            <a:prstGeom prst="rightArrow">
              <a:avLst>
                <a:gd name="adj1" fmla="val 50000"/>
                <a:gd name="adj2" fmla="val 56250"/>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20" name="矩形 19"/>
          <p:cNvSpPr/>
          <p:nvPr/>
        </p:nvSpPr>
        <p:spPr>
          <a:xfrm>
            <a:off x="337670" y="1147726"/>
            <a:ext cx="9760815" cy="535531"/>
          </a:xfrm>
          <a:prstGeom prst="rect">
            <a:avLst/>
          </a:prstGeom>
        </p:spPr>
        <p:txBody>
          <a:bodyPr wrap="square">
            <a:spAutoFit/>
          </a:bodyPr>
          <a:lstStyle/>
          <a:p>
            <a:pPr marL="228600" lvl="1" indent="-228600" algn="just" eaLnBrk="1" fontAlgn="auto" hangingPunct="1">
              <a:lnSpc>
                <a:spcPct val="90000"/>
              </a:lnSpc>
              <a:spcBef>
                <a:spcPts val="1000"/>
              </a:spcBef>
              <a:spcAft>
                <a:spcPts val="0"/>
              </a:spcAft>
              <a:buBlip>
                <a:blip r:embed="rId3"/>
              </a:buBlip>
            </a:pPr>
            <a:r>
              <a:rPr lang="en-GB" altLang="zh-CN" sz="1600" kern="0" dirty="0">
                <a:latin typeface="+mn-lt"/>
              </a:rPr>
              <a:t>Communication service assurance applies to different phases in the life of communication services these lifecycle phases are; preparation, commissioning, operation and decommissioning.</a:t>
            </a:r>
            <a:endParaRPr lang="zh-CN" altLang="zh-CN" sz="1600" kern="0" dirty="0">
              <a:latin typeface="+mn-lt"/>
            </a:endParaRPr>
          </a:p>
        </p:txBody>
      </p:sp>
    </p:spTree>
    <p:extLst>
      <p:ext uri="{BB962C8B-B14F-4D97-AF65-F5344CB8AC3E}">
        <p14:creationId xmlns:p14="http://schemas.microsoft.com/office/powerpoint/2010/main" val="90523462"/>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81007"/>
            <a:ext cx="9813456" cy="535531"/>
          </a:xfrm>
          <a:prstGeom prst="rect">
            <a:avLst/>
          </a:prstGeom>
        </p:spPr>
        <p:txBody>
          <a:bodyPr wrap="none">
            <a:spAutoFit/>
          </a:bodyPr>
          <a:lstStyle/>
          <a:p>
            <a:pPr>
              <a:lnSpc>
                <a:spcPct val="90000"/>
              </a:lnSpc>
            </a:pPr>
            <a:r>
              <a:rPr lang="en-GB" altLang="zh-CN" sz="3200" dirty="0">
                <a:solidFill>
                  <a:srgbClr val="C00000"/>
                </a:solidFill>
                <a:latin typeface="Calibri Light" panose="020F0302020204030204"/>
                <a:ea typeface="+mj-ea"/>
                <a:cs typeface="+mj-cs"/>
              </a:rPr>
              <a:t>Closed loop communication service </a:t>
            </a:r>
            <a:r>
              <a:rPr lang="en-GB" altLang="zh-CN" sz="3200" dirty="0" smtClean="0">
                <a:solidFill>
                  <a:srgbClr val="C00000"/>
                </a:solidFill>
                <a:latin typeface="Calibri Light" panose="020F0302020204030204"/>
                <a:ea typeface="+mj-ea"/>
                <a:cs typeface="+mj-cs"/>
              </a:rPr>
              <a:t>assurance (TS 28.535) </a:t>
            </a:r>
            <a:endParaRPr lang="zh-CN" altLang="en-US" sz="3200" dirty="0">
              <a:solidFill>
                <a:srgbClr val="C00000"/>
              </a:solidFill>
              <a:latin typeface="Calibri Light" panose="020F0302020204030204"/>
              <a:ea typeface="+mj-ea"/>
              <a:cs typeface="+mj-cs"/>
            </a:endParaRPr>
          </a:p>
        </p:txBody>
      </p:sp>
      <p:pic>
        <p:nvPicPr>
          <p:cNvPr id="7" name="Picture 3"/>
          <p:cNvPicPr/>
          <p:nvPr/>
        </p:nvPicPr>
        <p:blipFill>
          <a:blip r:embed="rId2">
            <a:extLst>
              <a:ext uri="{28A0092B-C50C-407E-A947-70E740481C1C}">
                <a14:useLocalDpi xmlns:a14="http://schemas.microsoft.com/office/drawing/2010/main" val="0"/>
              </a:ext>
            </a:extLst>
          </a:blip>
          <a:stretch>
            <a:fillRect/>
          </a:stretch>
        </p:blipFill>
        <p:spPr>
          <a:xfrm>
            <a:off x="6230153" y="3302917"/>
            <a:ext cx="3749975" cy="2671852"/>
          </a:xfrm>
          <a:prstGeom prst="rect">
            <a:avLst/>
          </a:prstGeom>
        </p:spPr>
      </p:pic>
      <p:pic>
        <p:nvPicPr>
          <p:cNvPr id="8" name="Picture 4"/>
          <p:cNvPicPr/>
          <p:nvPr/>
        </p:nvPicPr>
        <p:blipFill>
          <a:blip r:embed="rId3">
            <a:extLst>
              <a:ext uri="{28A0092B-C50C-407E-A947-70E740481C1C}">
                <a14:useLocalDpi xmlns:a14="http://schemas.microsoft.com/office/drawing/2010/main" val="0"/>
              </a:ext>
            </a:extLst>
          </a:blip>
          <a:stretch>
            <a:fillRect/>
          </a:stretch>
        </p:blipFill>
        <p:spPr>
          <a:xfrm>
            <a:off x="1532905" y="3177654"/>
            <a:ext cx="3437538" cy="2797115"/>
          </a:xfrm>
          <a:prstGeom prst="rect">
            <a:avLst/>
          </a:prstGeom>
        </p:spPr>
      </p:pic>
      <p:sp>
        <p:nvSpPr>
          <p:cNvPr id="2" name="矩形 1"/>
          <p:cNvSpPr/>
          <p:nvPr/>
        </p:nvSpPr>
        <p:spPr>
          <a:xfrm>
            <a:off x="2165769" y="5974769"/>
            <a:ext cx="1720343" cy="292388"/>
          </a:xfrm>
          <a:prstGeom prst="rect">
            <a:avLst/>
          </a:prstGeom>
        </p:spPr>
        <p:txBody>
          <a:bodyPr wrap="none">
            <a:spAutoFit/>
          </a:bodyPr>
          <a:lstStyle/>
          <a:p>
            <a:r>
              <a:rPr lang="en-GB" altLang="zh-CN" b="1" dirty="0"/>
              <a:t>Open control </a:t>
            </a:r>
            <a:r>
              <a:rPr lang="en-GB" altLang="zh-CN" b="1" dirty="0" smtClean="0"/>
              <a:t>loop</a:t>
            </a:r>
            <a:r>
              <a:rPr lang="en-US" altLang="zh-CN" b="1" dirty="0" smtClean="0"/>
              <a:t>s</a:t>
            </a:r>
            <a:endParaRPr lang="zh-CN" altLang="en-US" b="1" dirty="0"/>
          </a:p>
        </p:txBody>
      </p:sp>
      <p:sp>
        <p:nvSpPr>
          <p:cNvPr id="9" name="矩形 8"/>
          <p:cNvSpPr/>
          <p:nvPr/>
        </p:nvSpPr>
        <p:spPr>
          <a:xfrm>
            <a:off x="6972496" y="5984836"/>
            <a:ext cx="1850186" cy="292388"/>
          </a:xfrm>
          <a:prstGeom prst="rect">
            <a:avLst/>
          </a:prstGeom>
        </p:spPr>
        <p:txBody>
          <a:bodyPr wrap="none">
            <a:spAutoFit/>
          </a:bodyPr>
          <a:lstStyle/>
          <a:p>
            <a:r>
              <a:rPr lang="en-GB" altLang="zh-CN" b="1" dirty="0"/>
              <a:t>Closed control </a:t>
            </a:r>
            <a:r>
              <a:rPr lang="en-GB" altLang="zh-CN" b="1" dirty="0" smtClean="0"/>
              <a:t>loop</a:t>
            </a:r>
            <a:r>
              <a:rPr lang="en-US" altLang="zh-CN" b="1" dirty="0" smtClean="0"/>
              <a:t>s</a:t>
            </a:r>
            <a:endParaRPr lang="zh-CN" altLang="en-US" b="1" dirty="0"/>
          </a:p>
        </p:txBody>
      </p:sp>
      <p:pic>
        <p:nvPicPr>
          <p:cNvPr id="10" name="Picture 2"/>
          <p:cNvPicPr/>
          <p:nvPr/>
        </p:nvPicPr>
        <p:blipFill>
          <a:blip r:embed="rId4"/>
          <a:stretch>
            <a:fillRect/>
          </a:stretch>
        </p:blipFill>
        <p:spPr>
          <a:xfrm>
            <a:off x="3191289" y="1093629"/>
            <a:ext cx="4754416" cy="1228556"/>
          </a:xfrm>
          <a:prstGeom prst="rect">
            <a:avLst/>
          </a:prstGeom>
        </p:spPr>
      </p:pic>
      <p:sp>
        <p:nvSpPr>
          <p:cNvPr id="11" name="矩形 10"/>
          <p:cNvSpPr/>
          <p:nvPr/>
        </p:nvSpPr>
        <p:spPr>
          <a:xfrm>
            <a:off x="233523" y="785444"/>
            <a:ext cx="7614585" cy="313932"/>
          </a:xfrm>
          <a:prstGeom prst="rect">
            <a:avLst/>
          </a:prstGeom>
        </p:spPr>
        <p:txBody>
          <a:bodyPr wrap="none">
            <a:spAutoFit/>
          </a:bodyPr>
          <a:lstStyle/>
          <a:p>
            <a:pPr marL="228600" lvl="1" indent="-228600" algn="just" eaLnBrk="1" fontAlgn="auto" hangingPunct="1">
              <a:lnSpc>
                <a:spcPct val="90000"/>
              </a:lnSpc>
              <a:spcBef>
                <a:spcPts val="1000"/>
              </a:spcBef>
              <a:spcAft>
                <a:spcPts val="0"/>
              </a:spcAft>
              <a:buBlip>
                <a:blip r:embed="rId5"/>
              </a:buBlip>
            </a:pPr>
            <a:r>
              <a:rPr lang="en-US" altLang="zh-CN" sz="1600" kern="0" dirty="0">
                <a:latin typeface="+mn-lt"/>
              </a:rPr>
              <a:t>O</a:t>
            </a:r>
            <a:r>
              <a:rPr lang="en-GB" altLang="zh-CN" sz="1600" kern="0" dirty="0" err="1">
                <a:latin typeface="+mn-lt"/>
              </a:rPr>
              <a:t>verall</a:t>
            </a:r>
            <a:r>
              <a:rPr lang="en-GB" altLang="zh-CN" sz="1600" kern="0" dirty="0">
                <a:latin typeface="+mn-lt"/>
              </a:rPr>
              <a:t> process of communication service assurance using a management control loop</a:t>
            </a:r>
            <a:endParaRPr lang="zh-CN" altLang="en-US" sz="1600" kern="0" dirty="0">
              <a:latin typeface="+mn-lt"/>
            </a:endParaRPr>
          </a:p>
        </p:txBody>
      </p:sp>
      <p:sp>
        <p:nvSpPr>
          <p:cNvPr id="13" name="矩形 12"/>
          <p:cNvSpPr/>
          <p:nvPr/>
        </p:nvSpPr>
        <p:spPr>
          <a:xfrm>
            <a:off x="233523" y="2347615"/>
            <a:ext cx="11036069" cy="757130"/>
          </a:xfrm>
          <a:prstGeom prst="rect">
            <a:avLst/>
          </a:prstGeom>
        </p:spPr>
        <p:txBody>
          <a:bodyPr wrap="square">
            <a:spAutoFit/>
          </a:bodyPr>
          <a:lstStyle/>
          <a:p>
            <a:pPr marL="228600" lvl="1" indent="-228600" algn="just" eaLnBrk="1" fontAlgn="auto" hangingPunct="1">
              <a:lnSpc>
                <a:spcPct val="90000"/>
              </a:lnSpc>
              <a:spcBef>
                <a:spcPts val="1000"/>
              </a:spcBef>
              <a:spcAft>
                <a:spcPts val="0"/>
              </a:spcAft>
              <a:buBlip>
                <a:blip r:embed="rId5"/>
              </a:buBlip>
            </a:pPr>
            <a:r>
              <a:rPr lang="en-GB" altLang="zh-CN" sz="1600" kern="0" dirty="0">
                <a:latin typeface="+mn-lt"/>
              </a:rPr>
              <a:t>A control loop can be an open control loop in which case a human operator or other management entity intervenes inside the loop A control loop can be closed and operates without human operator or other management entity involvement inside the loop other than possibly the initial configuration of the measurement producer and configuration of control loop. </a:t>
            </a:r>
            <a:endParaRPr lang="zh-CN" altLang="zh-CN" sz="1600" kern="0" dirty="0">
              <a:latin typeface="+mn-lt"/>
            </a:endParaRPr>
          </a:p>
        </p:txBody>
      </p:sp>
    </p:spTree>
    <p:extLst>
      <p:ext uri="{BB962C8B-B14F-4D97-AF65-F5344CB8AC3E}">
        <p14:creationId xmlns:p14="http://schemas.microsoft.com/office/powerpoint/2010/main" val="1780710074"/>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81007"/>
            <a:ext cx="9813456" cy="535531"/>
          </a:xfrm>
          <a:prstGeom prst="rect">
            <a:avLst/>
          </a:prstGeom>
        </p:spPr>
        <p:txBody>
          <a:bodyPr wrap="none">
            <a:spAutoFit/>
          </a:bodyPr>
          <a:lstStyle/>
          <a:p>
            <a:pPr>
              <a:lnSpc>
                <a:spcPct val="90000"/>
              </a:lnSpc>
            </a:pPr>
            <a:r>
              <a:rPr lang="en-GB" altLang="zh-CN" sz="3200" dirty="0">
                <a:solidFill>
                  <a:srgbClr val="C00000"/>
                </a:solidFill>
                <a:latin typeface="Calibri Light" panose="020F0302020204030204"/>
                <a:ea typeface="+mj-ea"/>
                <a:cs typeface="+mj-cs"/>
              </a:rPr>
              <a:t>Closed loop communication service </a:t>
            </a:r>
            <a:r>
              <a:rPr lang="en-GB" altLang="zh-CN" sz="3200" dirty="0" smtClean="0">
                <a:solidFill>
                  <a:srgbClr val="C00000"/>
                </a:solidFill>
                <a:latin typeface="Calibri Light" panose="020F0302020204030204"/>
                <a:ea typeface="+mj-ea"/>
                <a:cs typeface="+mj-cs"/>
              </a:rPr>
              <a:t>assurance (TS 28.536) </a:t>
            </a:r>
            <a:endParaRPr lang="zh-CN" altLang="en-US" sz="3200" dirty="0">
              <a:solidFill>
                <a:srgbClr val="C00000"/>
              </a:solidFill>
              <a:latin typeface="Calibri Light" panose="020F0302020204030204"/>
              <a:ea typeface="+mj-ea"/>
              <a:cs typeface="+mj-cs"/>
            </a:endParaRPr>
          </a:p>
        </p:txBody>
      </p:sp>
      <p:pic>
        <p:nvPicPr>
          <p:cNvPr id="12" name="图片 11"/>
          <p:cNvPicPr/>
          <p:nvPr/>
        </p:nvPicPr>
        <p:blipFill>
          <a:blip r:embed="rId2">
            <a:extLst>
              <a:ext uri="{28A0092B-C50C-407E-A947-70E740481C1C}">
                <a14:useLocalDpi xmlns:a14="http://schemas.microsoft.com/office/drawing/2010/main" val="0"/>
              </a:ext>
            </a:extLst>
          </a:blip>
          <a:srcRect/>
          <a:stretch>
            <a:fillRect/>
          </a:stretch>
        </p:blipFill>
        <p:spPr bwMode="auto">
          <a:xfrm>
            <a:off x="243247" y="2215794"/>
            <a:ext cx="5071428" cy="2897613"/>
          </a:xfrm>
          <a:prstGeom prst="rect">
            <a:avLst/>
          </a:prstGeom>
          <a:noFill/>
          <a:ln>
            <a:noFill/>
          </a:ln>
        </p:spPr>
      </p:pic>
      <p:sp>
        <p:nvSpPr>
          <p:cNvPr id="14" name="矩形 13"/>
          <p:cNvSpPr/>
          <p:nvPr/>
        </p:nvSpPr>
        <p:spPr>
          <a:xfrm>
            <a:off x="405564" y="1399469"/>
            <a:ext cx="4746794" cy="341632"/>
          </a:xfrm>
          <a:prstGeom prst="rect">
            <a:avLst/>
          </a:prstGeom>
        </p:spPr>
        <p:txBody>
          <a:bodyPr wrap="square">
            <a:spAutoFit/>
          </a:bodyPr>
          <a:lstStyle/>
          <a:p>
            <a:pPr marL="228600" lvl="1" indent="-228600" algn="just" eaLnBrk="1" fontAlgn="auto" hangingPunct="1">
              <a:lnSpc>
                <a:spcPct val="90000"/>
              </a:lnSpc>
              <a:spcBef>
                <a:spcPts val="1000"/>
              </a:spcBef>
              <a:spcAft>
                <a:spcPts val="0"/>
              </a:spcAft>
              <a:buBlip>
                <a:blip r:embed="rId3"/>
              </a:buBlip>
            </a:pPr>
            <a:r>
              <a:rPr lang="en-GB" altLang="zh-CN" sz="1800" dirty="0">
                <a:latin typeface="+mn-lt"/>
              </a:rPr>
              <a:t>Control loop deployed in different layers</a:t>
            </a:r>
            <a:endParaRPr lang="zh-CN" altLang="en-US" sz="1800" dirty="0">
              <a:latin typeface="+mn-lt"/>
            </a:endParaRPr>
          </a:p>
        </p:txBody>
      </p:sp>
      <p:sp>
        <p:nvSpPr>
          <p:cNvPr id="7" name="矩形 6"/>
          <p:cNvSpPr/>
          <p:nvPr/>
        </p:nvSpPr>
        <p:spPr>
          <a:xfrm>
            <a:off x="5403852" y="1399469"/>
            <a:ext cx="5640953" cy="1089529"/>
          </a:xfrm>
          <a:prstGeom prst="rect">
            <a:avLst/>
          </a:prstGeom>
        </p:spPr>
        <p:txBody>
          <a:bodyPr wrap="square">
            <a:spAutoFit/>
          </a:bodyPr>
          <a:lstStyle/>
          <a:p>
            <a:pPr marL="228600" lvl="1" indent="-228600" algn="just" eaLnBrk="1" fontAlgn="auto" hangingPunct="1">
              <a:lnSpc>
                <a:spcPct val="90000"/>
              </a:lnSpc>
              <a:spcBef>
                <a:spcPts val="1000"/>
              </a:spcBef>
              <a:spcAft>
                <a:spcPts val="0"/>
              </a:spcAft>
              <a:buBlip>
                <a:blip r:embed="rId3"/>
              </a:buBlip>
            </a:pPr>
            <a:r>
              <a:rPr lang="en-GB" altLang="zh-CN" sz="1800" b="1" dirty="0">
                <a:latin typeface="+mn-lt"/>
              </a:rPr>
              <a:t> </a:t>
            </a:r>
            <a:r>
              <a:rPr lang="en-GB" altLang="zh-CN" sz="1800" dirty="0">
                <a:latin typeface="+mn-lt"/>
              </a:rPr>
              <a:t>Communication service assurance relies on a set of management services that together provide the CSP with the capability to assure the communication service as per agreement with a CSC (e.g. enterprise). </a:t>
            </a:r>
            <a:endParaRPr lang="zh-CN" altLang="zh-CN" sz="1800" dirty="0">
              <a:latin typeface="+mn-lt"/>
            </a:endParaRPr>
          </a:p>
        </p:txBody>
      </p:sp>
      <p:pic>
        <p:nvPicPr>
          <p:cNvPr id="8"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7532" y="2633136"/>
            <a:ext cx="4288872" cy="2693992"/>
          </a:xfrm>
          <a:prstGeom prst="rect">
            <a:avLst/>
          </a:prstGeom>
          <a:noFill/>
          <a:ln>
            <a:noFill/>
          </a:ln>
        </p:spPr>
      </p:pic>
    </p:spTree>
    <p:extLst>
      <p:ext uri="{BB962C8B-B14F-4D97-AF65-F5344CB8AC3E}">
        <p14:creationId xmlns:p14="http://schemas.microsoft.com/office/powerpoint/2010/main" val="2045825548"/>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31319" y="1474299"/>
            <a:ext cx="9777579" cy="3576364"/>
          </a:xfrm>
          <a:prstGeom prst="rect">
            <a:avLst/>
          </a:prstGeom>
        </p:spPr>
        <p:txBody>
          <a:bodyPr wrap="square">
            <a:spAutoFit/>
          </a:bodyPr>
          <a:lstStyle/>
          <a:p>
            <a:pPr marL="608013" lvl="0" indent="-608013" eaLnBrk="1" hangingPunct="1">
              <a:lnSpc>
                <a:spcPct val="90000"/>
              </a:lnSpc>
              <a:spcBef>
                <a:spcPts val="1000"/>
              </a:spcBef>
              <a:buBlip>
                <a:blip r:embed="rId2"/>
              </a:buBlip>
              <a:defRPr/>
            </a:pPr>
            <a:r>
              <a:rPr lang="en-GB" altLang="en-US" sz="2800" dirty="0">
                <a:latin typeface="Calibri" panose="020F0502020204030204"/>
                <a:cs typeface="+mn-cs"/>
              </a:rPr>
              <a:t>Brief 3GPP introduction</a:t>
            </a:r>
          </a:p>
          <a:p>
            <a:pPr marL="608013" lvl="0" indent="-608013" eaLnBrk="1" hangingPunct="1">
              <a:lnSpc>
                <a:spcPct val="90000"/>
              </a:lnSpc>
              <a:spcBef>
                <a:spcPts val="1000"/>
              </a:spcBef>
              <a:buBlip>
                <a:blip r:embed="rId2"/>
              </a:buBlip>
              <a:defRPr/>
            </a:pPr>
            <a:r>
              <a:rPr lang="en-GB" altLang="en-US" sz="2800" dirty="0" smtClean="0">
                <a:solidFill>
                  <a:prstClr val="black"/>
                </a:solidFill>
                <a:latin typeface="Calibri" panose="020F0502020204030204"/>
                <a:cs typeface="+mn-cs"/>
              </a:rPr>
              <a:t>3GPP SA5 </a:t>
            </a:r>
            <a:r>
              <a:rPr lang="en-GB" altLang="en-US" sz="2800" dirty="0" err="1" smtClean="0">
                <a:solidFill>
                  <a:prstClr val="black"/>
                </a:solidFill>
                <a:latin typeface="Calibri" panose="020F0502020204030204"/>
                <a:cs typeface="+mn-cs"/>
              </a:rPr>
              <a:t>ToR</a:t>
            </a:r>
            <a:endParaRPr lang="en-GB" altLang="en-US" sz="2800" dirty="0" smtClean="0">
              <a:solidFill>
                <a:prstClr val="black"/>
              </a:solidFill>
              <a:latin typeface="Calibri" panose="020F0502020204030204"/>
              <a:cs typeface="+mn-cs"/>
            </a:endParaRPr>
          </a:p>
          <a:p>
            <a:pPr marL="608013" indent="-608013" eaLnBrk="1" hangingPunct="1">
              <a:lnSpc>
                <a:spcPct val="90000"/>
              </a:lnSpc>
              <a:spcBef>
                <a:spcPts val="1000"/>
              </a:spcBef>
              <a:buBlip>
                <a:blip r:embed="rId2"/>
              </a:buBlip>
              <a:defRPr/>
            </a:pPr>
            <a:r>
              <a:rPr lang="en-GB" altLang="en-US" sz="2800" dirty="0" smtClean="0">
                <a:solidFill>
                  <a:prstClr val="black"/>
                </a:solidFill>
                <a:latin typeface="Calibri" panose="020F0502020204030204"/>
              </a:rPr>
              <a:t>Rel-16 5G </a:t>
            </a:r>
            <a:r>
              <a:rPr lang="en-GB" altLang="en-US" sz="2800" dirty="0">
                <a:solidFill>
                  <a:prstClr val="black"/>
                </a:solidFill>
                <a:latin typeface="Calibri" panose="020F0502020204030204"/>
              </a:rPr>
              <a:t>management </a:t>
            </a:r>
            <a:r>
              <a:rPr lang="en-GB" altLang="en-US" sz="2800" dirty="0" smtClean="0">
                <a:solidFill>
                  <a:prstClr val="black"/>
                </a:solidFill>
                <a:latin typeface="Calibri" panose="020F0502020204030204"/>
              </a:rPr>
              <a:t>specifications</a:t>
            </a:r>
            <a:endParaRPr lang="en-GB" altLang="en-US" sz="2800" dirty="0" smtClean="0">
              <a:solidFill>
                <a:prstClr val="black"/>
              </a:solidFill>
              <a:latin typeface="Calibri" panose="020F0502020204030204"/>
              <a:cs typeface="+mn-cs"/>
            </a:endParaRPr>
          </a:p>
          <a:p>
            <a:pPr marL="608013" lvl="0" indent="-608013" eaLnBrk="1" hangingPunct="1">
              <a:lnSpc>
                <a:spcPct val="90000"/>
              </a:lnSpc>
              <a:spcBef>
                <a:spcPts val="1000"/>
              </a:spcBef>
              <a:buBlip>
                <a:blip r:embed="rId2"/>
              </a:buBlip>
              <a:defRPr/>
            </a:pPr>
            <a:r>
              <a:rPr lang="en-GB" altLang="en-US" sz="2800" dirty="0" smtClean="0">
                <a:solidFill>
                  <a:prstClr val="black"/>
                </a:solidFill>
                <a:latin typeface="Calibri" panose="020F0502020204030204"/>
                <a:cs typeface="+mn-cs"/>
              </a:rPr>
              <a:t>5G Service based Management architecture(SBMA)</a:t>
            </a:r>
            <a:endParaRPr lang="en-GB" altLang="en-US" sz="2800" dirty="0">
              <a:solidFill>
                <a:prstClr val="black"/>
              </a:solidFill>
              <a:latin typeface="Calibri" panose="020F0502020204030204"/>
              <a:cs typeface="+mn-cs"/>
            </a:endParaRPr>
          </a:p>
          <a:p>
            <a:pPr marL="608013" lvl="0" indent="-608013" eaLnBrk="1" hangingPunct="1">
              <a:lnSpc>
                <a:spcPct val="90000"/>
              </a:lnSpc>
              <a:spcBef>
                <a:spcPts val="1000"/>
              </a:spcBef>
              <a:buBlip>
                <a:blip r:embed="rId2"/>
              </a:buBlip>
              <a:defRPr/>
            </a:pPr>
            <a:r>
              <a:rPr lang="en-GB" altLang="en-US" sz="2800" dirty="0" smtClean="0">
                <a:solidFill>
                  <a:prstClr val="black"/>
                </a:solidFill>
                <a:latin typeface="Calibri" panose="020F0502020204030204"/>
                <a:cs typeface="+mn-cs"/>
              </a:rPr>
              <a:t>Autonomous network relevant topics for pre-5G</a:t>
            </a:r>
          </a:p>
          <a:p>
            <a:pPr marL="608013" indent="-608013" eaLnBrk="1" hangingPunct="1">
              <a:lnSpc>
                <a:spcPct val="90000"/>
              </a:lnSpc>
              <a:spcBef>
                <a:spcPts val="1000"/>
              </a:spcBef>
              <a:buBlip>
                <a:blip r:embed="rId2"/>
              </a:buBlip>
              <a:defRPr/>
            </a:pPr>
            <a:r>
              <a:rPr lang="en-GB" altLang="en-US" sz="2800" dirty="0">
                <a:solidFill>
                  <a:prstClr val="black"/>
                </a:solidFill>
                <a:latin typeface="Calibri" panose="020F0502020204030204"/>
              </a:rPr>
              <a:t>Autonomous network relevant topics</a:t>
            </a:r>
            <a:r>
              <a:rPr lang="en-GB" altLang="en-US" sz="2800" dirty="0" smtClean="0">
                <a:solidFill>
                  <a:prstClr val="black"/>
                </a:solidFill>
                <a:latin typeface="Calibri" panose="020F0502020204030204"/>
              </a:rPr>
              <a:t> for 5G</a:t>
            </a:r>
            <a:endParaRPr lang="en-GB" altLang="en-US" sz="2800" dirty="0" smtClean="0">
              <a:solidFill>
                <a:prstClr val="black"/>
              </a:solidFill>
              <a:latin typeface="Calibri" panose="020F0502020204030204"/>
              <a:cs typeface="+mn-cs"/>
            </a:endParaRPr>
          </a:p>
          <a:p>
            <a:pPr marL="608013" lvl="0" indent="-608013" eaLnBrk="1" hangingPunct="1">
              <a:lnSpc>
                <a:spcPct val="90000"/>
              </a:lnSpc>
              <a:spcBef>
                <a:spcPts val="1000"/>
              </a:spcBef>
              <a:buBlip>
                <a:blip r:embed="rId2"/>
              </a:buBlip>
              <a:defRPr/>
            </a:pPr>
            <a:r>
              <a:rPr lang="en-US" altLang="en-US" sz="2800" dirty="0" smtClean="0">
                <a:solidFill>
                  <a:prstClr val="black"/>
                </a:solidFill>
                <a:latin typeface="Calibri" panose="020F0502020204030204"/>
                <a:cs typeface="+mn-cs"/>
              </a:rPr>
              <a:t>Conclusions</a:t>
            </a:r>
            <a:endParaRPr lang="en-GB" altLang="en-US" sz="2800" dirty="0">
              <a:solidFill>
                <a:prstClr val="black"/>
              </a:solidFill>
              <a:latin typeface="Calibri" panose="020F0502020204030204"/>
              <a:cs typeface="+mn-cs"/>
            </a:endParaRPr>
          </a:p>
        </p:txBody>
      </p:sp>
      <p:sp>
        <p:nvSpPr>
          <p:cNvPr id="18" name="Title 1"/>
          <p:cNvSpPr>
            <a:spLocks noGrp="1"/>
          </p:cNvSpPr>
          <p:nvPr>
            <p:ph type="title"/>
          </p:nvPr>
        </p:nvSpPr>
        <p:spPr>
          <a:xfrm>
            <a:off x="212311" y="-172109"/>
            <a:ext cx="10491787" cy="1325562"/>
          </a:xfrm>
        </p:spPr>
        <p:txBody>
          <a:bodyPr/>
          <a:lstStyle/>
          <a:p>
            <a:pPr algn="l" eaLnBrk="1" hangingPunct="1"/>
            <a:r>
              <a:rPr lang="en-GB" altLang="en-US" sz="4000" kern="1200" dirty="0">
                <a:solidFill>
                  <a:sysClr val="windowText" lastClr="000000"/>
                </a:solidFill>
                <a:latin typeface="Calibri Light" panose="020F0302020204030204"/>
              </a:rPr>
              <a:t>Contents</a:t>
            </a:r>
          </a:p>
        </p:txBody>
      </p:sp>
    </p:spTree>
    <p:extLst>
      <p:ext uri="{BB962C8B-B14F-4D97-AF65-F5344CB8AC3E}">
        <p14:creationId xmlns:p14="http://schemas.microsoft.com/office/powerpoint/2010/main" val="2194968551"/>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9096" y="140677"/>
            <a:ext cx="10616241" cy="584775"/>
          </a:xfrm>
          <a:prstGeom prst="rect">
            <a:avLst/>
          </a:prstGeom>
        </p:spPr>
        <p:txBody>
          <a:bodyPr wrap="square">
            <a:spAutoFit/>
          </a:bodyPr>
          <a:lstStyle/>
          <a:p>
            <a:r>
              <a:rPr lang="en-GB" altLang="zh-CN" sz="3200" dirty="0">
                <a:solidFill>
                  <a:srgbClr val="C00000"/>
                </a:solidFill>
                <a:latin typeface="Calibri Light" panose="020F0302020204030204"/>
                <a:ea typeface="+mj-ea"/>
                <a:cs typeface="+mj-cs"/>
              </a:rPr>
              <a:t>Intent driven </a:t>
            </a:r>
            <a:r>
              <a:rPr lang="en-GB" altLang="zh-CN" sz="3200" dirty="0" smtClean="0">
                <a:solidFill>
                  <a:srgbClr val="C00000"/>
                </a:solidFill>
                <a:latin typeface="Calibri Light" panose="020F0302020204030204"/>
                <a:ea typeface="+mj-ea"/>
                <a:cs typeface="+mj-cs"/>
              </a:rPr>
              <a:t>management </a:t>
            </a:r>
            <a:r>
              <a:rPr lang="en-GB" altLang="zh-CN" sz="3200" dirty="0">
                <a:solidFill>
                  <a:srgbClr val="C00000"/>
                </a:solidFill>
                <a:latin typeface="Calibri Light" panose="020F0302020204030204"/>
                <a:ea typeface="+mj-ea"/>
                <a:cs typeface="+mj-cs"/>
              </a:rPr>
              <a:t>for mobile </a:t>
            </a:r>
            <a:r>
              <a:rPr lang="en-GB" altLang="zh-CN" sz="3200" dirty="0" smtClean="0">
                <a:solidFill>
                  <a:srgbClr val="C00000"/>
                </a:solidFill>
                <a:latin typeface="Calibri Light" panose="020F0302020204030204"/>
                <a:ea typeface="+mj-ea"/>
                <a:cs typeface="+mj-cs"/>
              </a:rPr>
              <a:t>networks - Introduction</a:t>
            </a:r>
            <a:endParaRPr lang="zh-CN" altLang="en-US" sz="3200" dirty="0">
              <a:solidFill>
                <a:srgbClr val="C00000"/>
              </a:solidFill>
              <a:latin typeface="Calibri Light" panose="020F0302020204030204"/>
              <a:ea typeface="+mj-ea"/>
              <a:cs typeface="+mj-cs"/>
            </a:endParaRPr>
          </a:p>
        </p:txBody>
      </p:sp>
      <p:sp>
        <p:nvSpPr>
          <p:cNvPr id="5" name="矩形 4"/>
          <p:cNvSpPr/>
          <p:nvPr/>
        </p:nvSpPr>
        <p:spPr>
          <a:xfrm>
            <a:off x="563591" y="1764535"/>
            <a:ext cx="10314318" cy="2343206"/>
          </a:xfrm>
          <a:prstGeom prst="rect">
            <a:avLst/>
          </a:prstGeom>
        </p:spPr>
        <p:txBody>
          <a:bodyPr wrap="square">
            <a:spAutoFit/>
          </a:bodyPr>
          <a:lstStyle/>
          <a:p>
            <a:pPr marL="228600" lvl="1" indent="-228600" algn="just" eaLnBrk="1" fontAlgn="auto" hangingPunct="1">
              <a:lnSpc>
                <a:spcPct val="90000"/>
              </a:lnSpc>
              <a:spcBef>
                <a:spcPts val="1000"/>
              </a:spcBef>
              <a:spcAft>
                <a:spcPts val="0"/>
              </a:spcAft>
              <a:buBlip>
                <a:blip r:embed="rId2"/>
              </a:buBlip>
            </a:pPr>
            <a:r>
              <a:rPr lang="en-GB" altLang="zh-CN" sz="1800" dirty="0"/>
              <a:t>In 3GPP Release </a:t>
            </a:r>
            <a:r>
              <a:rPr lang="en-GB" altLang="zh-CN" sz="1800" dirty="0" smtClean="0"/>
              <a:t>17, </a:t>
            </a:r>
            <a:r>
              <a:rPr lang="en-GB" altLang="zh-CN" sz="1800" dirty="0"/>
              <a:t>3GPP SA5 has studied on concept, scenarios and solutions for intent driven management, which enable to simplify the management interfaces (Corresponding contents have been captured in TR 28.812). </a:t>
            </a:r>
            <a:r>
              <a:rPr lang="en-GB" altLang="zh-CN" sz="1800" dirty="0" smtClean="0"/>
              <a:t>And the </a:t>
            </a:r>
            <a:r>
              <a:rPr lang="en-GB" altLang="zh-CN" sz="1800" dirty="0"/>
              <a:t>normative work for intent driven management has been started in 3GPP SA5 (Corresponding contents will be captured in TS 28.312). </a:t>
            </a:r>
            <a:endParaRPr lang="en-GB" altLang="zh-CN" sz="1800" dirty="0" smtClean="0"/>
          </a:p>
          <a:p>
            <a:pPr marL="838200" lvl="2" indent="-228600" algn="just" eaLnBrk="1" fontAlgn="auto" hangingPunct="1">
              <a:lnSpc>
                <a:spcPct val="90000"/>
              </a:lnSpc>
              <a:spcBef>
                <a:spcPts val="1000"/>
              </a:spcBef>
              <a:spcAft>
                <a:spcPts val="0"/>
              </a:spcAft>
              <a:buBlip>
                <a:blip r:embed="rId2"/>
              </a:buBlip>
            </a:pPr>
            <a:r>
              <a:rPr lang="en-GB" altLang="zh-CN" sz="1800" dirty="0" smtClean="0"/>
              <a:t>3GPP TR 28.812: “</a:t>
            </a:r>
            <a:r>
              <a:rPr lang="en-US" altLang="zh-CN" sz="1800" dirty="0"/>
              <a:t>Telecommunication management; Study on scenarios for Intent driven management services for mobile networks</a:t>
            </a:r>
            <a:r>
              <a:rPr lang="en-GB" altLang="zh-CN" sz="1800" dirty="0" smtClean="0"/>
              <a:t>”</a:t>
            </a:r>
          </a:p>
          <a:p>
            <a:pPr marL="838200" lvl="2" indent="-228600" algn="just" eaLnBrk="1" fontAlgn="auto" hangingPunct="1">
              <a:lnSpc>
                <a:spcPct val="90000"/>
              </a:lnSpc>
              <a:spcBef>
                <a:spcPts val="1000"/>
              </a:spcBef>
              <a:spcAft>
                <a:spcPts val="0"/>
              </a:spcAft>
              <a:buBlip>
                <a:blip r:embed="rId2"/>
              </a:buBlip>
            </a:pPr>
            <a:r>
              <a:rPr lang="en-GB" altLang="zh-CN" sz="1800" dirty="0" smtClean="0"/>
              <a:t>3GPP TS 28.312: ”</a:t>
            </a:r>
            <a:r>
              <a:rPr lang="en-US" altLang="zh-CN" sz="1800" dirty="0"/>
              <a:t> Management and orchestration; Intent driven management services for mobile networks</a:t>
            </a:r>
            <a:r>
              <a:rPr lang="en-GB" altLang="zh-CN" sz="1800" dirty="0" smtClean="0"/>
              <a:t>”</a:t>
            </a:r>
            <a:endParaRPr lang="zh-CN" altLang="zh-CN" sz="1800" dirty="0"/>
          </a:p>
        </p:txBody>
      </p:sp>
    </p:spTree>
    <p:extLst>
      <p:ext uri="{BB962C8B-B14F-4D97-AF65-F5344CB8AC3E}">
        <p14:creationId xmlns:p14="http://schemas.microsoft.com/office/powerpoint/2010/main" val="14009913"/>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0616241" cy="1077218"/>
          </a:xfrm>
          <a:prstGeom prst="rect">
            <a:avLst/>
          </a:prstGeom>
        </p:spPr>
        <p:txBody>
          <a:bodyPr wrap="square">
            <a:spAutoFit/>
          </a:bodyPr>
          <a:lstStyle/>
          <a:p>
            <a:r>
              <a:rPr lang="en-GB" altLang="zh-CN" sz="3200" dirty="0">
                <a:solidFill>
                  <a:srgbClr val="C00000"/>
                </a:solidFill>
                <a:latin typeface="Calibri Light" panose="020F0302020204030204"/>
              </a:rPr>
              <a:t>Intent driven </a:t>
            </a:r>
            <a:r>
              <a:rPr lang="en-GB" altLang="zh-CN" sz="3200" dirty="0" smtClean="0">
                <a:solidFill>
                  <a:srgbClr val="C00000"/>
                </a:solidFill>
                <a:latin typeface="Calibri Light" panose="020F0302020204030204"/>
              </a:rPr>
              <a:t>management </a:t>
            </a:r>
            <a:r>
              <a:rPr lang="en-GB" altLang="zh-CN" sz="3200" dirty="0">
                <a:solidFill>
                  <a:srgbClr val="C00000"/>
                </a:solidFill>
                <a:latin typeface="Calibri Light" panose="020F0302020204030204"/>
              </a:rPr>
              <a:t>for mobile </a:t>
            </a:r>
            <a:r>
              <a:rPr lang="en-GB" altLang="zh-CN" sz="3200" dirty="0" smtClean="0">
                <a:solidFill>
                  <a:srgbClr val="C00000"/>
                </a:solidFill>
                <a:latin typeface="Calibri Light" panose="020F0302020204030204"/>
              </a:rPr>
              <a:t>networks Study (TR 28.812) - Concepts</a:t>
            </a:r>
            <a:endParaRPr lang="zh-CN" altLang="en-US" sz="3200" dirty="0">
              <a:solidFill>
                <a:srgbClr val="C00000"/>
              </a:solidFill>
              <a:latin typeface="Calibri Light" panose="020F0302020204030204"/>
            </a:endParaRPr>
          </a:p>
        </p:txBody>
      </p:sp>
      <p:pic>
        <p:nvPicPr>
          <p:cNvPr id="1536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388" y="3467078"/>
            <a:ext cx="4343620" cy="267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362386" y="1323439"/>
            <a:ext cx="5545799" cy="2121606"/>
          </a:xfrm>
          <a:prstGeom prst="rect">
            <a:avLst/>
          </a:prstGeom>
        </p:spPr>
        <p:txBody>
          <a:bodyPr wrap="square">
            <a:spAutoFit/>
          </a:bodyPr>
          <a:lstStyle/>
          <a:p>
            <a:pPr marL="228600" lvl="1" indent="-228600" algn="just" eaLnBrk="1" fontAlgn="auto" hangingPunct="1">
              <a:lnSpc>
                <a:spcPct val="90000"/>
              </a:lnSpc>
              <a:spcBef>
                <a:spcPts val="1000"/>
              </a:spcBef>
              <a:spcAft>
                <a:spcPts val="0"/>
              </a:spcAft>
              <a:buFontTx/>
              <a:buBlip>
                <a:blip r:embed="rId3"/>
              </a:buBlip>
            </a:pPr>
            <a:r>
              <a:rPr lang="en-GB" altLang="zh-CN" sz="1600" dirty="0" smtClean="0">
                <a:solidFill>
                  <a:prstClr val="black"/>
                </a:solidFill>
                <a:latin typeface="+mn-lt"/>
              </a:rPr>
              <a:t>Intent driven management vs policy driven management</a:t>
            </a:r>
          </a:p>
          <a:p>
            <a:pPr marL="838200" lvl="2" indent="-228600" algn="just" eaLnBrk="1" fontAlgn="auto" hangingPunct="1">
              <a:lnSpc>
                <a:spcPct val="90000"/>
              </a:lnSpc>
              <a:spcBef>
                <a:spcPts val="1000"/>
              </a:spcBef>
              <a:spcAft>
                <a:spcPts val="0"/>
              </a:spcAft>
              <a:buFontTx/>
              <a:buBlip>
                <a:blip r:embed="rId3"/>
              </a:buBlip>
            </a:pPr>
            <a:r>
              <a:rPr lang="en-GB" altLang="zh-CN" sz="1600" dirty="0" smtClean="0">
                <a:solidFill>
                  <a:prstClr val="black"/>
                </a:solidFill>
                <a:latin typeface="+mn-lt"/>
              </a:rPr>
              <a:t>A </a:t>
            </a:r>
            <a:r>
              <a:rPr lang="en-GB" altLang="zh-CN" sz="1600" dirty="0">
                <a:solidFill>
                  <a:prstClr val="black"/>
                </a:solidFill>
                <a:latin typeface="+mn-lt"/>
              </a:rPr>
              <a:t>policy is a function that governs the choices in behaviour of a system. It specifies the action(s) to be taken when specified condition(s) </a:t>
            </a:r>
            <a:r>
              <a:rPr lang="en-GB" altLang="zh-CN" sz="1600" dirty="0" smtClean="0">
                <a:solidFill>
                  <a:prstClr val="black"/>
                </a:solidFill>
                <a:latin typeface="+mn-lt"/>
              </a:rPr>
              <a:t>occur. </a:t>
            </a:r>
            <a:r>
              <a:rPr lang="en-GB" altLang="zh-CN" sz="1600" dirty="0">
                <a:solidFill>
                  <a:prstClr val="black"/>
                </a:solidFill>
                <a:latin typeface="+mn-lt"/>
              </a:rPr>
              <a:t>M</a:t>
            </a:r>
            <a:r>
              <a:rPr lang="en-GB" altLang="zh-CN" sz="1600" dirty="0" smtClean="0">
                <a:solidFill>
                  <a:prstClr val="black"/>
                </a:solidFill>
                <a:latin typeface="+mn-lt"/>
              </a:rPr>
              <a:t>ore </a:t>
            </a:r>
            <a:r>
              <a:rPr lang="en-GB" altLang="zh-CN" sz="1600" dirty="0">
                <a:solidFill>
                  <a:prstClr val="black"/>
                </a:solidFill>
                <a:latin typeface="+mn-lt"/>
              </a:rPr>
              <a:t>focus on “How” and less on “What” covering domain specific </a:t>
            </a:r>
            <a:r>
              <a:rPr lang="en-GB" altLang="zh-CN" sz="1600" dirty="0" smtClean="0">
                <a:solidFill>
                  <a:prstClr val="black"/>
                </a:solidFill>
                <a:latin typeface="+mn-lt"/>
              </a:rPr>
              <a:t>issues/aspects.</a:t>
            </a:r>
            <a:endParaRPr lang="en-GB" altLang="zh-CN" sz="1600" dirty="0">
              <a:solidFill>
                <a:prstClr val="black"/>
              </a:solidFill>
              <a:latin typeface="+mn-lt"/>
            </a:endParaRPr>
          </a:p>
          <a:p>
            <a:pPr marL="838200" lvl="2" indent="-228600" algn="just" eaLnBrk="1" fontAlgn="auto" hangingPunct="1">
              <a:lnSpc>
                <a:spcPct val="90000"/>
              </a:lnSpc>
              <a:spcBef>
                <a:spcPts val="1000"/>
              </a:spcBef>
              <a:spcAft>
                <a:spcPts val="0"/>
              </a:spcAft>
              <a:buFontTx/>
              <a:buBlip>
                <a:blip r:embed="rId3"/>
              </a:buBlip>
            </a:pPr>
            <a:r>
              <a:rPr lang="en-GB" altLang="zh-CN" sz="1600" dirty="0">
                <a:solidFill>
                  <a:prstClr val="black"/>
                </a:solidFill>
                <a:latin typeface="+mn-lt"/>
              </a:rPr>
              <a:t>An intent defines to what position (in what state) we want as specific entity to be. </a:t>
            </a:r>
            <a:r>
              <a:rPr lang="en-GB" altLang="zh-CN" sz="1600" dirty="0" smtClean="0">
                <a:solidFill>
                  <a:prstClr val="black"/>
                </a:solidFill>
                <a:latin typeface="+mn-lt"/>
              </a:rPr>
              <a:t>More focus on “What”.</a:t>
            </a:r>
            <a:endParaRPr lang="zh-CN" altLang="en-US" sz="1600" dirty="0">
              <a:solidFill>
                <a:prstClr val="black"/>
              </a:solidFill>
              <a:latin typeface="+mn-lt"/>
            </a:endParaRPr>
          </a:p>
        </p:txBody>
      </p:sp>
      <p:pic>
        <p:nvPicPr>
          <p:cNvPr id="1536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0669" y="3429270"/>
            <a:ext cx="3431860" cy="2716375"/>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6199209" y="1323439"/>
            <a:ext cx="5723354" cy="2063129"/>
          </a:xfrm>
          <a:prstGeom prst="rect">
            <a:avLst/>
          </a:prstGeom>
        </p:spPr>
        <p:txBody>
          <a:bodyPr wrap="square">
            <a:spAutoFit/>
          </a:bodyPr>
          <a:lstStyle/>
          <a:p>
            <a:pPr marL="228600" lvl="1" indent="-228600" algn="just" eaLnBrk="1" fontAlgn="auto" hangingPunct="1">
              <a:lnSpc>
                <a:spcPct val="90000"/>
              </a:lnSpc>
              <a:spcBef>
                <a:spcPts val="1000"/>
              </a:spcBef>
              <a:spcAft>
                <a:spcPts val="0"/>
              </a:spcAft>
              <a:buFontTx/>
              <a:buBlip>
                <a:blip r:embed="rId3"/>
              </a:buBlip>
            </a:pPr>
            <a:r>
              <a:rPr lang="en-GB" altLang="zh-CN" sz="1600" dirty="0">
                <a:solidFill>
                  <a:prstClr val="black"/>
                </a:solidFill>
                <a:latin typeface="+mn-lt"/>
              </a:rPr>
              <a:t>Dimensions of intent driven framework</a:t>
            </a:r>
            <a:endParaRPr lang="en-GB" altLang="zh-CN" sz="1600" dirty="0" smtClean="0">
              <a:solidFill>
                <a:prstClr val="black"/>
              </a:solidFill>
              <a:latin typeface="+mn-lt"/>
            </a:endParaRPr>
          </a:p>
          <a:p>
            <a:pPr marL="838200" lvl="2" indent="-228600" algn="just" eaLnBrk="1" fontAlgn="auto" hangingPunct="1">
              <a:lnSpc>
                <a:spcPct val="90000"/>
              </a:lnSpc>
              <a:spcBef>
                <a:spcPts val="1000"/>
              </a:spcBef>
              <a:spcAft>
                <a:spcPts val="0"/>
              </a:spcAft>
              <a:buFontTx/>
              <a:buBlip>
                <a:blip r:embed="rId3"/>
              </a:buBlip>
            </a:pPr>
            <a:r>
              <a:rPr lang="en-GB" altLang="zh-CN" sz="1600" dirty="0" smtClean="0">
                <a:solidFill>
                  <a:prstClr val="black"/>
                </a:solidFill>
                <a:latin typeface="+mn-lt"/>
              </a:rPr>
              <a:t>Users</a:t>
            </a:r>
          </a:p>
          <a:p>
            <a:pPr marL="838200" lvl="2" indent="-228600" algn="just" eaLnBrk="1" fontAlgn="auto" hangingPunct="1">
              <a:lnSpc>
                <a:spcPct val="90000"/>
              </a:lnSpc>
              <a:spcBef>
                <a:spcPts val="1000"/>
              </a:spcBef>
              <a:spcAft>
                <a:spcPts val="0"/>
              </a:spcAft>
              <a:buFontTx/>
              <a:buBlip>
                <a:blip r:embed="rId3"/>
              </a:buBlip>
            </a:pPr>
            <a:r>
              <a:rPr lang="en-US" altLang="zh-CN" sz="1600" dirty="0" smtClean="0">
                <a:solidFill>
                  <a:prstClr val="black"/>
                </a:solidFill>
                <a:latin typeface="+mn-lt"/>
              </a:rPr>
              <a:t>Network</a:t>
            </a:r>
          </a:p>
          <a:p>
            <a:pPr marL="838200" lvl="2" indent="-228600" algn="just" eaLnBrk="1" fontAlgn="auto" hangingPunct="1">
              <a:lnSpc>
                <a:spcPct val="90000"/>
              </a:lnSpc>
              <a:spcBef>
                <a:spcPts val="1000"/>
              </a:spcBef>
              <a:spcAft>
                <a:spcPts val="0"/>
              </a:spcAft>
              <a:buFontTx/>
              <a:buBlip>
                <a:blip r:embed="rId3"/>
              </a:buBlip>
            </a:pPr>
            <a:r>
              <a:rPr lang="en-US" altLang="zh-CN" sz="1600" dirty="0" smtClean="0">
                <a:solidFill>
                  <a:prstClr val="black"/>
                </a:solidFill>
                <a:latin typeface="+mn-lt"/>
              </a:rPr>
              <a:t>Operated system</a:t>
            </a:r>
          </a:p>
          <a:p>
            <a:pPr marL="838200" lvl="2" indent="-228600" algn="just" eaLnBrk="1" fontAlgn="auto" hangingPunct="1">
              <a:lnSpc>
                <a:spcPct val="90000"/>
              </a:lnSpc>
              <a:spcBef>
                <a:spcPts val="1000"/>
              </a:spcBef>
              <a:spcAft>
                <a:spcPts val="0"/>
              </a:spcAft>
              <a:buFontTx/>
              <a:buBlip>
                <a:blip r:embed="rId3"/>
              </a:buBlip>
            </a:pPr>
            <a:r>
              <a:rPr lang="en-US" altLang="zh-CN" sz="1600" dirty="0" smtClean="0">
                <a:solidFill>
                  <a:prstClr val="black"/>
                </a:solidFill>
                <a:latin typeface="+mn-lt"/>
              </a:rPr>
              <a:t>Language</a:t>
            </a:r>
          </a:p>
          <a:p>
            <a:pPr marL="838200" lvl="2" indent="-228600" algn="just" eaLnBrk="1" fontAlgn="auto" hangingPunct="1">
              <a:lnSpc>
                <a:spcPct val="90000"/>
              </a:lnSpc>
              <a:spcBef>
                <a:spcPts val="1000"/>
              </a:spcBef>
              <a:spcAft>
                <a:spcPts val="0"/>
              </a:spcAft>
              <a:buFontTx/>
              <a:buBlip>
                <a:blip r:embed="rId3"/>
              </a:buBlip>
            </a:pPr>
            <a:r>
              <a:rPr lang="en-GB" altLang="zh-CN" sz="1600" dirty="0" smtClean="0">
                <a:solidFill>
                  <a:prstClr val="black"/>
                </a:solidFill>
                <a:latin typeface="+mn-lt"/>
              </a:rPr>
              <a:t>Infra-Automation</a:t>
            </a:r>
            <a:endParaRPr lang="zh-CN" altLang="en-US" sz="1600" dirty="0">
              <a:solidFill>
                <a:prstClr val="black"/>
              </a:solidFill>
              <a:latin typeface="+mn-lt"/>
            </a:endParaRPr>
          </a:p>
        </p:txBody>
      </p:sp>
    </p:spTree>
    <p:extLst>
      <p:ext uri="{BB962C8B-B14F-4D97-AF65-F5344CB8AC3E}">
        <p14:creationId xmlns:p14="http://schemas.microsoft.com/office/powerpoint/2010/main" val="3976062382"/>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0616241" cy="1077218"/>
          </a:xfrm>
          <a:prstGeom prst="rect">
            <a:avLst/>
          </a:prstGeom>
        </p:spPr>
        <p:txBody>
          <a:bodyPr wrap="square">
            <a:spAutoFit/>
          </a:bodyPr>
          <a:lstStyle/>
          <a:p>
            <a:r>
              <a:rPr lang="en-GB" altLang="zh-CN" sz="3200" dirty="0">
                <a:solidFill>
                  <a:srgbClr val="C00000"/>
                </a:solidFill>
                <a:latin typeface="Calibri Light" panose="020F0302020204030204"/>
              </a:rPr>
              <a:t>Intent driven </a:t>
            </a:r>
            <a:r>
              <a:rPr lang="en-GB" altLang="zh-CN" sz="3200" dirty="0" smtClean="0">
                <a:solidFill>
                  <a:srgbClr val="C00000"/>
                </a:solidFill>
                <a:latin typeface="Calibri Light" panose="020F0302020204030204"/>
              </a:rPr>
              <a:t>management </a:t>
            </a:r>
            <a:r>
              <a:rPr lang="en-GB" altLang="zh-CN" sz="3200" dirty="0">
                <a:solidFill>
                  <a:srgbClr val="C00000"/>
                </a:solidFill>
                <a:latin typeface="Calibri Light" panose="020F0302020204030204"/>
              </a:rPr>
              <a:t>for mobile </a:t>
            </a:r>
            <a:r>
              <a:rPr lang="en-GB" altLang="zh-CN" sz="3200" dirty="0" smtClean="0">
                <a:solidFill>
                  <a:srgbClr val="C00000"/>
                </a:solidFill>
                <a:latin typeface="Calibri Light" panose="020F0302020204030204"/>
              </a:rPr>
              <a:t>networks Study (TR 28.812) - Scenarios</a:t>
            </a:r>
            <a:endParaRPr lang="zh-CN" altLang="en-US" sz="3200" dirty="0">
              <a:solidFill>
                <a:srgbClr val="C00000"/>
              </a:solidFill>
              <a:latin typeface="Calibri Light" panose="020F0302020204030204"/>
            </a:endParaRPr>
          </a:p>
        </p:txBody>
      </p:sp>
      <p:pic>
        <p:nvPicPr>
          <p:cNvPr id="2" name="图片 1"/>
          <p:cNvPicPr>
            <a:picLocks noChangeAspect="1"/>
          </p:cNvPicPr>
          <p:nvPr/>
        </p:nvPicPr>
        <p:blipFill>
          <a:blip r:embed="rId2"/>
          <a:stretch>
            <a:fillRect/>
          </a:stretch>
        </p:blipFill>
        <p:spPr>
          <a:xfrm>
            <a:off x="6193113" y="1776239"/>
            <a:ext cx="4992628" cy="4170765"/>
          </a:xfrm>
          <a:prstGeom prst="rect">
            <a:avLst/>
          </a:prstGeom>
        </p:spPr>
      </p:pic>
      <p:sp>
        <p:nvSpPr>
          <p:cNvPr id="3" name="矩形 2"/>
          <p:cNvSpPr/>
          <p:nvPr/>
        </p:nvSpPr>
        <p:spPr>
          <a:xfrm>
            <a:off x="6193113" y="1369193"/>
            <a:ext cx="3928127" cy="341632"/>
          </a:xfrm>
          <a:prstGeom prst="rect">
            <a:avLst/>
          </a:prstGeom>
        </p:spPr>
        <p:txBody>
          <a:bodyPr wrap="none">
            <a:spAutoFit/>
          </a:bodyPr>
          <a:lstStyle/>
          <a:p>
            <a:pPr marL="228600" lvl="1" indent="-228600" algn="just" eaLnBrk="1" fontAlgn="auto" hangingPunct="1">
              <a:lnSpc>
                <a:spcPct val="90000"/>
              </a:lnSpc>
              <a:spcBef>
                <a:spcPts val="1000"/>
              </a:spcBef>
              <a:spcAft>
                <a:spcPts val="0"/>
              </a:spcAft>
              <a:buFontTx/>
              <a:buBlip>
                <a:blip r:embed="rId3"/>
              </a:buBlip>
            </a:pPr>
            <a:r>
              <a:rPr lang="en-GB" altLang="zh-CN" sz="1800" dirty="0">
                <a:solidFill>
                  <a:prstClr val="black"/>
                </a:solidFill>
                <a:latin typeface="+mn-lt"/>
              </a:rPr>
              <a:t>Intent driven management </a:t>
            </a:r>
            <a:r>
              <a:rPr lang="en-GB" altLang="zh-CN" sz="1800" dirty="0" smtClean="0">
                <a:solidFill>
                  <a:prstClr val="black"/>
                </a:solidFill>
                <a:latin typeface="+mn-lt"/>
              </a:rPr>
              <a:t>scenarios</a:t>
            </a:r>
            <a:endParaRPr lang="en-GB" altLang="zh-CN" sz="1800" dirty="0">
              <a:solidFill>
                <a:prstClr val="black"/>
              </a:solidFill>
              <a:latin typeface="+mn-lt"/>
            </a:endParaRPr>
          </a:p>
        </p:txBody>
      </p:sp>
      <p:pic>
        <p:nvPicPr>
          <p:cNvPr id="17410" name="图片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125" y="2049498"/>
            <a:ext cx="4852167" cy="277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755125" y="1427379"/>
            <a:ext cx="3699603" cy="341632"/>
          </a:xfrm>
          <a:prstGeom prst="rect">
            <a:avLst/>
          </a:prstGeom>
        </p:spPr>
        <p:txBody>
          <a:bodyPr wrap="none">
            <a:spAutoFit/>
          </a:bodyPr>
          <a:lstStyle/>
          <a:p>
            <a:pPr marL="228600" lvl="1" indent="-228600" algn="just" eaLnBrk="1" fontAlgn="auto" hangingPunct="1">
              <a:lnSpc>
                <a:spcPct val="90000"/>
              </a:lnSpc>
              <a:spcBef>
                <a:spcPts val="1000"/>
              </a:spcBef>
              <a:spcAft>
                <a:spcPts val="0"/>
              </a:spcAft>
              <a:buFontTx/>
              <a:buBlip>
                <a:blip r:embed="rId3"/>
              </a:buBlip>
            </a:pPr>
            <a:r>
              <a:rPr lang="en-US" altLang="zh-CN" sz="1800" dirty="0">
                <a:solidFill>
                  <a:prstClr val="black"/>
                </a:solidFill>
                <a:latin typeface="+mn-lt"/>
              </a:rPr>
              <a:t>Potential way to satisfy intent-CSC</a:t>
            </a:r>
            <a:endParaRPr lang="en-GB" altLang="zh-CN" sz="1800" dirty="0">
              <a:solidFill>
                <a:prstClr val="black"/>
              </a:solidFill>
              <a:latin typeface="+mn-lt"/>
            </a:endParaRPr>
          </a:p>
        </p:txBody>
      </p:sp>
    </p:spTree>
    <p:extLst>
      <p:ext uri="{BB962C8B-B14F-4D97-AF65-F5344CB8AC3E}">
        <p14:creationId xmlns:p14="http://schemas.microsoft.com/office/powerpoint/2010/main" val="3906802458"/>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0616241" cy="584775"/>
          </a:xfrm>
          <a:prstGeom prst="rect">
            <a:avLst/>
          </a:prstGeom>
        </p:spPr>
        <p:txBody>
          <a:bodyPr wrap="square">
            <a:spAutoFit/>
          </a:bodyPr>
          <a:lstStyle/>
          <a:p>
            <a:r>
              <a:rPr lang="en-GB" altLang="zh-CN" sz="3200" dirty="0">
                <a:solidFill>
                  <a:srgbClr val="C00000"/>
                </a:solidFill>
                <a:latin typeface="Calibri Light" panose="020F0302020204030204"/>
              </a:rPr>
              <a:t>Intent driven </a:t>
            </a:r>
            <a:r>
              <a:rPr lang="en-GB" altLang="zh-CN" sz="3200" dirty="0" smtClean="0">
                <a:solidFill>
                  <a:srgbClr val="C00000"/>
                </a:solidFill>
                <a:latin typeface="Calibri Light" panose="020F0302020204030204"/>
              </a:rPr>
              <a:t>management </a:t>
            </a:r>
            <a:r>
              <a:rPr lang="en-GB" altLang="zh-CN" sz="3200" dirty="0">
                <a:solidFill>
                  <a:srgbClr val="C00000"/>
                </a:solidFill>
                <a:latin typeface="Calibri Light" panose="020F0302020204030204"/>
              </a:rPr>
              <a:t>for mobile </a:t>
            </a:r>
            <a:r>
              <a:rPr lang="en-GB" altLang="zh-CN" sz="3200" dirty="0" smtClean="0">
                <a:solidFill>
                  <a:srgbClr val="C00000"/>
                </a:solidFill>
                <a:latin typeface="Calibri Light" panose="020F0302020204030204"/>
              </a:rPr>
              <a:t>networks (TS 28.312) </a:t>
            </a:r>
            <a:endParaRPr lang="zh-CN" altLang="en-US" sz="3200" dirty="0">
              <a:solidFill>
                <a:srgbClr val="C00000"/>
              </a:solidFill>
              <a:latin typeface="Calibri Light" panose="020F0302020204030204"/>
            </a:endParaRPr>
          </a:p>
        </p:txBody>
      </p:sp>
      <p:sp>
        <p:nvSpPr>
          <p:cNvPr id="2" name="矩形 1"/>
          <p:cNvSpPr/>
          <p:nvPr/>
        </p:nvSpPr>
        <p:spPr>
          <a:xfrm>
            <a:off x="271730" y="1318546"/>
            <a:ext cx="10072779" cy="313932"/>
          </a:xfrm>
          <a:prstGeom prst="rect">
            <a:avLst/>
          </a:prstGeom>
        </p:spPr>
        <p:txBody>
          <a:bodyPr wrap="square">
            <a:spAutoFit/>
          </a:bodyPr>
          <a:lstStyle/>
          <a:p>
            <a:pPr marL="228600" lvl="1" indent="-228600" algn="just" eaLnBrk="1" fontAlgn="auto" hangingPunct="1">
              <a:lnSpc>
                <a:spcPct val="90000"/>
              </a:lnSpc>
              <a:spcBef>
                <a:spcPts val="1000"/>
              </a:spcBef>
              <a:spcAft>
                <a:spcPts val="0"/>
              </a:spcAft>
              <a:buBlip>
                <a:blip r:embed="rId2"/>
              </a:buBlip>
            </a:pPr>
            <a:r>
              <a:rPr lang="en-GB" altLang="zh-CN" sz="1600" b="1" dirty="0">
                <a:solidFill>
                  <a:prstClr val="black"/>
                </a:solidFill>
                <a:latin typeface="+mn-lt"/>
              </a:rPr>
              <a:t>Intent </a:t>
            </a:r>
            <a:r>
              <a:rPr lang="en-GB" altLang="zh-CN" sz="1600" b="1" dirty="0" smtClean="0">
                <a:solidFill>
                  <a:prstClr val="black"/>
                </a:solidFill>
                <a:latin typeface="+mn-lt"/>
              </a:rPr>
              <a:t>Definition: </a:t>
            </a:r>
            <a:r>
              <a:rPr lang="en-GB" altLang="zh-CN" sz="1600" dirty="0" smtClean="0">
                <a:latin typeface="+mn-lt"/>
              </a:rPr>
              <a:t> </a:t>
            </a:r>
            <a:r>
              <a:rPr lang="en-GB" altLang="zh-CN" sz="1600" dirty="0">
                <a:latin typeface="+mn-lt"/>
              </a:rPr>
              <a:t>A desire to reach a certain state for a specific service or network management workflow</a:t>
            </a:r>
            <a:r>
              <a:rPr lang="en-GB" altLang="zh-CN" sz="1600" dirty="0" smtClean="0">
                <a:latin typeface="+mn-lt"/>
              </a:rPr>
              <a:t>.</a:t>
            </a:r>
          </a:p>
        </p:txBody>
      </p:sp>
      <p:sp>
        <p:nvSpPr>
          <p:cNvPr id="3" name="文本框 2"/>
          <p:cNvSpPr txBox="1"/>
          <p:nvPr/>
        </p:nvSpPr>
        <p:spPr>
          <a:xfrm>
            <a:off x="5722189" y="5932032"/>
            <a:ext cx="5676181" cy="292388"/>
          </a:xfrm>
          <a:prstGeom prst="rect">
            <a:avLst/>
          </a:prstGeom>
          <a:noFill/>
        </p:spPr>
        <p:txBody>
          <a:bodyPr wrap="square" rtlCol="0">
            <a:spAutoFit/>
          </a:bodyPr>
          <a:lstStyle/>
          <a:p>
            <a:r>
              <a:rPr lang="en-US" altLang="zh-CN" dirty="0" smtClean="0">
                <a:solidFill>
                  <a:srgbClr val="C00000"/>
                </a:solidFill>
              </a:rPr>
              <a:t>Note: The content of this slide is under discussion in the draft TS 28.312.</a:t>
            </a:r>
            <a:endParaRPr lang="zh-CN" altLang="en-US" dirty="0">
              <a:solidFill>
                <a:srgbClr val="C00000"/>
              </a:solidFill>
            </a:endParaRPr>
          </a:p>
        </p:txBody>
      </p:sp>
      <p:sp>
        <p:nvSpPr>
          <p:cNvPr id="5" name="矩形 4"/>
          <p:cNvSpPr/>
          <p:nvPr/>
        </p:nvSpPr>
        <p:spPr>
          <a:xfrm>
            <a:off x="271728" y="1771585"/>
            <a:ext cx="5982421" cy="1363450"/>
          </a:xfrm>
          <a:prstGeom prst="rect">
            <a:avLst/>
          </a:prstGeom>
        </p:spPr>
        <p:txBody>
          <a:bodyPr wrap="square">
            <a:spAutoFit/>
          </a:bodyPr>
          <a:lstStyle/>
          <a:p>
            <a:pPr marL="228600" lvl="1" indent="-228600" algn="just" eaLnBrk="1" fontAlgn="auto" hangingPunct="1">
              <a:lnSpc>
                <a:spcPct val="90000"/>
              </a:lnSpc>
              <a:spcBef>
                <a:spcPts val="1000"/>
              </a:spcBef>
              <a:spcAft>
                <a:spcPts val="0"/>
              </a:spcAft>
              <a:buBlip>
                <a:blip r:embed="rId2"/>
              </a:buBlip>
            </a:pPr>
            <a:r>
              <a:rPr lang="en-GB" altLang="zh-CN" sz="1600" b="1" dirty="0">
                <a:latin typeface="+mn-lt"/>
              </a:rPr>
              <a:t>Intent categorizes based on user </a:t>
            </a:r>
            <a:r>
              <a:rPr lang="en-GB" altLang="zh-CN" sz="1600" b="1" dirty="0" smtClean="0">
                <a:latin typeface="+mn-lt"/>
              </a:rPr>
              <a:t>types</a:t>
            </a:r>
          </a:p>
          <a:p>
            <a:pPr marL="838200" lvl="2" indent="-228600" algn="just" eaLnBrk="1" fontAlgn="auto" hangingPunct="1">
              <a:lnSpc>
                <a:spcPct val="90000"/>
              </a:lnSpc>
              <a:spcBef>
                <a:spcPts val="1000"/>
              </a:spcBef>
              <a:spcAft>
                <a:spcPts val="0"/>
              </a:spcAft>
              <a:buBlip>
                <a:blip r:embed="rId2"/>
              </a:buBlip>
            </a:pPr>
            <a:r>
              <a:rPr lang="en-GB" altLang="zh-CN" sz="1600" dirty="0" smtClean="0">
                <a:latin typeface="+mn-lt"/>
              </a:rPr>
              <a:t>Intent </a:t>
            </a:r>
            <a:r>
              <a:rPr lang="en-GB" altLang="zh-CN" sz="1600" dirty="0">
                <a:latin typeface="+mn-lt"/>
              </a:rPr>
              <a:t>from Communication Service Customer (Intent-CSC</a:t>
            </a:r>
            <a:r>
              <a:rPr lang="en-GB" altLang="zh-CN" sz="1600" dirty="0" smtClean="0">
                <a:latin typeface="+mn-lt"/>
              </a:rPr>
              <a:t>)</a:t>
            </a:r>
          </a:p>
          <a:p>
            <a:pPr marL="838200" lvl="2" indent="-228600" algn="just" eaLnBrk="1" fontAlgn="auto" hangingPunct="1">
              <a:lnSpc>
                <a:spcPct val="90000"/>
              </a:lnSpc>
              <a:spcBef>
                <a:spcPts val="1000"/>
              </a:spcBef>
              <a:spcAft>
                <a:spcPts val="0"/>
              </a:spcAft>
              <a:buBlip>
                <a:blip r:embed="rId2"/>
              </a:buBlip>
            </a:pPr>
            <a:r>
              <a:rPr lang="en-GB" altLang="zh-CN" sz="1600" dirty="0">
                <a:latin typeface="+mn-lt"/>
              </a:rPr>
              <a:t>Intent from Communication Service Provider (Intent-CSP)</a:t>
            </a:r>
          </a:p>
          <a:p>
            <a:pPr marL="838200" lvl="2" indent="-228600" algn="just" eaLnBrk="1" fontAlgn="auto" hangingPunct="1">
              <a:lnSpc>
                <a:spcPct val="90000"/>
              </a:lnSpc>
              <a:spcBef>
                <a:spcPts val="1000"/>
              </a:spcBef>
              <a:spcAft>
                <a:spcPts val="0"/>
              </a:spcAft>
              <a:buBlip>
                <a:blip r:embed="rId2"/>
              </a:buBlip>
            </a:pPr>
            <a:r>
              <a:rPr lang="en-GB" altLang="zh-CN" sz="1600" dirty="0">
                <a:latin typeface="+mn-lt"/>
              </a:rPr>
              <a:t>Intent from Network Operator(Intent-NOP)</a:t>
            </a:r>
            <a:endParaRPr lang="zh-CN" altLang="zh-CN" sz="1600" dirty="0">
              <a:latin typeface="+mn-lt"/>
            </a:endParaRPr>
          </a:p>
        </p:txBody>
      </p:sp>
      <p:pic>
        <p:nvPicPr>
          <p:cNvPr id="16386"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5711" y="3274142"/>
            <a:ext cx="3866910" cy="234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6210155" y="1771585"/>
            <a:ext cx="5188215" cy="313932"/>
          </a:xfrm>
          <a:prstGeom prst="rect">
            <a:avLst/>
          </a:prstGeom>
        </p:spPr>
        <p:txBody>
          <a:bodyPr wrap="none">
            <a:spAutoFit/>
          </a:bodyPr>
          <a:lstStyle/>
          <a:p>
            <a:pPr marL="228600" lvl="1" indent="-228600" algn="just" eaLnBrk="1" fontAlgn="auto" hangingPunct="1">
              <a:lnSpc>
                <a:spcPct val="90000"/>
              </a:lnSpc>
              <a:spcBef>
                <a:spcPts val="1000"/>
              </a:spcBef>
              <a:spcAft>
                <a:spcPts val="0"/>
              </a:spcAft>
              <a:buBlip>
                <a:blip r:embed="rId2"/>
              </a:buBlip>
            </a:pPr>
            <a:r>
              <a:rPr lang="en-GB" altLang="zh-CN" sz="1600" b="1" dirty="0">
                <a:latin typeface="+mn-lt"/>
              </a:rPr>
              <a:t>Intent categorizes based on management scenario types</a:t>
            </a:r>
            <a:endParaRPr lang="zh-CN" altLang="en-US" sz="1600" b="1" dirty="0">
              <a:latin typeface="+mn-lt"/>
            </a:endParaRPr>
          </a:p>
        </p:txBody>
      </p:sp>
      <p:sp>
        <p:nvSpPr>
          <p:cNvPr id="8" name="矩形 7"/>
          <p:cNvSpPr/>
          <p:nvPr/>
        </p:nvSpPr>
        <p:spPr>
          <a:xfrm>
            <a:off x="5966603" y="1998105"/>
            <a:ext cx="6096000" cy="1363450"/>
          </a:xfrm>
          <a:prstGeom prst="rect">
            <a:avLst/>
          </a:prstGeom>
        </p:spPr>
        <p:txBody>
          <a:bodyPr>
            <a:spAutoFit/>
          </a:bodyPr>
          <a:lstStyle/>
          <a:p>
            <a:pPr marL="838200" lvl="2" indent="-228600" algn="just" eaLnBrk="1" fontAlgn="auto" hangingPunct="1">
              <a:lnSpc>
                <a:spcPct val="90000"/>
              </a:lnSpc>
              <a:spcBef>
                <a:spcPts val="1000"/>
              </a:spcBef>
              <a:spcAft>
                <a:spcPts val="0"/>
              </a:spcAft>
              <a:buBlip>
                <a:blip r:embed="rId2"/>
              </a:buBlip>
            </a:pPr>
            <a:r>
              <a:rPr lang="en-GB" altLang="zh-CN" sz="1600" dirty="0">
                <a:latin typeface="+mn-lt"/>
              </a:rPr>
              <a:t>Intent for network and service design/planning</a:t>
            </a:r>
            <a:endParaRPr lang="zh-CN" altLang="zh-CN" sz="1600" dirty="0">
              <a:latin typeface="+mn-lt"/>
            </a:endParaRPr>
          </a:p>
          <a:p>
            <a:pPr marL="838200" lvl="2" indent="-228600" algn="just" eaLnBrk="1" fontAlgn="auto" hangingPunct="1">
              <a:lnSpc>
                <a:spcPct val="90000"/>
              </a:lnSpc>
              <a:spcBef>
                <a:spcPts val="1000"/>
              </a:spcBef>
              <a:spcAft>
                <a:spcPts val="0"/>
              </a:spcAft>
              <a:buBlip>
                <a:blip r:embed="rId2"/>
              </a:buBlip>
            </a:pPr>
            <a:r>
              <a:rPr lang="en-GB" altLang="zh-CN" sz="1600" dirty="0">
                <a:latin typeface="+mn-lt"/>
              </a:rPr>
              <a:t>Intent for network and service deployment</a:t>
            </a:r>
            <a:endParaRPr lang="zh-CN" altLang="zh-CN" sz="1600" dirty="0">
              <a:latin typeface="+mn-lt"/>
            </a:endParaRPr>
          </a:p>
          <a:p>
            <a:pPr marL="838200" lvl="2" indent="-228600" algn="just" eaLnBrk="1" fontAlgn="auto" hangingPunct="1">
              <a:lnSpc>
                <a:spcPct val="90000"/>
              </a:lnSpc>
              <a:spcBef>
                <a:spcPts val="1000"/>
              </a:spcBef>
              <a:spcAft>
                <a:spcPts val="0"/>
              </a:spcAft>
              <a:buBlip>
                <a:blip r:embed="rId2"/>
              </a:buBlip>
            </a:pPr>
            <a:r>
              <a:rPr lang="en-GB" altLang="zh-CN" sz="1600" dirty="0">
                <a:latin typeface="+mn-lt"/>
              </a:rPr>
              <a:t>Intent for network and service maintenance </a:t>
            </a:r>
            <a:endParaRPr lang="zh-CN" altLang="zh-CN" sz="1600" dirty="0">
              <a:latin typeface="+mn-lt"/>
            </a:endParaRPr>
          </a:p>
          <a:p>
            <a:pPr marL="838200" lvl="2" indent="-228600" algn="just" eaLnBrk="1" fontAlgn="auto" hangingPunct="1">
              <a:lnSpc>
                <a:spcPct val="90000"/>
              </a:lnSpc>
              <a:spcBef>
                <a:spcPts val="1000"/>
              </a:spcBef>
              <a:spcAft>
                <a:spcPts val="0"/>
              </a:spcAft>
              <a:buBlip>
                <a:blip r:embed="rId2"/>
              </a:buBlip>
            </a:pPr>
            <a:r>
              <a:rPr lang="en-GB" altLang="zh-CN" sz="1600" dirty="0">
                <a:latin typeface="+mn-lt"/>
              </a:rPr>
              <a:t>Intent for network and service optimization/assurance</a:t>
            </a:r>
            <a:endParaRPr lang="zh-CN" altLang="zh-CN" sz="1600" dirty="0">
              <a:latin typeface="+mn-lt"/>
            </a:endParaRPr>
          </a:p>
        </p:txBody>
      </p:sp>
    </p:spTree>
    <p:extLst>
      <p:ext uri="{BB962C8B-B14F-4D97-AF65-F5344CB8AC3E}">
        <p14:creationId xmlns:p14="http://schemas.microsoft.com/office/powerpoint/2010/main" val="3094635695"/>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0616241" cy="707886"/>
          </a:xfrm>
          <a:prstGeom prst="rect">
            <a:avLst/>
          </a:prstGeom>
        </p:spPr>
        <p:txBody>
          <a:bodyPr wrap="square">
            <a:spAutoFit/>
          </a:bodyPr>
          <a:lstStyle/>
          <a:p>
            <a:endParaRPr lang="zh-CN" altLang="en-US" sz="4000" dirty="0">
              <a:solidFill>
                <a:sysClr val="windowText" lastClr="000000"/>
              </a:solidFill>
              <a:latin typeface="Calibri Light" panose="020F0302020204030204"/>
              <a:ea typeface="+mj-ea"/>
              <a:cs typeface="+mj-cs"/>
            </a:endParaRPr>
          </a:p>
        </p:txBody>
      </p:sp>
      <p:sp>
        <p:nvSpPr>
          <p:cNvPr id="5" name="矩形 4"/>
          <p:cNvSpPr/>
          <p:nvPr/>
        </p:nvSpPr>
        <p:spPr>
          <a:xfrm>
            <a:off x="1150189" y="1695524"/>
            <a:ext cx="9537939" cy="1716367"/>
          </a:xfrm>
          <a:prstGeom prst="rect">
            <a:avLst/>
          </a:prstGeom>
        </p:spPr>
        <p:txBody>
          <a:bodyPr wrap="square">
            <a:spAutoFit/>
          </a:bodyPr>
          <a:lstStyle/>
          <a:p>
            <a:pPr marL="228600" lvl="1" indent="-228600" algn="just" eaLnBrk="1" fontAlgn="auto" hangingPunct="1">
              <a:lnSpc>
                <a:spcPct val="90000"/>
              </a:lnSpc>
              <a:spcBef>
                <a:spcPts val="1000"/>
              </a:spcBef>
              <a:spcAft>
                <a:spcPts val="0"/>
              </a:spcAft>
              <a:buBlip>
                <a:blip r:embed="rId2"/>
              </a:buBlip>
            </a:pPr>
            <a:r>
              <a:rPr lang="en-GB" altLang="zh-CN" sz="1800" dirty="0"/>
              <a:t>In 3GPP Release 17, 3GPP SA5 has started the study on concept, use case, requirements and solutions for Management Data Analytics Service, which is in conjunction with AI and ML techniques, brings intelligence and automation to the network service management and orchestration (Corresponding contents will be captured in TR 28.809) </a:t>
            </a:r>
            <a:r>
              <a:rPr lang="en-GB" altLang="zh-CN" sz="1800" dirty="0" smtClean="0"/>
              <a:t>.</a:t>
            </a:r>
          </a:p>
          <a:p>
            <a:pPr marL="838200" lvl="2" indent="-228600" algn="just" eaLnBrk="1" fontAlgn="auto" hangingPunct="1">
              <a:lnSpc>
                <a:spcPct val="90000"/>
              </a:lnSpc>
              <a:spcBef>
                <a:spcPts val="1000"/>
              </a:spcBef>
              <a:spcAft>
                <a:spcPts val="0"/>
              </a:spcAft>
              <a:buBlip>
                <a:blip r:embed="rId2"/>
              </a:buBlip>
            </a:pPr>
            <a:r>
              <a:rPr lang="en-GB" altLang="zh-CN" sz="1800" dirty="0" smtClean="0"/>
              <a:t>3GPP TR 28.809: “</a:t>
            </a:r>
            <a:r>
              <a:rPr lang="en-US" altLang="zh-CN" sz="1800" dirty="0"/>
              <a:t>Study on enhancement of management data analytics</a:t>
            </a:r>
            <a:r>
              <a:rPr lang="en-GB" altLang="zh-CN" sz="1800" dirty="0" smtClean="0"/>
              <a:t>”</a:t>
            </a:r>
            <a:endParaRPr lang="zh-CN" altLang="zh-CN" sz="1800" dirty="0"/>
          </a:p>
        </p:txBody>
      </p:sp>
      <p:sp>
        <p:nvSpPr>
          <p:cNvPr id="2" name="矩形 1"/>
          <p:cNvSpPr/>
          <p:nvPr/>
        </p:nvSpPr>
        <p:spPr>
          <a:xfrm>
            <a:off x="217386" y="71124"/>
            <a:ext cx="8453853" cy="584775"/>
          </a:xfrm>
          <a:prstGeom prst="rect">
            <a:avLst/>
          </a:prstGeom>
        </p:spPr>
        <p:txBody>
          <a:bodyPr wrap="none">
            <a:spAutoFit/>
          </a:bodyPr>
          <a:lstStyle/>
          <a:p>
            <a:r>
              <a:rPr lang="en-GB" altLang="zh-CN" sz="3200" dirty="0">
                <a:solidFill>
                  <a:srgbClr val="C00000"/>
                </a:solidFill>
                <a:latin typeface="Calibri Light" panose="020F0302020204030204"/>
                <a:ea typeface="+mj-ea"/>
                <a:cs typeface="+mj-cs"/>
              </a:rPr>
              <a:t>Management Data Analytics </a:t>
            </a:r>
            <a:r>
              <a:rPr lang="en-GB" altLang="zh-CN" sz="3200" dirty="0" smtClean="0">
                <a:solidFill>
                  <a:srgbClr val="C00000"/>
                </a:solidFill>
                <a:latin typeface="Calibri Light" panose="020F0302020204030204"/>
                <a:ea typeface="+mj-ea"/>
                <a:cs typeface="+mj-cs"/>
              </a:rPr>
              <a:t>Service - Introduction</a:t>
            </a:r>
            <a:endParaRPr lang="zh-CN" altLang="en-US" sz="3200" dirty="0">
              <a:solidFill>
                <a:srgbClr val="C00000"/>
              </a:solidFill>
              <a:latin typeface="Calibri Light" panose="020F0302020204030204"/>
              <a:ea typeface="+mj-ea"/>
              <a:cs typeface="+mj-cs"/>
            </a:endParaRPr>
          </a:p>
        </p:txBody>
      </p:sp>
      <p:sp>
        <p:nvSpPr>
          <p:cNvPr id="3" name="Rectangle 2"/>
          <p:cNvSpPr>
            <a:spLocks noChangeArrowheads="1"/>
          </p:cNvSpPr>
          <p:nvPr/>
        </p:nvSpPr>
        <p:spPr bwMode="auto">
          <a:xfrm>
            <a:off x="3830128" y="27259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668902931"/>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0616241" cy="707886"/>
          </a:xfrm>
          <a:prstGeom prst="rect">
            <a:avLst/>
          </a:prstGeom>
        </p:spPr>
        <p:txBody>
          <a:bodyPr wrap="square">
            <a:spAutoFit/>
          </a:bodyPr>
          <a:lstStyle/>
          <a:p>
            <a:endParaRPr lang="zh-CN" altLang="en-US" sz="4000" dirty="0">
              <a:solidFill>
                <a:sysClr val="windowText" lastClr="000000"/>
              </a:solidFill>
              <a:latin typeface="Calibri Light" panose="020F0302020204030204"/>
              <a:ea typeface="+mj-ea"/>
              <a:cs typeface="+mj-cs"/>
            </a:endParaRPr>
          </a:p>
        </p:txBody>
      </p:sp>
      <p:sp>
        <p:nvSpPr>
          <p:cNvPr id="2" name="矩形 1"/>
          <p:cNvSpPr/>
          <p:nvPr/>
        </p:nvSpPr>
        <p:spPr>
          <a:xfrm>
            <a:off x="217386" y="71124"/>
            <a:ext cx="9108712" cy="584775"/>
          </a:xfrm>
          <a:prstGeom prst="rect">
            <a:avLst/>
          </a:prstGeom>
        </p:spPr>
        <p:txBody>
          <a:bodyPr wrap="none">
            <a:spAutoFit/>
          </a:bodyPr>
          <a:lstStyle/>
          <a:p>
            <a:r>
              <a:rPr lang="en-GB" altLang="zh-CN" sz="3200" dirty="0">
                <a:solidFill>
                  <a:srgbClr val="C00000"/>
                </a:solidFill>
                <a:latin typeface="Calibri Light" panose="020F0302020204030204"/>
                <a:ea typeface="+mj-ea"/>
                <a:cs typeface="+mj-cs"/>
              </a:rPr>
              <a:t>Management Data Analytics </a:t>
            </a:r>
            <a:r>
              <a:rPr lang="en-GB" altLang="zh-CN" sz="3200" dirty="0" smtClean="0">
                <a:solidFill>
                  <a:srgbClr val="C00000"/>
                </a:solidFill>
                <a:latin typeface="Calibri Light" panose="020F0302020204030204"/>
                <a:ea typeface="+mj-ea"/>
                <a:cs typeface="+mj-cs"/>
              </a:rPr>
              <a:t>Service Study (TR 28.809)</a:t>
            </a:r>
            <a:endParaRPr lang="zh-CN" altLang="en-US" sz="3200" dirty="0">
              <a:solidFill>
                <a:srgbClr val="C00000"/>
              </a:solidFill>
              <a:latin typeface="Calibri Light" panose="020F0302020204030204"/>
              <a:ea typeface="+mj-ea"/>
              <a:cs typeface="+mj-cs"/>
            </a:endParaRPr>
          </a:p>
        </p:txBody>
      </p:sp>
      <p:sp>
        <p:nvSpPr>
          <p:cNvPr id="3" name="Rectangle 2"/>
          <p:cNvSpPr>
            <a:spLocks noChangeArrowheads="1"/>
          </p:cNvSpPr>
          <p:nvPr/>
        </p:nvSpPr>
        <p:spPr bwMode="auto">
          <a:xfrm>
            <a:off x="3830128" y="27259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146211413"/>
              </p:ext>
            </p:extLst>
          </p:nvPr>
        </p:nvGraphicFramePr>
        <p:xfrm>
          <a:off x="1898313" y="3093764"/>
          <a:ext cx="3863629" cy="2636616"/>
        </p:xfrm>
        <a:graphic>
          <a:graphicData uri="http://schemas.openxmlformats.org/presentationml/2006/ole">
            <mc:AlternateContent xmlns:mc="http://schemas.openxmlformats.org/markup-compatibility/2006">
              <mc:Choice xmlns:v="urn:schemas-microsoft-com:vml" Requires="v">
                <p:oleObj spid="_x0000_s14463" r:id="rId4" imgW="6507551" imgH="4457559" progId="Visio.Drawing.15">
                  <p:embed/>
                </p:oleObj>
              </mc:Choice>
              <mc:Fallback>
                <p:oleObj r:id="rId4" imgW="6507551" imgH="4457559"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8313" y="3093764"/>
                        <a:ext cx="3863629" cy="2636616"/>
                      </a:xfrm>
                      <a:prstGeom prst="rect">
                        <a:avLst/>
                      </a:prstGeom>
                      <a:noFill/>
                    </p:spPr>
                  </p:pic>
                </p:oleObj>
              </mc:Fallback>
            </mc:AlternateContent>
          </a:graphicData>
        </a:graphic>
      </p:graphicFrame>
      <p:sp>
        <p:nvSpPr>
          <p:cNvPr id="8" name="矩形 7"/>
          <p:cNvSpPr/>
          <p:nvPr/>
        </p:nvSpPr>
        <p:spPr>
          <a:xfrm>
            <a:off x="170224" y="1191143"/>
            <a:ext cx="5468644" cy="1799467"/>
          </a:xfrm>
          <a:prstGeom prst="rect">
            <a:avLst/>
          </a:prstGeom>
        </p:spPr>
        <p:txBody>
          <a:bodyPr wrap="square">
            <a:spAutoFit/>
          </a:bodyPr>
          <a:lstStyle/>
          <a:p>
            <a:pPr marL="228600" lvl="1" indent="-228600" algn="just" eaLnBrk="1" fontAlgn="auto" hangingPunct="1">
              <a:lnSpc>
                <a:spcPct val="90000"/>
              </a:lnSpc>
              <a:spcBef>
                <a:spcPts val="1000"/>
              </a:spcBef>
              <a:spcAft>
                <a:spcPts val="0"/>
              </a:spcAft>
              <a:buBlip>
                <a:blip r:embed="rId6"/>
              </a:buBlip>
            </a:pPr>
            <a:r>
              <a:rPr lang="en-GB" altLang="zh-CN" sz="1800" dirty="0">
                <a:latin typeface="+mn-lt"/>
              </a:rPr>
              <a:t>MDA role in management </a:t>
            </a:r>
            <a:r>
              <a:rPr lang="en-GB" altLang="zh-CN" sz="1800" dirty="0" smtClean="0">
                <a:latin typeface="+mn-lt"/>
              </a:rPr>
              <a:t>loop</a:t>
            </a:r>
          </a:p>
          <a:p>
            <a:pPr marL="838200" lvl="2" indent="-228600" algn="just" eaLnBrk="1" fontAlgn="auto" hangingPunct="1">
              <a:lnSpc>
                <a:spcPct val="90000"/>
              </a:lnSpc>
              <a:spcBef>
                <a:spcPts val="1000"/>
              </a:spcBef>
              <a:spcAft>
                <a:spcPts val="0"/>
              </a:spcAft>
              <a:buBlip>
                <a:blip r:embed="rId6"/>
              </a:buBlip>
            </a:pPr>
            <a:r>
              <a:rPr lang="en-GB" altLang="zh-CN" sz="1600" dirty="0">
                <a:latin typeface="+mn-lt"/>
                <a:ea typeface="等线" panose="02010600030101010101" pitchFamily="2" charset="-122"/>
              </a:rPr>
              <a:t>The MDA forms a part of the management loop (which can be open loop or closed loop, see TS 32.500 [10]), and it brings intelligence and generates value by processing and analysis of management and network data, where the AI and ML techniques may be </a:t>
            </a:r>
            <a:r>
              <a:rPr lang="en-GB" altLang="zh-CN" sz="1600" dirty="0" smtClean="0">
                <a:latin typeface="+mn-lt"/>
                <a:ea typeface="等线" panose="02010600030101010101" pitchFamily="2" charset="-122"/>
              </a:rPr>
              <a:t>utilized.</a:t>
            </a:r>
            <a:endParaRPr lang="zh-CN" altLang="zh-CN" sz="1600" dirty="0">
              <a:latin typeface="+mn-lt"/>
              <a:ea typeface="等线" panose="02010600030101010101" pitchFamily="2" charset="-122"/>
            </a:endParaRPr>
          </a:p>
        </p:txBody>
      </p:sp>
      <p:sp>
        <p:nvSpPr>
          <p:cNvPr id="10" name="矩形 9"/>
          <p:cNvSpPr/>
          <p:nvPr/>
        </p:nvSpPr>
        <p:spPr>
          <a:xfrm>
            <a:off x="6235029" y="1254693"/>
            <a:ext cx="5468644" cy="1134670"/>
          </a:xfrm>
          <a:prstGeom prst="rect">
            <a:avLst/>
          </a:prstGeom>
        </p:spPr>
        <p:txBody>
          <a:bodyPr wrap="square">
            <a:spAutoFit/>
          </a:bodyPr>
          <a:lstStyle/>
          <a:p>
            <a:pPr marL="228600" lvl="1" indent="-228600" algn="just" eaLnBrk="1" fontAlgn="auto" hangingPunct="1">
              <a:lnSpc>
                <a:spcPct val="90000"/>
              </a:lnSpc>
              <a:spcBef>
                <a:spcPts val="1000"/>
              </a:spcBef>
              <a:spcAft>
                <a:spcPts val="0"/>
              </a:spcAft>
              <a:buBlip>
                <a:blip r:embed="rId6"/>
              </a:buBlip>
            </a:pPr>
            <a:r>
              <a:rPr lang="en-GB" altLang="zh-CN" sz="1800" dirty="0">
                <a:latin typeface="+mn-lt"/>
              </a:rPr>
              <a:t>MDA </a:t>
            </a:r>
            <a:r>
              <a:rPr lang="en-GB" altLang="zh-CN" sz="1800" dirty="0" smtClean="0">
                <a:latin typeface="+mn-lt"/>
              </a:rPr>
              <a:t>process</a:t>
            </a:r>
          </a:p>
          <a:p>
            <a:pPr marL="838200" lvl="2" indent="-228600" algn="just" eaLnBrk="1" fontAlgn="auto" hangingPunct="1">
              <a:lnSpc>
                <a:spcPct val="90000"/>
              </a:lnSpc>
              <a:spcBef>
                <a:spcPts val="1000"/>
              </a:spcBef>
              <a:spcAft>
                <a:spcPts val="0"/>
              </a:spcAft>
              <a:buBlip>
                <a:blip r:embed="rId6"/>
              </a:buBlip>
            </a:pPr>
            <a:r>
              <a:rPr lang="en-GB" altLang="zh-CN" sz="1600" dirty="0">
                <a:latin typeface="+mn-lt"/>
                <a:ea typeface="等线" panose="02010600030101010101" pitchFamily="2" charset="-122"/>
              </a:rPr>
              <a:t>There are two kinds of processes for MDA, the process for ML model training and the process for management data analysis.</a:t>
            </a:r>
          </a:p>
        </p:txBody>
      </p:sp>
      <p:sp>
        <p:nvSpPr>
          <p:cNvPr id="11" name="Rectangle 54"/>
          <p:cNvSpPr>
            <a:spLocks noChangeArrowheads="1"/>
          </p:cNvSpPr>
          <p:nvPr/>
        </p:nvSpPr>
        <p:spPr bwMode="auto">
          <a:xfrm>
            <a:off x="5530788" y="30625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p:cNvGraphicFramePr>
            <a:graphicFrameLocks noChangeAspect="1"/>
          </p:cNvGraphicFramePr>
          <p:nvPr>
            <p:extLst>
              <p:ext uri="{D42A27DB-BD31-4B8C-83A1-F6EECF244321}">
                <p14:modId xmlns:p14="http://schemas.microsoft.com/office/powerpoint/2010/main" val="2860260765"/>
              </p:ext>
            </p:extLst>
          </p:nvPr>
        </p:nvGraphicFramePr>
        <p:xfrm>
          <a:off x="6055743" y="3194866"/>
          <a:ext cx="5085453" cy="2434413"/>
        </p:xfrm>
        <a:graphic>
          <a:graphicData uri="http://schemas.openxmlformats.org/presentationml/2006/ole">
            <mc:AlternateContent xmlns:mc="http://schemas.openxmlformats.org/markup-compatibility/2006">
              <mc:Choice xmlns:v="urn:schemas-microsoft-com:vml" Requires="v">
                <p:oleObj spid="_x0000_s14464" r:id="rId8" imgW="10911982" imgH="5219857" progId="Visio.Drawing.15">
                  <p:embed/>
                </p:oleObj>
              </mc:Choice>
              <mc:Fallback>
                <p:oleObj r:id="rId8" imgW="10911982" imgH="5219857" progId="Visio.Drawing.15">
                  <p:embed/>
                  <p:pic>
                    <p:nvPicPr>
                      <p:cNvPr id="0" name="Object 5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55743" y="3194866"/>
                        <a:ext cx="5085453" cy="2434413"/>
                      </a:xfrm>
                      <a:prstGeom prst="rect">
                        <a:avLst/>
                      </a:prstGeom>
                      <a:noFill/>
                    </p:spPr>
                  </p:pic>
                </p:oleObj>
              </mc:Fallback>
            </mc:AlternateContent>
          </a:graphicData>
        </a:graphic>
      </p:graphicFrame>
      <p:sp>
        <p:nvSpPr>
          <p:cNvPr id="13" name="文本框 12"/>
          <p:cNvSpPr txBox="1"/>
          <p:nvPr/>
        </p:nvSpPr>
        <p:spPr>
          <a:xfrm>
            <a:off x="5838016" y="5828515"/>
            <a:ext cx="5676181" cy="292388"/>
          </a:xfrm>
          <a:prstGeom prst="rect">
            <a:avLst/>
          </a:prstGeom>
          <a:noFill/>
        </p:spPr>
        <p:txBody>
          <a:bodyPr wrap="square" rtlCol="0">
            <a:spAutoFit/>
          </a:bodyPr>
          <a:lstStyle/>
          <a:p>
            <a:r>
              <a:rPr lang="en-US" altLang="zh-CN" dirty="0" smtClean="0">
                <a:solidFill>
                  <a:srgbClr val="C00000"/>
                </a:solidFill>
              </a:rPr>
              <a:t>Note: The content of this slide is under discussion in the draft TR 28.809.</a:t>
            </a:r>
            <a:endParaRPr lang="zh-CN" altLang="en-US" dirty="0">
              <a:solidFill>
                <a:srgbClr val="C00000"/>
              </a:solidFill>
            </a:endParaRPr>
          </a:p>
        </p:txBody>
      </p:sp>
    </p:spTree>
    <p:extLst>
      <p:ext uri="{BB962C8B-B14F-4D97-AF65-F5344CB8AC3E}">
        <p14:creationId xmlns:p14="http://schemas.microsoft.com/office/powerpoint/2010/main" val="341505947"/>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0616241" cy="707886"/>
          </a:xfrm>
          <a:prstGeom prst="rect">
            <a:avLst/>
          </a:prstGeom>
        </p:spPr>
        <p:txBody>
          <a:bodyPr wrap="square">
            <a:spAutoFit/>
          </a:bodyPr>
          <a:lstStyle/>
          <a:p>
            <a:endParaRPr lang="zh-CN" altLang="en-US" sz="4000" dirty="0">
              <a:solidFill>
                <a:sysClr val="windowText" lastClr="000000"/>
              </a:solidFill>
              <a:latin typeface="Calibri Light" panose="020F0302020204030204"/>
              <a:ea typeface="+mj-ea"/>
              <a:cs typeface="+mj-cs"/>
            </a:endParaRPr>
          </a:p>
        </p:txBody>
      </p:sp>
      <p:sp>
        <p:nvSpPr>
          <p:cNvPr id="2" name="矩形 1"/>
          <p:cNvSpPr/>
          <p:nvPr/>
        </p:nvSpPr>
        <p:spPr>
          <a:xfrm>
            <a:off x="217386" y="71124"/>
            <a:ext cx="9108712" cy="584775"/>
          </a:xfrm>
          <a:prstGeom prst="rect">
            <a:avLst/>
          </a:prstGeom>
        </p:spPr>
        <p:txBody>
          <a:bodyPr wrap="none">
            <a:spAutoFit/>
          </a:bodyPr>
          <a:lstStyle/>
          <a:p>
            <a:r>
              <a:rPr lang="en-GB" altLang="zh-CN" sz="3200" dirty="0">
                <a:solidFill>
                  <a:srgbClr val="C00000"/>
                </a:solidFill>
                <a:latin typeface="Calibri Light" panose="020F0302020204030204"/>
                <a:ea typeface="+mj-ea"/>
                <a:cs typeface="+mj-cs"/>
              </a:rPr>
              <a:t>Management Data Analytics </a:t>
            </a:r>
            <a:r>
              <a:rPr lang="en-GB" altLang="zh-CN" sz="3200" dirty="0" smtClean="0">
                <a:solidFill>
                  <a:srgbClr val="C00000"/>
                </a:solidFill>
                <a:latin typeface="Calibri Light" panose="020F0302020204030204"/>
                <a:ea typeface="+mj-ea"/>
                <a:cs typeface="+mj-cs"/>
              </a:rPr>
              <a:t>Service Study (TR 28.809)</a:t>
            </a:r>
            <a:endParaRPr lang="zh-CN" altLang="en-US" sz="3200" dirty="0">
              <a:solidFill>
                <a:srgbClr val="C00000"/>
              </a:solidFill>
              <a:latin typeface="Calibri Light" panose="020F0302020204030204"/>
              <a:ea typeface="+mj-ea"/>
              <a:cs typeface="+mj-cs"/>
            </a:endParaRPr>
          </a:p>
        </p:txBody>
      </p:sp>
      <p:sp>
        <p:nvSpPr>
          <p:cNvPr id="10" name="矩形 9"/>
          <p:cNvSpPr/>
          <p:nvPr/>
        </p:nvSpPr>
        <p:spPr>
          <a:xfrm>
            <a:off x="696870" y="1556618"/>
            <a:ext cx="5468644" cy="341632"/>
          </a:xfrm>
          <a:prstGeom prst="rect">
            <a:avLst/>
          </a:prstGeom>
        </p:spPr>
        <p:txBody>
          <a:bodyPr wrap="square">
            <a:spAutoFit/>
          </a:bodyPr>
          <a:lstStyle/>
          <a:p>
            <a:pPr marL="228600" lvl="1" indent="-228600" algn="just" eaLnBrk="1" fontAlgn="auto" hangingPunct="1">
              <a:lnSpc>
                <a:spcPct val="90000"/>
              </a:lnSpc>
              <a:spcBef>
                <a:spcPts val="1000"/>
              </a:spcBef>
              <a:spcAft>
                <a:spcPts val="0"/>
              </a:spcAft>
              <a:buBlip>
                <a:blip r:embed="rId2"/>
              </a:buBlip>
            </a:pPr>
            <a:r>
              <a:rPr lang="en-GB" altLang="zh-CN" sz="1800" dirty="0"/>
              <a:t>MDA </a:t>
            </a:r>
            <a:r>
              <a:rPr lang="en-GB" altLang="zh-CN" sz="1800" dirty="0" smtClean="0"/>
              <a:t>Use case</a:t>
            </a:r>
            <a:endParaRPr lang="en-GB" altLang="zh-CN" sz="1600" dirty="0">
              <a:latin typeface="Times New Roman" panose="02020603050405020304" pitchFamily="18" charset="0"/>
              <a:ea typeface="等线" panose="02010600030101010101" pitchFamily="2" charset="-122"/>
            </a:endParaRPr>
          </a:p>
        </p:txBody>
      </p:sp>
      <p:sp>
        <p:nvSpPr>
          <p:cNvPr id="11" name="Rectangle 54"/>
          <p:cNvSpPr>
            <a:spLocks noChangeArrowheads="1"/>
          </p:cNvSpPr>
          <p:nvPr/>
        </p:nvSpPr>
        <p:spPr bwMode="auto">
          <a:xfrm>
            <a:off x="5530788" y="30625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5" name="图片 4"/>
          <p:cNvPicPr>
            <a:picLocks noChangeAspect="1"/>
          </p:cNvPicPr>
          <p:nvPr/>
        </p:nvPicPr>
        <p:blipFill>
          <a:blip r:embed="rId3"/>
          <a:stretch>
            <a:fillRect/>
          </a:stretch>
        </p:blipFill>
        <p:spPr>
          <a:xfrm>
            <a:off x="696870" y="2063330"/>
            <a:ext cx="4750832" cy="3129771"/>
          </a:xfrm>
          <a:prstGeom prst="rect">
            <a:avLst/>
          </a:prstGeom>
        </p:spPr>
      </p:pic>
      <p:pic>
        <p:nvPicPr>
          <p:cNvPr id="7" name="图片 6"/>
          <p:cNvPicPr>
            <a:picLocks noChangeAspect="1"/>
          </p:cNvPicPr>
          <p:nvPr/>
        </p:nvPicPr>
        <p:blipFill>
          <a:blip r:embed="rId4"/>
          <a:stretch>
            <a:fillRect/>
          </a:stretch>
        </p:blipFill>
        <p:spPr>
          <a:xfrm>
            <a:off x="6165514" y="2063330"/>
            <a:ext cx="4263822" cy="3158993"/>
          </a:xfrm>
          <a:prstGeom prst="rect">
            <a:avLst/>
          </a:prstGeom>
        </p:spPr>
      </p:pic>
      <p:sp>
        <p:nvSpPr>
          <p:cNvPr id="13" name="文本框 12"/>
          <p:cNvSpPr txBox="1"/>
          <p:nvPr/>
        </p:nvSpPr>
        <p:spPr>
          <a:xfrm>
            <a:off x="5829389" y="5759504"/>
            <a:ext cx="5676181" cy="292388"/>
          </a:xfrm>
          <a:prstGeom prst="rect">
            <a:avLst/>
          </a:prstGeom>
          <a:noFill/>
        </p:spPr>
        <p:txBody>
          <a:bodyPr wrap="square" rtlCol="0">
            <a:spAutoFit/>
          </a:bodyPr>
          <a:lstStyle/>
          <a:p>
            <a:r>
              <a:rPr lang="en-US" altLang="zh-CN" dirty="0" smtClean="0">
                <a:solidFill>
                  <a:srgbClr val="C00000"/>
                </a:solidFill>
              </a:rPr>
              <a:t>Note: The content of this slide is under discussion in the draft TR 28.809.</a:t>
            </a:r>
            <a:endParaRPr lang="zh-CN" altLang="en-US" dirty="0">
              <a:solidFill>
                <a:srgbClr val="C00000"/>
              </a:solidFill>
            </a:endParaRPr>
          </a:p>
        </p:txBody>
      </p:sp>
    </p:spTree>
    <p:extLst>
      <p:ext uri="{BB962C8B-B14F-4D97-AF65-F5344CB8AC3E}">
        <p14:creationId xmlns:p14="http://schemas.microsoft.com/office/powerpoint/2010/main" val="2559976129"/>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0616241" cy="707886"/>
          </a:xfrm>
          <a:prstGeom prst="rect">
            <a:avLst/>
          </a:prstGeom>
        </p:spPr>
        <p:txBody>
          <a:bodyPr wrap="square">
            <a:spAutoFit/>
          </a:bodyPr>
          <a:lstStyle/>
          <a:p>
            <a:endParaRPr lang="zh-CN" altLang="en-US" sz="4000" dirty="0">
              <a:solidFill>
                <a:sysClr val="windowText" lastClr="000000"/>
              </a:solidFill>
              <a:latin typeface="Calibri Light" panose="020F0302020204030204"/>
              <a:ea typeface="+mj-ea"/>
              <a:cs typeface="+mj-cs"/>
            </a:endParaRPr>
          </a:p>
        </p:txBody>
      </p:sp>
      <p:sp>
        <p:nvSpPr>
          <p:cNvPr id="5" name="矩形 4"/>
          <p:cNvSpPr/>
          <p:nvPr/>
        </p:nvSpPr>
        <p:spPr>
          <a:xfrm>
            <a:off x="540850" y="1715855"/>
            <a:ext cx="10733791" cy="2592505"/>
          </a:xfrm>
          <a:prstGeom prst="rect">
            <a:avLst/>
          </a:prstGeom>
        </p:spPr>
        <p:txBody>
          <a:bodyPr wrap="square">
            <a:spAutoFit/>
          </a:bodyPr>
          <a:lstStyle/>
          <a:p>
            <a:pPr marL="228600" lvl="1" indent="-228600" algn="just" eaLnBrk="1" fontAlgn="auto" hangingPunct="1">
              <a:lnSpc>
                <a:spcPct val="90000"/>
              </a:lnSpc>
              <a:spcBef>
                <a:spcPts val="1000"/>
              </a:spcBef>
              <a:spcAft>
                <a:spcPts val="0"/>
              </a:spcAft>
              <a:buBlip>
                <a:blip r:embed="rId2"/>
              </a:buBlip>
            </a:pPr>
            <a:r>
              <a:rPr lang="en-GB" altLang="zh-CN" sz="1800" dirty="0">
                <a:latin typeface="+mn-lt"/>
              </a:rPr>
              <a:t>In 3GPP Release 16, 3GPP SA5 has specified the concepts, use cases, requirements and solutions for 5G SON, including ANR management, PCI configuration, RACH optimization, MRO and Energy Saving (Corresponding contents have been captured in TS 28.313 and TS 28.541). In 3GPP Release 17, 3GPP SA5 has started new work item(s) to continue specify the use cases, requirements and solutions for the 5G SON, including, Self-establishment of 3GPP NF, Centralized Capacity and Coverage Optimization, Load Balancing Optimization, NSI resource allocation optimization, MRO enhancement and Handover Optimization enhancement</a:t>
            </a:r>
            <a:r>
              <a:rPr lang="en-GB" altLang="zh-CN" sz="1800" dirty="0" smtClean="0">
                <a:latin typeface="+mn-lt"/>
              </a:rPr>
              <a:t>.</a:t>
            </a:r>
          </a:p>
          <a:p>
            <a:pPr marL="838200" lvl="2" indent="-228600" algn="just" eaLnBrk="1" fontAlgn="auto" hangingPunct="1">
              <a:lnSpc>
                <a:spcPct val="90000"/>
              </a:lnSpc>
              <a:spcBef>
                <a:spcPts val="1000"/>
              </a:spcBef>
              <a:spcAft>
                <a:spcPts val="0"/>
              </a:spcAft>
              <a:buBlip>
                <a:blip r:embed="rId2"/>
              </a:buBlip>
            </a:pPr>
            <a:r>
              <a:rPr lang="en-GB" altLang="zh-CN" sz="1800" dirty="0" smtClean="0">
                <a:latin typeface="+mn-lt"/>
              </a:rPr>
              <a:t>3GPP TS 28.313: “</a:t>
            </a:r>
            <a:r>
              <a:rPr lang="en-US" altLang="zh-CN" sz="1800" dirty="0">
                <a:latin typeface="+mn-lt"/>
              </a:rPr>
              <a:t>Self-Organizing Networks (SON) for 5G networks</a:t>
            </a:r>
            <a:r>
              <a:rPr lang="en-GB" altLang="zh-CN" sz="1800" dirty="0" smtClean="0">
                <a:latin typeface="+mn-lt"/>
              </a:rPr>
              <a:t>”</a:t>
            </a:r>
          </a:p>
          <a:p>
            <a:pPr marL="838200" lvl="2" indent="-228600" algn="just" eaLnBrk="1" fontAlgn="auto" hangingPunct="1">
              <a:lnSpc>
                <a:spcPct val="90000"/>
              </a:lnSpc>
              <a:spcBef>
                <a:spcPts val="1000"/>
              </a:spcBef>
              <a:spcAft>
                <a:spcPts val="0"/>
              </a:spcAft>
              <a:buBlip>
                <a:blip r:embed="rId2"/>
              </a:buBlip>
            </a:pPr>
            <a:r>
              <a:rPr lang="en-GB" altLang="zh-CN" sz="1800" dirty="0" smtClean="0">
                <a:latin typeface="+mn-lt"/>
              </a:rPr>
              <a:t>3GPP TS 28.541: ”</a:t>
            </a:r>
            <a:r>
              <a:rPr lang="en-US" altLang="zh-CN" sz="1800" dirty="0">
                <a:latin typeface="+mn-lt"/>
              </a:rPr>
              <a:t> Management and orchestration; 5G Network Resource Model (NRM); Stage 2 and stage 3</a:t>
            </a:r>
            <a:r>
              <a:rPr lang="en-GB" altLang="zh-CN" sz="1800" dirty="0" smtClean="0">
                <a:latin typeface="+mn-lt"/>
              </a:rPr>
              <a:t>” </a:t>
            </a:r>
            <a:endParaRPr lang="zh-CN" altLang="zh-CN" sz="1800" dirty="0">
              <a:latin typeface="+mn-lt"/>
            </a:endParaRPr>
          </a:p>
        </p:txBody>
      </p:sp>
      <p:sp>
        <p:nvSpPr>
          <p:cNvPr id="2" name="矩形 1"/>
          <p:cNvSpPr/>
          <p:nvPr/>
        </p:nvSpPr>
        <p:spPr>
          <a:xfrm>
            <a:off x="457337" y="123111"/>
            <a:ext cx="5998693" cy="584775"/>
          </a:xfrm>
          <a:prstGeom prst="rect">
            <a:avLst/>
          </a:prstGeom>
        </p:spPr>
        <p:txBody>
          <a:bodyPr wrap="none">
            <a:spAutoFit/>
          </a:bodyPr>
          <a:lstStyle/>
          <a:p>
            <a:r>
              <a:rPr lang="en-GB" altLang="zh-CN" sz="3200" dirty="0">
                <a:solidFill>
                  <a:srgbClr val="C00000"/>
                </a:solidFill>
                <a:latin typeface="Calibri Light" panose="020F0302020204030204"/>
                <a:ea typeface="+mj-ea"/>
                <a:cs typeface="+mj-cs"/>
              </a:rPr>
              <a:t>SON for 5G </a:t>
            </a:r>
            <a:r>
              <a:rPr lang="en-GB" altLang="zh-CN" sz="3200" dirty="0" smtClean="0">
                <a:solidFill>
                  <a:srgbClr val="C00000"/>
                </a:solidFill>
                <a:latin typeface="Calibri Light" panose="020F0302020204030204"/>
                <a:ea typeface="+mj-ea"/>
                <a:cs typeface="+mj-cs"/>
              </a:rPr>
              <a:t>networks - Introduction</a:t>
            </a:r>
            <a:endParaRPr lang="zh-CN" altLang="en-US" sz="3200" dirty="0">
              <a:solidFill>
                <a:srgbClr val="C00000"/>
              </a:solidFill>
              <a:latin typeface="Calibri Light" panose="020F0302020204030204"/>
              <a:ea typeface="+mj-ea"/>
              <a:cs typeface="+mj-cs"/>
            </a:endParaRPr>
          </a:p>
        </p:txBody>
      </p:sp>
      <p:sp>
        <p:nvSpPr>
          <p:cNvPr id="3" name="Rectangle 2"/>
          <p:cNvSpPr>
            <a:spLocks noChangeArrowheads="1"/>
          </p:cNvSpPr>
          <p:nvPr/>
        </p:nvSpPr>
        <p:spPr bwMode="auto">
          <a:xfrm>
            <a:off x="3830128" y="27259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2"/>
          <p:cNvSpPr>
            <a:spLocks noChangeArrowheads="1"/>
          </p:cNvSpPr>
          <p:nvPr/>
        </p:nvSpPr>
        <p:spPr bwMode="auto">
          <a:xfrm>
            <a:off x="3700733" y="272594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3"/>
          <p:cNvSpPr>
            <a:spLocks noChangeArrowheads="1"/>
          </p:cNvSpPr>
          <p:nvPr/>
        </p:nvSpPr>
        <p:spPr bwMode="auto">
          <a:xfrm>
            <a:off x="-787880" y="593217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504825" algn="l"/>
                <a:tab pos="755650" algn="l"/>
                <a:tab pos="1008063" algn="l"/>
                <a:tab pos="1260475" algn="l"/>
              </a:tabLst>
              <a:defRPr>
                <a:solidFill>
                  <a:schemeClr val="tx1"/>
                </a:solidFill>
                <a:latin typeface="Arial" panose="020B0604020202020204" pitchFamily="34" charset="0"/>
              </a:defRPr>
            </a:lvl1pPr>
            <a:lvl2pPr marL="457200">
              <a:tabLst>
                <a:tab pos="504825" algn="l"/>
                <a:tab pos="755650" algn="l"/>
                <a:tab pos="1008063" algn="l"/>
                <a:tab pos="1260475" algn="l"/>
              </a:tabLst>
              <a:defRPr>
                <a:solidFill>
                  <a:schemeClr val="tx1"/>
                </a:solidFill>
                <a:latin typeface="Arial" panose="020B0604020202020204" pitchFamily="34" charset="0"/>
              </a:defRPr>
            </a:lvl2pPr>
            <a:lvl3pPr marL="914400">
              <a:tabLst>
                <a:tab pos="504825" algn="l"/>
                <a:tab pos="755650" algn="l"/>
                <a:tab pos="1008063" algn="l"/>
                <a:tab pos="1260475" algn="l"/>
              </a:tabLst>
              <a:defRPr>
                <a:solidFill>
                  <a:schemeClr val="tx1"/>
                </a:solidFill>
                <a:latin typeface="Arial" panose="020B0604020202020204" pitchFamily="34" charset="0"/>
              </a:defRPr>
            </a:lvl3pPr>
            <a:lvl4pPr marL="1371600">
              <a:tabLst>
                <a:tab pos="504825" algn="l"/>
                <a:tab pos="755650" algn="l"/>
                <a:tab pos="1008063" algn="l"/>
                <a:tab pos="1260475" algn="l"/>
              </a:tabLst>
              <a:defRPr>
                <a:solidFill>
                  <a:schemeClr val="tx1"/>
                </a:solidFill>
                <a:latin typeface="Arial" panose="020B0604020202020204" pitchFamily="34" charset="0"/>
              </a:defRPr>
            </a:lvl4pPr>
            <a:lvl5pPr marL="1828800">
              <a:tabLst>
                <a:tab pos="504825" algn="l"/>
                <a:tab pos="755650" algn="l"/>
                <a:tab pos="1008063" algn="l"/>
                <a:tab pos="1260475" algn="l"/>
              </a:tabLst>
              <a:defRPr>
                <a:solidFill>
                  <a:schemeClr val="tx1"/>
                </a:solidFill>
                <a:latin typeface="Arial" panose="020B0604020202020204" pitchFamily="34" charset="0"/>
              </a:defRPr>
            </a:lvl5pPr>
            <a:lvl6pPr eaLnBrk="0" fontAlgn="base" hangingPunct="0">
              <a:spcBef>
                <a:spcPct val="0"/>
              </a:spcBef>
              <a:spcAft>
                <a:spcPct val="0"/>
              </a:spcAft>
              <a:tabLst>
                <a:tab pos="504825" algn="l"/>
                <a:tab pos="755650" algn="l"/>
                <a:tab pos="1008063" algn="l"/>
                <a:tab pos="1260475" algn="l"/>
              </a:tabLst>
              <a:defRPr>
                <a:solidFill>
                  <a:schemeClr val="tx1"/>
                </a:solidFill>
                <a:latin typeface="Arial" panose="020B0604020202020204" pitchFamily="34" charset="0"/>
              </a:defRPr>
            </a:lvl6pPr>
            <a:lvl7pPr eaLnBrk="0" fontAlgn="base" hangingPunct="0">
              <a:spcBef>
                <a:spcPct val="0"/>
              </a:spcBef>
              <a:spcAft>
                <a:spcPct val="0"/>
              </a:spcAft>
              <a:tabLst>
                <a:tab pos="504825" algn="l"/>
                <a:tab pos="755650" algn="l"/>
                <a:tab pos="1008063" algn="l"/>
                <a:tab pos="1260475" algn="l"/>
              </a:tabLst>
              <a:defRPr>
                <a:solidFill>
                  <a:schemeClr val="tx1"/>
                </a:solidFill>
                <a:latin typeface="Arial" panose="020B0604020202020204" pitchFamily="34" charset="0"/>
              </a:defRPr>
            </a:lvl7pPr>
            <a:lvl8pPr eaLnBrk="0" fontAlgn="base" hangingPunct="0">
              <a:spcBef>
                <a:spcPct val="0"/>
              </a:spcBef>
              <a:spcAft>
                <a:spcPct val="0"/>
              </a:spcAft>
              <a:tabLst>
                <a:tab pos="504825" algn="l"/>
                <a:tab pos="755650" algn="l"/>
                <a:tab pos="1008063" algn="l"/>
                <a:tab pos="1260475" algn="l"/>
              </a:tabLst>
              <a:defRPr>
                <a:solidFill>
                  <a:schemeClr val="tx1"/>
                </a:solidFill>
                <a:latin typeface="Arial" panose="020B0604020202020204" pitchFamily="34" charset="0"/>
              </a:defRPr>
            </a:lvl8pPr>
            <a:lvl9pPr eaLnBrk="0" fontAlgn="base" hangingPunct="0">
              <a:spcBef>
                <a:spcPct val="0"/>
              </a:spcBef>
              <a:spcAft>
                <a:spcPct val="0"/>
              </a:spcAft>
              <a:tabLst>
                <a:tab pos="504825" algn="l"/>
                <a:tab pos="755650" algn="l"/>
                <a:tab pos="1008063" algn="l"/>
                <a:tab pos="12604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504825" algn="l"/>
                <a:tab pos="755650" algn="l"/>
                <a:tab pos="1008063" algn="l"/>
                <a:tab pos="1260475" algn="l"/>
              </a:tabLst>
            </a:pPr>
            <a:r>
              <a:rPr kumimoji="0" lang="en-US" altLang="zh-CN" sz="1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Figure 4.1.1-1 Overview of </a:t>
            </a:r>
            <a:r>
              <a:rPr kumimoji="0" lang="en-GB" altLang="zh-CN" sz="1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SON Framework</a:t>
            </a:r>
            <a:endParaRPr kumimoji="0" lang="en-GB" altLang="zh-CN"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30127376"/>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0616241" cy="707886"/>
          </a:xfrm>
          <a:prstGeom prst="rect">
            <a:avLst/>
          </a:prstGeom>
        </p:spPr>
        <p:txBody>
          <a:bodyPr wrap="square">
            <a:spAutoFit/>
          </a:bodyPr>
          <a:lstStyle/>
          <a:p>
            <a:endParaRPr lang="zh-CN" altLang="en-US" sz="4000" dirty="0">
              <a:solidFill>
                <a:sysClr val="windowText" lastClr="000000"/>
              </a:solidFill>
              <a:latin typeface="Calibri Light" panose="020F0302020204030204"/>
              <a:ea typeface="+mj-ea"/>
              <a:cs typeface="+mj-cs"/>
            </a:endParaRPr>
          </a:p>
        </p:txBody>
      </p:sp>
      <p:sp>
        <p:nvSpPr>
          <p:cNvPr id="5" name="矩形 4"/>
          <p:cNvSpPr/>
          <p:nvPr/>
        </p:nvSpPr>
        <p:spPr>
          <a:xfrm>
            <a:off x="391610" y="1434216"/>
            <a:ext cx="4211762" cy="341632"/>
          </a:xfrm>
          <a:prstGeom prst="rect">
            <a:avLst/>
          </a:prstGeom>
        </p:spPr>
        <p:txBody>
          <a:bodyPr wrap="square">
            <a:spAutoFit/>
          </a:bodyPr>
          <a:lstStyle/>
          <a:p>
            <a:pPr marL="228600" lvl="1" indent="-228600" algn="just" eaLnBrk="1" fontAlgn="auto" hangingPunct="1">
              <a:lnSpc>
                <a:spcPct val="90000"/>
              </a:lnSpc>
              <a:spcBef>
                <a:spcPts val="1000"/>
              </a:spcBef>
              <a:spcAft>
                <a:spcPts val="0"/>
              </a:spcAft>
              <a:buBlip>
                <a:blip r:embed="rId2"/>
              </a:buBlip>
            </a:pPr>
            <a:r>
              <a:rPr lang="en-US" altLang="zh-CN" sz="1800" dirty="0">
                <a:latin typeface="+mn-lt"/>
                <a:cs typeface="Times New Roman" panose="02020603050405020304" pitchFamily="18" charset="0"/>
              </a:rPr>
              <a:t>Overview of </a:t>
            </a:r>
            <a:r>
              <a:rPr lang="en-GB" altLang="zh-CN" sz="1800" dirty="0">
                <a:latin typeface="+mn-lt"/>
                <a:cs typeface="Times New Roman" panose="02020603050405020304" pitchFamily="18" charset="0"/>
              </a:rPr>
              <a:t>SON Framework</a:t>
            </a:r>
            <a:endParaRPr lang="zh-CN" altLang="zh-CN" sz="1800" dirty="0">
              <a:latin typeface="+mn-lt"/>
            </a:endParaRPr>
          </a:p>
        </p:txBody>
      </p:sp>
      <p:sp>
        <p:nvSpPr>
          <p:cNvPr id="2" name="矩形 1"/>
          <p:cNvSpPr/>
          <p:nvPr/>
        </p:nvSpPr>
        <p:spPr>
          <a:xfrm>
            <a:off x="391610" y="191729"/>
            <a:ext cx="5723426" cy="584775"/>
          </a:xfrm>
          <a:prstGeom prst="rect">
            <a:avLst/>
          </a:prstGeom>
        </p:spPr>
        <p:txBody>
          <a:bodyPr wrap="none">
            <a:spAutoFit/>
          </a:bodyPr>
          <a:lstStyle/>
          <a:p>
            <a:r>
              <a:rPr lang="en-GB" altLang="zh-CN" sz="3200" dirty="0">
                <a:solidFill>
                  <a:srgbClr val="C00000"/>
                </a:solidFill>
                <a:latin typeface="Calibri Light" panose="020F0302020204030204"/>
                <a:ea typeface="+mj-ea"/>
                <a:cs typeface="+mj-cs"/>
              </a:rPr>
              <a:t>SON for 5G </a:t>
            </a:r>
            <a:r>
              <a:rPr lang="en-GB" altLang="zh-CN" sz="3200" dirty="0" smtClean="0">
                <a:solidFill>
                  <a:srgbClr val="C00000"/>
                </a:solidFill>
                <a:latin typeface="Calibri Light" panose="020F0302020204030204"/>
                <a:ea typeface="+mj-ea"/>
                <a:cs typeface="+mj-cs"/>
              </a:rPr>
              <a:t>networks(TS 28.313) </a:t>
            </a:r>
            <a:endParaRPr lang="zh-CN" altLang="en-US" sz="3200" dirty="0">
              <a:solidFill>
                <a:srgbClr val="C00000"/>
              </a:solidFill>
              <a:latin typeface="Calibri Light" panose="020F0302020204030204"/>
              <a:ea typeface="+mj-ea"/>
              <a:cs typeface="+mj-cs"/>
            </a:endParaRPr>
          </a:p>
        </p:txBody>
      </p:sp>
      <p:sp>
        <p:nvSpPr>
          <p:cNvPr id="3" name="Rectangle 2"/>
          <p:cNvSpPr>
            <a:spLocks noChangeArrowheads="1"/>
          </p:cNvSpPr>
          <p:nvPr/>
        </p:nvSpPr>
        <p:spPr bwMode="auto">
          <a:xfrm>
            <a:off x="3830128" y="27259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2"/>
          <p:cNvSpPr>
            <a:spLocks noChangeArrowheads="1"/>
          </p:cNvSpPr>
          <p:nvPr/>
        </p:nvSpPr>
        <p:spPr bwMode="auto">
          <a:xfrm>
            <a:off x="3700733" y="272594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6385"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610" y="1978670"/>
            <a:ext cx="4169531" cy="2690984"/>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p:cNvPicPr>
            <a:picLocks noChangeAspect="1"/>
          </p:cNvPicPr>
          <p:nvPr/>
        </p:nvPicPr>
        <p:blipFill>
          <a:blip r:embed="rId4"/>
          <a:stretch>
            <a:fillRect/>
          </a:stretch>
        </p:blipFill>
        <p:spPr>
          <a:xfrm>
            <a:off x="5308120" y="2060449"/>
            <a:ext cx="5138424" cy="2680227"/>
          </a:xfrm>
          <a:prstGeom prst="rect">
            <a:avLst/>
          </a:prstGeom>
        </p:spPr>
      </p:pic>
      <p:sp>
        <p:nvSpPr>
          <p:cNvPr id="11" name="矩形 10"/>
          <p:cNvSpPr/>
          <p:nvPr/>
        </p:nvSpPr>
        <p:spPr>
          <a:xfrm>
            <a:off x="5308120" y="1487169"/>
            <a:ext cx="4211762" cy="341632"/>
          </a:xfrm>
          <a:prstGeom prst="rect">
            <a:avLst/>
          </a:prstGeom>
        </p:spPr>
        <p:txBody>
          <a:bodyPr wrap="square">
            <a:spAutoFit/>
          </a:bodyPr>
          <a:lstStyle/>
          <a:p>
            <a:pPr marL="228600" lvl="1" indent="-228600" algn="just" eaLnBrk="1" fontAlgn="auto" hangingPunct="1">
              <a:lnSpc>
                <a:spcPct val="90000"/>
              </a:lnSpc>
              <a:spcBef>
                <a:spcPts val="1000"/>
              </a:spcBef>
              <a:spcAft>
                <a:spcPts val="0"/>
              </a:spcAft>
              <a:buBlip>
                <a:blip r:embed="rId2"/>
              </a:buBlip>
            </a:pPr>
            <a:r>
              <a:rPr lang="en-US" altLang="zh-CN" sz="1800" dirty="0" smtClean="0">
                <a:latin typeface="+mn-lt"/>
                <a:cs typeface="Times New Roman" panose="02020603050405020304" pitchFamily="18" charset="0"/>
              </a:rPr>
              <a:t>SON Use case</a:t>
            </a:r>
            <a:endParaRPr lang="zh-CN" altLang="zh-CN" sz="1800" dirty="0">
              <a:latin typeface="+mn-lt"/>
            </a:endParaRPr>
          </a:p>
        </p:txBody>
      </p:sp>
    </p:spTree>
    <p:extLst>
      <p:ext uri="{BB962C8B-B14F-4D97-AF65-F5344CB8AC3E}">
        <p14:creationId xmlns:p14="http://schemas.microsoft.com/office/powerpoint/2010/main" val="1914684844"/>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0616241" cy="707886"/>
          </a:xfrm>
          <a:prstGeom prst="rect">
            <a:avLst/>
          </a:prstGeom>
        </p:spPr>
        <p:txBody>
          <a:bodyPr wrap="square">
            <a:spAutoFit/>
          </a:bodyPr>
          <a:lstStyle/>
          <a:p>
            <a:endParaRPr lang="zh-CN" altLang="en-US" sz="4000" dirty="0">
              <a:solidFill>
                <a:sysClr val="windowText" lastClr="000000"/>
              </a:solidFill>
              <a:latin typeface="Calibri Light" panose="020F0302020204030204"/>
              <a:ea typeface="+mj-ea"/>
              <a:cs typeface="+mj-cs"/>
            </a:endParaRPr>
          </a:p>
        </p:txBody>
      </p:sp>
      <p:sp>
        <p:nvSpPr>
          <p:cNvPr id="2" name="矩形 1"/>
          <p:cNvSpPr/>
          <p:nvPr/>
        </p:nvSpPr>
        <p:spPr>
          <a:xfrm>
            <a:off x="692458" y="228600"/>
            <a:ext cx="5094215" cy="584775"/>
          </a:xfrm>
          <a:prstGeom prst="rect">
            <a:avLst/>
          </a:prstGeom>
        </p:spPr>
        <p:txBody>
          <a:bodyPr wrap="none">
            <a:spAutoFit/>
          </a:bodyPr>
          <a:lstStyle/>
          <a:p>
            <a:r>
              <a:rPr lang="en-GB" altLang="zh-CN" sz="3200" dirty="0">
                <a:solidFill>
                  <a:srgbClr val="C00000"/>
                </a:solidFill>
                <a:latin typeface="Calibri Light" panose="020F0302020204030204"/>
                <a:ea typeface="+mj-ea"/>
                <a:cs typeface="+mj-cs"/>
              </a:rPr>
              <a:t>Network </a:t>
            </a:r>
            <a:r>
              <a:rPr lang="en-GB" altLang="zh-CN" sz="3200" dirty="0" smtClean="0">
                <a:solidFill>
                  <a:srgbClr val="C00000"/>
                </a:solidFill>
                <a:latin typeface="Calibri Light" panose="020F0302020204030204"/>
                <a:ea typeface="+mj-ea"/>
                <a:cs typeface="+mj-cs"/>
              </a:rPr>
              <a:t>Slicing - Introduction</a:t>
            </a:r>
            <a:endParaRPr lang="zh-CN" altLang="en-US" sz="3200" dirty="0">
              <a:solidFill>
                <a:srgbClr val="C00000"/>
              </a:solidFill>
              <a:latin typeface="Calibri Light" panose="020F0302020204030204"/>
              <a:ea typeface="+mj-ea"/>
              <a:cs typeface="+mj-cs"/>
            </a:endParaRPr>
          </a:p>
        </p:txBody>
      </p:sp>
      <p:sp>
        <p:nvSpPr>
          <p:cNvPr id="3" name="Rectangle 2"/>
          <p:cNvSpPr>
            <a:spLocks noChangeArrowheads="1"/>
          </p:cNvSpPr>
          <p:nvPr/>
        </p:nvSpPr>
        <p:spPr bwMode="auto">
          <a:xfrm>
            <a:off x="3830128" y="27259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2"/>
          <p:cNvSpPr>
            <a:spLocks noChangeArrowheads="1"/>
          </p:cNvSpPr>
          <p:nvPr/>
        </p:nvSpPr>
        <p:spPr bwMode="auto">
          <a:xfrm>
            <a:off x="3700733" y="272594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矩形 5"/>
          <p:cNvSpPr/>
          <p:nvPr/>
        </p:nvSpPr>
        <p:spPr>
          <a:xfrm>
            <a:off x="470516" y="1685656"/>
            <a:ext cx="10955045" cy="3105466"/>
          </a:xfrm>
          <a:prstGeom prst="rect">
            <a:avLst/>
          </a:prstGeom>
        </p:spPr>
        <p:txBody>
          <a:bodyPr wrap="square">
            <a:spAutoFit/>
          </a:bodyPr>
          <a:lstStyle/>
          <a:p>
            <a:pPr marL="228600" lvl="1" indent="-228600" algn="just" eaLnBrk="1" fontAlgn="auto" hangingPunct="1">
              <a:lnSpc>
                <a:spcPct val="90000"/>
              </a:lnSpc>
              <a:spcBef>
                <a:spcPts val="1000"/>
              </a:spcBef>
              <a:spcAft>
                <a:spcPts val="0"/>
              </a:spcAft>
              <a:buBlip>
                <a:blip r:embed="rId2"/>
              </a:buBlip>
            </a:pPr>
            <a:r>
              <a:rPr lang="en-GB" altLang="zh-CN" sz="1800" dirty="0">
                <a:latin typeface="+mn-lt"/>
              </a:rPr>
              <a:t>3GPP SA5 has worked on the network slicing topics from Release 15. In Release 16, the SLA parameters related to network slicing have been documented as Service Profile in TS 28.541. </a:t>
            </a:r>
            <a:r>
              <a:rPr lang="en-GB" altLang="zh-CN" sz="1800" dirty="0" smtClean="0">
                <a:latin typeface="+mn-lt"/>
              </a:rPr>
              <a:t>SA5 just </a:t>
            </a:r>
            <a:r>
              <a:rPr lang="en-GB" altLang="zh-CN" sz="1800" dirty="0">
                <a:latin typeface="+mn-lt"/>
              </a:rPr>
              <a:t>started a Rel-17 network slice management enhancement </a:t>
            </a:r>
            <a:r>
              <a:rPr lang="en-GB" altLang="zh-CN" sz="1800" dirty="0" smtClean="0">
                <a:latin typeface="+mn-lt"/>
              </a:rPr>
              <a:t>study and 5G SLA enhancement work item.</a:t>
            </a:r>
          </a:p>
          <a:p>
            <a:pPr marL="838200" lvl="2" indent="-228600" algn="just" eaLnBrk="1" fontAlgn="auto" hangingPunct="1">
              <a:lnSpc>
                <a:spcPct val="90000"/>
              </a:lnSpc>
              <a:spcBef>
                <a:spcPts val="1000"/>
              </a:spcBef>
              <a:spcAft>
                <a:spcPts val="0"/>
              </a:spcAft>
              <a:buBlip>
                <a:blip r:embed="rId2"/>
              </a:buBlip>
            </a:pPr>
            <a:r>
              <a:rPr lang="en-US" altLang="zh-CN" sz="1800" dirty="0" smtClean="0">
                <a:latin typeface="+mn-lt"/>
              </a:rPr>
              <a:t>TS 28.530: “</a:t>
            </a:r>
            <a:r>
              <a:rPr lang="en-US" altLang="zh-CN" sz="1800" dirty="0">
                <a:latin typeface="+mn-lt"/>
              </a:rPr>
              <a:t>Management and orchestration; Concepts, use cases and requirements</a:t>
            </a:r>
            <a:r>
              <a:rPr lang="en-US" altLang="zh-CN" sz="1800" dirty="0" smtClean="0">
                <a:latin typeface="+mn-lt"/>
              </a:rPr>
              <a:t>”</a:t>
            </a:r>
            <a:endParaRPr lang="en-GB" altLang="zh-CN" sz="1800" dirty="0" smtClean="0">
              <a:latin typeface="+mn-lt"/>
            </a:endParaRPr>
          </a:p>
          <a:p>
            <a:pPr marL="838200" lvl="2" indent="-228600" algn="just" eaLnBrk="1" fontAlgn="auto" hangingPunct="1">
              <a:lnSpc>
                <a:spcPct val="90000"/>
              </a:lnSpc>
              <a:spcBef>
                <a:spcPts val="1000"/>
              </a:spcBef>
              <a:spcAft>
                <a:spcPts val="0"/>
              </a:spcAft>
              <a:buBlip>
                <a:blip r:embed="rId2"/>
              </a:buBlip>
            </a:pPr>
            <a:r>
              <a:rPr lang="en-GB" altLang="zh-CN" sz="1800" dirty="0" smtClean="0">
                <a:latin typeface="+mn-lt"/>
              </a:rPr>
              <a:t>TS 28.531: “</a:t>
            </a:r>
            <a:r>
              <a:rPr lang="en-US" altLang="zh-CN" sz="1800" dirty="0">
                <a:latin typeface="+mn-lt"/>
              </a:rPr>
              <a:t>Management and orchestration; Provisioning</a:t>
            </a:r>
            <a:r>
              <a:rPr lang="en-GB" altLang="zh-CN" sz="1800" dirty="0" smtClean="0">
                <a:latin typeface="+mn-lt"/>
              </a:rPr>
              <a:t>”</a:t>
            </a:r>
          </a:p>
          <a:p>
            <a:pPr marL="838200" lvl="2" indent="-228600" algn="just" eaLnBrk="1" fontAlgn="auto" hangingPunct="1">
              <a:lnSpc>
                <a:spcPct val="90000"/>
              </a:lnSpc>
              <a:spcBef>
                <a:spcPts val="1000"/>
              </a:spcBef>
              <a:spcAft>
                <a:spcPts val="0"/>
              </a:spcAft>
              <a:buBlip>
                <a:blip r:embed="rId2"/>
              </a:buBlip>
            </a:pPr>
            <a:r>
              <a:rPr lang="en-GB" altLang="zh-CN" sz="1800" dirty="0">
                <a:latin typeface="+mn-lt"/>
              </a:rPr>
              <a:t>TS </a:t>
            </a:r>
            <a:r>
              <a:rPr lang="en-GB" altLang="zh-CN" sz="1800" dirty="0" smtClean="0">
                <a:latin typeface="+mn-lt"/>
              </a:rPr>
              <a:t>28.541: “</a:t>
            </a:r>
            <a:r>
              <a:rPr lang="en-US" altLang="zh-CN" sz="1800" dirty="0">
                <a:latin typeface="+mn-lt"/>
              </a:rPr>
              <a:t>Management and orchestration; 5G Network Resource Model (NRM); Stage 2 and stage 3</a:t>
            </a:r>
            <a:r>
              <a:rPr lang="en-GB" altLang="zh-CN" sz="1800" dirty="0" smtClean="0">
                <a:latin typeface="+mn-lt"/>
              </a:rPr>
              <a:t>” </a:t>
            </a:r>
          </a:p>
          <a:p>
            <a:pPr marL="838200" lvl="2" indent="-228600" algn="just" eaLnBrk="1" fontAlgn="auto" hangingPunct="1">
              <a:lnSpc>
                <a:spcPct val="90000"/>
              </a:lnSpc>
              <a:spcBef>
                <a:spcPts val="1000"/>
              </a:spcBef>
              <a:spcAft>
                <a:spcPts val="0"/>
              </a:spcAft>
              <a:buBlip>
                <a:blip r:embed="rId2"/>
              </a:buBlip>
            </a:pPr>
            <a:r>
              <a:rPr lang="en-GB" altLang="zh-CN" sz="1800" dirty="0" smtClean="0">
                <a:latin typeface="+mn-lt"/>
              </a:rPr>
              <a:t>TS 28.545: ”</a:t>
            </a:r>
            <a:r>
              <a:rPr lang="en-US" altLang="zh-CN" sz="1800" dirty="0" smtClean="0">
                <a:latin typeface="+mn-lt"/>
              </a:rPr>
              <a:t> </a:t>
            </a:r>
            <a:r>
              <a:rPr lang="en-US" altLang="zh-CN" sz="1800" dirty="0">
                <a:latin typeface="+mn-lt"/>
              </a:rPr>
              <a:t>Management and orchestration; Fault Supervision (FS)</a:t>
            </a:r>
            <a:r>
              <a:rPr lang="en-GB" altLang="zh-CN" sz="1800" dirty="0" smtClean="0">
                <a:latin typeface="+mn-lt"/>
              </a:rPr>
              <a:t>”</a:t>
            </a:r>
          </a:p>
          <a:p>
            <a:pPr marL="838200" lvl="2" indent="-228600" algn="just" eaLnBrk="1" fontAlgn="auto" hangingPunct="1">
              <a:lnSpc>
                <a:spcPct val="90000"/>
              </a:lnSpc>
              <a:spcBef>
                <a:spcPts val="1000"/>
              </a:spcBef>
              <a:spcAft>
                <a:spcPts val="0"/>
              </a:spcAft>
              <a:buBlip>
                <a:blip r:embed="rId2"/>
              </a:buBlip>
            </a:pPr>
            <a:r>
              <a:rPr lang="en-GB" altLang="zh-CN" sz="1800" dirty="0">
                <a:latin typeface="+mn-lt"/>
              </a:rPr>
              <a:t>TS </a:t>
            </a:r>
            <a:r>
              <a:rPr lang="en-GB" altLang="zh-CN" sz="1800" dirty="0" smtClean="0">
                <a:latin typeface="+mn-lt"/>
              </a:rPr>
              <a:t>28.550: “</a:t>
            </a:r>
            <a:r>
              <a:rPr lang="en-US" altLang="zh-CN" sz="1800" dirty="0">
                <a:latin typeface="+mn-lt"/>
              </a:rPr>
              <a:t>Management and orchestration; Performance assurance</a:t>
            </a:r>
            <a:r>
              <a:rPr lang="en-GB" altLang="zh-CN" sz="1800" dirty="0" smtClean="0">
                <a:latin typeface="+mn-lt"/>
              </a:rPr>
              <a:t>”</a:t>
            </a:r>
            <a:endParaRPr lang="en-GB" altLang="zh-CN" sz="1800" dirty="0">
              <a:latin typeface="+mn-lt"/>
            </a:endParaRPr>
          </a:p>
          <a:p>
            <a:pPr marL="609600" lvl="2" indent="0" algn="just" eaLnBrk="1" fontAlgn="auto" hangingPunct="1">
              <a:lnSpc>
                <a:spcPct val="90000"/>
              </a:lnSpc>
              <a:spcBef>
                <a:spcPts val="1000"/>
              </a:spcBef>
              <a:spcAft>
                <a:spcPts val="0"/>
              </a:spcAft>
            </a:pPr>
            <a:endParaRPr lang="en-GB" altLang="zh-CN" sz="1800" dirty="0" smtClean="0"/>
          </a:p>
        </p:txBody>
      </p:sp>
    </p:spTree>
    <p:extLst>
      <p:ext uri="{BB962C8B-B14F-4D97-AF65-F5344CB8AC3E}">
        <p14:creationId xmlns:p14="http://schemas.microsoft.com/office/powerpoint/2010/main" val="3337959215"/>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nvSpPr>
        <p:spPr bwMode="auto">
          <a:xfrm>
            <a:off x="229394" y="-83343"/>
            <a:ext cx="10491787"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GB" altLang="en-US" sz="3200" b="0" i="0" u="none" strike="noStrike" kern="1200" cap="none" spc="0" normalizeH="0" baseline="0" noProof="0" dirty="0" smtClean="0">
                <a:ln>
                  <a:noFill/>
                </a:ln>
                <a:solidFill>
                  <a:srgbClr val="C00000"/>
                </a:solidFill>
                <a:effectLst/>
                <a:uLnTx/>
                <a:uFillTx/>
                <a:latin typeface="Calibri Light" panose="020F0302020204030204"/>
                <a:ea typeface="+mj-ea"/>
                <a:cs typeface="+mj-cs"/>
              </a:rPr>
              <a:t>3GPP standards eco-system </a:t>
            </a:r>
          </a:p>
        </p:txBody>
      </p:sp>
      <p:sp>
        <p:nvSpPr>
          <p:cNvPr id="6" name="Content Placeholder 2"/>
          <p:cNvSpPr>
            <a:spLocks noGrp="1"/>
          </p:cNvSpPr>
          <p:nvPr/>
        </p:nvSpPr>
        <p:spPr bwMode="auto">
          <a:xfrm>
            <a:off x="263189" y="1700032"/>
            <a:ext cx="500697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Blip>
                <a:blip r:embed="rId2"/>
              </a:buBlip>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1600" dirty="0" smtClean="0"/>
              <a:t> Participation in 3GPP is made possible by companies and organizations becoming members of one of the 3GPP </a:t>
            </a:r>
            <a:r>
              <a:rPr lang="en-GB" altLang="en-US" sz="1600" dirty="0" smtClean="0">
                <a:solidFill>
                  <a:srgbClr val="FF0000"/>
                </a:solidFill>
              </a:rPr>
              <a:t>Organizational Partners</a:t>
            </a:r>
            <a:r>
              <a:rPr lang="en-GB" altLang="en-US" sz="1600" dirty="0" smtClean="0"/>
              <a:t>, the seven Standards Developing Organizations (SDOs) - from China, Europe, India, Japan, Korea and the United States.</a:t>
            </a:r>
          </a:p>
        </p:txBody>
      </p:sp>
      <p:sp>
        <p:nvSpPr>
          <p:cNvPr id="20" name="Content Placeholder 2"/>
          <p:cNvSpPr txBox="1">
            <a:spLocks/>
          </p:cNvSpPr>
          <p:nvPr/>
        </p:nvSpPr>
        <p:spPr bwMode="auto">
          <a:xfrm>
            <a:off x="241279" y="3000195"/>
            <a:ext cx="50069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Blip>
                <a:blip r:embed="rId2"/>
              </a:buBlip>
              <a:defRPr sz="2800">
                <a:solidFill>
                  <a:schemeClr val="tx1"/>
                </a:solidFill>
                <a:latin typeface="Calibri" panose="020F0502020204030204" pitchFamily="34" charset="0"/>
              </a:defRPr>
            </a:lvl1pPr>
            <a:lvl2pPr marL="685800" indent="-22860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28600" marR="0" lvl="0" indent="-228600" defTabSz="914400" eaLnBrk="1" fontAlgn="auto" latinLnBrk="0" hangingPunct="1">
              <a:lnSpc>
                <a:spcPct val="90000"/>
              </a:lnSpc>
              <a:spcBef>
                <a:spcPts val="1000"/>
              </a:spcBef>
              <a:spcAft>
                <a:spcPts val="0"/>
              </a:spcAft>
              <a:buClrTx/>
              <a:buSzTx/>
              <a:buFontTx/>
              <a:buBlip>
                <a:blip r:embed="rId2"/>
              </a:buBlip>
              <a:tabLst/>
              <a:defRPr/>
            </a:pPr>
            <a:r>
              <a:rPr kumimoji="0" lang="en-GB" altLang="en-US" sz="1600" b="0" i="0" u="none" strike="noStrike" kern="0" cap="none" spc="0" normalizeH="0" baseline="0" noProof="0" dirty="0" smtClean="0">
                <a:ln>
                  <a:noFill/>
                </a:ln>
                <a:solidFill>
                  <a:prstClr val="black"/>
                </a:solidFill>
                <a:effectLst/>
                <a:uLnTx/>
                <a:uFillTx/>
                <a:latin typeface="Calibri" panose="020F0502020204030204" pitchFamily="34" charset="0"/>
              </a:rPr>
              <a:t>Specific inputs, in the form of market requirements may also come in to the Project via any of the twenty </a:t>
            </a:r>
            <a:r>
              <a:rPr kumimoji="0" lang="en-GB" altLang="en-US" sz="1600" b="0" i="0" u="none" strike="noStrike" kern="0" cap="none" spc="0" normalizeH="0" baseline="0" noProof="0" dirty="0" smtClean="0">
                <a:ln>
                  <a:noFill/>
                </a:ln>
                <a:solidFill>
                  <a:srgbClr val="FF0000"/>
                </a:solidFill>
                <a:effectLst/>
                <a:uLnTx/>
                <a:uFillTx/>
                <a:latin typeface="Calibri" panose="020F0502020204030204" pitchFamily="34" charset="0"/>
              </a:rPr>
              <a:t>Market Representation Partners </a:t>
            </a:r>
            <a:r>
              <a:rPr kumimoji="0" lang="en-GB" altLang="en-US" sz="1600" b="0" i="0" u="none" strike="noStrike" kern="0" cap="none" spc="0" normalizeH="0" baseline="0" noProof="0" dirty="0" smtClean="0">
                <a:ln>
                  <a:noFill/>
                </a:ln>
                <a:solidFill>
                  <a:prstClr val="black"/>
                </a:solidFill>
                <a:effectLst/>
                <a:uLnTx/>
                <a:uFillTx/>
                <a:latin typeface="Calibri" panose="020F0502020204030204" pitchFamily="34" charset="0"/>
              </a:rPr>
              <a:t>in 3GPP. These organizations have all signed up to the 3GPP Project scope and objectives.</a:t>
            </a:r>
          </a:p>
        </p:txBody>
      </p:sp>
      <p:sp>
        <p:nvSpPr>
          <p:cNvPr id="21" name="Content Placeholder 2"/>
          <p:cNvSpPr txBox="1">
            <a:spLocks/>
          </p:cNvSpPr>
          <p:nvPr/>
        </p:nvSpPr>
        <p:spPr bwMode="auto">
          <a:xfrm>
            <a:off x="241279" y="4378145"/>
            <a:ext cx="500697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Blip>
                <a:blip r:embed="rId2"/>
              </a:buBlip>
              <a:defRPr sz="2800">
                <a:solidFill>
                  <a:schemeClr val="tx1"/>
                </a:solidFill>
                <a:latin typeface="Calibri" panose="020F0502020204030204" pitchFamily="34" charset="0"/>
              </a:defRPr>
            </a:lvl1pPr>
            <a:lvl2pPr marL="685800" indent="-22860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28600" marR="0" lvl="0" indent="-228600" defTabSz="914400" eaLnBrk="1" fontAlgn="auto" latinLnBrk="0" hangingPunct="1">
              <a:lnSpc>
                <a:spcPct val="90000"/>
              </a:lnSpc>
              <a:spcBef>
                <a:spcPts val="1000"/>
              </a:spcBef>
              <a:spcAft>
                <a:spcPts val="0"/>
              </a:spcAft>
              <a:buClrTx/>
              <a:buSzTx/>
              <a:buFontTx/>
              <a:buBlip>
                <a:blip r:embed="rId2"/>
              </a:buBlip>
              <a:tabLst/>
              <a:defRPr/>
            </a:pPr>
            <a:r>
              <a:rPr kumimoji="0" lang="en-GB" altLang="en-US" sz="1600" b="0" i="0" u="none" strike="noStrike" kern="0" cap="none" spc="0" normalizeH="0" baseline="0" noProof="0" dirty="0" smtClean="0">
                <a:ln>
                  <a:noFill/>
                </a:ln>
                <a:solidFill>
                  <a:prstClr val="black"/>
                </a:solidFill>
                <a:effectLst/>
                <a:uLnTx/>
                <a:uFillTx/>
                <a:latin typeface="Calibri" panose="020F0502020204030204" pitchFamily="34" charset="0"/>
              </a:rPr>
              <a:t>There is also a lot of external cooperation with other standards bodies and a broad variety of other groups, by way of formal Liaisons.</a:t>
            </a:r>
          </a:p>
        </p:txBody>
      </p:sp>
      <p:pic>
        <p:nvPicPr>
          <p:cNvPr id="2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4619" y="1650819"/>
            <a:ext cx="4138613"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36969" y="2711269"/>
            <a:ext cx="209391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68469" y="4868682"/>
            <a:ext cx="149701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9">
            <a:extLst>
              <a:ext uri="{FF2B5EF4-FFF2-40B4-BE49-F238E27FC236}">
                <a16:creationId xmlns:lc="http://schemas.openxmlformats.org/drawingml/2006/lockedCanvas" xmlns:a16="http://schemas.microsoft.com/office/drawing/2014/main" xmlns="" id="{38855715-C8AC-47F8-BC89-4DBAC9BCB5F4}"/>
              </a:ext>
            </a:extLst>
          </p:cNvPr>
          <p:cNvSpPr txBox="1"/>
          <p:nvPr/>
        </p:nvSpPr>
        <p:spPr>
          <a:xfrm>
            <a:off x="6000257" y="4565469"/>
            <a:ext cx="831850" cy="261938"/>
          </a:xfrm>
          <a:prstGeom prst="rect">
            <a:avLst/>
          </a:prstGeom>
          <a:solidFill>
            <a:srgbClr val="ED7D31"/>
          </a:solidFill>
          <a:ln w="19050" cap="flat" cmpd="sng" algn="ctr">
            <a:solidFill>
              <a:sysClr val="window" lastClr="FFFFFF"/>
            </a:solidFill>
            <a:prstDash val="solid"/>
            <a:miter lim="800000"/>
          </a:ln>
          <a:effectLst/>
        </p:spPr>
        <p:txBody>
          <a:bodyPr wrap="none">
            <a:spAutoFit/>
          </a:bodyPr>
          <a:lstStyle>
            <a:defPPr>
              <a:defRPr lang="en-GB"/>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50" b="0" i="0" u="none" strike="noStrike" kern="1200" cap="none" spc="0" normalizeH="0" baseline="0" noProof="0" dirty="0">
                <a:ln>
                  <a:noFill/>
                </a:ln>
                <a:solidFill>
                  <a:sysClr val="window" lastClr="FFFFFF"/>
                </a:solidFill>
                <a:effectLst/>
                <a:uLnTx/>
                <a:uFillTx/>
                <a:latin typeface="Calibri Light" panose="020F0302020204030204" pitchFamily="34" charset="0"/>
                <a:ea typeface="+mn-ea"/>
                <a:cs typeface="+mn-cs"/>
              </a:rPr>
              <a:t>5G Projects</a:t>
            </a:r>
          </a:p>
        </p:txBody>
      </p:sp>
      <p:sp>
        <p:nvSpPr>
          <p:cNvPr id="26" name="TextBox 10">
            <a:extLst>
              <a:ext uri="{FF2B5EF4-FFF2-40B4-BE49-F238E27FC236}">
                <a16:creationId xmlns:lc="http://schemas.openxmlformats.org/drawingml/2006/lockedCanvas" xmlns:a16="http://schemas.microsoft.com/office/drawing/2014/main" xmlns="" id="{35FBA7DF-3D9A-4731-A443-944212E20F01}"/>
              </a:ext>
            </a:extLst>
          </p:cNvPr>
          <p:cNvSpPr txBox="1"/>
          <p:nvPr/>
        </p:nvSpPr>
        <p:spPr>
          <a:xfrm>
            <a:off x="5757369" y="1700032"/>
            <a:ext cx="1466850" cy="254000"/>
          </a:xfrm>
          <a:prstGeom prst="rect">
            <a:avLst/>
          </a:prstGeom>
          <a:solidFill>
            <a:srgbClr val="ED7D31"/>
          </a:solidFill>
          <a:ln w="19050" cap="flat" cmpd="sng" algn="ctr">
            <a:solidFill>
              <a:sysClr val="window" lastClr="FFFFFF"/>
            </a:solidFill>
            <a:prstDash val="solid"/>
            <a:miter lim="800000"/>
          </a:ln>
          <a:effectLst/>
        </p:spPr>
        <p:txBody>
          <a:bodyPr wrap="none">
            <a:spAutoFit/>
          </a:bodyPr>
          <a:lstStyle>
            <a:defPPr>
              <a:defRPr lang="en-GB"/>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50" b="0" i="0" u="none" strike="noStrike" kern="1200" cap="none" spc="0" normalizeH="0" baseline="0" noProof="0" dirty="0">
                <a:ln>
                  <a:noFill/>
                </a:ln>
                <a:solidFill>
                  <a:sysClr val="window" lastClr="FFFFFF"/>
                </a:solidFill>
                <a:effectLst/>
                <a:uLnTx/>
                <a:uFillTx/>
                <a:latin typeface="Calibri Light" panose="020F0302020204030204" pitchFamily="34" charset="0"/>
                <a:ea typeface="+mn-ea"/>
                <a:cs typeface="+mn-cs"/>
              </a:rPr>
              <a:t>Other Standards bodies</a:t>
            </a:r>
          </a:p>
        </p:txBody>
      </p:sp>
      <p:pic>
        <p:nvPicPr>
          <p:cNvPr id="27"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840294" y="5900557"/>
            <a:ext cx="13398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12">
            <a:extLst>
              <a:ext uri="{FF2B5EF4-FFF2-40B4-BE49-F238E27FC236}">
                <a16:creationId xmlns:lc="http://schemas.openxmlformats.org/drawingml/2006/lockedCanvas" xmlns:a16="http://schemas.microsoft.com/office/drawing/2014/main" xmlns="" id="{7332D254-C8C2-4EC7-88E6-041420948204}"/>
              </a:ext>
            </a:extLst>
          </p:cNvPr>
          <p:cNvSpPr txBox="1"/>
          <p:nvPr/>
        </p:nvSpPr>
        <p:spPr bwMode="auto">
          <a:xfrm>
            <a:off x="9040319" y="5622744"/>
            <a:ext cx="1247775" cy="254000"/>
          </a:xfrm>
          <a:prstGeom prst="rect">
            <a:avLst/>
          </a:prstGeom>
          <a:solidFill>
            <a:srgbClr val="ED7D31"/>
          </a:solidFill>
          <a:ln w="19050" cap="flat" cmpd="sng" algn="ctr">
            <a:solidFill>
              <a:sysClr val="window" lastClr="FFFFFF"/>
            </a:solidFill>
            <a:prstDash val="solid"/>
            <a:miter lim="800000"/>
          </a:ln>
          <a:effectLst/>
        </p:spPr>
        <p:txBody>
          <a:bodyPr wrap="none">
            <a:spAutoFit/>
          </a:bodyPr>
          <a:lstStyle>
            <a:defPPr>
              <a:defRPr lang="en-GB"/>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50" b="0" i="0" u="none" strike="noStrike" kern="1200" cap="none" spc="0" normalizeH="0" baseline="0" noProof="0" dirty="0">
                <a:ln>
                  <a:noFill/>
                </a:ln>
                <a:solidFill>
                  <a:sysClr val="window" lastClr="FFFFFF"/>
                </a:solidFill>
                <a:effectLst/>
                <a:uLnTx/>
                <a:uFillTx/>
                <a:latin typeface="Calibri Light" panose="020F0302020204030204" pitchFamily="34" charset="0"/>
                <a:ea typeface="+mn-ea"/>
                <a:cs typeface="+mn-cs"/>
              </a:rPr>
              <a:t>Certification Bodies</a:t>
            </a:r>
          </a:p>
        </p:txBody>
      </p:sp>
      <p:sp>
        <p:nvSpPr>
          <p:cNvPr id="30" name="TextBox 13"/>
          <p:cNvSpPr txBox="1">
            <a:spLocks noChangeArrowheads="1"/>
          </p:cNvSpPr>
          <p:nvPr/>
        </p:nvSpPr>
        <p:spPr bwMode="auto">
          <a:xfrm>
            <a:off x="10396044" y="1892119"/>
            <a:ext cx="147955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lnSpc>
                <a:spcPct val="100000"/>
              </a:lnSpc>
              <a:spcBef>
                <a:spcPct val="0"/>
              </a:spcBef>
              <a:buFontTx/>
              <a:buNone/>
            </a:pPr>
            <a:r>
              <a:rPr lang="en-GB" altLang="en-US" sz="400" dirty="0">
                <a:latin typeface="Arial" panose="020B0604020202020204" pitchFamily="34" charset="0"/>
              </a:rPr>
              <a:t>450 MHz Alliance</a:t>
            </a:r>
          </a:p>
          <a:p>
            <a:pPr algn="r">
              <a:lnSpc>
                <a:spcPct val="100000"/>
              </a:lnSpc>
              <a:spcBef>
                <a:spcPct val="0"/>
              </a:spcBef>
              <a:buFontTx/>
              <a:buNone/>
            </a:pPr>
            <a:r>
              <a:rPr lang="en-GB" altLang="en-US" sz="400" dirty="0">
                <a:latin typeface="Arial" panose="020B0604020202020204" pitchFamily="34" charset="0"/>
              </a:rPr>
              <a:t>AISG</a:t>
            </a:r>
          </a:p>
          <a:p>
            <a:pPr algn="r">
              <a:lnSpc>
                <a:spcPct val="100000"/>
              </a:lnSpc>
              <a:spcBef>
                <a:spcPct val="0"/>
              </a:spcBef>
              <a:buFontTx/>
              <a:buNone/>
            </a:pPr>
            <a:r>
              <a:rPr lang="en-GB" altLang="en-US" sz="400" dirty="0">
                <a:latin typeface="Arial" panose="020B0604020202020204" pitchFamily="34" charset="0"/>
              </a:rPr>
              <a:t>Bluetooth</a:t>
            </a:r>
          </a:p>
          <a:p>
            <a:pPr algn="r">
              <a:lnSpc>
                <a:spcPct val="100000"/>
              </a:lnSpc>
              <a:spcBef>
                <a:spcPct val="0"/>
              </a:spcBef>
              <a:buFontTx/>
              <a:buNone/>
            </a:pPr>
            <a:r>
              <a:rPr lang="en-GB" altLang="en-US" sz="400" dirty="0">
                <a:latin typeface="Arial" panose="020B0604020202020204" pitchFamily="34" charset="0"/>
              </a:rPr>
              <a:t>Broadband Forum (BBF)</a:t>
            </a:r>
          </a:p>
          <a:p>
            <a:pPr algn="r">
              <a:lnSpc>
                <a:spcPct val="100000"/>
              </a:lnSpc>
              <a:spcBef>
                <a:spcPct val="0"/>
              </a:spcBef>
              <a:buFontTx/>
              <a:buNone/>
            </a:pPr>
            <a:r>
              <a:rPr lang="en-GB" altLang="en-US" sz="400" dirty="0">
                <a:latin typeface="Arial" panose="020B0604020202020204" pitchFamily="34" charset="0"/>
              </a:rPr>
              <a:t>CableLabs</a:t>
            </a:r>
          </a:p>
          <a:p>
            <a:pPr algn="r">
              <a:lnSpc>
                <a:spcPct val="100000"/>
              </a:lnSpc>
              <a:spcBef>
                <a:spcPct val="0"/>
              </a:spcBef>
              <a:buFontTx/>
              <a:buNone/>
            </a:pPr>
            <a:r>
              <a:rPr lang="en-GB" altLang="en-US" sz="400" dirty="0">
                <a:latin typeface="Arial" panose="020B0604020202020204" pitchFamily="34" charset="0"/>
              </a:rPr>
              <a:t>International Special Committee on Radio Interference (CISPR)</a:t>
            </a:r>
          </a:p>
          <a:p>
            <a:pPr algn="r">
              <a:lnSpc>
                <a:spcPct val="100000"/>
              </a:lnSpc>
              <a:spcBef>
                <a:spcPct val="0"/>
              </a:spcBef>
              <a:buFontTx/>
              <a:buNone/>
            </a:pPr>
            <a:r>
              <a:rPr lang="en-GB" altLang="en-US" sz="400" dirty="0">
                <a:latin typeface="Arial" panose="020B0604020202020204" pitchFamily="34" charset="0"/>
              </a:rPr>
              <a:t>CTIA </a:t>
            </a:r>
          </a:p>
          <a:p>
            <a:pPr algn="r">
              <a:lnSpc>
                <a:spcPct val="100000"/>
              </a:lnSpc>
              <a:spcBef>
                <a:spcPct val="0"/>
              </a:spcBef>
              <a:buFontTx/>
              <a:buNone/>
            </a:pPr>
            <a:r>
              <a:rPr lang="en-GB" altLang="en-US" sz="400" dirty="0">
                <a:latin typeface="Arial" panose="020B0604020202020204" pitchFamily="34" charset="0"/>
              </a:rPr>
              <a:t>Digital Video Broadcasting (DVB) Project</a:t>
            </a:r>
          </a:p>
          <a:p>
            <a:pPr algn="r">
              <a:lnSpc>
                <a:spcPct val="100000"/>
              </a:lnSpc>
              <a:spcBef>
                <a:spcPct val="0"/>
              </a:spcBef>
              <a:buFontTx/>
              <a:buNone/>
            </a:pPr>
            <a:r>
              <a:rPr lang="en-GB" altLang="en-US" sz="400" dirty="0">
                <a:latin typeface="Arial" panose="020B0604020202020204" pitchFamily="34" charset="0"/>
              </a:rPr>
              <a:t>Ecma International</a:t>
            </a:r>
          </a:p>
          <a:p>
            <a:pPr algn="r">
              <a:lnSpc>
                <a:spcPct val="100000"/>
              </a:lnSpc>
              <a:spcBef>
                <a:spcPct val="0"/>
              </a:spcBef>
              <a:buFontTx/>
              <a:buNone/>
            </a:pPr>
            <a:r>
              <a:rPr lang="en-GB" altLang="en-US" sz="400" dirty="0">
                <a:latin typeface="Arial" panose="020B0604020202020204" pitchFamily="34" charset="0"/>
              </a:rPr>
              <a:t>Expert Group for Emergency Access (EGEA)</a:t>
            </a:r>
          </a:p>
          <a:p>
            <a:pPr algn="r">
              <a:lnSpc>
                <a:spcPct val="100000"/>
              </a:lnSpc>
              <a:spcBef>
                <a:spcPct val="0"/>
              </a:spcBef>
              <a:buFontTx/>
              <a:buNone/>
            </a:pPr>
            <a:r>
              <a:rPr lang="en-GB" altLang="en-US" sz="400" dirty="0">
                <a:latin typeface="Arial" panose="020B0604020202020204" pitchFamily="34" charset="0"/>
              </a:rPr>
              <a:t>Eurescom</a:t>
            </a:r>
          </a:p>
          <a:p>
            <a:pPr algn="r">
              <a:lnSpc>
                <a:spcPct val="100000"/>
              </a:lnSpc>
              <a:spcBef>
                <a:spcPct val="0"/>
              </a:spcBef>
              <a:buFontTx/>
              <a:buNone/>
            </a:pPr>
            <a:r>
              <a:rPr lang="en-GB" altLang="en-US" sz="400" dirty="0">
                <a:latin typeface="Arial" panose="020B0604020202020204" pitchFamily="34" charset="0"/>
              </a:rPr>
              <a:t>COST 273 </a:t>
            </a:r>
          </a:p>
          <a:p>
            <a:pPr algn="r">
              <a:lnSpc>
                <a:spcPct val="100000"/>
              </a:lnSpc>
              <a:spcBef>
                <a:spcPct val="0"/>
              </a:spcBef>
              <a:buFontTx/>
              <a:buNone/>
            </a:pPr>
            <a:r>
              <a:rPr lang="en-GB" altLang="en-US" sz="400" dirty="0">
                <a:latin typeface="Arial" panose="020B0604020202020204" pitchFamily="34" charset="0"/>
              </a:rPr>
              <a:t>European Radiocommunications Committee (ERC)</a:t>
            </a:r>
          </a:p>
          <a:p>
            <a:pPr algn="r">
              <a:lnSpc>
                <a:spcPct val="100000"/>
              </a:lnSpc>
              <a:spcBef>
                <a:spcPct val="0"/>
              </a:spcBef>
              <a:buFontTx/>
              <a:buNone/>
            </a:pPr>
            <a:r>
              <a:rPr lang="en-GB" altLang="en-US" sz="400" dirty="0">
                <a:latin typeface="Arial" panose="020B0604020202020204" pitchFamily="34" charset="0"/>
              </a:rPr>
              <a:t>Fixed Mobile Convergence Alliance (FMCA)</a:t>
            </a:r>
          </a:p>
          <a:p>
            <a:pPr algn="r">
              <a:lnSpc>
                <a:spcPct val="100000"/>
              </a:lnSpc>
              <a:spcBef>
                <a:spcPct val="0"/>
              </a:spcBef>
              <a:buFontTx/>
              <a:buNone/>
            </a:pPr>
            <a:r>
              <a:rPr lang="en-GB" altLang="en-US" sz="400" dirty="0">
                <a:latin typeface="Arial" panose="020B0604020202020204" pitchFamily="34" charset="0"/>
              </a:rPr>
              <a:t>Global Certification Forum (GCF)</a:t>
            </a:r>
          </a:p>
          <a:p>
            <a:pPr algn="r">
              <a:lnSpc>
                <a:spcPct val="100000"/>
              </a:lnSpc>
              <a:spcBef>
                <a:spcPct val="0"/>
              </a:spcBef>
              <a:buFontTx/>
              <a:buNone/>
            </a:pPr>
            <a:r>
              <a:rPr lang="en-GB" altLang="en-US" sz="400" dirty="0">
                <a:latin typeface="Arial" panose="020B0604020202020204" pitchFamily="34" charset="0"/>
              </a:rPr>
              <a:t>Global TD-LTE Initiative (GTD)</a:t>
            </a:r>
          </a:p>
          <a:p>
            <a:pPr algn="r">
              <a:lnSpc>
                <a:spcPct val="100000"/>
              </a:lnSpc>
              <a:spcBef>
                <a:spcPct val="0"/>
              </a:spcBef>
              <a:buFontTx/>
              <a:buNone/>
            </a:pPr>
            <a:r>
              <a:rPr lang="en-GB" altLang="en-US" sz="400" dirty="0">
                <a:latin typeface="Arial" panose="020B0604020202020204" pitchFamily="34" charset="0"/>
              </a:rPr>
              <a:t>GPS Industry Council</a:t>
            </a:r>
          </a:p>
          <a:p>
            <a:pPr algn="r">
              <a:lnSpc>
                <a:spcPct val="100000"/>
              </a:lnSpc>
              <a:spcBef>
                <a:spcPct val="0"/>
              </a:spcBef>
              <a:buFontTx/>
              <a:buNone/>
            </a:pPr>
            <a:r>
              <a:rPr lang="en-GB" altLang="en-US" sz="400" dirty="0">
                <a:latin typeface="Arial" panose="020B0604020202020204" pitchFamily="34" charset="0"/>
              </a:rPr>
              <a:t>GSM Association</a:t>
            </a:r>
          </a:p>
          <a:p>
            <a:pPr algn="r">
              <a:lnSpc>
                <a:spcPct val="100000"/>
              </a:lnSpc>
              <a:spcBef>
                <a:spcPct val="0"/>
              </a:spcBef>
              <a:buFontTx/>
              <a:buNone/>
            </a:pPr>
            <a:r>
              <a:rPr lang="en-GB" altLang="en-US" sz="400" dirty="0">
                <a:latin typeface="Arial" panose="020B0604020202020204" pitchFamily="34" charset="0"/>
              </a:rPr>
              <a:t>HomeRF Forum</a:t>
            </a:r>
          </a:p>
          <a:p>
            <a:pPr algn="r">
              <a:lnSpc>
                <a:spcPct val="100000"/>
              </a:lnSpc>
              <a:spcBef>
                <a:spcPct val="0"/>
              </a:spcBef>
              <a:buFontTx/>
              <a:buNone/>
            </a:pPr>
            <a:r>
              <a:rPr lang="en-GB" altLang="en-US" sz="400" dirty="0">
                <a:latin typeface="Arial" panose="020B0604020202020204" pitchFamily="34" charset="0"/>
              </a:rPr>
              <a:t>IDB Forum</a:t>
            </a:r>
          </a:p>
          <a:p>
            <a:pPr algn="r">
              <a:lnSpc>
                <a:spcPct val="100000"/>
              </a:lnSpc>
              <a:spcBef>
                <a:spcPct val="0"/>
              </a:spcBef>
              <a:buFontTx/>
              <a:buNone/>
            </a:pPr>
            <a:r>
              <a:rPr lang="en-GB" altLang="en-US" sz="400" dirty="0">
                <a:latin typeface="Arial" panose="020B0604020202020204" pitchFamily="34" charset="0"/>
              </a:rPr>
              <a:t>IEEE</a:t>
            </a:r>
          </a:p>
          <a:p>
            <a:pPr algn="r">
              <a:lnSpc>
                <a:spcPct val="100000"/>
              </a:lnSpc>
              <a:spcBef>
                <a:spcPct val="0"/>
              </a:spcBef>
              <a:buFontTx/>
              <a:buNone/>
            </a:pPr>
            <a:r>
              <a:rPr lang="en-GB" altLang="en-US" sz="400" dirty="0">
                <a:latin typeface="Arial" panose="020B0604020202020204" pitchFamily="34" charset="0"/>
              </a:rPr>
              <a:t>Internet Engineering Task Force (IETF)</a:t>
            </a:r>
          </a:p>
          <a:p>
            <a:pPr algn="r">
              <a:lnSpc>
                <a:spcPct val="100000"/>
              </a:lnSpc>
              <a:spcBef>
                <a:spcPct val="0"/>
              </a:spcBef>
              <a:buFontTx/>
              <a:buNone/>
            </a:pPr>
            <a:r>
              <a:rPr lang="en-GB" altLang="en-US" sz="400" dirty="0">
                <a:latin typeface="Arial" panose="020B0604020202020204" pitchFamily="34" charset="0"/>
              </a:rPr>
              <a:t>IrDA</a:t>
            </a:r>
          </a:p>
          <a:p>
            <a:pPr algn="r">
              <a:lnSpc>
                <a:spcPct val="100000"/>
              </a:lnSpc>
              <a:spcBef>
                <a:spcPct val="0"/>
              </a:spcBef>
              <a:buFontTx/>
              <a:buNone/>
            </a:pPr>
            <a:r>
              <a:rPr lang="en-GB" altLang="en-US" sz="400" dirty="0">
                <a:latin typeface="Arial" panose="020B0604020202020204" pitchFamily="34" charset="0"/>
              </a:rPr>
              <a:t>International Multimedia Telecomunications Consortium (IMTC)</a:t>
            </a:r>
          </a:p>
          <a:p>
            <a:pPr algn="r">
              <a:lnSpc>
                <a:spcPct val="100000"/>
              </a:lnSpc>
              <a:spcBef>
                <a:spcPct val="0"/>
              </a:spcBef>
              <a:buFontTx/>
              <a:buNone/>
            </a:pPr>
            <a:r>
              <a:rPr lang="en-GB" altLang="en-US" sz="400" dirty="0">
                <a:latin typeface="Arial" panose="020B0604020202020204" pitchFamily="34" charset="0"/>
              </a:rPr>
              <a:t>Internet Streaming Media Alliance</a:t>
            </a:r>
          </a:p>
          <a:p>
            <a:pPr algn="r">
              <a:lnSpc>
                <a:spcPct val="100000"/>
              </a:lnSpc>
              <a:spcBef>
                <a:spcPct val="0"/>
              </a:spcBef>
              <a:buFontTx/>
              <a:buNone/>
            </a:pPr>
            <a:r>
              <a:rPr lang="en-GB" altLang="en-US" sz="400" dirty="0">
                <a:latin typeface="Arial" panose="020B0604020202020204" pitchFamily="34" charset="0"/>
              </a:rPr>
              <a:t>ISO-ITU expert group</a:t>
            </a:r>
          </a:p>
          <a:p>
            <a:pPr algn="r">
              <a:lnSpc>
                <a:spcPct val="100000"/>
              </a:lnSpc>
              <a:spcBef>
                <a:spcPct val="0"/>
              </a:spcBef>
              <a:buFontTx/>
              <a:buNone/>
            </a:pPr>
            <a:r>
              <a:rPr lang="en-GB" altLang="en-US" sz="400" dirty="0">
                <a:latin typeface="Arial" panose="020B0604020202020204" pitchFamily="34" charset="0"/>
              </a:rPr>
              <a:t>ISO MPEG / JPEG</a:t>
            </a:r>
          </a:p>
          <a:p>
            <a:pPr algn="r">
              <a:lnSpc>
                <a:spcPct val="100000"/>
              </a:lnSpc>
              <a:spcBef>
                <a:spcPct val="0"/>
              </a:spcBef>
              <a:buFontTx/>
              <a:buNone/>
            </a:pPr>
            <a:r>
              <a:rPr lang="en-GB" altLang="en-US" sz="400" dirty="0">
                <a:latin typeface="Arial" panose="020B0604020202020204" pitchFamily="34" charset="0"/>
              </a:rPr>
              <a:t>ITU-T SG2</a:t>
            </a:r>
          </a:p>
          <a:p>
            <a:pPr algn="r">
              <a:lnSpc>
                <a:spcPct val="100000"/>
              </a:lnSpc>
              <a:spcBef>
                <a:spcPct val="0"/>
              </a:spcBef>
              <a:buFontTx/>
              <a:buNone/>
            </a:pPr>
            <a:r>
              <a:rPr lang="en-GB" altLang="en-US" sz="400" dirty="0">
                <a:latin typeface="Arial" panose="020B0604020202020204" pitchFamily="34" charset="0"/>
              </a:rPr>
              <a:t>JAIN tm (Javatm APIs for Integrated Networks)</a:t>
            </a:r>
          </a:p>
          <a:p>
            <a:pPr algn="r">
              <a:lnSpc>
                <a:spcPct val="100000"/>
              </a:lnSpc>
              <a:spcBef>
                <a:spcPct val="0"/>
              </a:spcBef>
              <a:buFontTx/>
              <a:buNone/>
            </a:pPr>
            <a:r>
              <a:rPr lang="en-GB" altLang="en-US" sz="400" dirty="0">
                <a:latin typeface="Arial" panose="020B0604020202020204" pitchFamily="34" charset="0"/>
              </a:rPr>
              <a:t>The Java Community Process (JCP)</a:t>
            </a:r>
          </a:p>
          <a:p>
            <a:pPr algn="r">
              <a:lnSpc>
                <a:spcPct val="100000"/>
              </a:lnSpc>
              <a:spcBef>
                <a:spcPct val="0"/>
              </a:spcBef>
              <a:buFontTx/>
              <a:buNone/>
            </a:pPr>
            <a:r>
              <a:rPr lang="en-GB" altLang="en-US" sz="400" dirty="0">
                <a:latin typeface="Arial" panose="020B0604020202020204" pitchFamily="34" charset="0"/>
              </a:rPr>
              <a:t>Liberty Alliance Project</a:t>
            </a:r>
          </a:p>
          <a:p>
            <a:pPr algn="r">
              <a:lnSpc>
                <a:spcPct val="100000"/>
              </a:lnSpc>
              <a:spcBef>
                <a:spcPct val="0"/>
              </a:spcBef>
              <a:buFontTx/>
              <a:buNone/>
            </a:pPr>
            <a:r>
              <a:rPr lang="en-GB" altLang="en-US" sz="400" dirty="0">
                <a:latin typeface="Arial" panose="020B0604020202020204" pitchFamily="34" charset="0"/>
              </a:rPr>
              <a:t>LTE/SAE Trial Initiative (LSTI)</a:t>
            </a:r>
          </a:p>
          <a:p>
            <a:pPr algn="r">
              <a:lnSpc>
                <a:spcPct val="100000"/>
              </a:lnSpc>
              <a:spcBef>
                <a:spcPct val="0"/>
              </a:spcBef>
              <a:buFontTx/>
              <a:buNone/>
            </a:pPr>
            <a:r>
              <a:rPr lang="en-GB" altLang="en-US" sz="400" dirty="0">
                <a:latin typeface="Arial" panose="020B0604020202020204" pitchFamily="34" charset="0"/>
              </a:rPr>
              <a:t>Metro Ethernet Forum (MEF)</a:t>
            </a:r>
          </a:p>
          <a:p>
            <a:pPr algn="r">
              <a:lnSpc>
                <a:spcPct val="100000"/>
              </a:lnSpc>
              <a:spcBef>
                <a:spcPct val="0"/>
              </a:spcBef>
              <a:buFontTx/>
              <a:buNone/>
            </a:pPr>
            <a:r>
              <a:rPr lang="en-GB" altLang="en-US" sz="400" dirty="0">
                <a:latin typeface="Arial" panose="020B0604020202020204" pitchFamily="34" charset="0"/>
              </a:rPr>
              <a:t>NENA</a:t>
            </a:r>
          </a:p>
          <a:p>
            <a:pPr algn="r">
              <a:lnSpc>
                <a:spcPct val="100000"/>
              </a:lnSpc>
              <a:spcBef>
                <a:spcPct val="0"/>
              </a:spcBef>
              <a:buFontTx/>
              <a:buNone/>
            </a:pPr>
            <a:r>
              <a:rPr lang="en-GB" altLang="en-US" sz="400" dirty="0">
                <a:latin typeface="Arial" panose="020B0604020202020204" pitchFamily="34" charset="0"/>
              </a:rPr>
              <a:t>NGMN (Next Generation Mobile Networks)</a:t>
            </a:r>
          </a:p>
          <a:p>
            <a:pPr algn="r">
              <a:lnSpc>
                <a:spcPct val="100000"/>
              </a:lnSpc>
              <a:spcBef>
                <a:spcPct val="0"/>
              </a:spcBef>
              <a:buFontTx/>
              <a:buNone/>
            </a:pPr>
            <a:r>
              <a:rPr lang="en-GB" altLang="en-US" sz="400" dirty="0">
                <a:latin typeface="Arial" panose="020B0604020202020204" pitchFamily="34" charset="0"/>
              </a:rPr>
              <a:t>oneM2M</a:t>
            </a:r>
          </a:p>
          <a:p>
            <a:pPr algn="r">
              <a:lnSpc>
                <a:spcPct val="100000"/>
              </a:lnSpc>
              <a:spcBef>
                <a:spcPct val="0"/>
              </a:spcBef>
              <a:buFontTx/>
              <a:buNone/>
            </a:pPr>
            <a:r>
              <a:rPr lang="en-GB" altLang="en-US" sz="400" dirty="0">
                <a:latin typeface="Arial" panose="020B0604020202020204" pitchFamily="34" charset="0"/>
              </a:rPr>
              <a:t>OMA (Open Mobile Alliance )</a:t>
            </a:r>
          </a:p>
          <a:p>
            <a:pPr algn="r">
              <a:lnSpc>
                <a:spcPct val="100000"/>
              </a:lnSpc>
              <a:spcBef>
                <a:spcPct val="0"/>
              </a:spcBef>
              <a:buFontTx/>
              <a:buNone/>
            </a:pPr>
            <a:r>
              <a:rPr lang="en-GB" altLang="en-US" sz="400" dirty="0">
                <a:latin typeface="Arial" panose="020B0604020202020204" pitchFamily="34" charset="0"/>
              </a:rPr>
              <a:t>Open Networking Foundation (ONF)</a:t>
            </a:r>
          </a:p>
          <a:p>
            <a:pPr algn="r">
              <a:lnSpc>
                <a:spcPct val="100000"/>
              </a:lnSpc>
              <a:spcBef>
                <a:spcPct val="0"/>
              </a:spcBef>
              <a:buFontTx/>
              <a:buNone/>
            </a:pPr>
            <a:r>
              <a:rPr lang="en-GB" altLang="en-US" sz="400" dirty="0">
                <a:latin typeface="Arial" panose="020B0604020202020204" pitchFamily="34" charset="0"/>
              </a:rPr>
              <a:t>Open IPTV Forum</a:t>
            </a:r>
          </a:p>
          <a:p>
            <a:pPr algn="r">
              <a:lnSpc>
                <a:spcPct val="100000"/>
              </a:lnSpc>
              <a:spcBef>
                <a:spcPct val="0"/>
              </a:spcBef>
              <a:buFontTx/>
              <a:buNone/>
            </a:pPr>
            <a:r>
              <a:rPr lang="en-GB" altLang="en-US" sz="400" dirty="0">
                <a:latin typeface="Arial" panose="020B0604020202020204" pitchFamily="34" charset="0"/>
              </a:rPr>
              <a:t>Object Management Group (OMG)</a:t>
            </a:r>
          </a:p>
          <a:p>
            <a:pPr algn="r">
              <a:lnSpc>
                <a:spcPct val="100000"/>
              </a:lnSpc>
              <a:spcBef>
                <a:spcPct val="0"/>
              </a:spcBef>
              <a:buFontTx/>
              <a:buNone/>
            </a:pPr>
            <a:r>
              <a:rPr lang="en-GB" altLang="en-US" sz="400" dirty="0">
                <a:latin typeface="Arial" panose="020B0604020202020204" pitchFamily="34" charset="0"/>
              </a:rPr>
              <a:t>PCS Type Certification Review Board (PTCRB)</a:t>
            </a:r>
          </a:p>
          <a:p>
            <a:pPr algn="r">
              <a:lnSpc>
                <a:spcPct val="100000"/>
              </a:lnSpc>
              <a:spcBef>
                <a:spcPct val="0"/>
              </a:spcBef>
              <a:buFontTx/>
              <a:buNone/>
            </a:pPr>
            <a:r>
              <a:rPr lang="en-GB" altLang="en-US" sz="400" dirty="0">
                <a:latin typeface="Arial" panose="020B0604020202020204" pitchFamily="34" charset="0"/>
              </a:rPr>
              <a:t>Portable Computer and Communications Association (PCCA)</a:t>
            </a:r>
          </a:p>
          <a:p>
            <a:pPr algn="r">
              <a:lnSpc>
                <a:spcPct val="100000"/>
              </a:lnSpc>
              <a:spcBef>
                <a:spcPct val="0"/>
              </a:spcBef>
              <a:buFontTx/>
              <a:buNone/>
            </a:pPr>
            <a:r>
              <a:rPr lang="en-GB" altLang="en-US" sz="400" dirty="0">
                <a:latin typeface="Arial" panose="020B0604020202020204" pitchFamily="34" charset="0"/>
              </a:rPr>
              <a:t>Presence and Availability Management (PAM) Forum</a:t>
            </a:r>
          </a:p>
          <a:p>
            <a:pPr algn="r">
              <a:lnSpc>
                <a:spcPct val="100000"/>
              </a:lnSpc>
              <a:spcBef>
                <a:spcPct val="0"/>
              </a:spcBef>
              <a:buFontTx/>
              <a:buNone/>
            </a:pPr>
            <a:r>
              <a:rPr lang="en-GB" altLang="en-US" sz="400" dirty="0">
                <a:latin typeface="Arial" panose="020B0604020202020204" pitchFamily="34" charset="0"/>
              </a:rPr>
              <a:t>RSA Laboratories</a:t>
            </a:r>
          </a:p>
          <a:p>
            <a:pPr algn="r">
              <a:lnSpc>
                <a:spcPct val="100000"/>
              </a:lnSpc>
              <a:spcBef>
                <a:spcPct val="0"/>
              </a:spcBef>
              <a:buFontTx/>
              <a:buNone/>
            </a:pPr>
            <a:r>
              <a:rPr lang="en-GB" altLang="en-US" sz="400" dirty="0">
                <a:latin typeface="Arial" panose="020B0604020202020204" pitchFamily="34" charset="0"/>
              </a:rPr>
              <a:t>SDR Forum</a:t>
            </a:r>
          </a:p>
          <a:p>
            <a:pPr algn="r">
              <a:lnSpc>
                <a:spcPct val="100000"/>
              </a:lnSpc>
              <a:spcBef>
                <a:spcPct val="0"/>
              </a:spcBef>
              <a:buFontTx/>
              <a:buNone/>
            </a:pPr>
            <a:r>
              <a:rPr lang="en-GB" altLang="en-US" sz="400" dirty="0">
                <a:latin typeface="Arial" panose="020B0604020202020204" pitchFamily="34" charset="0"/>
              </a:rPr>
              <a:t>Sun Micro Systems Inc</a:t>
            </a:r>
          </a:p>
          <a:p>
            <a:pPr algn="r">
              <a:lnSpc>
                <a:spcPct val="100000"/>
              </a:lnSpc>
              <a:spcBef>
                <a:spcPct val="0"/>
              </a:spcBef>
              <a:buFontTx/>
              <a:buNone/>
            </a:pPr>
            <a:r>
              <a:rPr lang="en-GB" altLang="en-US" sz="400" dirty="0">
                <a:latin typeface="Arial" panose="020B0604020202020204" pitchFamily="34" charset="0"/>
              </a:rPr>
              <a:t>Steerco</a:t>
            </a:r>
          </a:p>
          <a:p>
            <a:pPr algn="r">
              <a:lnSpc>
                <a:spcPct val="100000"/>
              </a:lnSpc>
              <a:spcBef>
                <a:spcPct val="0"/>
              </a:spcBef>
              <a:buFontTx/>
              <a:buNone/>
            </a:pPr>
            <a:r>
              <a:rPr lang="en-GB" altLang="en-US" sz="400" dirty="0">
                <a:latin typeface="Arial" panose="020B0604020202020204" pitchFamily="34" charset="0"/>
              </a:rPr>
              <a:t>SyncML Initiative</a:t>
            </a:r>
          </a:p>
          <a:p>
            <a:pPr algn="r">
              <a:lnSpc>
                <a:spcPct val="100000"/>
              </a:lnSpc>
              <a:spcBef>
                <a:spcPct val="0"/>
              </a:spcBef>
              <a:buFontTx/>
              <a:buNone/>
            </a:pPr>
            <a:r>
              <a:rPr lang="en-GB" altLang="en-US" sz="400" dirty="0">
                <a:latin typeface="Arial" panose="020B0604020202020204" pitchFamily="34" charset="0"/>
              </a:rPr>
              <a:t>Trusted Computing Group (TCG)</a:t>
            </a:r>
          </a:p>
          <a:p>
            <a:pPr algn="r">
              <a:lnSpc>
                <a:spcPct val="100000"/>
              </a:lnSpc>
              <a:spcBef>
                <a:spcPct val="0"/>
              </a:spcBef>
              <a:buFontTx/>
              <a:buNone/>
            </a:pPr>
            <a:r>
              <a:rPr lang="en-GB" altLang="en-US" sz="400" dirty="0">
                <a:latin typeface="Arial" panose="020B0604020202020204" pitchFamily="34" charset="0"/>
              </a:rPr>
              <a:t>TeleManagement Forum (TMF)</a:t>
            </a:r>
          </a:p>
          <a:p>
            <a:pPr algn="r">
              <a:lnSpc>
                <a:spcPct val="100000"/>
              </a:lnSpc>
              <a:spcBef>
                <a:spcPct val="0"/>
              </a:spcBef>
              <a:buFontTx/>
              <a:buNone/>
            </a:pPr>
            <a:r>
              <a:rPr lang="en-GB" altLang="en-US" sz="400" dirty="0">
                <a:latin typeface="Arial" panose="020B0604020202020204" pitchFamily="34" charset="0"/>
              </a:rPr>
              <a:t>TCCA</a:t>
            </a:r>
          </a:p>
          <a:p>
            <a:pPr algn="r">
              <a:lnSpc>
                <a:spcPct val="100000"/>
              </a:lnSpc>
              <a:spcBef>
                <a:spcPct val="0"/>
              </a:spcBef>
              <a:buFontTx/>
              <a:buNone/>
            </a:pPr>
            <a:r>
              <a:rPr lang="en-GB" altLang="en-US" sz="400" dirty="0">
                <a:latin typeface="Arial" panose="020B0604020202020204" pitchFamily="34" charset="0"/>
              </a:rPr>
              <a:t>TIA /TR45</a:t>
            </a:r>
          </a:p>
          <a:p>
            <a:pPr algn="r">
              <a:lnSpc>
                <a:spcPct val="100000"/>
              </a:lnSpc>
              <a:spcBef>
                <a:spcPct val="0"/>
              </a:spcBef>
              <a:buFontTx/>
              <a:buNone/>
            </a:pPr>
            <a:r>
              <a:rPr lang="en-GB" altLang="en-US" sz="400" dirty="0">
                <a:latin typeface="Arial" panose="020B0604020202020204" pitchFamily="34" charset="0"/>
              </a:rPr>
              <a:t>TIA/TR47</a:t>
            </a:r>
          </a:p>
          <a:p>
            <a:pPr algn="r">
              <a:lnSpc>
                <a:spcPct val="100000"/>
              </a:lnSpc>
              <a:spcBef>
                <a:spcPct val="0"/>
              </a:spcBef>
              <a:buFontTx/>
              <a:buNone/>
            </a:pPr>
            <a:r>
              <a:rPr lang="en-GB" altLang="en-US" sz="400" dirty="0">
                <a:latin typeface="Arial" panose="020B0604020202020204" pitchFamily="34" charset="0"/>
              </a:rPr>
              <a:t>TV-anytime Forum</a:t>
            </a:r>
          </a:p>
          <a:p>
            <a:pPr algn="r">
              <a:lnSpc>
                <a:spcPct val="100000"/>
              </a:lnSpc>
              <a:spcBef>
                <a:spcPct val="0"/>
              </a:spcBef>
              <a:buFontTx/>
              <a:buNone/>
            </a:pPr>
            <a:r>
              <a:rPr lang="en-GB" altLang="en-US" sz="400" dirty="0">
                <a:latin typeface="Arial" panose="020B0604020202020204" pitchFamily="34" charset="0"/>
              </a:rPr>
              <a:t>Voice eXtensible Mark-up Language (VXML) Forum</a:t>
            </a:r>
          </a:p>
          <a:p>
            <a:pPr algn="r">
              <a:lnSpc>
                <a:spcPct val="100000"/>
              </a:lnSpc>
              <a:spcBef>
                <a:spcPct val="0"/>
              </a:spcBef>
              <a:buFontTx/>
              <a:buNone/>
            </a:pPr>
            <a:r>
              <a:rPr lang="en-GB" altLang="en-US" sz="400" dirty="0">
                <a:latin typeface="Arial" panose="020B0604020202020204" pitchFamily="34" charset="0"/>
              </a:rPr>
              <a:t>Wi-Fi Alliance</a:t>
            </a:r>
          </a:p>
          <a:p>
            <a:pPr algn="r">
              <a:lnSpc>
                <a:spcPct val="100000"/>
              </a:lnSpc>
              <a:spcBef>
                <a:spcPct val="0"/>
              </a:spcBef>
              <a:buFontTx/>
              <a:buNone/>
            </a:pPr>
            <a:r>
              <a:rPr lang="en-GB" altLang="en-US" sz="400" dirty="0">
                <a:latin typeface="Arial" panose="020B0604020202020204" pitchFamily="34" charset="0"/>
              </a:rPr>
              <a:t>Wireless Broadband Alliance (WBA)</a:t>
            </a:r>
          </a:p>
          <a:p>
            <a:pPr algn="r">
              <a:lnSpc>
                <a:spcPct val="100000"/>
              </a:lnSpc>
              <a:spcBef>
                <a:spcPct val="0"/>
              </a:spcBef>
              <a:buFontTx/>
              <a:buNone/>
            </a:pPr>
            <a:r>
              <a:rPr lang="en-GB" altLang="en-US" sz="400" dirty="0">
                <a:latin typeface="Arial" panose="020B0604020202020204" pitchFamily="34" charset="0"/>
              </a:rPr>
              <a:t>WLAN Smart Card Consortium</a:t>
            </a:r>
          </a:p>
          <a:p>
            <a:pPr algn="r">
              <a:lnSpc>
                <a:spcPct val="100000"/>
              </a:lnSpc>
              <a:spcBef>
                <a:spcPct val="0"/>
              </a:spcBef>
              <a:buFontTx/>
              <a:buNone/>
            </a:pPr>
            <a:r>
              <a:rPr lang="en-GB" altLang="en-US" sz="400" dirty="0">
                <a:latin typeface="Arial" panose="020B0604020202020204" pitchFamily="34" charset="0"/>
              </a:rPr>
              <a:t>Wireless World Research Forum (WWRF)</a:t>
            </a:r>
          </a:p>
          <a:p>
            <a:pPr algn="r">
              <a:lnSpc>
                <a:spcPct val="100000"/>
              </a:lnSpc>
              <a:spcBef>
                <a:spcPct val="0"/>
              </a:spcBef>
              <a:buFontTx/>
              <a:buNone/>
            </a:pPr>
            <a:r>
              <a:rPr lang="en-GB" altLang="en-US" sz="400" dirty="0">
                <a:latin typeface="Arial" panose="020B0604020202020204" pitchFamily="34" charset="0"/>
              </a:rPr>
              <a:t>World Wide Web Consortium (W3C)</a:t>
            </a:r>
          </a:p>
          <a:p>
            <a:pPr algn="r">
              <a:lnSpc>
                <a:spcPct val="100000"/>
              </a:lnSpc>
              <a:spcBef>
                <a:spcPct val="0"/>
              </a:spcBef>
              <a:buFontTx/>
              <a:buNone/>
            </a:pPr>
            <a:endParaRPr lang="en-GB" altLang="en-US" sz="400" dirty="0">
              <a:latin typeface="Arial" panose="020B0604020202020204" pitchFamily="34" charset="0"/>
            </a:endParaRPr>
          </a:p>
          <a:p>
            <a:pPr algn="r">
              <a:lnSpc>
                <a:spcPct val="100000"/>
              </a:lnSpc>
              <a:spcBef>
                <a:spcPct val="0"/>
              </a:spcBef>
              <a:buFontTx/>
              <a:buNone/>
            </a:pPr>
            <a:endParaRPr lang="en-GB" altLang="en-US" sz="400" dirty="0">
              <a:latin typeface="Arial" panose="020B0604020202020204" pitchFamily="34" charset="0"/>
            </a:endParaRPr>
          </a:p>
          <a:p>
            <a:pPr algn="r">
              <a:lnSpc>
                <a:spcPct val="100000"/>
              </a:lnSpc>
              <a:spcBef>
                <a:spcPct val="0"/>
              </a:spcBef>
              <a:buFontTx/>
              <a:buNone/>
            </a:pPr>
            <a:endParaRPr lang="en-GB" altLang="en-US" sz="400" dirty="0">
              <a:latin typeface="Arial" panose="020B0604020202020204" pitchFamily="34" charset="0"/>
            </a:endParaRPr>
          </a:p>
          <a:p>
            <a:pPr algn="r">
              <a:lnSpc>
                <a:spcPct val="100000"/>
              </a:lnSpc>
              <a:spcBef>
                <a:spcPct val="0"/>
              </a:spcBef>
              <a:buFontTx/>
              <a:buNone/>
            </a:pPr>
            <a:endParaRPr lang="en-GB" altLang="en-US" sz="400" dirty="0">
              <a:latin typeface="Arial" panose="020B0604020202020204" pitchFamily="34" charset="0"/>
            </a:endParaRPr>
          </a:p>
          <a:p>
            <a:pPr algn="r">
              <a:lnSpc>
                <a:spcPct val="100000"/>
              </a:lnSpc>
              <a:spcBef>
                <a:spcPct val="0"/>
              </a:spcBef>
              <a:buFontTx/>
              <a:buNone/>
            </a:pPr>
            <a:endParaRPr lang="en-GB" altLang="en-US" sz="400" dirty="0">
              <a:latin typeface="Arial" panose="020B0604020202020204" pitchFamily="34" charset="0"/>
            </a:endParaRPr>
          </a:p>
        </p:txBody>
      </p:sp>
      <p:sp>
        <p:nvSpPr>
          <p:cNvPr id="31" name="TextBox 15">
            <a:extLst>
              <a:ext uri="{FF2B5EF4-FFF2-40B4-BE49-F238E27FC236}">
                <a16:creationId xmlns:lc="http://schemas.openxmlformats.org/drawingml/2006/lockedCanvas" xmlns:a16="http://schemas.microsoft.com/office/drawing/2014/main" xmlns="" id="{15E44D71-2733-409C-B62D-A6BB5FD8D348}"/>
              </a:ext>
            </a:extLst>
          </p:cNvPr>
          <p:cNvSpPr txBox="1"/>
          <p:nvPr/>
        </p:nvSpPr>
        <p:spPr>
          <a:xfrm>
            <a:off x="10794507" y="1473019"/>
            <a:ext cx="1039812" cy="415925"/>
          </a:xfrm>
          <a:prstGeom prst="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wrap="none">
            <a:spAutoFit/>
          </a:bodyPr>
          <a:lstStyle>
            <a:defPPr>
              <a:defRPr lang="en-GB"/>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50" b="0" i="0" u="none" strike="noStrike" kern="1200" cap="none" spc="0" normalizeH="0" baseline="0" noProof="0" dirty="0">
                <a:ln>
                  <a:noFill/>
                </a:ln>
                <a:solidFill>
                  <a:sysClr val="window" lastClr="FFFFFF"/>
                </a:solidFill>
                <a:effectLst/>
                <a:uLnTx/>
                <a:uFillTx/>
                <a:latin typeface="Calibri Light" panose="020F0302020204030204" pitchFamily="34" charset="0"/>
                <a:ea typeface="+mn-ea"/>
                <a:cs typeface="+mn-cs"/>
              </a:rPr>
              <a:t>Formal External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50" b="0" i="0" u="none" strike="noStrike" kern="1200" cap="none" spc="0" normalizeH="0" baseline="0" noProof="0" dirty="0">
                <a:ln>
                  <a:noFill/>
                </a:ln>
                <a:solidFill>
                  <a:sysClr val="window" lastClr="FFFFFF"/>
                </a:solidFill>
                <a:effectLst/>
                <a:uLnTx/>
                <a:uFillTx/>
                <a:latin typeface="Calibri Light" panose="020F0302020204030204" pitchFamily="34" charset="0"/>
                <a:ea typeface="+mn-ea"/>
                <a:cs typeface="+mn-cs"/>
              </a:rPr>
              <a:t>Liaisons</a:t>
            </a:r>
          </a:p>
        </p:txBody>
      </p:sp>
      <p:pic>
        <p:nvPicPr>
          <p:cNvPr id="32"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95444" y="2019119"/>
            <a:ext cx="153035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16">
            <a:extLst>
              <a:ext uri="{FF2B5EF4-FFF2-40B4-BE49-F238E27FC236}">
                <a16:creationId xmlns:lc="http://schemas.openxmlformats.org/drawingml/2006/lockedCanvas" xmlns:a16="http://schemas.microsoft.com/office/drawing/2014/main" xmlns="" id="{99897C7A-E3CE-4A74-B0BD-CBD1B22DE5A7}"/>
              </a:ext>
            </a:extLst>
          </p:cNvPr>
          <p:cNvSpPr txBox="1"/>
          <p:nvPr/>
        </p:nvSpPr>
        <p:spPr>
          <a:xfrm>
            <a:off x="5492257" y="3420882"/>
            <a:ext cx="1370012" cy="254000"/>
          </a:xfrm>
          <a:prstGeom prst="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wrap="none">
            <a:spAutoFit/>
          </a:bodyPr>
          <a:lstStyle>
            <a:defPPr>
              <a:defRPr lang="en-GB"/>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50" b="0" i="0" u="none" strike="noStrike" kern="1200" cap="none" spc="0" normalizeH="0" baseline="0" noProof="0" dirty="0">
                <a:ln>
                  <a:noFill/>
                </a:ln>
                <a:solidFill>
                  <a:sysClr val="window" lastClr="FFFFFF"/>
                </a:solidFill>
                <a:effectLst/>
                <a:uLnTx/>
                <a:uFillTx/>
                <a:latin typeface="Calibri Light" panose="020F0302020204030204" pitchFamily="34" charset="0"/>
                <a:ea typeface="+mn-ea"/>
                <a:cs typeface="+mn-cs"/>
              </a:rPr>
              <a:t>Partners (OP &amp; MRPs)</a:t>
            </a:r>
          </a:p>
        </p:txBody>
      </p:sp>
    </p:spTree>
    <p:extLst>
      <p:ext uri="{BB962C8B-B14F-4D97-AF65-F5344CB8AC3E}">
        <p14:creationId xmlns:p14="http://schemas.microsoft.com/office/powerpoint/2010/main" val="174696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0616241" cy="707886"/>
          </a:xfrm>
          <a:prstGeom prst="rect">
            <a:avLst/>
          </a:prstGeom>
        </p:spPr>
        <p:txBody>
          <a:bodyPr wrap="square">
            <a:spAutoFit/>
          </a:bodyPr>
          <a:lstStyle/>
          <a:p>
            <a:endParaRPr lang="zh-CN" altLang="en-US" sz="4000" dirty="0">
              <a:solidFill>
                <a:sysClr val="windowText" lastClr="000000"/>
              </a:solidFill>
              <a:latin typeface="Calibri Light" panose="020F0302020204030204"/>
              <a:ea typeface="+mj-ea"/>
              <a:cs typeface="+mj-cs"/>
            </a:endParaRPr>
          </a:p>
        </p:txBody>
      </p:sp>
      <p:sp>
        <p:nvSpPr>
          <p:cNvPr id="2" name="矩形 1"/>
          <p:cNvSpPr/>
          <p:nvPr/>
        </p:nvSpPr>
        <p:spPr>
          <a:xfrm>
            <a:off x="242626" y="84965"/>
            <a:ext cx="6298519" cy="584775"/>
          </a:xfrm>
          <a:prstGeom prst="rect">
            <a:avLst/>
          </a:prstGeom>
        </p:spPr>
        <p:txBody>
          <a:bodyPr wrap="none">
            <a:spAutoFit/>
          </a:bodyPr>
          <a:lstStyle/>
          <a:p>
            <a:r>
              <a:rPr lang="en-GB" altLang="zh-CN" sz="3200" dirty="0">
                <a:solidFill>
                  <a:srgbClr val="C00000"/>
                </a:solidFill>
                <a:latin typeface="Calibri Light" panose="020F0302020204030204"/>
                <a:ea typeface="+mj-ea"/>
                <a:cs typeface="+mj-cs"/>
              </a:rPr>
              <a:t>Network </a:t>
            </a:r>
            <a:r>
              <a:rPr lang="en-GB" altLang="zh-CN" sz="3200" dirty="0" smtClean="0">
                <a:solidFill>
                  <a:srgbClr val="C00000"/>
                </a:solidFill>
                <a:latin typeface="Calibri Light" panose="020F0302020204030204"/>
                <a:ea typeface="+mj-ea"/>
                <a:cs typeface="+mj-cs"/>
              </a:rPr>
              <a:t>Slicing (TS 28.530 &amp; 28.541)</a:t>
            </a:r>
            <a:endParaRPr lang="zh-CN" altLang="en-US" sz="3200" dirty="0">
              <a:solidFill>
                <a:srgbClr val="C00000"/>
              </a:solidFill>
              <a:latin typeface="Calibri Light" panose="020F0302020204030204"/>
              <a:ea typeface="+mj-ea"/>
              <a:cs typeface="+mj-cs"/>
            </a:endParaRPr>
          </a:p>
        </p:txBody>
      </p:sp>
      <p:sp>
        <p:nvSpPr>
          <p:cNvPr id="3" name="Rectangle 2"/>
          <p:cNvSpPr>
            <a:spLocks noChangeArrowheads="1"/>
          </p:cNvSpPr>
          <p:nvPr/>
        </p:nvSpPr>
        <p:spPr bwMode="auto">
          <a:xfrm>
            <a:off x="3830128" y="27259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2"/>
          <p:cNvSpPr>
            <a:spLocks noChangeArrowheads="1"/>
          </p:cNvSpPr>
          <p:nvPr/>
        </p:nvSpPr>
        <p:spPr bwMode="auto">
          <a:xfrm>
            <a:off x="3736244" y="26800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7410"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1581" y="1039267"/>
            <a:ext cx="4342607" cy="255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6934" y="3977070"/>
            <a:ext cx="5306107" cy="226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6001581" y="788155"/>
            <a:ext cx="4211762" cy="341632"/>
          </a:xfrm>
          <a:prstGeom prst="rect">
            <a:avLst/>
          </a:prstGeom>
        </p:spPr>
        <p:txBody>
          <a:bodyPr wrap="square">
            <a:spAutoFit/>
          </a:bodyPr>
          <a:lstStyle/>
          <a:p>
            <a:pPr marL="228600" lvl="1" indent="-228600" algn="just" eaLnBrk="1" fontAlgn="auto" hangingPunct="1">
              <a:lnSpc>
                <a:spcPct val="90000"/>
              </a:lnSpc>
              <a:spcBef>
                <a:spcPts val="1000"/>
              </a:spcBef>
              <a:spcAft>
                <a:spcPts val="0"/>
              </a:spcAft>
              <a:buBlip>
                <a:blip r:embed="rId5"/>
              </a:buBlip>
            </a:pPr>
            <a:r>
              <a:rPr lang="en-US" altLang="zh-CN" sz="1800" dirty="0" smtClean="0">
                <a:latin typeface="+mn-lt"/>
                <a:cs typeface="Times New Roman" panose="02020603050405020304" pitchFamily="18" charset="0"/>
              </a:rPr>
              <a:t>Network Slicing NRM</a:t>
            </a:r>
            <a:endParaRPr lang="zh-CN" altLang="zh-CN" sz="1800" dirty="0">
              <a:latin typeface="+mn-lt"/>
            </a:endParaRPr>
          </a:p>
        </p:txBody>
      </p:sp>
      <p:sp>
        <p:nvSpPr>
          <p:cNvPr id="8" name="矩形 7"/>
          <p:cNvSpPr/>
          <p:nvPr/>
        </p:nvSpPr>
        <p:spPr>
          <a:xfrm>
            <a:off x="454351" y="3720915"/>
            <a:ext cx="5993820" cy="341632"/>
          </a:xfrm>
          <a:prstGeom prst="rect">
            <a:avLst/>
          </a:prstGeom>
        </p:spPr>
        <p:txBody>
          <a:bodyPr wrap="none">
            <a:spAutoFit/>
          </a:bodyPr>
          <a:lstStyle/>
          <a:p>
            <a:pPr marL="228600" lvl="1" indent="-228600" algn="just" eaLnBrk="1" fontAlgn="auto" hangingPunct="1">
              <a:lnSpc>
                <a:spcPct val="90000"/>
              </a:lnSpc>
              <a:spcBef>
                <a:spcPts val="1000"/>
              </a:spcBef>
              <a:spcAft>
                <a:spcPts val="0"/>
              </a:spcAft>
              <a:buBlip>
                <a:blip r:embed="rId5"/>
              </a:buBlip>
            </a:pPr>
            <a:r>
              <a:rPr lang="en-GB" altLang="zh-CN" sz="1800" dirty="0">
                <a:latin typeface="+mn-lt"/>
                <a:cs typeface="Times New Roman" panose="02020603050405020304" pitchFamily="18" charset="0"/>
              </a:rPr>
              <a:t>Relation between GSMA GST, ServiceProfile and SliceProfile</a:t>
            </a:r>
            <a:endParaRPr lang="zh-CN" altLang="en-US" sz="1800" dirty="0">
              <a:latin typeface="+mn-lt"/>
              <a:cs typeface="Times New Roman" panose="02020603050405020304" pitchFamily="18" charset="0"/>
            </a:endParaRPr>
          </a:p>
        </p:txBody>
      </p:sp>
      <p:sp>
        <p:nvSpPr>
          <p:cNvPr id="12" name="矩形 11"/>
          <p:cNvSpPr/>
          <p:nvPr/>
        </p:nvSpPr>
        <p:spPr>
          <a:xfrm>
            <a:off x="454351" y="776254"/>
            <a:ext cx="5275637" cy="341632"/>
          </a:xfrm>
          <a:prstGeom prst="rect">
            <a:avLst/>
          </a:prstGeom>
        </p:spPr>
        <p:txBody>
          <a:bodyPr wrap="square">
            <a:spAutoFit/>
          </a:bodyPr>
          <a:lstStyle/>
          <a:p>
            <a:pPr marL="228600" lvl="1" indent="-228600" algn="just" eaLnBrk="1" fontAlgn="auto" hangingPunct="1">
              <a:lnSpc>
                <a:spcPct val="90000"/>
              </a:lnSpc>
              <a:spcBef>
                <a:spcPts val="1000"/>
              </a:spcBef>
              <a:spcAft>
                <a:spcPts val="0"/>
              </a:spcAft>
              <a:buBlip>
                <a:blip r:embed="rId5"/>
              </a:buBlip>
            </a:pPr>
            <a:r>
              <a:rPr lang="en-GB" altLang="zh-CN" sz="1800" dirty="0">
                <a:latin typeface="+mn-lt"/>
              </a:rPr>
              <a:t>Communication services using network slices</a:t>
            </a:r>
            <a:endParaRPr lang="zh-CN" altLang="zh-CN" sz="1800" dirty="0">
              <a:latin typeface="+mn-lt"/>
            </a:endParaRPr>
          </a:p>
        </p:txBody>
      </p:sp>
      <p:sp>
        <p:nvSpPr>
          <p:cNvPr id="9"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 name="对象 10"/>
          <p:cNvGraphicFramePr>
            <a:graphicFrameLocks noChangeAspect="1"/>
          </p:cNvGraphicFramePr>
          <p:nvPr>
            <p:extLst>
              <p:ext uri="{D42A27DB-BD31-4B8C-83A1-F6EECF244321}">
                <p14:modId xmlns:p14="http://schemas.microsoft.com/office/powerpoint/2010/main" val="2216216494"/>
              </p:ext>
            </p:extLst>
          </p:nvPr>
        </p:nvGraphicFramePr>
        <p:xfrm>
          <a:off x="1367752" y="1132829"/>
          <a:ext cx="3448834" cy="2561875"/>
        </p:xfrm>
        <a:graphic>
          <a:graphicData uri="http://schemas.openxmlformats.org/presentationml/2006/ole">
            <mc:AlternateContent xmlns:mc="http://schemas.openxmlformats.org/markup-compatibility/2006">
              <mc:Choice xmlns:v="urn:schemas-microsoft-com:vml" Requires="v">
                <p:oleObj spid="_x0000_s21534" r:id="rId6" imgW="5364480" imgH="3985250" progId="Visio.Drawing.15">
                  <p:embed/>
                </p:oleObj>
              </mc:Choice>
              <mc:Fallback>
                <p:oleObj r:id="rId6" imgW="5364480" imgH="3985250" progId="Visio.Drawing.15">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7752" y="1132829"/>
                        <a:ext cx="3448834" cy="2561875"/>
                      </a:xfrm>
                      <a:prstGeom prst="rect">
                        <a:avLst/>
                      </a:prstGeom>
                      <a:noFill/>
                    </p:spPr>
                  </p:pic>
                </p:oleObj>
              </mc:Fallback>
            </mc:AlternateContent>
          </a:graphicData>
        </a:graphic>
      </p:graphicFrame>
    </p:spTree>
    <p:extLst>
      <p:ext uri="{BB962C8B-B14F-4D97-AF65-F5344CB8AC3E}">
        <p14:creationId xmlns:p14="http://schemas.microsoft.com/office/powerpoint/2010/main" val="2369738710"/>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9499" y="136924"/>
            <a:ext cx="1989647" cy="584775"/>
          </a:xfrm>
          <a:prstGeom prst="rect">
            <a:avLst/>
          </a:prstGeom>
        </p:spPr>
        <p:txBody>
          <a:bodyPr wrap="none">
            <a:spAutoFit/>
          </a:bodyPr>
          <a:lstStyle/>
          <a:p>
            <a:r>
              <a:rPr lang="en-GB" altLang="zh-CN" sz="3200" dirty="0" smtClean="0">
                <a:solidFill>
                  <a:srgbClr val="C00000"/>
                </a:solidFill>
                <a:latin typeface="Calibri Light" panose="020F0302020204030204"/>
                <a:ea typeface="+mj-ea"/>
                <a:cs typeface="+mj-cs"/>
              </a:rPr>
              <a:t>Conclusion</a:t>
            </a:r>
            <a:endParaRPr lang="zh-CN" altLang="en-US" sz="3200" dirty="0">
              <a:solidFill>
                <a:srgbClr val="C00000"/>
              </a:solidFill>
              <a:latin typeface="Calibri Light" panose="020F0302020204030204"/>
              <a:ea typeface="+mj-ea"/>
              <a:cs typeface="+mj-cs"/>
            </a:endParaRPr>
          </a:p>
        </p:txBody>
      </p:sp>
      <p:sp>
        <p:nvSpPr>
          <p:cNvPr id="5" name="矩形 4"/>
          <p:cNvSpPr/>
          <p:nvPr/>
        </p:nvSpPr>
        <p:spPr>
          <a:xfrm>
            <a:off x="741871" y="1717486"/>
            <a:ext cx="9627079" cy="2727926"/>
          </a:xfrm>
          <a:prstGeom prst="rect">
            <a:avLst/>
          </a:prstGeom>
        </p:spPr>
        <p:txBody>
          <a:bodyPr wrap="square">
            <a:spAutoFit/>
          </a:bodyPr>
          <a:lstStyle/>
          <a:p>
            <a:pPr marL="228600" lvl="1" indent="-228600" algn="just" eaLnBrk="1" fontAlgn="auto" hangingPunct="1">
              <a:lnSpc>
                <a:spcPct val="90000"/>
              </a:lnSpc>
              <a:spcBef>
                <a:spcPts val="1000"/>
              </a:spcBef>
              <a:spcAft>
                <a:spcPts val="0"/>
              </a:spcAft>
              <a:buBlip>
                <a:blip r:embed="rId2"/>
              </a:buBlip>
            </a:pPr>
            <a:r>
              <a:rPr lang="en-GB" altLang="en-US" sz="1800" dirty="0">
                <a:latin typeface="+mn-lt"/>
              </a:rPr>
              <a:t>3GPP is an industry driven standardization activity with truly global </a:t>
            </a:r>
            <a:r>
              <a:rPr lang="en-GB" altLang="en-US" sz="1800" dirty="0" smtClean="0">
                <a:latin typeface="+mn-lt"/>
              </a:rPr>
              <a:t>reach.</a:t>
            </a:r>
            <a:endParaRPr lang="en-GB" altLang="en-US" sz="1800" dirty="0">
              <a:latin typeface="+mn-lt"/>
            </a:endParaRPr>
          </a:p>
          <a:p>
            <a:pPr marL="228600" lvl="1" indent="-228600" algn="just" eaLnBrk="1" fontAlgn="auto" hangingPunct="1">
              <a:lnSpc>
                <a:spcPct val="90000"/>
              </a:lnSpc>
              <a:spcBef>
                <a:spcPts val="1000"/>
              </a:spcBef>
              <a:spcAft>
                <a:spcPts val="0"/>
              </a:spcAft>
              <a:buBlip>
                <a:blip r:embed="rId2"/>
              </a:buBlip>
            </a:pPr>
            <a:r>
              <a:rPr lang="en-GB" altLang="en-US" sz="1800" dirty="0">
                <a:latin typeface="+mn-lt"/>
              </a:rPr>
              <a:t>Standardization of interfaces enables an interoperable, multi-vendor approach to deployment and generates mass market economies of </a:t>
            </a:r>
            <a:r>
              <a:rPr lang="en-GB" altLang="en-US" sz="1800" dirty="0" smtClean="0">
                <a:latin typeface="+mn-lt"/>
              </a:rPr>
              <a:t>scale.</a:t>
            </a:r>
            <a:endParaRPr lang="en-GB" altLang="en-US" sz="1800" dirty="0">
              <a:latin typeface="+mn-lt"/>
            </a:endParaRPr>
          </a:p>
          <a:p>
            <a:pPr marL="228600" lvl="1" indent="-228600" algn="just" eaLnBrk="1" fontAlgn="auto" hangingPunct="1">
              <a:lnSpc>
                <a:spcPct val="90000"/>
              </a:lnSpc>
              <a:spcBef>
                <a:spcPts val="1000"/>
              </a:spcBef>
              <a:spcAft>
                <a:spcPts val="0"/>
              </a:spcAft>
              <a:buBlip>
                <a:blip r:embed="rId2"/>
              </a:buBlip>
            </a:pPr>
            <a:r>
              <a:rPr lang="en-US" altLang="en-US" sz="1800" dirty="0">
                <a:latin typeface="+mn-lt"/>
              </a:rPr>
              <a:t>3GPP SA5 has built up experience related to autonomous networks since </a:t>
            </a:r>
            <a:r>
              <a:rPr lang="en-US" altLang="en-US" sz="1800" dirty="0" smtClean="0">
                <a:latin typeface="+mn-lt"/>
              </a:rPr>
              <a:t>2008</a:t>
            </a:r>
            <a:r>
              <a:rPr lang="en-US" altLang="en-US" sz="1800" dirty="0">
                <a:latin typeface="+mn-lt"/>
              </a:rPr>
              <a:t>.</a:t>
            </a:r>
            <a:endParaRPr lang="en-GB" altLang="en-US" sz="1800" dirty="0" smtClean="0">
              <a:latin typeface="+mn-lt"/>
            </a:endParaRPr>
          </a:p>
          <a:p>
            <a:pPr marL="228600" lvl="1" indent="-228600" algn="just" eaLnBrk="1" fontAlgn="auto" hangingPunct="1">
              <a:lnSpc>
                <a:spcPct val="90000"/>
              </a:lnSpc>
              <a:spcBef>
                <a:spcPts val="1000"/>
              </a:spcBef>
              <a:spcAft>
                <a:spcPts val="0"/>
              </a:spcAft>
              <a:buBlip>
                <a:blip r:embed="rId2"/>
              </a:buBlip>
            </a:pPr>
            <a:r>
              <a:rPr lang="en-US" altLang="en-US" sz="1800" dirty="0">
                <a:latin typeface="+mn-lt"/>
              </a:rPr>
              <a:t>3GPP SA5 has already made some progress on autonomous networks and continues to deliver more features to support autonomous networks</a:t>
            </a:r>
            <a:r>
              <a:rPr lang="en-GB" altLang="en-US" sz="1800" dirty="0" smtClean="0">
                <a:latin typeface="+mn-lt"/>
              </a:rPr>
              <a:t>. </a:t>
            </a:r>
          </a:p>
          <a:p>
            <a:pPr marL="228600" lvl="1" indent="-228600" algn="just" eaLnBrk="1" fontAlgn="auto" hangingPunct="1">
              <a:lnSpc>
                <a:spcPct val="90000"/>
              </a:lnSpc>
              <a:spcBef>
                <a:spcPts val="1000"/>
              </a:spcBef>
              <a:spcAft>
                <a:spcPts val="0"/>
              </a:spcAft>
              <a:buBlip>
                <a:blip r:embed="rId2"/>
              </a:buBlip>
            </a:pPr>
            <a:r>
              <a:rPr lang="en-US" altLang="en-US" sz="1800" dirty="0" smtClean="0">
                <a:latin typeface="+mn-lt"/>
              </a:rPr>
              <a:t>3GPP </a:t>
            </a:r>
            <a:r>
              <a:rPr lang="en-US" altLang="en-US" sz="1800" dirty="0">
                <a:latin typeface="+mn-lt"/>
              </a:rPr>
              <a:t>SA5 </a:t>
            </a:r>
            <a:r>
              <a:rPr lang="en-US" altLang="zh-CN" sz="1800" dirty="0">
                <a:latin typeface="+mn-lt"/>
              </a:rPr>
              <a:t>is actively involved and developing specifications with full support of </a:t>
            </a:r>
            <a:r>
              <a:rPr lang="en-US" altLang="zh-CN" sz="1800" dirty="0" smtClean="0">
                <a:latin typeface="+mn-lt"/>
              </a:rPr>
              <a:t>automation.</a:t>
            </a:r>
          </a:p>
          <a:p>
            <a:pPr marL="228600" lvl="1" indent="-228600" algn="just" eaLnBrk="1" fontAlgn="auto" hangingPunct="1">
              <a:lnSpc>
                <a:spcPct val="90000"/>
              </a:lnSpc>
              <a:spcBef>
                <a:spcPts val="1000"/>
              </a:spcBef>
              <a:spcAft>
                <a:spcPts val="0"/>
              </a:spcAft>
              <a:buBlip>
                <a:blip r:embed="rId2"/>
              </a:buBlip>
            </a:pPr>
            <a:r>
              <a:rPr lang="en-GB" altLang="zh-CN" sz="1800" dirty="0">
                <a:latin typeface="+mn-lt"/>
              </a:rPr>
              <a:t>3GPP SA5 is happy to </a:t>
            </a:r>
            <a:r>
              <a:rPr lang="en-GB" altLang="zh-CN" sz="1800" dirty="0" smtClean="0">
                <a:latin typeface="+mn-lt"/>
              </a:rPr>
              <a:t>cooperate with other </a:t>
            </a:r>
            <a:r>
              <a:rPr lang="en-GB" altLang="zh-CN" sz="1800" dirty="0">
                <a:latin typeface="+mn-lt"/>
              </a:rPr>
              <a:t>SDOs on </a:t>
            </a:r>
            <a:r>
              <a:rPr lang="en-GB" altLang="zh-CN" sz="1800" dirty="0" smtClean="0">
                <a:latin typeface="+mn-lt"/>
              </a:rPr>
              <a:t>autonomous </a:t>
            </a:r>
            <a:r>
              <a:rPr lang="en-GB" altLang="zh-CN" sz="1800" dirty="0" smtClean="0">
                <a:latin typeface="+mn-lt"/>
              </a:rPr>
              <a:t>networks.</a:t>
            </a:r>
            <a:endParaRPr lang="en-GB" altLang="en-US" sz="1800" dirty="0">
              <a:latin typeface="+mn-lt"/>
            </a:endParaRPr>
          </a:p>
        </p:txBody>
      </p:sp>
    </p:spTree>
    <p:extLst>
      <p:ext uri="{BB962C8B-B14F-4D97-AF65-F5344CB8AC3E}">
        <p14:creationId xmlns:p14="http://schemas.microsoft.com/office/powerpoint/2010/main" val="2718931778"/>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7563" y="4508500"/>
            <a:ext cx="44069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a:extLst>
              <a:ext uri="{FF2B5EF4-FFF2-40B4-BE49-F238E27FC236}">
                <a16:creationId xmlns="" xmlns:a16="http://schemas.microsoft.com/office/drawing/2014/main" id="{9FFA9908-C567-4D89-99E0-D4FCBE8EFED8}"/>
              </a:ext>
            </a:extLst>
          </p:cNvPr>
          <p:cNvSpPr txBox="1"/>
          <p:nvPr/>
        </p:nvSpPr>
        <p:spPr>
          <a:xfrm>
            <a:off x="1331913" y="5646738"/>
            <a:ext cx="3378200" cy="503237"/>
          </a:xfrm>
          <a:prstGeom prst="rect">
            <a:avLst/>
          </a:prstGeom>
          <a:noFill/>
        </p:spPr>
        <p:txBody>
          <a:bodyPr>
            <a:spAutoFit/>
          </a:bodyPr>
          <a:lstStyle/>
          <a:p>
            <a:pPr algn="ctr">
              <a:defRPr/>
            </a:pPr>
            <a:r>
              <a:rPr lang="en-GB" sz="2667" dirty="0">
                <a:solidFill>
                  <a:srgbClr val="FF0000"/>
                </a:solidFill>
                <a:latin typeface="+mn-lt"/>
                <a:cs typeface="+mn-cs"/>
              </a:rPr>
              <a:t>www.3gpp.org</a:t>
            </a:r>
          </a:p>
        </p:txBody>
      </p:sp>
      <p:sp>
        <p:nvSpPr>
          <p:cNvPr id="6" name="Rectangle 11">
            <a:extLst>
              <a:ext uri="{FF2B5EF4-FFF2-40B4-BE49-F238E27FC236}">
                <a16:creationId xmlns="" xmlns:a16="http://schemas.microsoft.com/office/drawing/2014/main" id="{6728113F-0EF0-4278-8C78-563CA28BC5AC}"/>
              </a:ext>
            </a:extLst>
          </p:cNvPr>
          <p:cNvSpPr>
            <a:spLocks noChangeArrowheads="1"/>
          </p:cNvSpPr>
          <p:nvPr/>
        </p:nvSpPr>
        <p:spPr bwMode="auto">
          <a:xfrm>
            <a:off x="415925" y="1739900"/>
            <a:ext cx="6408738" cy="522288"/>
          </a:xfrm>
          <a:prstGeom prst="rect">
            <a:avLst/>
          </a:prstGeom>
          <a:noFill/>
          <a:ln w="9525">
            <a:noFill/>
            <a:miter lim="800000"/>
            <a:headEnd/>
            <a:tailEnd/>
          </a:ln>
        </p:spPr>
        <p:txBody>
          <a:bodyPr>
            <a:spAutoFit/>
          </a:bodyPr>
          <a:lstStyle/>
          <a:p>
            <a:pPr eaLnBrk="1" hangingPunct="1">
              <a:defRPr/>
            </a:pPr>
            <a:r>
              <a:rPr lang="fi-FI" sz="2800" dirty="0">
                <a:latin typeface="+mj-lt"/>
              </a:rPr>
              <a:t>For more Information:</a:t>
            </a:r>
          </a:p>
        </p:txBody>
      </p:sp>
      <p:sp>
        <p:nvSpPr>
          <p:cNvPr id="7" name="Title 1">
            <a:extLst>
              <a:ext uri="{FF2B5EF4-FFF2-40B4-BE49-F238E27FC236}">
                <a16:creationId xmlns="" xmlns:a16="http://schemas.microsoft.com/office/drawing/2014/main" id="{A509E91C-DB29-48E1-B532-23718DB74535}"/>
              </a:ext>
            </a:extLst>
          </p:cNvPr>
          <p:cNvSpPr>
            <a:spLocks/>
          </p:cNvSpPr>
          <p:nvPr/>
        </p:nvSpPr>
        <p:spPr bwMode="auto">
          <a:xfrm>
            <a:off x="3537743" y="2832894"/>
            <a:ext cx="4668838" cy="1104900"/>
          </a:xfrm>
          <a:prstGeom prst="rect">
            <a:avLst/>
          </a:prstGeom>
          <a:noFill/>
          <a:ln w="9525">
            <a:noFill/>
            <a:miter lim="800000"/>
            <a:headEnd/>
            <a:tailEnd/>
          </a:ln>
        </p:spPr>
        <p:txBody>
          <a:bodyPr anchor="ctr"/>
          <a:lstStyle/>
          <a:p>
            <a:pPr algn="ctr">
              <a:defRPr/>
            </a:pPr>
            <a:r>
              <a:rPr lang="en-GB" sz="2667" dirty="0">
                <a:solidFill>
                  <a:srgbClr val="FF0000"/>
                </a:solidFill>
                <a:latin typeface="+mn-lt"/>
                <a:hlinkClick r:id="rId3"/>
              </a:rPr>
              <a:t>info@3gpp.org</a:t>
            </a:r>
            <a:endParaRPr lang="en-GB" sz="2667" dirty="0">
              <a:solidFill>
                <a:srgbClr val="FF0000"/>
              </a:solidFill>
              <a:latin typeface="+mn-lt"/>
            </a:endParaRPr>
          </a:p>
          <a:p>
            <a:pPr algn="ctr">
              <a:defRPr/>
            </a:pPr>
            <a:r>
              <a:rPr lang="en-GB" sz="2667" dirty="0" smtClean="0">
                <a:solidFill>
                  <a:srgbClr val="FF0000"/>
                </a:solidFill>
                <a:latin typeface="+mn-lt"/>
                <a:hlinkClick r:id="rId4"/>
              </a:rPr>
              <a:t>thomas.tovinger@ericsson.com</a:t>
            </a:r>
            <a:endParaRPr lang="en-GB" sz="2667" dirty="0" smtClean="0">
              <a:solidFill>
                <a:srgbClr val="FF0000"/>
              </a:solidFill>
              <a:latin typeface="+mn-lt"/>
            </a:endParaRPr>
          </a:p>
          <a:p>
            <a:pPr algn="ctr">
              <a:defRPr/>
            </a:pPr>
            <a:r>
              <a:rPr lang="en-GB" sz="2667" u="sng" dirty="0" smtClean="0">
                <a:solidFill>
                  <a:srgbClr val="0000FF"/>
                </a:solidFill>
                <a:latin typeface="+mn-lt"/>
              </a:rPr>
              <a:t>zoulan@huawei.com</a:t>
            </a:r>
            <a:endParaRPr lang="en-GB" sz="2667" u="sng" dirty="0">
              <a:solidFill>
                <a:srgbClr val="0000FF"/>
              </a:solidFill>
              <a:latin typeface="+mn-lt"/>
            </a:endParaRPr>
          </a:p>
        </p:txBody>
      </p:sp>
      <p:pic>
        <p:nvPicPr>
          <p:cNvPr id="8" name="Picture 8" descr="http://paranormalehradio.files.wordpress.com/2011/10/100091-green-metallic-orb-icon-social-media-logos-mai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1000" y="2008188"/>
            <a:ext cx="82232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53263" y="3956050"/>
            <a:ext cx="3763962"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8">
            <a:extLst>
              <a:ext uri="{FF2B5EF4-FFF2-40B4-BE49-F238E27FC236}">
                <a16:creationId xmlns="" xmlns:a16="http://schemas.microsoft.com/office/drawing/2014/main" id="{C3A22DD7-E9E2-421B-8F87-A646CFF74672}"/>
              </a:ext>
            </a:extLst>
          </p:cNvPr>
          <p:cNvSpPr txBox="1"/>
          <p:nvPr/>
        </p:nvSpPr>
        <p:spPr>
          <a:xfrm>
            <a:off x="7245350" y="5646738"/>
            <a:ext cx="3378200" cy="503237"/>
          </a:xfrm>
          <a:prstGeom prst="rect">
            <a:avLst/>
          </a:prstGeom>
          <a:noFill/>
        </p:spPr>
        <p:txBody>
          <a:bodyPr>
            <a:spAutoFit/>
          </a:bodyPr>
          <a:lstStyle/>
          <a:p>
            <a:pPr algn="ctr">
              <a:defRPr/>
            </a:pPr>
            <a:r>
              <a:rPr lang="en-GB" sz="2667" dirty="0">
                <a:solidFill>
                  <a:srgbClr val="FF0000"/>
                </a:solidFill>
                <a:latin typeface="+mn-lt"/>
                <a:cs typeface="+mn-cs"/>
              </a:rPr>
              <a:t>portal.3gpp.org</a:t>
            </a:r>
          </a:p>
        </p:txBody>
      </p:sp>
      <p:sp>
        <p:nvSpPr>
          <p:cNvPr id="11" name="Rectangle 1"/>
          <p:cNvSpPr>
            <a:spLocks noChangeArrowheads="1"/>
          </p:cNvSpPr>
          <p:nvPr/>
        </p:nvSpPr>
        <p:spPr bwMode="auto">
          <a:xfrm>
            <a:off x="4241800" y="403225"/>
            <a:ext cx="32607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7"/>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i-FI" altLang="sv-SE" sz="4400" dirty="0">
                <a:latin typeface="Arial" panose="020B0604020202020204" pitchFamily="34" charset="0"/>
              </a:rPr>
              <a:t>Thank you!</a:t>
            </a:r>
          </a:p>
        </p:txBody>
      </p:sp>
      <p:pic>
        <p:nvPicPr>
          <p:cNvPr id="20" name="图片 19"/>
          <p:cNvPicPr>
            <a:picLocks noChangeAspect="1"/>
          </p:cNvPicPr>
          <p:nvPr/>
        </p:nvPicPr>
        <p:blipFill>
          <a:blip r:embed="rId8"/>
          <a:stretch>
            <a:fillRect/>
          </a:stretch>
        </p:blipFill>
        <p:spPr>
          <a:xfrm>
            <a:off x="0" y="1380010"/>
            <a:ext cx="11104880" cy="331315"/>
          </a:xfrm>
          <a:prstGeom prst="rect">
            <a:avLst/>
          </a:prstGeom>
        </p:spPr>
      </p:pic>
    </p:spTree>
    <p:extLst>
      <p:ext uri="{BB962C8B-B14F-4D97-AF65-F5344CB8AC3E}">
        <p14:creationId xmlns:p14="http://schemas.microsoft.com/office/powerpoint/2010/main" val="1664144977"/>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bwMode="auto">
          <a:xfrm>
            <a:off x="240641" y="0"/>
            <a:ext cx="104489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altLang="en-US" sz="3200" b="0" i="0" u="none" strike="noStrike" kern="1200" cap="none" spc="0" normalizeH="0" baseline="0" noProof="0" dirty="0" smtClean="0">
                <a:ln>
                  <a:noFill/>
                </a:ln>
                <a:solidFill>
                  <a:srgbClr val="C00000"/>
                </a:solidFill>
                <a:effectLst/>
                <a:uLnTx/>
                <a:uFillTx/>
                <a:latin typeface="Calibri Light" panose="020F0302020204030204"/>
                <a:ea typeface="+mj-ea"/>
                <a:cs typeface="+mj-cs"/>
              </a:rPr>
              <a:t>The role of 3GPP</a:t>
            </a:r>
          </a:p>
        </p:txBody>
      </p:sp>
      <p:pic>
        <p:nvPicPr>
          <p:cNvPr id="2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1905" y="1846353"/>
            <a:ext cx="5402262"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ontent Placeholder 2"/>
          <p:cNvSpPr>
            <a:spLocks noGrp="1"/>
          </p:cNvSpPr>
          <p:nvPr>
            <p:ph idx="1"/>
          </p:nvPr>
        </p:nvSpPr>
        <p:spPr>
          <a:xfrm>
            <a:off x="542024" y="1086928"/>
            <a:ext cx="5272179" cy="3871913"/>
          </a:xfrm>
        </p:spPr>
        <p:txBody>
          <a:bodyPr/>
          <a:lstStyle/>
          <a:p>
            <a:pPr marL="608013" indent="-608013" eaLnBrk="1" hangingPunct="1"/>
            <a:r>
              <a:rPr lang="en-GB" altLang="en-US" sz="2000" dirty="0" smtClean="0"/>
              <a:t>3GPP is part of the invention, proof of concept, </a:t>
            </a:r>
            <a:r>
              <a:rPr lang="en-GB" altLang="en-US" sz="2000" dirty="0" smtClean="0">
                <a:solidFill>
                  <a:srgbClr val="FF0000"/>
                </a:solidFill>
              </a:rPr>
              <a:t>standardization</a:t>
            </a:r>
            <a:r>
              <a:rPr lang="en-GB" altLang="en-US" sz="2000" dirty="0" smtClean="0"/>
              <a:t>, trials, commercialization …cycle</a:t>
            </a:r>
          </a:p>
          <a:p>
            <a:pPr marL="608013" indent="-608013" eaLnBrk="1" hangingPunct="1"/>
            <a:r>
              <a:rPr lang="en-GB" altLang="en-US" sz="2000" dirty="0" smtClean="0"/>
              <a:t>Its role is to specify and maintain a complete system description for mobile telecommunications</a:t>
            </a:r>
          </a:p>
          <a:p>
            <a:pPr marL="608013" indent="-608013" eaLnBrk="1" hangingPunct="1"/>
            <a:r>
              <a:rPr lang="en-GB" altLang="en-US" sz="2000" dirty="0" smtClean="0"/>
              <a:t>The system description is characterized by a number of standardized interfaces, not a description of standardized deployment </a:t>
            </a:r>
          </a:p>
          <a:p>
            <a:pPr marL="608013" indent="-608013" eaLnBrk="1" hangingPunct="1"/>
            <a:r>
              <a:rPr lang="en-GB" altLang="en-US" sz="2000" dirty="0" smtClean="0"/>
              <a:t>This standardization approach enables an interoperable, multi-vendor approach to deployment and generates mass market economies of scale, without stifling innovation </a:t>
            </a:r>
          </a:p>
        </p:txBody>
      </p:sp>
    </p:spTree>
    <p:extLst>
      <p:ext uri="{BB962C8B-B14F-4D97-AF65-F5344CB8AC3E}">
        <p14:creationId xmlns:p14="http://schemas.microsoft.com/office/powerpoint/2010/main" val="1501238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bwMode="auto">
          <a:xfrm>
            <a:off x="0" y="-54679"/>
            <a:ext cx="72012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altLang="en-US" sz="3200" b="0" i="0" u="none" strike="noStrike" kern="1200" cap="none" spc="0" normalizeH="0" baseline="0" noProof="0" dirty="0" smtClean="0">
                <a:ln>
                  <a:noFill/>
                </a:ln>
                <a:solidFill>
                  <a:srgbClr val="C00000"/>
                </a:solidFill>
                <a:effectLst/>
                <a:uLnTx/>
                <a:uFillTx/>
                <a:latin typeface="Calibri Light" panose="020F0302020204030204"/>
              </a:rPr>
              <a:t>3GPP</a:t>
            </a:r>
            <a:r>
              <a:rPr kumimoji="0" lang="en-GB" altLang="en-US" sz="3200" b="0" i="0" u="none" strike="noStrike" kern="1200" cap="none" spc="0" normalizeH="0" noProof="0" dirty="0" smtClean="0">
                <a:ln>
                  <a:noFill/>
                </a:ln>
                <a:solidFill>
                  <a:srgbClr val="C00000"/>
                </a:solidFill>
                <a:effectLst/>
                <a:uLnTx/>
                <a:uFillTx/>
                <a:latin typeface="Calibri Light" panose="020F0302020204030204"/>
              </a:rPr>
              <a:t> </a:t>
            </a:r>
            <a:r>
              <a:rPr lang="en-US" altLang="en-US" sz="3200" noProof="0" dirty="0" smtClean="0">
                <a:solidFill>
                  <a:srgbClr val="C00000"/>
                </a:solidFill>
                <a:latin typeface="Calibri Light" panose="020F0302020204030204"/>
              </a:rPr>
              <a:t>o</a:t>
            </a:r>
            <a:r>
              <a:rPr kumimoji="0" lang="en-US" altLang="zh-CN" sz="3200" b="0" i="0" u="none" strike="noStrike" kern="1200" cap="none" spc="0" normalizeH="0" noProof="0" dirty="0" smtClean="0">
                <a:ln>
                  <a:noFill/>
                </a:ln>
                <a:solidFill>
                  <a:srgbClr val="C00000"/>
                </a:solidFill>
                <a:effectLst/>
                <a:uLnTx/>
                <a:uFillTx/>
                <a:latin typeface="Calibri Light" panose="020F0302020204030204"/>
              </a:rPr>
              <a:t>rganization</a:t>
            </a:r>
            <a:endParaRPr kumimoji="0" lang="en-GB" altLang="en-US" sz="3200" b="0" i="0" u="none" strike="noStrike" kern="1200" cap="none" spc="0" normalizeH="0" baseline="0" noProof="0" dirty="0" smtClean="0">
              <a:ln>
                <a:noFill/>
              </a:ln>
              <a:solidFill>
                <a:srgbClr val="C00000"/>
              </a:solidFill>
              <a:effectLst/>
              <a:uLnTx/>
              <a:uFillTx/>
              <a:latin typeface="Calibri Light" panose="020F0302020204030204"/>
            </a:endParaRPr>
          </a:p>
        </p:txBody>
      </p:sp>
      <p:graphicFrame>
        <p:nvGraphicFramePr>
          <p:cNvPr id="5" name="Table 5">
            <a:extLst>
              <a:ext uri="{FF2B5EF4-FFF2-40B4-BE49-F238E27FC236}">
                <a16:creationId xmlns="" xmlns:a16="http://schemas.microsoft.com/office/drawing/2014/main" id="{E3EEA724-28E6-4299-BADC-914E7B3A7C85}"/>
              </a:ext>
            </a:extLst>
          </p:cNvPr>
          <p:cNvGraphicFramePr>
            <a:graphicFrameLocks noGrp="1"/>
          </p:cNvGraphicFramePr>
          <p:nvPr>
            <p:extLst>
              <p:ext uri="{D42A27DB-BD31-4B8C-83A1-F6EECF244321}">
                <p14:modId xmlns:p14="http://schemas.microsoft.com/office/powerpoint/2010/main" val="3885774982"/>
              </p:ext>
            </p:extLst>
          </p:nvPr>
        </p:nvGraphicFramePr>
        <p:xfrm>
          <a:off x="255140" y="1868843"/>
          <a:ext cx="2144712" cy="4319590"/>
        </p:xfrm>
        <a:graphic>
          <a:graphicData uri="http://schemas.openxmlformats.org/drawingml/2006/table">
            <a:tbl>
              <a:tblPr firstRow="1">
                <a:effectLst/>
              </a:tblPr>
              <a:tblGrid>
                <a:gridCol w="2144712">
                  <a:extLst>
                    <a:ext uri="{9D8B030D-6E8A-4147-A177-3AD203B41FA5}">
                      <a16:colId xmlns="" xmlns:a16="http://schemas.microsoft.com/office/drawing/2014/main" val="20000"/>
                    </a:ext>
                  </a:extLst>
                </a:gridCol>
              </a:tblGrid>
              <a:tr h="575679">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algn="ctr" fontAlgn="base"/>
                      <a:r>
                        <a:rPr lang="en-US" sz="1300" b="1" u="none" strike="noStrike" dirty="0">
                          <a:solidFill>
                            <a:schemeClr val="bg1"/>
                          </a:solidFill>
                          <a:effectLst/>
                        </a:rPr>
                        <a:t>TSG RAN</a:t>
                      </a:r>
                      <a:r>
                        <a:rPr lang="en-US" sz="1300" b="1" dirty="0">
                          <a:solidFill>
                            <a:schemeClr val="bg1"/>
                          </a:solidFill>
                          <a:effectLst/>
                        </a:rPr>
                        <a:t/>
                      </a:r>
                      <a:br>
                        <a:rPr lang="en-US" sz="1300" b="1" dirty="0">
                          <a:solidFill>
                            <a:schemeClr val="bg1"/>
                          </a:solidFill>
                          <a:effectLst/>
                        </a:rPr>
                      </a:br>
                      <a:r>
                        <a:rPr lang="en-US" sz="1100" dirty="0">
                          <a:solidFill>
                            <a:schemeClr val="tx1"/>
                          </a:solidFill>
                          <a:effectLst/>
                        </a:rPr>
                        <a:t>Radio Access Network</a:t>
                      </a:r>
                      <a:endParaRPr lang="en-US" sz="1100" dirty="0">
                        <a:solidFill>
                          <a:schemeClr val="tx1"/>
                        </a:solidFill>
                        <a:effectLst/>
                        <a:latin typeface="inherit"/>
                      </a:endParaRPr>
                    </a:p>
                  </a:txBody>
                  <a:tcPr marL="34164" marR="34164" marT="34121" marB="341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2AF2F"/>
                    </a:solidFill>
                  </a:tcPr>
                </a:tc>
                <a:extLst>
                  <a:ext uri="{0D108BD9-81ED-4DB2-BD59-A6C34878D82A}">
                    <a16:rowId xmlns="" xmlns:a16="http://schemas.microsoft.com/office/drawing/2014/main" val="10000"/>
                  </a:ext>
                </a:extLst>
              </a:tr>
              <a:tr h="418762">
                <a:tc>
                  <a:txBody>
                    <a:bodyPr/>
                    <a:lstStyle>
                      <a:lvl1pPr marL="0" algn="l" defTabSz="1219170" rtl="0" eaLnBrk="1" latinLnBrk="0" hangingPunct="1">
                        <a:defRPr sz="2400" kern="1200">
                          <a:solidFill>
                            <a:schemeClr val="lt1"/>
                          </a:solidFill>
                          <a:latin typeface="Calibri" panose="020F0502020204030204"/>
                        </a:defRPr>
                      </a:lvl1pPr>
                      <a:lvl2pPr marL="609585" algn="l" defTabSz="1219170" rtl="0" eaLnBrk="1" latinLnBrk="0" hangingPunct="1">
                        <a:defRPr sz="2400" kern="1200">
                          <a:solidFill>
                            <a:schemeClr val="lt1"/>
                          </a:solidFill>
                          <a:latin typeface="Calibri" panose="020F0502020204030204"/>
                        </a:defRPr>
                      </a:lvl2pPr>
                      <a:lvl3pPr marL="1219170" algn="l" defTabSz="1219170" rtl="0" eaLnBrk="1" latinLnBrk="0" hangingPunct="1">
                        <a:defRPr sz="2400" kern="1200">
                          <a:solidFill>
                            <a:schemeClr val="lt1"/>
                          </a:solidFill>
                          <a:latin typeface="Calibri" panose="020F0502020204030204"/>
                        </a:defRPr>
                      </a:lvl3pPr>
                      <a:lvl4pPr marL="1828754" algn="l" defTabSz="1219170" rtl="0" eaLnBrk="1" latinLnBrk="0" hangingPunct="1">
                        <a:defRPr sz="2400" kern="1200">
                          <a:solidFill>
                            <a:schemeClr val="lt1"/>
                          </a:solidFill>
                          <a:latin typeface="Calibri" panose="020F0502020204030204"/>
                        </a:defRPr>
                      </a:lvl4pPr>
                      <a:lvl5pPr marL="2438339" algn="l" defTabSz="1219170" rtl="0" eaLnBrk="1" latinLnBrk="0" hangingPunct="1">
                        <a:defRPr sz="2400" kern="1200">
                          <a:solidFill>
                            <a:schemeClr val="lt1"/>
                          </a:solidFill>
                          <a:latin typeface="Calibri" panose="020F0502020204030204"/>
                        </a:defRPr>
                      </a:lvl5pPr>
                      <a:lvl6pPr marL="3047924" algn="l" defTabSz="1219170" rtl="0" eaLnBrk="1" latinLnBrk="0" hangingPunct="1">
                        <a:defRPr sz="2400" kern="1200">
                          <a:solidFill>
                            <a:schemeClr val="lt1"/>
                          </a:solidFill>
                          <a:latin typeface="Calibri" panose="020F0502020204030204"/>
                        </a:defRPr>
                      </a:lvl6pPr>
                      <a:lvl7pPr marL="3657509" algn="l" defTabSz="1219170" rtl="0" eaLnBrk="1" latinLnBrk="0" hangingPunct="1">
                        <a:defRPr sz="2400" kern="1200">
                          <a:solidFill>
                            <a:schemeClr val="lt1"/>
                          </a:solidFill>
                          <a:latin typeface="Calibri" panose="020F0502020204030204"/>
                        </a:defRPr>
                      </a:lvl7pPr>
                      <a:lvl8pPr marL="4267093" algn="l" defTabSz="1219170" rtl="0" eaLnBrk="1" latinLnBrk="0" hangingPunct="1">
                        <a:defRPr sz="2400" kern="1200">
                          <a:solidFill>
                            <a:schemeClr val="lt1"/>
                          </a:solidFill>
                          <a:latin typeface="Calibri" panose="020F0502020204030204"/>
                        </a:defRPr>
                      </a:lvl8pPr>
                      <a:lvl9pPr marL="4876678" algn="l" defTabSz="1219170" rtl="0" eaLnBrk="1" latinLnBrk="0" hangingPunct="1">
                        <a:defRPr sz="2400" kern="1200">
                          <a:solidFill>
                            <a:schemeClr val="lt1"/>
                          </a:solidFill>
                          <a:latin typeface="Calibri" panose="020F0502020204030204"/>
                        </a:defRPr>
                      </a:lvl9pPr>
                    </a:lstStyle>
                    <a:p>
                      <a:pPr algn="ctr" fontAlgn="base"/>
                      <a:r>
                        <a:rPr lang="en-US" sz="1200" u="none" strike="noStrike" dirty="0">
                          <a:solidFill>
                            <a:schemeClr val="bg1"/>
                          </a:solidFill>
                          <a:effectLst/>
                        </a:rPr>
                        <a:t>RAN WG1</a:t>
                      </a:r>
                      <a:r>
                        <a:rPr lang="en-US" sz="900" dirty="0">
                          <a:solidFill>
                            <a:schemeClr val="bg1"/>
                          </a:solidFill>
                          <a:effectLst/>
                        </a:rPr>
                        <a:t/>
                      </a:r>
                      <a:br>
                        <a:rPr lang="en-US" sz="900" dirty="0">
                          <a:solidFill>
                            <a:schemeClr val="bg1"/>
                          </a:solidFill>
                          <a:effectLst/>
                        </a:rPr>
                      </a:br>
                      <a:r>
                        <a:rPr lang="en-US" sz="1100" dirty="0">
                          <a:solidFill>
                            <a:schemeClr val="tx1"/>
                          </a:solidFill>
                          <a:effectLst/>
                        </a:rPr>
                        <a:t>Radio Layer 1 spec</a:t>
                      </a:r>
                      <a:endParaRPr lang="en-US" sz="1100" dirty="0">
                        <a:solidFill>
                          <a:schemeClr val="tx1"/>
                        </a:solidFill>
                        <a:effectLst/>
                        <a:latin typeface="inherit"/>
                      </a:endParaRPr>
                    </a:p>
                  </a:txBody>
                  <a:tcPr marL="34164" marR="34164" marT="34121" marB="341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 xmlns:a16="http://schemas.microsoft.com/office/drawing/2014/main" val="10001"/>
                  </a:ext>
                </a:extLst>
              </a:tr>
              <a:tr h="586402">
                <a:tc>
                  <a:txBody>
                    <a:bodyPr/>
                    <a:lstStyle>
                      <a:lvl1pPr marL="0" algn="l" defTabSz="1219170" rtl="0" eaLnBrk="1" latinLnBrk="0" hangingPunct="1">
                        <a:defRPr sz="2400" kern="1200">
                          <a:solidFill>
                            <a:schemeClr val="lt1"/>
                          </a:solidFill>
                          <a:latin typeface="Calibri" panose="020F0502020204030204"/>
                        </a:defRPr>
                      </a:lvl1pPr>
                      <a:lvl2pPr marL="609585" algn="l" defTabSz="1219170" rtl="0" eaLnBrk="1" latinLnBrk="0" hangingPunct="1">
                        <a:defRPr sz="2400" kern="1200">
                          <a:solidFill>
                            <a:schemeClr val="lt1"/>
                          </a:solidFill>
                          <a:latin typeface="Calibri" panose="020F0502020204030204"/>
                        </a:defRPr>
                      </a:lvl2pPr>
                      <a:lvl3pPr marL="1219170" algn="l" defTabSz="1219170" rtl="0" eaLnBrk="1" latinLnBrk="0" hangingPunct="1">
                        <a:defRPr sz="2400" kern="1200">
                          <a:solidFill>
                            <a:schemeClr val="lt1"/>
                          </a:solidFill>
                          <a:latin typeface="Calibri" panose="020F0502020204030204"/>
                        </a:defRPr>
                      </a:lvl3pPr>
                      <a:lvl4pPr marL="1828754" algn="l" defTabSz="1219170" rtl="0" eaLnBrk="1" latinLnBrk="0" hangingPunct="1">
                        <a:defRPr sz="2400" kern="1200">
                          <a:solidFill>
                            <a:schemeClr val="lt1"/>
                          </a:solidFill>
                          <a:latin typeface="Calibri" panose="020F0502020204030204"/>
                        </a:defRPr>
                      </a:lvl4pPr>
                      <a:lvl5pPr marL="2438339" algn="l" defTabSz="1219170" rtl="0" eaLnBrk="1" latinLnBrk="0" hangingPunct="1">
                        <a:defRPr sz="2400" kern="1200">
                          <a:solidFill>
                            <a:schemeClr val="lt1"/>
                          </a:solidFill>
                          <a:latin typeface="Calibri" panose="020F0502020204030204"/>
                        </a:defRPr>
                      </a:lvl5pPr>
                      <a:lvl6pPr marL="3047924" algn="l" defTabSz="1219170" rtl="0" eaLnBrk="1" latinLnBrk="0" hangingPunct="1">
                        <a:defRPr sz="2400" kern="1200">
                          <a:solidFill>
                            <a:schemeClr val="lt1"/>
                          </a:solidFill>
                          <a:latin typeface="Calibri" panose="020F0502020204030204"/>
                        </a:defRPr>
                      </a:lvl6pPr>
                      <a:lvl7pPr marL="3657509" algn="l" defTabSz="1219170" rtl="0" eaLnBrk="1" latinLnBrk="0" hangingPunct="1">
                        <a:defRPr sz="2400" kern="1200">
                          <a:solidFill>
                            <a:schemeClr val="lt1"/>
                          </a:solidFill>
                          <a:latin typeface="Calibri" panose="020F0502020204030204"/>
                        </a:defRPr>
                      </a:lvl7pPr>
                      <a:lvl8pPr marL="4267093" algn="l" defTabSz="1219170" rtl="0" eaLnBrk="1" latinLnBrk="0" hangingPunct="1">
                        <a:defRPr sz="2400" kern="1200">
                          <a:solidFill>
                            <a:schemeClr val="lt1"/>
                          </a:solidFill>
                          <a:latin typeface="Calibri" panose="020F0502020204030204"/>
                        </a:defRPr>
                      </a:lvl8pPr>
                      <a:lvl9pPr marL="4876678" algn="l" defTabSz="1219170" rtl="0" eaLnBrk="1" latinLnBrk="0" hangingPunct="1">
                        <a:defRPr sz="2400" kern="1200">
                          <a:solidFill>
                            <a:schemeClr val="lt1"/>
                          </a:solidFill>
                          <a:latin typeface="Calibri" panose="020F0502020204030204"/>
                        </a:defRPr>
                      </a:lvl9pPr>
                    </a:lstStyle>
                    <a:p>
                      <a:pPr algn="ctr" fontAlgn="base"/>
                      <a:r>
                        <a:rPr lang="en-US" sz="1200" u="none" strike="noStrike" dirty="0">
                          <a:solidFill>
                            <a:schemeClr val="bg1"/>
                          </a:solidFill>
                          <a:effectLst/>
                        </a:rPr>
                        <a:t>RAN WG2</a:t>
                      </a:r>
                      <a:r>
                        <a:rPr lang="en-US" sz="900" dirty="0">
                          <a:solidFill>
                            <a:schemeClr val="bg1"/>
                          </a:solidFill>
                          <a:effectLst/>
                        </a:rPr>
                        <a:t/>
                      </a:r>
                      <a:br>
                        <a:rPr lang="en-US" sz="900" dirty="0">
                          <a:solidFill>
                            <a:schemeClr val="bg1"/>
                          </a:solidFill>
                          <a:effectLst/>
                        </a:rPr>
                      </a:br>
                      <a:r>
                        <a:rPr lang="en-US" sz="1100" dirty="0">
                          <a:solidFill>
                            <a:schemeClr val="tx1"/>
                          </a:solidFill>
                          <a:effectLst/>
                        </a:rPr>
                        <a:t>Radio Layer 2 spec</a:t>
                      </a:r>
                      <a:br>
                        <a:rPr lang="en-US" sz="1100" dirty="0">
                          <a:solidFill>
                            <a:schemeClr val="tx1"/>
                          </a:solidFill>
                          <a:effectLst/>
                        </a:rPr>
                      </a:br>
                      <a:r>
                        <a:rPr lang="en-US" sz="1100" dirty="0">
                          <a:solidFill>
                            <a:schemeClr val="tx1"/>
                          </a:solidFill>
                          <a:effectLst/>
                        </a:rPr>
                        <a:t>Radio Layer 3 RR spec</a:t>
                      </a:r>
                      <a:endParaRPr lang="en-US" sz="900" dirty="0">
                        <a:solidFill>
                          <a:schemeClr val="tx1"/>
                        </a:solidFill>
                        <a:effectLst/>
                        <a:latin typeface="inherit"/>
                      </a:endParaRPr>
                    </a:p>
                  </a:txBody>
                  <a:tcPr marL="34164" marR="34164" marT="34121" marB="341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 xmlns:a16="http://schemas.microsoft.com/office/drawing/2014/main" val="10002"/>
                  </a:ext>
                </a:extLst>
              </a:tr>
              <a:tr h="754042">
                <a:tc>
                  <a:txBody>
                    <a:bodyPr/>
                    <a:lstStyle>
                      <a:lvl1pPr marL="0" algn="l" defTabSz="1219170" rtl="0" eaLnBrk="1" latinLnBrk="0" hangingPunct="1">
                        <a:defRPr sz="2400" kern="1200">
                          <a:solidFill>
                            <a:schemeClr val="lt1"/>
                          </a:solidFill>
                          <a:latin typeface="Calibri" panose="020F0502020204030204"/>
                        </a:defRPr>
                      </a:lvl1pPr>
                      <a:lvl2pPr marL="609585" algn="l" defTabSz="1219170" rtl="0" eaLnBrk="1" latinLnBrk="0" hangingPunct="1">
                        <a:defRPr sz="2400" kern="1200">
                          <a:solidFill>
                            <a:schemeClr val="lt1"/>
                          </a:solidFill>
                          <a:latin typeface="Calibri" panose="020F0502020204030204"/>
                        </a:defRPr>
                      </a:lvl2pPr>
                      <a:lvl3pPr marL="1219170" algn="l" defTabSz="1219170" rtl="0" eaLnBrk="1" latinLnBrk="0" hangingPunct="1">
                        <a:defRPr sz="2400" kern="1200">
                          <a:solidFill>
                            <a:schemeClr val="lt1"/>
                          </a:solidFill>
                          <a:latin typeface="Calibri" panose="020F0502020204030204"/>
                        </a:defRPr>
                      </a:lvl3pPr>
                      <a:lvl4pPr marL="1828754" algn="l" defTabSz="1219170" rtl="0" eaLnBrk="1" latinLnBrk="0" hangingPunct="1">
                        <a:defRPr sz="2400" kern="1200">
                          <a:solidFill>
                            <a:schemeClr val="lt1"/>
                          </a:solidFill>
                          <a:latin typeface="Calibri" panose="020F0502020204030204"/>
                        </a:defRPr>
                      </a:lvl4pPr>
                      <a:lvl5pPr marL="2438339" algn="l" defTabSz="1219170" rtl="0" eaLnBrk="1" latinLnBrk="0" hangingPunct="1">
                        <a:defRPr sz="2400" kern="1200">
                          <a:solidFill>
                            <a:schemeClr val="lt1"/>
                          </a:solidFill>
                          <a:latin typeface="Calibri" panose="020F0502020204030204"/>
                        </a:defRPr>
                      </a:lvl5pPr>
                      <a:lvl6pPr marL="3047924" algn="l" defTabSz="1219170" rtl="0" eaLnBrk="1" latinLnBrk="0" hangingPunct="1">
                        <a:defRPr sz="2400" kern="1200">
                          <a:solidFill>
                            <a:schemeClr val="lt1"/>
                          </a:solidFill>
                          <a:latin typeface="Calibri" panose="020F0502020204030204"/>
                        </a:defRPr>
                      </a:lvl6pPr>
                      <a:lvl7pPr marL="3657509" algn="l" defTabSz="1219170" rtl="0" eaLnBrk="1" latinLnBrk="0" hangingPunct="1">
                        <a:defRPr sz="2400" kern="1200">
                          <a:solidFill>
                            <a:schemeClr val="lt1"/>
                          </a:solidFill>
                          <a:latin typeface="Calibri" panose="020F0502020204030204"/>
                        </a:defRPr>
                      </a:lvl7pPr>
                      <a:lvl8pPr marL="4267093" algn="l" defTabSz="1219170" rtl="0" eaLnBrk="1" latinLnBrk="0" hangingPunct="1">
                        <a:defRPr sz="2400" kern="1200">
                          <a:solidFill>
                            <a:schemeClr val="lt1"/>
                          </a:solidFill>
                          <a:latin typeface="Calibri" panose="020F0502020204030204"/>
                        </a:defRPr>
                      </a:lvl8pPr>
                      <a:lvl9pPr marL="4876678" algn="l" defTabSz="1219170" rtl="0" eaLnBrk="1" latinLnBrk="0" hangingPunct="1">
                        <a:defRPr sz="2400" kern="1200">
                          <a:solidFill>
                            <a:schemeClr val="lt1"/>
                          </a:solidFill>
                          <a:latin typeface="Calibri" panose="020F0502020204030204"/>
                        </a:defRPr>
                      </a:lvl9pPr>
                    </a:lstStyle>
                    <a:p>
                      <a:pPr algn="ctr" fontAlgn="base"/>
                      <a:r>
                        <a:rPr lang="en-GB" sz="1200" u="none" strike="noStrike" dirty="0">
                          <a:solidFill>
                            <a:schemeClr val="bg1"/>
                          </a:solidFill>
                          <a:effectLst/>
                        </a:rPr>
                        <a:t>RAN WG3</a:t>
                      </a:r>
                      <a:r>
                        <a:rPr lang="en-GB" sz="1200" dirty="0">
                          <a:solidFill>
                            <a:schemeClr val="bg1"/>
                          </a:solidFill>
                          <a:effectLst/>
                        </a:rPr>
                        <a:t> </a:t>
                      </a:r>
                      <a:r>
                        <a:rPr lang="en-GB" sz="900" dirty="0">
                          <a:solidFill>
                            <a:schemeClr val="bg1"/>
                          </a:solidFill>
                          <a:effectLst/>
                        </a:rPr>
                        <a:t/>
                      </a:r>
                      <a:br>
                        <a:rPr lang="en-GB" sz="900" dirty="0">
                          <a:solidFill>
                            <a:schemeClr val="bg1"/>
                          </a:solidFill>
                          <a:effectLst/>
                        </a:rPr>
                      </a:br>
                      <a:r>
                        <a:rPr lang="en-GB" sz="1100" dirty="0">
                          <a:solidFill>
                            <a:schemeClr val="tx1"/>
                          </a:solidFill>
                          <a:effectLst/>
                        </a:rPr>
                        <a:t>lub spec, lur spec, lu spec</a:t>
                      </a:r>
                      <a:br>
                        <a:rPr lang="en-GB" sz="1100" dirty="0">
                          <a:solidFill>
                            <a:schemeClr val="tx1"/>
                          </a:solidFill>
                          <a:effectLst/>
                        </a:rPr>
                      </a:br>
                      <a:r>
                        <a:rPr lang="en-GB" sz="1100" dirty="0">
                          <a:solidFill>
                            <a:schemeClr val="tx1"/>
                          </a:solidFill>
                          <a:effectLst/>
                        </a:rPr>
                        <a:t>UTRAN O&amp;M requirements</a:t>
                      </a:r>
                    </a:p>
                    <a:p>
                      <a:pPr algn="ctr" fontAlgn="base"/>
                      <a:r>
                        <a:rPr lang="en-GB" sz="1100" dirty="0">
                          <a:solidFill>
                            <a:schemeClr val="tx1"/>
                          </a:solidFill>
                          <a:effectLst/>
                          <a:latin typeface="+mn-lt"/>
                        </a:rPr>
                        <a:t>(Radio CN Interfaces)</a:t>
                      </a:r>
                    </a:p>
                  </a:txBody>
                  <a:tcPr marL="34164" marR="34164" marT="34121" marB="341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 xmlns:a16="http://schemas.microsoft.com/office/drawing/2014/main" val="10003"/>
                  </a:ext>
                </a:extLst>
              </a:tr>
              <a:tr h="586402">
                <a:tc>
                  <a:txBody>
                    <a:bodyPr/>
                    <a:lstStyle>
                      <a:lvl1pPr marL="0" algn="l" defTabSz="1219170" rtl="0" eaLnBrk="1" latinLnBrk="0" hangingPunct="1">
                        <a:defRPr sz="2400" kern="1200">
                          <a:solidFill>
                            <a:schemeClr val="lt1"/>
                          </a:solidFill>
                          <a:latin typeface="Calibri" panose="020F0502020204030204"/>
                        </a:defRPr>
                      </a:lvl1pPr>
                      <a:lvl2pPr marL="609585" algn="l" defTabSz="1219170" rtl="0" eaLnBrk="1" latinLnBrk="0" hangingPunct="1">
                        <a:defRPr sz="2400" kern="1200">
                          <a:solidFill>
                            <a:schemeClr val="lt1"/>
                          </a:solidFill>
                          <a:latin typeface="Calibri" panose="020F0502020204030204"/>
                        </a:defRPr>
                      </a:lvl2pPr>
                      <a:lvl3pPr marL="1219170" algn="l" defTabSz="1219170" rtl="0" eaLnBrk="1" latinLnBrk="0" hangingPunct="1">
                        <a:defRPr sz="2400" kern="1200">
                          <a:solidFill>
                            <a:schemeClr val="lt1"/>
                          </a:solidFill>
                          <a:latin typeface="Calibri" panose="020F0502020204030204"/>
                        </a:defRPr>
                      </a:lvl3pPr>
                      <a:lvl4pPr marL="1828754" algn="l" defTabSz="1219170" rtl="0" eaLnBrk="1" latinLnBrk="0" hangingPunct="1">
                        <a:defRPr sz="2400" kern="1200">
                          <a:solidFill>
                            <a:schemeClr val="lt1"/>
                          </a:solidFill>
                          <a:latin typeface="Calibri" panose="020F0502020204030204"/>
                        </a:defRPr>
                      </a:lvl4pPr>
                      <a:lvl5pPr marL="2438339" algn="l" defTabSz="1219170" rtl="0" eaLnBrk="1" latinLnBrk="0" hangingPunct="1">
                        <a:defRPr sz="2400" kern="1200">
                          <a:solidFill>
                            <a:schemeClr val="lt1"/>
                          </a:solidFill>
                          <a:latin typeface="Calibri" panose="020F0502020204030204"/>
                        </a:defRPr>
                      </a:lvl5pPr>
                      <a:lvl6pPr marL="3047924" algn="l" defTabSz="1219170" rtl="0" eaLnBrk="1" latinLnBrk="0" hangingPunct="1">
                        <a:defRPr sz="2400" kern="1200">
                          <a:solidFill>
                            <a:schemeClr val="lt1"/>
                          </a:solidFill>
                          <a:latin typeface="Calibri" panose="020F0502020204030204"/>
                        </a:defRPr>
                      </a:lvl6pPr>
                      <a:lvl7pPr marL="3657509" algn="l" defTabSz="1219170" rtl="0" eaLnBrk="1" latinLnBrk="0" hangingPunct="1">
                        <a:defRPr sz="2400" kern="1200">
                          <a:solidFill>
                            <a:schemeClr val="lt1"/>
                          </a:solidFill>
                          <a:latin typeface="Calibri" panose="020F0502020204030204"/>
                        </a:defRPr>
                      </a:lvl7pPr>
                      <a:lvl8pPr marL="4267093" algn="l" defTabSz="1219170" rtl="0" eaLnBrk="1" latinLnBrk="0" hangingPunct="1">
                        <a:defRPr sz="2400" kern="1200">
                          <a:solidFill>
                            <a:schemeClr val="lt1"/>
                          </a:solidFill>
                          <a:latin typeface="Calibri" panose="020F0502020204030204"/>
                        </a:defRPr>
                      </a:lvl8pPr>
                      <a:lvl9pPr marL="4876678" algn="l" defTabSz="1219170" rtl="0" eaLnBrk="1" latinLnBrk="0" hangingPunct="1">
                        <a:defRPr sz="2400" kern="1200">
                          <a:solidFill>
                            <a:schemeClr val="lt1"/>
                          </a:solidFill>
                          <a:latin typeface="Calibri" panose="020F0502020204030204"/>
                        </a:defRPr>
                      </a:lvl9pPr>
                    </a:lstStyle>
                    <a:p>
                      <a:pPr algn="ctr" fontAlgn="base"/>
                      <a:r>
                        <a:rPr lang="en-GB" sz="1200" u="none" strike="noStrike" dirty="0">
                          <a:solidFill>
                            <a:schemeClr val="bg1"/>
                          </a:solidFill>
                          <a:effectLst/>
                        </a:rPr>
                        <a:t>RAN WG4</a:t>
                      </a:r>
                      <a:r>
                        <a:rPr lang="en-GB" sz="900" dirty="0">
                          <a:solidFill>
                            <a:schemeClr val="bg1"/>
                          </a:solidFill>
                          <a:effectLst/>
                        </a:rPr>
                        <a:t/>
                      </a:r>
                      <a:br>
                        <a:rPr lang="en-GB" sz="900" dirty="0">
                          <a:solidFill>
                            <a:schemeClr val="bg1"/>
                          </a:solidFill>
                          <a:effectLst/>
                        </a:rPr>
                      </a:br>
                      <a:r>
                        <a:rPr lang="en-GB" sz="1100" dirty="0">
                          <a:solidFill>
                            <a:schemeClr val="tx1"/>
                          </a:solidFill>
                          <a:effectLst/>
                        </a:rPr>
                        <a:t>Radio Performance</a:t>
                      </a:r>
                      <a:br>
                        <a:rPr lang="en-GB" sz="1100" dirty="0">
                          <a:solidFill>
                            <a:schemeClr val="tx1"/>
                          </a:solidFill>
                          <a:effectLst/>
                        </a:rPr>
                      </a:br>
                      <a:r>
                        <a:rPr lang="en-GB" sz="1100" dirty="0">
                          <a:solidFill>
                            <a:schemeClr val="tx1"/>
                          </a:solidFill>
                          <a:effectLst/>
                        </a:rPr>
                        <a:t>Protocol aspects</a:t>
                      </a:r>
                      <a:endParaRPr lang="en-GB" sz="1100" dirty="0">
                        <a:solidFill>
                          <a:schemeClr val="tx1"/>
                        </a:solidFill>
                        <a:effectLst/>
                        <a:latin typeface="inherit"/>
                      </a:endParaRPr>
                    </a:p>
                  </a:txBody>
                  <a:tcPr marL="34164" marR="34164" marT="34121" marB="341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 xmlns:a16="http://schemas.microsoft.com/office/drawing/2014/main" val="10004"/>
                  </a:ext>
                </a:extLst>
              </a:tr>
              <a:tr h="674741">
                <a:tc>
                  <a:txBody>
                    <a:bodyPr/>
                    <a:lstStyle>
                      <a:lvl1pPr marL="0" algn="l" defTabSz="1219170" rtl="0" eaLnBrk="1" latinLnBrk="0" hangingPunct="1">
                        <a:defRPr sz="2400" kern="1200">
                          <a:solidFill>
                            <a:schemeClr val="lt1"/>
                          </a:solidFill>
                          <a:latin typeface="Calibri" panose="020F0502020204030204"/>
                        </a:defRPr>
                      </a:lvl1pPr>
                      <a:lvl2pPr marL="609585" algn="l" defTabSz="1219170" rtl="0" eaLnBrk="1" latinLnBrk="0" hangingPunct="1">
                        <a:defRPr sz="2400" kern="1200">
                          <a:solidFill>
                            <a:schemeClr val="lt1"/>
                          </a:solidFill>
                          <a:latin typeface="Calibri" panose="020F0502020204030204"/>
                        </a:defRPr>
                      </a:lvl2pPr>
                      <a:lvl3pPr marL="1219170" algn="l" defTabSz="1219170" rtl="0" eaLnBrk="1" latinLnBrk="0" hangingPunct="1">
                        <a:defRPr sz="2400" kern="1200">
                          <a:solidFill>
                            <a:schemeClr val="lt1"/>
                          </a:solidFill>
                          <a:latin typeface="Calibri" panose="020F0502020204030204"/>
                        </a:defRPr>
                      </a:lvl3pPr>
                      <a:lvl4pPr marL="1828754" algn="l" defTabSz="1219170" rtl="0" eaLnBrk="1" latinLnBrk="0" hangingPunct="1">
                        <a:defRPr sz="2400" kern="1200">
                          <a:solidFill>
                            <a:schemeClr val="lt1"/>
                          </a:solidFill>
                          <a:latin typeface="Calibri" panose="020F0502020204030204"/>
                        </a:defRPr>
                      </a:lvl4pPr>
                      <a:lvl5pPr marL="2438339" algn="l" defTabSz="1219170" rtl="0" eaLnBrk="1" latinLnBrk="0" hangingPunct="1">
                        <a:defRPr sz="2400" kern="1200">
                          <a:solidFill>
                            <a:schemeClr val="lt1"/>
                          </a:solidFill>
                          <a:latin typeface="Calibri" panose="020F0502020204030204"/>
                        </a:defRPr>
                      </a:lvl5pPr>
                      <a:lvl6pPr marL="3047924" algn="l" defTabSz="1219170" rtl="0" eaLnBrk="1" latinLnBrk="0" hangingPunct="1">
                        <a:defRPr sz="2400" kern="1200">
                          <a:solidFill>
                            <a:schemeClr val="lt1"/>
                          </a:solidFill>
                          <a:latin typeface="Calibri" panose="020F0502020204030204"/>
                        </a:defRPr>
                      </a:lvl6pPr>
                      <a:lvl7pPr marL="3657509" algn="l" defTabSz="1219170" rtl="0" eaLnBrk="1" latinLnBrk="0" hangingPunct="1">
                        <a:defRPr sz="2400" kern="1200">
                          <a:solidFill>
                            <a:schemeClr val="lt1"/>
                          </a:solidFill>
                          <a:latin typeface="Calibri" panose="020F0502020204030204"/>
                        </a:defRPr>
                      </a:lvl7pPr>
                      <a:lvl8pPr marL="4267093" algn="l" defTabSz="1219170" rtl="0" eaLnBrk="1" latinLnBrk="0" hangingPunct="1">
                        <a:defRPr sz="2400" kern="1200">
                          <a:solidFill>
                            <a:schemeClr val="lt1"/>
                          </a:solidFill>
                          <a:latin typeface="Calibri" panose="020F0502020204030204"/>
                        </a:defRPr>
                      </a:lvl8pPr>
                      <a:lvl9pPr marL="4876678" algn="l" defTabSz="1219170" rtl="0" eaLnBrk="1" latinLnBrk="0" hangingPunct="1">
                        <a:defRPr sz="2400" kern="1200">
                          <a:solidFill>
                            <a:schemeClr val="lt1"/>
                          </a:solidFill>
                          <a:latin typeface="Calibri" panose="020F0502020204030204"/>
                        </a:defRPr>
                      </a:lvl9pPr>
                    </a:lstStyle>
                    <a:p>
                      <a:pPr algn="ctr" fontAlgn="base"/>
                      <a:r>
                        <a:rPr lang="en-GB" sz="1200" u="none" strike="noStrike" dirty="0">
                          <a:solidFill>
                            <a:schemeClr val="bg1"/>
                          </a:solidFill>
                          <a:effectLst/>
                        </a:rPr>
                        <a:t>RAN WG5</a:t>
                      </a:r>
                      <a:r>
                        <a:rPr lang="en-GB" sz="900" dirty="0">
                          <a:solidFill>
                            <a:schemeClr val="bg1"/>
                          </a:solidFill>
                          <a:effectLst/>
                        </a:rPr>
                        <a:t/>
                      </a:r>
                      <a:br>
                        <a:rPr lang="en-GB" sz="900" dirty="0">
                          <a:solidFill>
                            <a:schemeClr val="bg1"/>
                          </a:solidFill>
                          <a:effectLst/>
                        </a:rPr>
                      </a:br>
                      <a:r>
                        <a:rPr lang="en-GB" sz="1100" dirty="0">
                          <a:solidFill>
                            <a:schemeClr val="tx1"/>
                          </a:solidFill>
                          <a:effectLst/>
                        </a:rPr>
                        <a:t>Mobile Terminal</a:t>
                      </a:r>
                      <a:br>
                        <a:rPr lang="en-GB" sz="1100" dirty="0">
                          <a:solidFill>
                            <a:schemeClr val="tx1"/>
                          </a:solidFill>
                          <a:effectLst/>
                        </a:rPr>
                      </a:br>
                      <a:r>
                        <a:rPr lang="en-GB" sz="1100" dirty="0">
                          <a:solidFill>
                            <a:schemeClr val="tx1"/>
                          </a:solidFill>
                          <a:effectLst/>
                        </a:rPr>
                        <a:t>Conformance Testing</a:t>
                      </a:r>
                      <a:endParaRPr lang="en-GB" sz="900" dirty="0">
                        <a:solidFill>
                          <a:schemeClr val="tx1"/>
                        </a:solidFill>
                        <a:effectLst/>
                        <a:latin typeface="inherit"/>
                      </a:endParaRPr>
                    </a:p>
                  </a:txBody>
                  <a:tcPr marL="34164" marR="34164" marT="34121" marB="341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 xmlns:a16="http://schemas.microsoft.com/office/drawing/2014/main" val="10005"/>
                  </a:ext>
                </a:extLst>
              </a:tr>
              <a:tr h="723562">
                <a:tc>
                  <a:txBody>
                    <a:bodyPr/>
                    <a:lstStyle>
                      <a:lvl1pPr marL="0" algn="l" defTabSz="1219170" rtl="0" eaLnBrk="1" latinLnBrk="0" hangingPunct="1">
                        <a:defRPr sz="2400" kern="1200">
                          <a:solidFill>
                            <a:schemeClr val="lt1"/>
                          </a:solidFill>
                          <a:latin typeface="Calibri" panose="020F0502020204030204"/>
                        </a:defRPr>
                      </a:lvl1pPr>
                      <a:lvl2pPr marL="609585" algn="l" defTabSz="1219170" rtl="0" eaLnBrk="1" latinLnBrk="0" hangingPunct="1">
                        <a:defRPr sz="2400" kern="1200">
                          <a:solidFill>
                            <a:schemeClr val="lt1"/>
                          </a:solidFill>
                          <a:latin typeface="Calibri" panose="020F0502020204030204"/>
                        </a:defRPr>
                      </a:lvl2pPr>
                      <a:lvl3pPr marL="1219170" algn="l" defTabSz="1219170" rtl="0" eaLnBrk="1" latinLnBrk="0" hangingPunct="1">
                        <a:defRPr sz="2400" kern="1200">
                          <a:solidFill>
                            <a:schemeClr val="lt1"/>
                          </a:solidFill>
                          <a:latin typeface="Calibri" panose="020F0502020204030204"/>
                        </a:defRPr>
                      </a:lvl3pPr>
                      <a:lvl4pPr marL="1828754" algn="l" defTabSz="1219170" rtl="0" eaLnBrk="1" latinLnBrk="0" hangingPunct="1">
                        <a:defRPr sz="2400" kern="1200">
                          <a:solidFill>
                            <a:schemeClr val="lt1"/>
                          </a:solidFill>
                          <a:latin typeface="Calibri" panose="020F0502020204030204"/>
                        </a:defRPr>
                      </a:lvl4pPr>
                      <a:lvl5pPr marL="2438339" algn="l" defTabSz="1219170" rtl="0" eaLnBrk="1" latinLnBrk="0" hangingPunct="1">
                        <a:defRPr sz="2400" kern="1200">
                          <a:solidFill>
                            <a:schemeClr val="lt1"/>
                          </a:solidFill>
                          <a:latin typeface="Calibri" panose="020F0502020204030204"/>
                        </a:defRPr>
                      </a:lvl5pPr>
                      <a:lvl6pPr marL="3047924" algn="l" defTabSz="1219170" rtl="0" eaLnBrk="1" latinLnBrk="0" hangingPunct="1">
                        <a:defRPr sz="2400" kern="1200">
                          <a:solidFill>
                            <a:schemeClr val="lt1"/>
                          </a:solidFill>
                          <a:latin typeface="Calibri" panose="020F0502020204030204"/>
                        </a:defRPr>
                      </a:lvl6pPr>
                      <a:lvl7pPr marL="3657509" algn="l" defTabSz="1219170" rtl="0" eaLnBrk="1" latinLnBrk="0" hangingPunct="1">
                        <a:defRPr sz="2400" kern="1200">
                          <a:solidFill>
                            <a:schemeClr val="lt1"/>
                          </a:solidFill>
                          <a:latin typeface="Calibri" panose="020F0502020204030204"/>
                        </a:defRPr>
                      </a:lvl7pPr>
                      <a:lvl8pPr marL="4267093" algn="l" defTabSz="1219170" rtl="0" eaLnBrk="1" latinLnBrk="0" hangingPunct="1">
                        <a:defRPr sz="2400" kern="1200">
                          <a:solidFill>
                            <a:schemeClr val="lt1"/>
                          </a:solidFill>
                          <a:latin typeface="Calibri" panose="020F0502020204030204"/>
                        </a:defRPr>
                      </a:lvl8pPr>
                      <a:lvl9pPr marL="4876678" algn="l" defTabSz="1219170" rtl="0" eaLnBrk="1" latinLnBrk="0" hangingPunct="1">
                        <a:defRPr sz="2400" kern="1200">
                          <a:solidFill>
                            <a:schemeClr val="lt1"/>
                          </a:solidFill>
                          <a:latin typeface="Calibri" panose="020F0502020204030204"/>
                        </a:defRPr>
                      </a:lvl9pPr>
                    </a:lstStyle>
                    <a:p>
                      <a:pPr algn="ctr" fontAlgn="base"/>
                      <a:r>
                        <a:rPr lang="en-GB" sz="1200" u="none" strike="noStrike" dirty="0">
                          <a:solidFill>
                            <a:schemeClr val="bg1"/>
                          </a:solidFill>
                          <a:effectLst/>
                        </a:rPr>
                        <a:t>RAN WG6</a:t>
                      </a:r>
                    </a:p>
                    <a:p>
                      <a:pPr algn="ctr" fontAlgn="base"/>
                      <a:r>
                        <a:rPr lang="en-US" sz="1100" dirty="0">
                          <a:solidFill>
                            <a:schemeClr val="tx1"/>
                          </a:solidFill>
                          <a:effectLst/>
                          <a:latin typeface="+mn-lt"/>
                        </a:rPr>
                        <a:t>GSM EDGE</a:t>
                      </a:r>
                      <a:br>
                        <a:rPr lang="en-US" sz="1100" dirty="0">
                          <a:solidFill>
                            <a:schemeClr val="tx1"/>
                          </a:solidFill>
                          <a:effectLst/>
                          <a:latin typeface="+mn-lt"/>
                        </a:rPr>
                      </a:br>
                      <a:r>
                        <a:rPr lang="en-US" sz="1100" dirty="0">
                          <a:solidFill>
                            <a:schemeClr val="tx1"/>
                          </a:solidFill>
                          <a:effectLst/>
                          <a:latin typeface="+mn-lt"/>
                        </a:rPr>
                        <a:t>Radio Access Network</a:t>
                      </a:r>
                    </a:p>
                    <a:p>
                      <a:pPr algn="ctr" fontAlgn="base"/>
                      <a:endParaRPr lang="en-GB" sz="900" dirty="0">
                        <a:solidFill>
                          <a:schemeClr val="tx1"/>
                        </a:solidFill>
                        <a:effectLst/>
                        <a:latin typeface="inherit"/>
                      </a:endParaRPr>
                    </a:p>
                  </a:txBody>
                  <a:tcPr marL="34164" marR="34164" marT="34121" marB="3412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 xmlns:a16="http://schemas.microsoft.com/office/drawing/2014/main" val="10006"/>
                  </a:ext>
                </a:extLst>
              </a:tr>
            </a:tbl>
          </a:graphicData>
        </a:graphic>
      </p:graphicFrame>
      <p:graphicFrame>
        <p:nvGraphicFramePr>
          <p:cNvPr id="6" name="Table 6">
            <a:extLst>
              <a:ext uri="{FF2B5EF4-FFF2-40B4-BE49-F238E27FC236}">
                <a16:creationId xmlns="" xmlns:a16="http://schemas.microsoft.com/office/drawing/2014/main" id="{B0D228C6-D6C8-4919-8A40-3E95DAA0F00B}"/>
              </a:ext>
            </a:extLst>
          </p:cNvPr>
          <p:cNvGraphicFramePr>
            <a:graphicFrameLocks noGrp="1"/>
          </p:cNvGraphicFramePr>
          <p:nvPr>
            <p:extLst>
              <p:ext uri="{D42A27DB-BD31-4B8C-83A1-F6EECF244321}">
                <p14:modId xmlns:p14="http://schemas.microsoft.com/office/powerpoint/2010/main" val="108289631"/>
              </p:ext>
            </p:extLst>
          </p:nvPr>
        </p:nvGraphicFramePr>
        <p:xfrm>
          <a:off x="5878886" y="1867610"/>
          <a:ext cx="2130425" cy="3400424"/>
        </p:xfrm>
        <a:graphic>
          <a:graphicData uri="http://schemas.openxmlformats.org/drawingml/2006/table">
            <a:tbl>
              <a:tblPr firstRow="1">
                <a:effectLst/>
              </a:tblPr>
              <a:tblGrid>
                <a:gridCol w="2130425">
                  <a:extLst>
                    <a:ext uri="{9D8B030D-6E8A-4147-A177-3AD203B41FA5}">
                      <a16:colId xmlns="" xmlns:a16="http://schemas.microsoft.com/office/drawing/2014/main" val="20000"/>
                    </a:ext>
                  </a:extLst>
                </a:gridCol>
              </a:tblGrid>
              <a:tr h="576111">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algn="ctr" fontAlgn="base"/>
                      <a:r>
                        <a:rPr lang="en-US" sz="1500" b="1" u="none" strike="noStrike" dirty="0">
                          <a:solidFill>
                            <a:schemeClr val="bg1"/>
                          </a:solidFill>
                          <a:effectLst/>
                        </a:rPr>
                        <a:t>TSG SA</a:t>
                      </a:r>
                      <a:r>
                        <a:rPr lang="en-US" sz="900" u="none" strike="noStrike" dirty="0">
                          <a:solidFill>
                            <a:schemeClr val="tx1"/>
                          </a:solidFill>
                          <a:effectLst/>
                          <a:hlinkClick r:id="rId2"/>
                        </a:rPr>
                        <a:t/>
                      </a:r>
                      <a:br>
                        <a:rPr lang="en-US" sz="900" u="none" strike="noStrike" dirty="0">
                          <a:solidFill>
                            <a:schemeClr val="tx1"/>
                          </a:solidFill>
                          <a:effectLst/>
                          <a:hlinkClick r:id="rId2"/>
                        </a:rPr>
                      </a:br>
                      <a:r>
                        <a:rPr lang="en-US" sz="1100" dirty="0">
                          <a:solidFill>
                            <a:schemeClr val="tx1"/>
                          </a:solidFill>
                          <a:effectLst/>
                        </a:rPr>
                        <a:t>Service &amp; Systems Aspects </a:t>
                      </a:r>
                      <a:endParaRPr lang="en-US" sz="900" dirty="0">
                        <a:solidFill>
                          <a:schemeClr val="tx1"/>
                        </a:solidFill>
                        <a:effectLst/>
                        <a:latin typeface="inherit"/>
                      </a:endParaRPr>
                    </a:p>
                  </a:txBody>
                  <a:tcPr marL="34161" marR="34161" marT="34143" marB="34143">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2AF2F"/>
                    </a:solidFill>
                  </a:tcPr>
                </a:tc>
                <a:extLst>
                  <a:ext uri="{0D108BD9-81ED-4DB2-BD59-A6C34878D82A}">
                    <a16:rowId xmlns="" xmlns:a16="http://schemas.microsoft.com/office/drawing/2014/main" val="10000"/>
                  </a:ext>
                </a:extLst>
              </a:tr>
              <a:tr h="418806">
                <a:tc>
                  <a:txBody>
                    <a:bodyPr/>
                    <a:lstStyle>
                      <a:lvl1pPr marL="0" algn="l" defTabSz="1219170" rtl="0" eaLnBrk="1" latinLnBrk="0" hangingPunct="1">
                        <a:defRPr sz="2400" kern="1200">
                          <a:solidFill>
                            <a:schemeClr val="lt1"/>
                          </a:solidFill>
                          <a:latin typeface="Calibri" panose="020F0502020204030204"/>
                        </a:defRPr>
                      </a:lvl1pPr>
                      <a:lvl2pPr marL="609585" algn="l" defTabSz="1219170" rtl="0" eaLnBrk="1" latinLnBrk="0" hangingPunct="1">
                        <a:defRPr sz="2400" kern="1200">
                          <a:solidFill>
                            <a:schemeClr val="lt1"/>
                          </a:solidFill>
                          <a:latin typeface="Calibri" panose="020F0502020204030204"/>
                        </a:defRPr>
                      </a:lvl2pPr>
                      <a:lvl3pPr marL="1219170" algn="l" defTabSz="1219170" rtl="0" eaLnBrk="1" latinLnBrk="0" hangingPunct="1">
                        <a:defRPr sz="2400" kern="1200">
                          <a:solidFill>
                            <a:schemeClr val="lt1"/>
                          </a:solidFill>
                          <a:latin typeface="Calibri" panose="020F0502020204030204"/>
                        </a:defRPr>
                      </a:lvl3pPr>
                      <a:lvl4pPr marL="1828754" algn="l" defTabSz="1219170" rtl="0" eaLnBrk="1" latinLnBrk="0" hangingPunct="1">
                        <a:defRPr sz="2400" kern="1200">
                          <a:solidFill>
                            <a:schemeClr val="lt1"/>
                          </a:solidFill>
                          <a:latin typeface="Calibri" panose="020F0502020204030204"/>
                        </a:defRPr>
                      </a:lvl4pPr>
                      <a:lvl5pPr marL="2438339" algn="l" defTabSz="1219170" rtl="0" eaLnBrk="1" latinLnBrk="0" hangingPunct="1">
                        <a:defRPr sz="2400" kern="1200">
                          <a:solidFill>
                            <a:schemeClr val="lt1"/>
                          </a:solidFill>
                          <a:latin typeface="Calibri" panose="020F0502020204030204"/>
                        </a:defRPr>
                      </a:lvl5pPr>
                      <a:lvl6pPr marL="3047924" algn="l" defTabSz="1219170" rtl="0" eaLnBrk="1" latinLnBrk="0" hangingPunct="1">
                        <a:defRPr sz="2400" kern="1200">
                          <a:solidFill>
                            <a:schemeClr val="lt1"/>
                          </a:solidFill>
                          <a:latin typeface="Calibri" panose="020F0502020204030204"/>
                        </a:defRPr>
                      </a:lvl6pPr>
                      <a:lvl7pPr marL="3657509" algn="l" defTabSz="1219170" rtl="0" eaLnBrk="1" latinLnBrk="0" hangingPunct="1">
                        <a:defRPr sz="2400" kern="1200">
                          <a:solidFill>
                            <a:schemeClr val="lt1"/>
                          </a:solidFill>
                          <a:latin typeface="Calibri" panose="020F0502020204030204"/>
                        </a:defRPr>
                      </a:lvl7pPr>
                      <a:lvl8pPr marL="4267093" algn="l" defTabSz="1219170" rtl="0" eaLnBrk="1" latinLnBrk="0" hangingPunct="1">
                        <a:defRPr sz="2400" kern="1200">
                          <a:solidFill>
                            <a:schemeClr val="lt1"/>
                          </a:solidFill>
                          <a:latin typeface="Calibri" panose="020F0502020204030204"/>
                        </a:defRPr>
                      </a:lvl8pPr>
                      <a:lvl9pPr marL="4876678" algn="l" defTabSz="1219170" rtl="0" eaLnBrk="1" latinLnBrk="0" hangingPunct="1">
                        <a:defRPr sz="2400" kern="1200">
                          <a:solidFill>
                            <a:schemeClr val="lt1"/>
                          </a:solidFill>
                          <a:latin typeface="Calibri" panose="020F0502020204030204"/>
                        </a:defRPr>
                      </a:lvl9pPr>
                    </a:lstStyle>
                    <a:p>
                      <a:pPr algn="ctr" fontAlgn="base"/>
                      <a:r>
                        <a:rPr lang="en-GB" sz="1200" u="none" strike="noStrike" dirty="0">
                          <a:solidFill>
                            <a:schemeClr val="bg1"/>
                          </a:solidFill>
                          <a:effectLst/>
                        </a:rPr>
                        <a:t>SA WG1</a:t>
                      </a:r>
                      <a:r>
                        <a:rPr lang="en-GB" sz="1200" dirty="0">
                          <a:solidFill>
                            <a:schemeClr val="bg1"/>
                          </a:solidFill>
                          <a:effectLst/>
                        </a:rPr>
                        <a:t> </a:t>
                      </a:r>
                      <a:r>
                        <a:rPr lang="en-GB" sz="900" dirty="0">
                          <a:solidFill>
                            <a:schemeClr val="bg1"/>
                          </a:solidFill>
                          <a:effectLst/>
                        </a:rPr>
                        <a:t/>
                      </a:r>
                      <a:br>
                        <a:rPr lang="en-GB" sz="900" dirty="0">
                          <a:solidFill>
                            <a:schemeClr val="bg1"/>
                          </a:solidFill>
                          <a:effectLst/>
                        </a:rPr>
                      </a:br>
                      <a:r>
                        <a:rPr lang="en-GB" sz="1100" dirty="0">
                          <a:solidFill>
                            <a:schemeClr val="tx1"/>
                          </a:solidFill>
                          <a:effectLst/>
                        </a:rPr>
                        <a:t>Services</a:t>
                      </a:r>
                      <a:endParaRPr lang="en-GB" sz="900" dirty="0">
                        <a:solidFill>
                          <a:schemeClr val="tx1"/>
                        </a:solidFill>
                        <a:effectLst/>
                        <a:latin typeface="inherit"/>
                      </a:endParaRPr>
                    </a:p>
                  </a:txBody>
                  <a:tcPr marL="34161" marR="34161" marT="34143" marB="34143">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 xmlns:a16="http://schemas.microsoft.com/office/drawing/2014/main" val="10001"/>
                  </a:ext>
                </a:extLst>
              </a:tr>
              <a:tr h="546428">
                <a:tc>
                  <a:txBody>
                    <a:bodyPr/>
                    <a:lstStyle>
                      <a:lvl1pPr marL="0" algn="l" defTabSz="1219170" rtl="0" eaLnBrk="1" latinLnBrk="0" hangingPunct="1">
                        <a:defRPr sz="2400" kern="1200">
                          <a:solidFill>
                            <a:schemeClr val="lt1"/>
                          </a:solidFill>
                          <a:latin typeface="Calibri" panose="020F0502020204030204"/>
                        </a:defRPr>
                      </a:lvl1pPr>
                      <a:lvl2pPr marL="609585" algn="l" defTabSz="1219170" rtl="0" eaLnBrk="1" latinLnBrk="0" hangingPunct="1">
                        <a:defRPr sz="2400" kern="1200">
                          <a:solidFill>
                            <a:schemeClr val="lt1"/>
                          </a:solidFill>
                          <a:latin typeface="Calibri" panose="020F0502020204030204"/>
                        </a:defRPr>
                      </a:lvl2pPr>
                      <a:lvl3pPr marL="1219170" algn="l" defTabSz="1219170" rtl="0" eaLnBrk="1" latinLnBrk="0" hangingPunct="1">
                        <a:defRPr sz="2400" kern="1200">
                          <a:solidFill>
                            <a:schemeClr val="lt1"/>
                          </a:solidFill>
                          <a:latin typeface="Calibri" panose="020F0502020204030204"/>
                        </a:defRPr>
                      </a:lvl3pPr>
                      <a:lvl4pPr marL="1828754" algn="l" defTabSz="1219170" rtl="0" eaLnBrk="1" latinLnBrk="0" hangingPunct="1">
                        <a:defRPr sz="2400" kern="1200">
                          <a:solidFill>
                            <a:schemeClr val="lt1"/>
                          </a:solidFill>
                          <a:latin typeface="Calibri" panose="020F0502020204030204"/>
                        </a:defRPr>
                      </a:lvl4pPr>
                      <a:lvl5pPr marL="2438339" algn="l" defTabSz="1219170" rtl="0" eaLnBrk="1" latinLnBrk="0" hangingPunct="1">
                        <a:defRPr sz="2400" kern="1200">
                          <a:solidFill>
                            <a:schemeClr val="lt1"/>
                          </a:solidFill>
                          <a:latin typeface="Calibri" panose="020F0502020204030204"/>
                        </a:defRPr>
                      </a:lvl5pPr>
                      <a:lvl6pPr marL="3047924" algn="l" defTabSz="1219170" rtl="0" eaLnBrk="1" latinLnBrk="0" hangingPunct="1">
                        <a:defRPr sz="2400" kern="1200">
                          <a:solidFill>
                            <a:schemeClr val="lt1"/>
                          </a:solidFill>
                          <a:latin typeface="Calibri" panose="020F0502020204030204"/>
                        </a:defRPr>
                      </a:lvl6pPr>
                      <a:lvl7pPr marL="3657509" algn="l" defTabSz="1219170" rtl="0" eaLnBrk="1" latinLnBrk="0" hangingPunct="1">
                        <a:defRPr sz="2400" kern="1200">
                          <a:solidFill>
                            <a:schemeClr val="lt1"/>
                          </a:solidFill>
                          <a:latin typeface="Calibri" panose="020F0502020204030204"/>
                        </a:defRPr>
                      </a:lvl7pPr>
                      <a:lvl8pPr marL="4267093" algn="l" defTabSz="1219170" rtl="0" eaLnBrk="1" latinLnBrk="0" hangingPunct="1">
                        <a:defRPr sz="2400" kern="1200">
                          <a:solidFill>
                            <a:schemeClr val="lt1"/>
                          </a:solidFill>
                          <a:latin typeface="Calibri" panose="020F0502020204030204"/>
                        </a:defRPr>
                      </a:lvl8pPr>
                      <a:lvl9pPr marL="4876678" algn="l" defTabSz="1219170" rtl="0" eaLnBrk="1" latinLnBrk="0" hangingPunct="1">
                        <a:defRPr sz="2400" kern="1200">
                          <a:solidFill>
                            <a:schemeClr val="lt1"/>
                          </a:solidFill>
                          <a:latin typeface="Calibri" panose="020F0502020204030204"/>
                        </a:defRPr>
                      </a:lvl9pPr>
                    </a:lstStyle>
                    <a:p>
                      <a:pPr algn="ctr" fontAlgn="base"/>
                      <a:r>
                        <a:rPr lang="en-GB" sz="1200" u="none" strike="noStrike" dirty="0">
                          <a:solidFill>
                            <a:schemeClr val="bg1"/>
                          </a:solidFill>
                          <a:effectLst/>
                        </a:rPr>
                        <a:t>SA WG2</a:t>
                      </a:r>
                      <a:r>
                        <a:rPr lang="en-GB" sz="900" dirty="0">
                          <a:solidFill>
                            <a:schemeClr val="bg1"/>
                          </a:solidFill>
                          <a:effectLst/>
                        </a:rPr>
                        <a:t/>
                      </a:r>
                      <a:br>
                        <a:rPr lang="en-GB" sz="900" dirty="0">
                          <a:solidFill>
                            <a:schemeClr val="bg1"/>
                          </a:solidFill>
                          <a:effectLst/>
                        </a:rPr>
                      </a:br>
                      <a:r>
                        <a:rPr lang="en-GB" sz="1100" dirty="0">
                          <a:solidFill>
                            <a:schemeClr val="tx1"/>
                          </a:solidFill>
                          <a:effectLst/>
                        </a:rPr>
                        <a:t>Architecture</a:t>
                      </a:r>
                      <a:endParaRPr lang="en-GB" sz="900" dirty="0">
                        <a:solidFill>
                          <a:schemeClr val="tx1"/>
                        </a:solidFill>
                        <a:effectLst/>
                        <a:latin typeface="inherit"/>
                      </a:endParaRPr>
                    </a:p>
                  </a:txBody>
                  <a:tcPr marL="34161" marR="34161" marT="34143" marB="34143">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 xmlns:a16="http://schemas.microsoft.com/office/drawing/2014/main" val="10002"/>
                  </a:ext>
                </a:extLst>
              </a:tr>
              <a:tr h="480091">
                <a:tc>
                  <a:txBody>
                    <a:bodyPr/>
                    <a:lstStyle>
                      <a:lvl1pPr marL="0" algn="l" defTabSz="1219170" rtl="0" eaLnBrk="1" latinLnBrk="0" hangingPunct="1">
                        <a:defRPr sz="2400" kern="1200">
                          <a:solidFill>
                            <a:schemeClr val="lt1"/>
                          </a:solidFill>
                          <a:latin typeface="Calibri" panose="020F0502020204030204"/>
                        </a:defRPr>
                      </a:lvl1pPr>
                      <a:lvl2pPr marL="609585" algn="l" defTabSz="1219170" rtl="0" eaLnBrk="1" latinLnBrk="0" hangingPunct="1">
                        <a:defRPr sz="2400" kern="1200">
                          <a:solidFill>
                            <a:schemeClr val="lt1"/>
                          </a:solidFill>
                          <a:latin typeface="Calibri" panose="020F0502020204030204"/>
                        </a:defRPr>
                      </a:lvl2pPr>
                      <a:lvl3pPr marL="1219170" algn="l" defTabSz="1219170" rtl="0" eaLnBrk="1" latinLnBrk="0" hangingPunct="1">
                        <a:defRPr sz="2400" kern="1200">
                          <a:solidFill>
                            <a:schemeClr val="lt1"/>
                          </a:solidFill>
                          <a:latin typeface="Calibri" panose="020F0502020204030204"/>
                        </a:defRPr>
                      </a:lvl3pPr>
                      <a:lvl4pPr marL="1828754" algn="l" defTabSz="1219170" rtl="0" eaLnBrk="1" latinLnBrk="0" hangingPunct="1">
                        <a:defRPr sz="2400" kern="1200">
                          <a:solidFill>
                            <a:schemeClr val="lt1"/>
                          </a:solidFill>
                          <a:latin typeface="Calibri" panose="020F0502020204030204"/>
                        </a:defRPr>
                      </a:lvl4pPr>
                      <a:lvl5pPr marL="2438339" algn="l" defTabSz="1219170" rtl="0" eaLnBrk="1" latinLnBrk="0" hangingPunct="1">
                        <a:defRPr sz="2400" kern="1200">
                          <a:solidFill>
                            <a:schemeClr val="lt1"/>
                          </a:solidFill>
                          <a:latin typeface="Calibri" panose="020F0502020204030204"/>
                        </a:defRPr>
                      </a:lvl5pPr>
                      <a:lvl6pPr marL="3047924" algn="l" defTabSz="1219170" rtl="0" eaLnBrk="1" latinLnBrk="0" hangingPunct="1">
                        <a:defRPr sz="2400" kern="1200">
                          <a:solidFill>
                            <a:schemeClr val="lt1"/>
                          </a:solidFill>
                          <a:latin typeface="Calibri" panose="020F0502020204030204"/>
                        </a:defRPr>
                      </a:lvl6pPr>
                      <a:lvl7pPr marL="3657509" algn="l" defTabSz="1219170" rtl="0" eaLnBrk="1" latinLnBrk="0" hangingPunct="1">
                        <a:defRPr sz="2400" kern="1200">
                          <a:solidFill>
                            <a:schemeClr val="lt1"/>
                          </a:solidFill>
                          <a:latin typeface="Calibri" panose="020F0502020204030204"/>
                        </a:defRPr>
                      </a:lvl7pPr>
                      <a:lvl8pPr marL="4267093" algn="l" defTabSz="1219170" rtl="0" eaLnBrk="1" latinLnBrk="0" hangingPunct="1">
                        <a:defRPr sz="2400" kern="1200">
                          <a:solidFill>
                            <a:schemeClr val="lt1"/>
                          </a:solidFill>
                          <a:latin typeface="Calibri" panose="020F0502020204030204"/>
                        </a:defRPr>
                      </a:lvl8pPr>
                      <a:lvl9pPr marL="4876678" algn="l" defTabSz="1219170" rtl="0" eaLnBrk="1" latinLnBrk="0" hangingPunct="1">
                        <a:defRPr sz="2400" kern="1200">
                          <a:solidFill>
                            <a:schemeClr val="lt1"/>
                          </a:solidFill>
                          <a:latin typeface="Calibri" panose="020F0502020204030204"/>
                        </a:defRPr>
                      </a:lvl9pPr>
                    </a:lstStyle>
                    <a:p>
                      <a:pPr algn="ctr" fontAlgn="base"/>
                      <a:r>
                        <a:rPr lang="en-GB" sz="1200" u="none" strike="noStrike" dirty="0">
                          <a:solidFill>
                            <a:schemeClr val="bg1"/>
                          </a:solidFill>
                          <a:effectLst/>
                        </a:rPr>
                        <a:t>SA WG3</a:t>
                      </a:r>
                      <a:r>
                        <a:rPr lang="en-GB" sz="900" dirty="0">
                          <a:solidFill>
                            <a:schemeClr val="bg1"/>
                          </a:solidFill>
                          <a:effectLst/>
                        </a:rPr>
                        <a:t/>
                      </a:r>
                      <a:br>
                        <a:rPr lang="en-GB" sz="900" dirty="0">
                          <a:solidFill>
                            <a:schemeClr val="bg1"/>
                          </a:solidFill>
                          <a:effectLst/>
                        </a:rPr>
                      </a:br>
                      <a:r>
                        <a:rPr lang="en-GB" sz="1100" dirty="0">
                          <a:solidFill>
                            <a:schemeClr val="tx1"/>
                          </a:solidFill>
                          <a:effectLst/>
                        </a:rPr>
                        <a:t>Security </a:t>
                      </a:r>
                      <a:endParaRPr lang="en-GB" sz="1100" dirty="0">
                        <a:solidFill>
                          <a:schemeClr val="tx1"/>
                        </a:solidFill>
                        <a:effectLst/>
                        <a:latin typeface="inherit"/>
                      </a:endParaRPr>
                    </a:p>
                  </a:txBody>
                  <a:tcPr marL="34161" marR="34161" marT="34143" marB="34143">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 xmlns:a16="http://schemas.microsoft.com/office/drawing/2014/main" val="10003"/>
                  </a:ext>
                </a:extLst>
              </a:tr>
              <a:tr h="477464">
                <a:tc>
                  <a:txBody>
                    <a:bodyPr/>
                    <a:lstStyle>
                      <a:lvl1pPr marL="0" algn="l" defTabSz="1219170" rtl="0" eaLnBrk="1" latinLnBrk="0" hangingPunct="1">
                        <a:defRPr sz="2400" kern="1200">
                          <a:solidFill>
                            <a:schemeClr val="lt1"/>
                          </a:solidFill>
                          <a:latin typeface="Calibri" panose="020F0502020204030204"/>
                        </a:defRPr>
                      </a:lvl1pPr>
                      <a:lvl2pPr marL="609585" algn="l" defTabSz="1219170" rtl="0" eaLnBrk="1" latinLnBrk="0" hangingPunct="1">
                        <a:defRPr sz="2400" kern="1200">
                          <a:solidFill>
                            <a:schemeClr val="lt1"/>
                          </a:solidFill>
                          <a:latin typeface="Calibri" panose="020F0502020204030204"/>
                        </a:defRPr>
                      </a:lvl2pPr>
                      <a:lvl3pPr marL="1219170" algn="l" defTabSz="1219170" rtl="0" eaLnBrk="1" latinLnBrk="0" hangingPunct="1">
                        <a:defRPr sz="2400" kern="1200">
                          <a:solidFill>
                            <a:schemeClr val="lt1"/>
                          </a:solidFill>
                          <a:latin typeface="Calibri" panose="020F0502020204030204"/>
                        </a:defRPr>
                      </a:lvl3pPr>
                      <a:lvl4pPr marL="1828754" algn="l" defTabSz="1219170" rtl="0" eaLnBrk="1" latinLnBrk="0" hangingPunct="1">
                        <a:defRPr sz="2400" kern="1200">
                          <a:solidFill>
                            <a:schemeClr val="lt1"/>
                          </a:solidFill>
                          <a:latin typeface="Calibri" panose="020F0502020204030204"/>
                        </a:defRPr>
                      </a:lvl4pPr>
                      <a:lvl5pPr marL="2438339" algn="l" defTabSz="1219170" rtl="0" eaLnBrk="1" latinLnBrk="0" hangingPunct="1">
                        <a:defRPr sz="2400" kern="1200">
                          <a:solidFill>
                            <a:schemeClr val="lt1"/>
                          </a:solidFill>
                          <a:latin typeface="Calibri" panose="020F0502020204030204"/>
                        </a:defRPr>
                      </a:lvl5pPr>
                      <a:lvl6pPr marL="3047924" algn="l" defTabSz="1219170" rtl="0" eaLnBrk="1" latinLnBrk="0" hangingPunct="1">
                        <a:defRPr sz="2400" kern="1200">
                          <a:solidFill>
                            <a:schemeClr val="lt1"/>
                          </a:solidFill>
                          <a:latin typeface="Calibri" panose="020F0502020204030204"/>
                        </a:defRPr>
                      </a:lvl6pPr>
                      <a:lvl7pPr marL="3657509" algn="l" defTabSz="1219170" rtl="0" eaLnBrk="1" latinLnBrk="0" hangingPunct="1">
                        <a:defRPr sz="2400" kern="1200">
                          <a:solidFill>
                            <a:schemeClr val="lt1"/>
                          </a:solidFill>
                          <a:latin typeface="Calibri" panose="020F0502020204030204"/>
                        </a:defRPr>
                      </a:lvl7pPr>
                      <a:lvl8pPr marL="4267093" algn="l" defTabSz="1219170" rtl="0" eaLnBrk="1" latinLnBrk="0" hangingPunct="1">
                        <a:defRPr sz="2400" kern="1200">
                          <a:solidFill>
                            <a:schemeClr val="lt1"/>
                          </a:solidFill>
                          <a:latin typeface="Calibri" panose="020F0502020204030204"/>
                        </a:defRPr>
                      </a:lvl8pPr>
                      <a:lvl9pPr marL="4876678" algn="l" defTabSz="1219170" rtl="0" eaLnBrk="1" latinLnBrk="0" hangingPunct="1">
                        <a:defRPr sz="2400" kern="1200">
                          <a:solidFill>
                            <a:schemeClr val="lt1"/>
                          </a:solidFill>
                          <a:latin typeface="Calibri" panose="020F0502020204030204"/>
                        </a:defRPr>
                      </a:lvl9pPr>
                    </a:lstStyle>
                    <a:p>
                      <a:pPr algn="ctr" fontAlgn="base"/>
                      <a:r>
                        <a:rPr lang="en-GB" sz="1300" u="none" strike="noStrike" dirty="0">
                          <a:solidFill>
                            <a:schemeClr val="bg1"/>
                          </a:solidFill>
                          <a:effectLst/>
                        </a:rPr>
                        <a:t>SA WG4</a:t>
                      </a:r>
                      <a:r>
                        <a:rPr lang="en-GB" sz="900" dirty="0">
                          <a:solidFill>
                            <a:schemeClr val="bg1"/>
                          </a:solidFill>
                          <a:effectLst/>
                        </a:rPr>
                        <a:t/>
                      </a:r>
                      <a:br>
                        <a:rPr lang="en-GB" sz="900" dirty="0">
                          <a:solidFill>
                            <a:schemeClr val="bg1"/>
                          </a:solidFill>
                          <a:effectLst/>
                        </a:rPr>
                      </a:br>
                      <a:r>
                        <a:rPr lang="en-GB" sz="1100" dirty="0">
                          <a:solidFill>
                            <a:schemeClr val="tx1"/>
                          </a:solidFill>
                          <a:effectLst/>
                        </a:rPr>
                        <a:t>Codec &amp; Media</a:t>
                      </a:r>
                      <a:endParaRPr lang="en-GB" sz="1100" dirty="0">
                        <a:solidFill>
                          <a:schemeClr val="tx1"/>
                        </a:solidFill>
                        <a:effectLst/>
                        <a:latin typeface="inherit"/>
                      </a:endParaRPr>
                    </a:p>
                  </a:txBody>
                  <a:tcPr marL="34161" marR="34161" marT="34143" marB="34143">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 xmlns:a16="http://schemas.microsoft.com/office/drawing/2014/main" val="10004"/>
                  </a:ext>
                </a:extLst>
              </a:tr>
              <a:tr h="482718">
                <a:tc>
                  <a:txBody>
                    <a:bodyPr/>
                    <a:lstStyle>
                      <a:lvl1pPr marL="0" algn="l" defTabSz="1219170" rtl="0" eaLnBrk="1" latinLnBrk="0" hangingPunct="1">
                        <a:defRPr sz="2400" kern="1200">
                          <a:solidFill>
                            <a:schemeClr val="lt1"/>
                          </a:solidFill>
                          <a:latin typeface="Calibri" panose="020F0502020204030204"/>
                        </a:defRPr>
                      </a:lvl1pPr>
                      <a:lvl2pPr marL="609585" algn="l" defTabSz="1219170" rtl="0" eaLnBrk="1" latinLnBrk="0" hangingPunct="1">
                        <a:defRPr sz="2400" kern="1200">
                          <a:solidFill>
                            <a:schemeClr val="lt1"/>
                          </a:solidFill>
                          <a:latin typeface="Calibri" panose="020F0502020204030204"/>
                        </a:defRPr>
                      </a:lvl2pPr>
                      <a:lvl3pPr marL="1219170" algn="l" defTabSz="1219170" rtl="0" eaLnBrk="1" latinLnBrk="0" hangingPunct="1">
                        <a:defRPr sz="2400" kern="1200">
                          <a:solidFill>
                            <a:schemeClr val="lt1"/>
                          </a:solidFill>
                          <a:latin typeface="Calibri" panose="020F0502020204030204"/>
                        </a:defRPr>
                      </a:lvl3pPr>
                      <a:lvl4pPr marL="1828754" algn="l" defTabSz="1219170" rtl="0" eaLnBrk="1" latinLnBrk="0" hangingPunct="1">
                        <a:defRPr sz="2400" kern="1200">
                          <a:solidFill>
                            <a:schemeClr val="lt1"/>
                          </a:solidFill>
                          <a:latin typeface="Calibri" panose="020F0502020204030204"/>
                        </a:defRPr>
                      </a:lvl4pPr>
                      <a:lvl5pPr marL="2438339" algn="l" defTabSz="1219170" rtl="0" eaLnBrk="1" latinLnBrk="0" hangingPunct="1">
                        <a:defRPr sz="2400" kern="1200">
                          <a:solidFill>
                            <a:schemeClr val="lt1"/>
                          </a:solidFill>
                          <a:latin typeface="Calibri" panose="020F0502020204030204"/>
                        </a:defRPr>
                      </a:lvl5pPr>
                      <a:lvl6pPr marL="3047924" algn="l" defTabSz="1219170" rtl="0" eaLnBrk="1" latinLnBrk="0" hangingPunct="1">
                        <a:defRPr sz="2400" kern="1200">
                          <a:solidFill>
                            <a:schemeClr val="lt1"/>
                          </a:solidFill>
                          <a:latin typeface="Calibri" panose="020F0502020204030204"/>
                        </a:defRPr>
                      </a:lvl6pPr>
                      <a:lvl7pPr marL="3657509" algn="l" defTabSz="1219170" rtl="0" eaLnBrk="1" latinLnBrk="0" hangingPunct="1">
                        <a:defRPr sz="2400" kern="1200">
                          <a:solidFill>
                            <a:schemeClr val="lt1"/>
                          </a:solidFill>
                          <a:latin typeface="Calibri" panose="020F0502020204030204"/>
                        </a:defRPr>
                      </a:lvl7pPr>
                      <a:lvl8pPr marL="4267093" algn="l" defTabSz="1219170" rtl="0" eaLnBrk="1" latinLnBrk="0" hangingPunct="1">
                        <a:defRPr sz="2400" kern="1200">
                          <a:solidFill>
                            <a:schemeClr val="lt1"/>
                          </a:solidFill>
                          <a:latin typeface="Calibri" panose="020F0502020204030204"/>
                        </a:defRPr>
                      </a:lvl8pPr>
                      <a:lvl9pPr marL="4876678" algn="l" defTabSz="1219170" rtl="0" eaLnBrk="1" latinLnBrk="0" hangingPunct="1">
                        <a:defRPr sz="2400" kern="1200">
                          <a:solidFill>
                            <a:schemeClr val="lt1"/>
                          </a:solidFill>
                          <a:latin typeface="Calibri" panose="020F0502020204030204"/>
                        </a:defRPr>
                      </a:lvl9pPr>
                    </a:lstStyle>
                    <a:p>
                      <a:pPr algn="ctr" fontAlgn="base"/>
                      <a:r>
                        <a:rPr lang="en-GB" sz="1200" u="none" strike="noStrike" dirty="0">
                          <a:solidFill>
                            <a:schemeClr val="bg1"/>
                          </a:solidFill>
                          <a:effectLst/>
                        </a:rPr>
                        <a:t>SA WG5</a:t>
                      </a:r>
                      <a:r>
                        <a:rPr lang="en-GB" sz="900" dirty="0">
                          <a:solidFill>
                            <a:schemeClr val="bg1"/>
                          </a:solidFill>
                          <a:effectLst/>
                        </a:rPr>
                        <a:t/>
                      </a:r>
                      <a:br>
                        <a:rPr lang="en-GB" sz="900" dirty="0">
                          <a:solidFill>
                            <a:schemeClr val="bg1"/>
                          </a:solidFill>
                          <a:effectLst/>
                        </a:rPr>
                      </a:br>
                      <a:r>
                        <a:rPr lang="en-GB" sz="1200" dirty="0">
                          <a:solidFill>
                            <a:schemeClr val="tx1"/>
                          </a:solidFill>
                          <a:effectLst/>
                        </a:rPr>
                        <a:t>Telecom Management</a:t>
                      </a:r>
                      <a:endParaRPr lang="en-GB" sz="900" dirty="0">
                        <a:solidFill>
                          <a:schemeClr val="tx1"/>
                        </a:solidFill>
                        <a:effectLst/>
                        <a:latin typeface="inherit"/>
                      </a:endParaRPr>
                    </a:p>
                  </a:txBody>
                  <a:tcPr marL="34161" marR="34161" marT="34143" marB="34143">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 xmlns:a16="http://schemas.microsoft.com/office/drawing/2014/main" val="10005"/>
                  </a:ext>
                </a:extLst>
              </a:tr>
              <a:tr h="418806">
                <a:tc>
                  <a:txBody>
                    <a:bodyPr/>
                    <a:lstStyle>
                      <a:lvl1pPr marL="0" algn="l" defTabSz="1219170" rtl="0" eaLnBrk="1" latinLnBrk="0" hangingPunct="1">
                        <a:defRPr sz="2400" kern="1200">
                          <a:solidFill>
                            <a:schemeClr val="lt1"/>
                          </a:solidFill>
                          <a:latin typeface="Calibri" panose="020F0502020204030204"/>
                        </a:defRPr>
                      </a:lvl1pPr>
                      <a:lvl2pPr marL="609585" algn="l" defTabSz="1219170" rtl="0" eaLnBrk="1" latinLnBrk="0" hangingPunct="1">
                        <a:defRPr sz="2400" kern="1200">
                          <a:solidFill>
                            <a:schemeClr val="lt1"/>
                          </a:solidFill>
                          <a:latin typeface="Calibri" panose="020F0502020204030204"/>
                        </a:defRPr>
                      </a:lvl2pPr>
                      <a:lvl3pPr marL="1219170" algn="l" defTabSz="1219170" rtl="0" eaLnBrk="1" latinLnBrk="0" hangingPunct="1">
                        <a:defRPr sz="2400" kern="1200">
                          <a:solidFill>
                            <a:schemeClr val="lt1"/>
                          </a:solidFill>
                          <a:latin typeface="Calibri" panose="020F0502020204030204"/>
                        </a:defRPr>
                      </a:lvl3pPr>
                      <a:lvl4pPr marL="1828754" algn="l" defTabSz="1219170" rtl="0" eaLnBrk="1" latinLnBrk="0" hangingPunct="1">
                        <a:defRPr sz="2400" kern="1200">
                          <a:solidFill>
                            <a:schemeClr val="lt1"/>
                          </a:solidFill>
                          <a:latin typeface="Calibri" panose="020F0502020204030204"/>
                        </a:defRPr>
                      </a:lvl4pPr>
                      <a:lvl5pPr marL="2438339" algn="l" defTabSz="1219170" rtl="0" eaLnBrk="1" latinLnBrk="0" hangingPunct="1">
                        <a:defRPr sz="2400" kern="1200">
                          <a:solidFill>
                            <a:schemeClr val="lt1"/>
                          </a:solidFill>
                          <a:latin typeface="Calibri" panose="020F0502020204030204"/>
                        </a:defRPr>
                      </a:lvl5pPr>
                      <a:lvl6pPr marL="3047924" algn="l" defTabSz="1219170" rtl="0" eaLnBrk="1" latinLnBrk="0" hangingPunct="1">
                        <a:defRPr sz="2400" kern="1200">
                          <a:solidFill>
                            <a:schemeClr val="lt1"/>
                          </a:solidFill>
                          <a:latin typeface="Calibri" panose="020F0502020204030204"/>
                        </a:defRPr>
                      </a:lvl6pPr>
                      <a:lvl7pPr marL="3657509" algn="l" defTabSz="1219170" rtl="0" eaLnBrk="1" latinLnBrk="0" hangingPunct="1">
                        <a:defRPr sz="2400" kern="1200">
                          <a:solidFill>
                            <a:schemeClr val="lt1"/>
                          </a:solidFill>
                          <a:latin typeface="Calibri" panose="020F0502020204030204"/>
                        </a:defRPr>
                      </a:lvl7pPr>
                      <a:lvl8pPr marL="4267093" algn="l" defTabSz="1219170" rtl="0" eaLnBrk="1" latinLnBrk="0" hangingPunct="1">
                        <a:defRPr sz="2400" kern="1200">
                          <a:solidFill>
                            <a:schemeClr val="lt1"/>
                          </a:solidFill>
                          <a:latin typeface="Calibri" panose="020F0502020204030204"/>
                        </a:defRPr>
                      </a:lvl8pPr>
                      <a:lvl9pPr marL="4876678" algn="l" defTabSz="1219170" rtl="0" eaLnBrk="1" latinLnBrk="0" hangingPunct="1">
                        <a:defRPr sz="2400" kern="1200">
                          <a:solidFill>
                            <a:schemeClr val="lt1"/>
                          </a:solidFill>
                          <a:latin typeface="Calibri" panose="020F0502020204030204"/>
                        </a:defRPr>
                      </a:lvl9pPr>
                    </a:lstStyle>
                    <a:p>
                      <a:pPr algn="ctr" fontAlgn="base"/>
                      <a:r>
                        <a:rPr lang="en-GB" sz="1200" u="none" strike="noStrike" dirty="0">
                          <a:solidFill>
                            <a:schemeClr val="bg1"/>
                          </a:solidFill>
                          <a:effectLst/>
                        </a:rPr>
                        <a:t>SA WG6</a:t>
                      </a:r>
                      <a:r>
                        <a:rPr lang="en-GB" sz="900" dirty="0">
                          <a:solidFill>
                            <a:schemeClr val="bg1"/>
                          </a:solidFill>
                          <a:effectLst/>
                        </a:rPr>
                        <a:t/>
                      </a:r>
                      <a:br>
                        <a:rPr lang="en-GB" sz="900" dirty="0">
                          <a:solidFill>
                            <a:schemeClr val="bg1"/>
                          </a:solidFill>
                          <a:effectLst/>
                        </a:rPr>
                      </a:br>
                      <a:r>
                        <a:rPr lang="en-GB" sz="1100" dirty="0">
                          <a:solidFill>
                            <a:schemeClr val="tx1"/>
                          </a:solidFill>
                          <a:effectLst/>
                        </a:rPr>
                        <a:t>Mission-Critical Applications</a:t>
                      </a:r>
                      <a:endParaRPr lang="en-GB" sz="1100" dirty="0">
                        <a:solidFill>
                          <a:schemeClr val="tx1"/>
                        </a:solidFill>
                        <a:effectLst/>
                        <a:latin typeface="inherit"/>
                      </a:endParaRPr>
                    </a:p>
                  </a:txBody>
                  <a:tcPr marL="34161" marR="34161" marT="34143" marB="34143">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 xmlns:a16="http://schemas.microsoft.com/office/drawing/2014/main" val="10006"/>
                  </a:ext>
                </a:extLst>
              </a:tr>
            </a:tbl>
          </a:graphicData>
        </a:graphic>
      </p:graphicFrame>
      <p:graphicFrame>
        <p:nvGraphicFramePr>
          <p:cNvPr id="7" name="Table 7">
            <a:extLst>
              <a:ext uri="{FF2B5EF4-FFF2-40B4-BE49-F238E27FC236}">
                <a16:creationId xmlns="" xmlns:a16="http://schemas.microsoft.com/office/drawing/2014/main" id="{973DC0CE-8082-42EF-B934-98D411E259E4}"/>
              </a:ext>
            </a:extLst>
          </p:cNvPr>
          <p:cNvGraphicFramePr>
            <a:graphicFrameLocks noGrp="1"/>
          </p:cNvGraphicFramePr>
          <p:nvPr>
            <p:extLst>
              <p:ext uri="{D42A27DB-BD31-4B8C-83A1-F6EECF244321}">
                <p14:modId xmlns:p14="http://schemas.microsoft.com/office/powerpoint/2010/main" val="4180316775"/>
              </p:ext>
            </p:extLst>
          </p:nvPr>
        </p:nvGraphicFramePr>
        <p:xfrm>
          <a:off x="3074950" y="1862493"/>
          <a:ext cx="2128838" cy="2813050"/>
        </p:xfrm>
        <a:graphic>
          <a:graphicData uri="http://schemas.openxmlformats.org/drawingml/2006/table">
            <a:tbl>
              <a:tblPr firstRow="1">
                <a:effectLst/>
              </a:tblPr>
              <a:tblGrid>
                <a:gridCol w="2128838">
                  <a:extLst>
                    <a:ext uri="{9D8B030D-6E8A-4147-A177-3AD203B41FA5}">
                      <a16:colId xmlns="" xmlns:a16="http://schemas.microsoft.com/office/drawing/2014/main" val="20000"/>
                    </a:ext>
                  </a:extLst>
                </a:gridCol>
              </a:tblGrid>
              <a:tr h="576162">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algn="ctr" fontAlgn="base"/>
                      <a:r>
                        <a:rPr lang="en-US" sz="1500" b="1" u="none" strike="noStrike" dirty="0">
                          <a:solidFill>
                            <a:schemeClr val="bg1"/>
                          </a:solidFill>
                          <a:effectLst/>
                        </a:rPr>
                        <a:t>TSG CT</a:t>
                      </a:r>
                      <a:r>
                        <a:rPr lang="en-US" sz="900" dirty="0">
                          <a:solidFill>
                            <a:schemeClr val="tx1"/>
                          </a:solidFill>
                          <a:effectLst/>
                        </a:rPr>
                        <a:t/>
                      </a:r>
                      <a:br>
                        <a:rPr lang="en-US" sz="900" dirty="0">
                          <a:solidFill>
                            <a:schemeClr val="tx1"/>
                          </a:solidFill>
                          <a:effectLst/>
                        </a:rPr>
                      </a:br>
                      <a:r>
                        <a:rPr lang="en-US" sz="1100" dirty="0">
                          <a:solidFill>
                            <a:schemeClr val="tx1"/>
                          </a:solidFill>
                          <a:effectLst/>
                        </a:rPr>
                        <a:t>Core Network &amp; Terminals</a:t>
                      </a:r>
                      <a:endParaRPr lang="en-US" sz="1100" dirty="0">
                        <a:solidFill>
                          <a:schemeClr val="tx1"/>
                        </a:solidFill>
                        <a:effectLst/>
                        <a:latin typeface="inherit"/>
                      </a:endParaRPr>
                    </a:p>
                  </a:txBody>
                  <a:tcPr marL="34136" marR="34136" marT="34148" marB="34148">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2AF2F"/>
                    </a:solidFill>
                  </a:tcPr>
                </a:tc>
                <a:extLst>
                  <a:ext uri="{0D108BD9-81ED-4DB2-BD59-A6C34878D82A}">
                    <a16:rowId xmlns="" xmlns:a16="http://schemas.microsoft.com/office/drawing/2014/main" val="10000"/>
                  </a:ext>
                </a:extLst>
              </a:tr>
              <a:tr h="586455">
                <a:tc>
                  <a:txBody>
                    <a:bodyPr/>
                    <a:lstStyle>
                      <a:lvl1pPr marL="0" algn="l" defTabSz="1219170" rtl="0" eaLnBrk="1" latinLnBrk="0" hangingPunct="1">
                        <a:defRPr sz="2400" kern="1200">
                          <a:solidFill>
                            <a:schemeClr val="lt1"/>
                          </a:solidFill>
                          <a:latin typeface="Calibri" panose="020F0502020204030204"/>
                        </a:defRPr>
                      </a:lvl1pPr>
                      <a:lvl2pPr marL="609585" algn="l" defTabSz="1219170" rtl="0" eaLnBrk="1" latinLnBrk="0" hangingPunct="1">
                        <a:defRPr sz="2400" kern="1200">
                          <a:solidFill>
                            <a:schemeClr val="lt1"/>
                          </a:solidFill>
                          <a:latin typeface="Calibri" panose="020F0502020204030204"/>
                        </a:defRPr>
                      </a:lvl2pPr>
                      <a:lvl3pPr marL="1219170" algn="l" defTabSz="1219170" rtl="0" eaLnBrk="1" latinLnBrk="0" hangingPunct="1">
                        <a:defRPr sz="2400" kern="1200">
                          <a:solidFill>
                            <a:schemeClr val="lt1"/>
                          </a:solidFill>
                          <a:latin typeface="Calibri" panose="020F0502020204030204"/>
                        </a:defRPr>
                      </a:lvl3pPr>
                      <a:lvl4pPr marL="1828754" algn="l" defTabSz="1219170" rtl="0" eaLnBrk="1" latinLnBrk="0" hangingPunct="1">
                        <a:defRPr sz="2400" kern="1200">
                          <a:solidFill>
                            <a:schemeClr val="lt1"/>
                          </a:solidFill>
                          <a:latin typeface="Calibri" panose="020F0502020204030204"/>
                        </a:defRPr>
                      </a:lvl4pPr>
                      <a:lvl5pPr marL="2438339" algn="l" defTabSz="1219170" rtl="0" eaLnBrk="1" latinLnBrk="0" hangingPunct="1">
                        <a:defRPr sz="2400" kern="1200">
                          <a:solidFill>
                            <a:schemeClr val="lt1"/>
                          </a:solidFill>
                          <a:latin typeface="Calibri" panose="020F0502020204030204"/>
                        </a:defRPr>
                      </a:lvl5pPr>
                      <a:lvl6pPr marL="3047924" algn="l" defTabSz="1219170" rtl="0" eaLnBrk="1" latinLnBrk="0" hangingPunct="1">
                        <a:defRPr sz="2400" kern="1200">
                          <a:solidFill>
                            <a:schemeClr val="lt1"/>
                          </a:solidFill>
                          <a:latin typeface="Calibri" panose="020F0502020204030204"/>
                        </a:defRPr>
                      </a:lvl6pPr>
                      <a:lvl7pPr marL="3657509" algn="l" defTabSz="1219170" rtl="0" eaLnBrk="1" latinLnBrk="0" hangingPunct="1">
                        <a:defRPr sz="2400" kern="1200">
                          <a:solidFill>
                            <a:schemeClr val="lt1"/>
                          </a:solidFill>
                          <a:latin typeface="Calibri" panose="020F0502020204030204"/>
                        </a:defRPr>
                      </a:lvl7pPr>
                      <a:lvl8pPr marL="4267093" algn="l" defTabSz="1219170" rtl="0" eaLnBrk="1" latinLnBrk="0" hangingPunct="1">
                        <a:defRPr sz="2400" kern="1200">
                          <a:solidFill>
                            <a:schemeClr val="lt1"/>
                          </a:solidFill>
                          <a:latin typeface="Calibri" panose="020F0502020204030204"/>
                        </a:defRPr>
                      </a:lvl8pPr>
                      <a:lvl9pPr marL="4876678" algn="l" defTabSz="1219170" rtl="0" eaLnBrk="1" latinLnBrk="0" hangingPunct="1">
                        <a:defRPr sz="2400" kern="1200">
                          <a:solidFill>
                            <a:schemeClr val="lt1"/>
                          </a:solidFill>
                          <a:latin typeface="Calibri" panose="020F0502020204030204"/>
                        </a:defRPr>
                      </a:lvl9pPr>
                    </a:lstStyle>
                    <a:p>
                      <a:pPr algn="ctr" fontAlgn="base"/>
                      <a:r>
                        <a:rPr lang="en-GB" sz="1200" u="none" strike="noStrike" dirty="0">
                          <a:solidFill>
                            <a:schemeClr val="bg1"/>
                          </a:solidFill>
                          <a:effectLst/>
                        </a:rPr>
                        <a:t>CT WG1</a:t>
                      </a:r>
                      <a:r>
                        <a:rPr lang="en-GB" sz="900" dirty="0">
                          <a:solidFill>
                            <a:schemeClr val="bg1"/>
                          </a:solidFill>
                          <a:effectLst/>
                        </a:rPr>
                        <a:t/>
                      </a:r>
                      <a:br>
                        <a:rPr lang="en-GB" sz="900" dirty="0">
                          <a:solidFill>
                            <a:schemeClr val="bg1"/>
                          </a:solidFill>
                          <a:effectLst/>
                        </a:rPr>
                      </a:br>
                      <a:r>
                        <a:rPr lang="en-GB" sz="1100" dirty="0">
                          <a:solidFill>
                            <a:schemeClr val="tx1"/>
                          </a:solidFill>
                          <a:effectLst/>
                          <a:latin typeface="+mn-lt"/>
                        </a:rPr>
                        <a:t>MM/CC/SM (lu)</a:t>
                      </a:r>
                    </a:p>
                    <a:p>
                      <a:pPr algn="ctr" fontAlgn="base"/>
                      <a:r>
                        <a:rPr lang="en-GB" sz="1100" dirty="0">
                          <a:solidFill>
                            <a:schemeClr val="tx1"/>
                          </a:solidFill>
                          <a:effectLst/>
                          <a:latin typeface="+mn-lt"/>
                        </a:rPr>
                        <a:t>(end-to-end aspects)</a:t>
                      </a:r>
                      <a:endParaRPr lang="en-GB" sz="900" dirty="0">
                        <a:solidFill>
                          <a:schemeClr val="tx1"/>
                        </a:solidFill>
                        <a:effectLst/>
                        <a:latin typeface="+mn-lt"/>
                      </a:endParaRPr>
                    </a:p>
                  </a:txBody>
                  <a:tcPr marL="34136" marR="34136" marT="34148" marB="34148">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 xmlns:a16="http://schemas.microsoft.com/office/drawing/2014/main" val="10001"/>
                  </a:ext>
                </a:extLst>
              </a:tr>
              <a:tr h="586470">
                <a:tc>
                  <a:txBody>
                    <a:bodyPr/>
                    <a:lstStyle>
                      <a:lvl1pPr marL="0" algn="l" defTabSz="1219170" rtl="0" eaLnBrk="1" latinLnBrk="0" hangingPunct="1">
                        <a:defRPr sz="2400" kern="1200">
                          <a:solidFill>
                            <a:schemeClr val="lt1"/>
                          </a:solidFill>
                          <a:latin typeface="Calibri" panose="020F0502020204030204"/>
                        </a:defRPr>
                      </a:lvl1pPr>
                      <a:lvl2pPr marL="609585" algn="l" defTabSz="1219170" rtl="0" eaLnBrk="1" latinLnBrk="0" hangingPunct="1">
                        <a:defRPr sz="2400" kern="1200">
                          <a:solidFill>
                            <a:schemeClr val="lt1"/>
                          </a:solidFill>
                          <a:latin typeface="Calibri" panose="020F0502020204030204"/>
                        </a:defRPr>
                      </a:lvl2pPr>
                      <a:lvl3pPr marL="1219170" algn="l" defTabSz="1219170" rtl="0" eaLnBrk="1" latinLnBrk="0" hangingPunct="1">
                        <a:defRPr sz="2400" kern="1200">
                          <a:solidFill>
                            <a:schemeClr val="lt1"/>
                          </a:solidFill>
                          <a:latin typeface="Calibri" panose="020F0502020204030204"/>
                        </a:defRPr>
                      </a:lvl3pPr>
                      <a:lvl4pPr marL="1828754" algn="l" defTabSz="1219170" rtl="0" eaLnBrk="1" latinLnBrk="0" hangingPunct="1">
                        <a:defRPr sz="2400" kern="1200">
                          <a:solidFill>
                            <a:schemeClr val="lt1"/>
                          </a:solidFill>
                          <a:latin typeface="Calibri" panose="020F0502020204030204"/>
                        </a:defRPr>
                      </a:lvl4pPr>
                      <a:lvl5pPr marL="2438339" algn="l" defTabSz="1219170" rtl="0" eaLnBrk="1" latinLnBrk="0" hangingPunct="1">
                        <a:defRPr sz="2400" kern="1200">
                          <a:solidFill>
                            <a:schemeClr val="lt1"/>
                          </a:solidFill>
                          <a:latin typeface="Calibri" panose="020F0502020204030204"/>
                        </a:defRPr>
                      </a:lvl5pPr>
                      <a:lvl6pPr marL="3047924" algn="l" defTabSz="1219170" rtl="0" eaLnBrk="1" latinLnBrk="0" hangingPunct="1">
                        <a:defRPr sz="2400" kern="1200">
                          <a:solidFill>
                            <a:schemeClr val="lt1"/>
                          </a:solidFill>
                          <a:latin typeface="Calibri" panose="020F0502020204030204"/>
                        </a:defRPr>
                      </a:lvl6pPr>
                      <a:lvl7pPr marL="3657509" algn="l" defTabSz="1219170" rtl="0" eaLnBrk="1" latinLnBrk="0" hangingPunct="1">
                        <a:defRPr sz="2400" kern="1200">
                          <a:solidFill>
                            <a:schemeClr val="lt1"/>
                          </a:solidFill>
                          <a:latin typeface="Calibri" panose="020F0502020204030204"/>
                        </a:defRPr>
                      </a:lvl7pPr>
                      <a:lvl8pPr marL="4267093" algn="l" defTabSz="1219170" rtl="0" eaLnBrk="1" latinLnBrk="0" hangingPunct="1">
                        <a:defRPr sz="2400" kern="1200">
                          <a:solidFill>
                            <a:schemeClr val="lt1"/>
                          </a:solidFill>
                          <a:latin typeface="Calibri" panose="020F0502020204030204"/>
                        </a:defRPr>
                      </a:lvl8pPr>
                      <a:lvl9pPr marL="4876678" algn="l" defTabSz="1219170" rtl="0" eaLnBrk="1" latinLnBrk="0" hangingPunct="1">
                        <a:defRPr sz="2400" kern="1200">
                          <a:solidFill>
                            <a:schemeClr val="lt1"/>
                          </a:solidFill>
                          <a:latin typeface="Calibri" panose="020F0502020204030204"/>
                        </a:defRPr>
                      </a:lvl9pPr>
                    </a:lstStyle>
                    <a:p>
                      <a:pPr algn="ctr" fontAlgn="base"/>
                      <a:r>
                        <a:rPr lang="en-US" sz="1200" u="none" strike="noStrike" dirty="0">
                          <a:solidFill>
                            <a:schemeClr val="bg1"/>
                          </a:solidFill>
                          <a:effectLst/>
                        </a:rPr>
                        <a:t>CT WG3</a:t>
                      </a:r>
                      <a:r>
                        <a:rPr lang="en-US" sz="900" dirty="0">
                          <a:solidFill>
                            <a:schemeClr val="bg1"/>
                          </a:solidFill>
                          <a:effectLst/>
                        </a:rPr>
                        <a:t/>
                      </a:r>
                      <a:br>
                        <a:rPr lang="en-US" sz="900" dirty="0">
                          <a:solidFill>
                            <a:schemeClr val="bg1"/>
                          </a:solidFill>
                          <a:effectLst/>
                        </a:rPr>
                      </a:br>
                      <a:r>
                        <a:rPr lang="en-US" sz="1100" dirty="0">
                          <a:solidFill>
                            <a:schemeClr val="tx1"/>
                          </a:solidFill>
                          <a:effectLst/>
                        </a:rPr>
                        <a:t>Interworking with external networks</a:t>
                      </a:r>
                      <a:endParaRPr lang="en-US" sz="900" dirty="0">
                        <a:solidFill>
                          <a:schemeClr val="tx1"/>
                        </a:solidFill>
                        <a:effectLst/>
                        <a:latin typeface="inherit"/>
                      </a:endParaRPr>
                    </a:p>
                  </a:txBody>
                  <a:tcPr marL="34136" marR="34136" marT="34148" marB="34148">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 xmlns:a16="http://schemas.microsoft.com/office/drawing/2014/main" val="10002"/>
                  </a:ext>
                </a:extLst>
              </a:tr>
              <a:tr h="586455">
                <a:tc>
                  <a:txBody>
                    <a:bodyPr/>
                    <a:lstStyle>
                      <a:lvl1pPr marL="0" algn="l" defTabSz="1219170" rtl="0" eaLnBrk="1" latinLnBrk="0" hangingPunct="1">
                        <a:defRPr sz="2400" kern="1200">
                          <a:solidFill>
                            <a:schemeClr val="lt1"/>
                          </a:solidFill>
                          <a:latin typeface="Calibri" panose="020F0502020204030204"/>
                        </a:defRPr>
                      </a:lvl1pPr>
                      <a:lvl2pPr marL="609585" algn="l" defTabSz="1219170" rtl="0" eaLnBrk="1" latinLnBrk="0" hangingPunct="1">
                        <a:defRPr sz="2400" kern="1200">
                          <a:solidFill>
                            <a:schemeClr val="lt1"/>
                          </a:solidFill>
                          <a:latin typeface="Calibri" panose="020F0502020204030204"/>
                        </a:defRPr>
                      </a:lvl2pPr>
                      <a:lvl3pPr marL="1219170" algn="l" defTabSz="1219170" rtl="0" eaLnBrk="1" latinLnBrk="0" hangingPunct="1">
                        <a:defRPr sz="2400" kern="1200">
                          <a:solidFill>
                            <a:schemeClr val="lt1"/>
                          </a:solidFill>
                          <a:latin typeface="Calibri" panose="020F0502020204030204"/>
                        </a:defRPr>
                      </a:lvl3pPr>
                      <a:lvl4pPr marL="1828754" algn="l" defTabSz="1219170" rtl="0" eaLnBrk="1" latinLnBrk="0" hangingPunct="1">
                        <a:defRPr sz="2400" kern="1200">
                          <a:solidFill>
                            <a:schemeClr val="lt1"/>
                          </a:solidFill>
                          <a:latin typeface="Calibri" panose="020F0502020204030204"/>
                        </a:defRPr>
                      </a:lvl4pPr>
                      <a:lvl5pPr marL="2438339" algn="l" defTabSz="1219170" rtl="0" eaLnBrk="1" latinLnBrk="0" hangingPunct="1">
                        <a:defRPr sz="2400" kern="1200">
                          <a:solidFill>
                            <a:schemeClr val="lt1"/>
                          </a:solidFill>
                          <a:latin typeface="Calibri" panose="020F0502020204030204"/>
                        </a:defRPr>
                      </a:lvl5pPr>
                      <a:lvl6pPr marL="3047924" algn="l" defTabSz="1219170" rtl="0" eaLnBrk="1" latinLnBrk="0" hangingPunct="1">
                        <a:defRPr sz="2400" kern="1200">
                          <a:solidFill>
                            <a:schemeClr val="lt1"/>
                          </a:solidFill>
                          <a:latin typeface="Calibri" panose="020F0502020204030204"/>
                        </a:defRPr>
                      </a:lvl6pPr>
                      <a:lvl7pPr marL="3657509" algn="l" defTabSz="1219170" rtl="0" eaLnBrk="1" latinLnBrk="0" hangingPunct="1">
                        <a:defRPr sz="2400" kern="1200">
                          <a:solidFill>
                            <a:schemeClr val="lt1"/>
                          </a:solidFill>
                          <a:latin typeface="Calibri" panose="020F0502020204030204"/>
                        </a:defRPr>
                      </a:lvl7pPr>
                      <a:lvl8pPr marL="4267093" algn="l" defTabSz="1219170" rtl="0" eaLnBrk="1" latinLnBrk="0" hangingPunct="1">
                        <a:defRPr sz="2400" kern="1200">
                          <a:solidFill>
                            <a:schemeClr val="lt1"/>
                          </a:solidFill>
                          <a:latin typeface="Calibri" panose="020F0502020204030204"/>
                        </a:defRPr>
                      </a:lvl8pPr>
                      <a:lvl9pPr marL="4876678" algn="l" defTabSz="1219170" rtl="0" eaLnBrk="1" latinLnBrk="0" hangingPunct="1">
                        <a:defRPr sz="2400" kern="1200">
                          <a:solidFill>
                            <a:schemeClr val="lt1"/>
                          </a:solidFill>
                          <a:latin typeface="Calibri" panose="020F0502020204030204"/>
                        </a:defRPr>
                      </a:lvl9pPr>
                    </a:lstStyle>
                    <a:p>
                      <a:pPr algn="ctr" fontAlgn="base"/>
                      <a:r>
                        <a:rPr lang="en-GB" sz="1200" u="none" strike="noStrike" dirty="0">
                          <a:solidFill>
                            <a:schemeClr val="bg1"/>
                          </a:solidFill>
                          <a:effectLst/>
                        </a:rPr>
                        <a:t>CT WG4</a:t>
                      </a:r>
                      <a:r>
                        <a:rPr lang="en-GB" sz="900" dirty="0">
                          <a:solidFill>
                            <a:schemeClr val="bg1"/>
                          </a:solidFill>
                          <a:effectLst/>
                        </a:rPr>
                        <a:t/>
                      </a:r>
                      <a:br>
                        <a:rPr lang="en-GB" sz="900" dirty="0">
                          <a:solidFill>
                            <a:schemeClr val="bg1"/>
                          </a:solidFill>
                          <a:effectLst/>
                        </a:rPr>
                      </a:br>
                      <a:r>
                        <a:rPr lang="en-GB" sz="1100" dirty="0">
                          <a:solidFill>
                            <a:schemeClr val="tx1"/>
                          </a:solidFill>
                          <a:effectLst/>
                        </a:rPr>
                        <a:t>MAP/GTP/BCH/SS </a:t>
                      </a:r>
                    </a:p>
                    <a:p>
                      <a:pPr algn="ctr" fontAlgn="base"/>
                      <a:r>
                        <a:rPr lang="en-GB" sz="1100" dirty="0">
                          <a:solidFill>
                            <a:schemeClr val="tx1"/>
                          </a:solidFill>
                          <a:effectLst/>
                        </a:rPr>
                        <a:t>(protocols within the CN)</a:t>
                      </a:r>
                    </a:p>
                  </a:txBody>
                  <a:tcPr marL="34136" marR="34136" marT="34148" marB="34148">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 xmlns:a16="http://schemas.microsoft.com/office/drawing/2014/main" val="10003"/>
                  </a:ext>
                </a:extLst>
              </a:tr>
              <a:tr h="477506">
                <a:tc>
                  <a:txBody>
                    <a:bodyPr/>
                    <a:lstStyle>
                      <a:lvl1pPr marL="0" algn="l" defTabSz="1219170" rtl="0" eaLnBrk="1" latinLnBrk="0" hangingPunct="1">
                        <a:defRPr sz="2400" kern="1200">
                          <a:solidFill>
                            <a:schemeClr val="lt1"/>
                          </a:solidFill>
                          <a:latin typeface="Calibri" panose="020F0502020204030204"/>
                        </a:defRPr>
                      </a:lvl1pPr>
                      <a:lvl2pPr marL="609585" algn="l" defTabSz="1219170" rtl="0" eaLnBrk="1" latinLnBrk="0" hangingPunct="1">
                        <a:defRPr sz="2400" kern="1200">
                          <a:solidFill>
                            <a:schemeClr val="lt1"/>
                          </a:solidFill>
                          <a:latin typeface="Calibri" panose="020F0502020204030204"/>
                        </a:defRPr>
                      </a:lvl2pPr>
                      <a:lvl3pPr marL="1219170" algn="l" defTabSz="1219170" rtl="0" eaLnBrk="1" latinLnBrk="0" hangingPunct="1">
                        <a:defRPr sz="2400" kern="1200">
                          <a:solidFill>
                            <a:schemeClr val="lt1"/>
                          </a:solidFill>
                          <a:latin typeface="Calibri" panose="020F0502020204030204"/>
                        </a:defRPr>
                      </a:lvl3pPr>
                      <a:lvl4pPr marL="1828754" algn="l" defTabSz="1219170" rtl="0" eaLnBrk="1" latinLnBrk="0" hangingPunct="1">
                        <a:defRPr sz="2400" kern="1200">
                          <a:solidFill>
                            <a:schemeClr val="lt1"/>
                          </a:solidFill>
                          <a:latin typeface="Calibri" panose="020F0502020204030204"/>
                        </a:defRPr>
                      </a:lvl4pPr>
                      <a:lvl5pPr marL="2438339" algn="l" defTabSz="1219170" rtl="0" eaLnBrk="1" latinLnBrk="0" hangingPunct="1">
                        <a:defRPr sz="2400" kern="1200">
                          <a:solidFill>
                            <a:schemeClr val="lt1"/>
                          </a:solidFill>
                          <a:latin typeface="Calibri" panose="020F0502020204030204"/>
                        </a:defRPr>
                      </a:lvl5pPr>
                      <a:lvl6pPr marL="3047924" algn="l" defTabSz="1219170" rtl="0" eaLnBrk="1" latinLnBrk="0" hangingPunct="1">
                        <a:defRPr sz="2400" kern="1200">
                          <a:solidFill>
                            <a:schemeClr val="lt1"/>
                          </a:solidFill>
                          <a:latin typeface="Calibri" panose="020F0502020204030204"/>
                        </a:defRPr>
                      </a:lvl6pPr>
                      <a:lvl7pPr marL="3657509" algn="l" defTabSz="1219170" rtl="0" eaLnBrk="1" latinLnBrk="0" hangingPunct="1">
                        <a:defRPr sz="2400" kern="1200">
                          <a:solidFill>
                            <a:schemeClr val="lt1"/>
                          </a:solidFill>
                          <a:latin typeface="Calibri" panose="020F0502020204030204"/>
                        </a:defRPr>
                      </a:lvl7pPr>
                      <a:lvl8pPr marL="4267093" algn="l" defTabSz="1219170" rtl="0" eaLnBrk="1" latinLnBrk="0" hangingPunct="1">
                        <a:defRPr sz="2400" kern="1200">
                          <a:solidFill>
                            <a:schemeClr val="lt1"/>
                          </a:solidFill>
                          <a:latin typeface="Calibri" panose="020F0502020204030204"/>
                        </a:defRPr>
                      </a:lvl8pPr>
                      <a:lvl9pPr marL="4876678" algn="l" defTabSz="1219170" rtl="0" eaLnBrk="1" latinLnBrk="0" hangingPunct="1">
                        <a:defRPr sz="2400" kern="1200">
                          <a:solidFill>
                            <a:schemeClr val="lt1"/>
                          </a:solidFill>
                          <a:latin typeface="Calibri" panose="020F0502020204030204"/>
                        </a:defRPr>
                      </a:lvl9pPr>
                    </a:lstStyle>
                    <a:p>
                      <a:pPr algn="ctr" fontAlgn="base"/>
                      <a:r>
                        <a:rPr lang="en-US" sz="1200" u="none" strike="noStrike" dirty="0">
                          <a:solidFill>
                            <a:schemeClr val="bg1"/>
                          </a:solidFill>
                          <a:effectLst/>
                        </a:rPr>
                        <a:t>CT WG6</a:t>
                      </a:r>
                      <a:r>
                        <a:rPr lang="en-US" sz="900" dirty="0">
                          <a:solidFill>
                            <a:schemeClr val="bg1"/>
                          </a:solidFill>
                          <a:effectLst/>
                        </a:rPr>
                        <a:t/>
                      </a:r>
                      <a:br>
                        <a:rPr lang="en-US" sz="900" dirty="0">
                          <a:solidFill>
                            <a:schemeClr val="bg1"/>
                          </a:solidFill>
                          <a:effectLst/>
                        </a:rPr>
                      </a:br>
                      <a:r>
                        <a:rPr lang="en-US" sz="1100" dirty="0">
                          <a:solidFill>
                            <a:schemeClr val="tx1"/>
                          </a:solidFill>
                          <a:effectLst/>
                        </a:rPr>
                        <a:t>Smart Card Application Aspects</a:t>
                      </a:r>
                      <a:endParaRPr lang="en-US" sz="900" dirty="0">
                        <a:solidFill>
                          <a:schemeClr val="tx1"/>
                        </a:solidFill>
                        <a:effectLst/>
                        <a:latin typeface="inherit"/>
                      </a:endParaRPr>
                    </a:p>
                  </a:txBody>
                  <a:tcPr marL="34136" marR="34136" marT="34148" marB="34148">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 xmlns:a16="http://schemas.microsoft.com/office/drawing/2014/main" val="10004"/>
                  </a:ext>
                </a:extLst>
              </a:tr>
            </a:tbl>
          </a:graphicData>
        </a:graphic>
      </p:graphicFrame>
      <p:cxnSp>
        <p:nvCxnSpPr>
          <p:cNvPr id="8" name="Straight Connector 11"/>
          <p:cNvCxnSpPr>
            <a:cxnSpLocks noChangeShapeType="1"/>
          </p:cNvCxnSpPr>
          <p:nvPr/>
        </p:nvCxnSpPr>
        <p:spPr bwMode="auto">
          <a:xfrm>
            <a:off x="3381338" y="1652943"/>
            <a:ext cx="0" cy="0"/>
          </a:xfrm>
          <a:prstGeom prst="line">
            <a:avLst/>
          </a:prstGeom>
          <a:noFill/>
          <a:ln w="9525" algn="ctr">
            <a:solidFill>
              <a:sysClr val="windowText" lastClr="000000"/>
            </a:solidFill>
            <a:round/>
            <a:headEnd/>
            <a:tailEnd/>
          </a:ln>
          <a:extLst>
            <a:ext uri="{909E8E84-426E-40DD-AFC4-6F175D3DCCD1}">
              <a14:hiddenFill xmlns:a14="http://schemas.microsoft.com/office/drawing/2010/main">
                <a:noFill/>
              </a14:hiddenFill>
            </a:ext>
          </a:extLst>
        </p:spPr>
      </p:cxnSp>
      <p:cxnSp>
        <p:nvCxnSpPr>
          <p:cNvPr id="9" name="Straight Connector 15"/>
          <p:cNvCxnSpPr>
            <a:cxnSpLocks noChangeShapeType="1"/>
          </p:cNvCxnSpPr>
          <p:nvPr/>
        </p:nvCxnSpPr>
        <p:spPr bwMode="auto">
          <a:xfrm>
            <a:off x="1280665" y="1752956"/>
            <a:ext cx="0" cy="123825"/>
          </a:xfrm>
          <a:prstGeom prst="line">
            <a:avLst/>
          </a:prstGeom>
          <a:noFill/>
          <a:ln w="9525" algn="ctr">
            <a:solidFill>
              <a:sysClr val="windowText" lastClr="000000"/>
            </a:solidFill>
            <a:round/>
            <a:headEnd/>
            <a:tailEnd/>
          </a:ln>
          <a:extLst>
            <a:ext uri="{909E8E84-426E-40DD-AFC4-6F175D3DCCD1}">
              <a14:hiddenFill xmlns:a14="http://schemas.microsoft.com/office/drawing/2010/main">
                <a:noFill/>
              </a14:hiddenFill>
            </a:ext>
          </a:extLst>
        </p:spPr>
      </p:cxnSp>
      <p:cxnSp>
        <p:nvCxnSpPr>
          <p:cNvPr id="10" name="Straight Connector 16"/>
          <p:cNvCxnSpPr>
            <a:cxnSpLocks noChangeShapeType="1"/>
          </p:cNvCxnSpPr>
          <p:nvPr/>
        </p:nvCxnSpPr>
        <p:spPr bwMode="auto">
          <a:xfrm>
            <a:off x="6929811" y="1742198"/>
            <a:ext cx="0" cy="112712"/>
          </a:xfrm>
          <a:prstGeom prst="line">
            <a:avLst/>
          </a:prstGeom>
          <a:noFill/>
          <a:ln w="9525" algn="ctr">
            <a:solidFill>
              <a:sysClr val="windowText" lastClr="000000"/>
            </a:solidFill>
            <a:round/>
            <a:headEnd/>
            <a:tailEnd/>
          </a:ln>
          <a:extLst>
            <a:ext uri="{909E8E84-426E-40DD-AFC4-6F175D3DCCD1}">
              <a14:hiddenFill xmlns:a14="http://schemas.microsoft.com/office/drawing/2010/main">
                <a:noFill/>
              </a14:hiddenFill>
            </a:ext>
          </a:extLst>
        </p:spPr>
      </p:cxnSp>
      <p:cxnSp>
        <p:nvCxnSpPr>
          <p:cNvPr id="11" name="Straight Connector 18"/>
          <p:cNvCxnSpPr>
            <a:cxnSpLocks noChangeShapeType="1"/>
          </p:cNvCxnSpPr>
          <p:nvPr/>
        </p:nvCxnSpPr>
        <p:spPr bwMode="auto">
          <a:xfrm>
            <a:off x="4159213" y="1757718"/>
            <a:ext cx="0" cy="111125"/>
          </a:xfrm>
          <a:prstGeom prst="line">
            <a:avLst/>
          </a:prstGeom>
          <a:noFill/>
          <a:ln w="9525" algn="ctr">
            <a:solidFill>
              <a:sysClr val="windowText" lastClr="000000"/>
            </a:solidFill>
            <a:round/>
            <a:headEnd/>
            <a:tailEnd/>
          </a:ln>
          <a:extLst>
            <a:ext uri="{909E8E84-426E-40DD-AFC4-6F175D3DCCD1}">
              <a14:hiddenFill xmlns:a14="http://schemas.microsoft.com/office/drawing/2010/main">
                <a:noFill/>
              </a14:hiddenFill>
            </a:ext>
          </a:extLst>
        </p:spPr>
      </p:cxnSp>
      <p:cxnSp>
        <p:nvCxnSpPr>
          <p:cNvPr id="12" name="Straight Connector 20"/>
          <p:cNvCxnSpPr>
            <a:cxnSpLocks noChangeShapeType="1"/>
          </p:cNvCxnSpPr>
          <p:nvPr/>
        </p:nvCxnSpPr>
        <p:spPr bwMode="auto">
          <a:xfrm>
            <a:off x="1280665" y="1751368"/>
            <a:ext cx="5649146" cy="0"/>
          </a:xfrm>
          <a:prstGeom prst="line">
            <a:avLst/>
          </a:prstGeom>
          <a:noFill/>
          <a:ln w="9525" algn="ctr">
            <a:solidFill>
              <a:sysClr val="windowText" lastClr="000000"/>
            </a:solidFill>
            <a:round/>
            <a:headEnd/>
            <a:tailEnd/>
          </a:ln>
          <a:extLst>
            <a:ext uri="{909E8E84-426E-40DD-AFC4-6F175D3DCCD1}">
              <a14:hiddenFill xmlns:a14="http://schemas.microsoft.com/office/drawing/2010/main">
                <a:noFill/>
              </a14:hiddenFill>
            </a:ext>
          </a:extLst>
        </p:spPr>
      </p:cxnSp>
      <p:cxnSp>
        <p:nvCxnSpPr>
          <p:cNvPr id="13" name="Straight Connector 13"/>
          <p:cNvCxnSpPr>
            <a:cxnSpLocks noChangeShapeType="1"/>
          </p:cNvCxnSpPr>
          <p:nvPr/>
        </p:nvCxnSpPr>
        <p:spPr bwMode="auto">
          <a:xfrm flipH="1">
            <a:off x="3409913" y="1437043"/>
            <a:ext cx="0" cy="314325"/>
          </a:xfrm>
          <a:prstGeom prst="line">
            <a:avLst/>
          </a:prstGeom>
          <a:noFill/>
          <a:ln w="9525" algn="ctr">
            <a:solidFill>
              <a:sysClr val="windowText" lastClr="000000"/>
            </a:solidFill>
            <a:round/>
            <a:headEnd/>
            <a:tailEnd/>
          </a:ln>
          <a:extLst>
            <a:ext uri="{909E8E84-426E-40DD-AFC4-6F175D3DCCD1}">
              <a14:hiddenFill xmlns:a14="http://schemas.microsoft.com/office/drawing/2010/main">
                <a:noFill/>
              </a14:hiddenFill>
            </a:ext>
          </a:extLst>
        </p:spPr>
      </p:cxnSp>
      <p:pic>
        <p:nvPicPr>
          <p:cNvPr id="1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2301" y="812361"/>
            <a:ext cx="131445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3">
            <a:extLst>
              <a:ext uri="{FF2B5EF4-FFF2-40B4-BE49-F238E27FC236}">
                <a16:creationId xmlns="" xmlns:a16="http://schemas.microsoft.com/office/drawing/2014/main" id="{5D705415-D26A-4E98-BFBF-483F4DABD5C0}"/>
              </a:ext>
            </a:extLst>
          </p:cNvPr>
          <p:cNvSpPr txBox="1"/>
          <p:nvPr/>
        </p:nvSpPr>
        <p:spPr>
          <a:xfrm>
            <a:off x="2351050" y="1195743"/>
            <a:ext cx="2155825" cy="260350"/>
          </a:xfrm>
          <a:prstGeom prst="rect">
            <a:avLst/>
          </a:prstGeom>
          <a:solidFill>
            <a:srgbClr val="72AF2F"/>
          </a:solidFill>
          <a:ln w="12700" cap="flat" cmpd="sng" algn="ctr">
            <a:noFill/>
            <a:prstDash val="solid"/>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Calibri" panose="020F0502020204030204"/>
                <a:ea typeface="+mn-ea"/>
                <a:cs typeface="+mn-cs"/>
              </a:rPr>
              <a:t>Project Coordination Group (PCG)</a:t>
            </a:r>
          </a:p>
        </p:txBody>
      </p:sp>
      <p:sp>
        <p:nvSpPr>
          <p:cNvPr id="16" name="Oval 1">
            <a:extLst>
              <a:ext uri="{FF2B5EF4-FFF2-40B4-BE49-F238E27FC236}">
                <a16:creationId xmlns="" xmlns:a16="http://schemas.microsoft.com/office/drawing/2014/main" id="{B10DCD6E-4965-4532-B889-29DFEBF3BC72}"/>
              </a:ext>
            </a:extLst>
          </p:cNvPr>
          <p:cNvSpPr/>
          <p:nvPr/>
        </p:nvSpPr>
        <p:spPr>
          <a:xfrm>
            <a:off x="5955086" y="4336173"/>
            <a:ext cx="1949450" cy="514350"/>
          </a:xfrm>
          <a:prstGeom prst="ellipse">
            <a:avLst/>
          </a:prstGeom>
          <a:noFill/>
          <a:ln w="12700" cap="flat" cmpd="sng" algn="ctr">
            <a:solidFill>
              <a:srgbClr val="FF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Content Placeholder 2"/>
          <p:cNvSpPr txBox="1">
            <a:spLocks/>
          </p:cNvSpPr>
          <p:nvPr/>
        </p:nvSpPr>
        <p:spPr bwMode="auto">
          <a:xfrm>
            <a:off x="8234363" y="2433991"/>
            <a:ext cx="3748087" cy="254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228600" marR="0" lvl="0" indent="-228600" defTabSz="914400" latinLnBrk="0">
              <a:lnSpc>
                <a:spcPct val="90000"/>
              </a:lnSpc>
              <a:spcBef>
                <a:spcPts val="1000"/>
              </a:spcBef>
              <a:buClrTx/>
              <a:buSzTx/>
              <a:buBlip>
                <a:blip r:embed="rId4"/>
              </a:buBlip>
              <a:tabLst/>
              <a:defRPr/>
            </a:pPr>
            <a:r>
              <a:rPr lang="en-US" altLang="zh-CN" sz="2000" dirty="0" smtClean="0">
                <a:latin typeface="Calibri" panose="020F0502020204030204" pitchFamily="34" charset="0"/>
              </a:rPr>
              <a:t>3GPP SA5 is</a:t>
            </a:r>
            <a:r>
              <a:rPr lang="sv-SE" altLang="sv-SE" sz="2000" dirty="0" smtClean="0">
                <a:latin typeface="Calibri" panose="020F0502020204030204" pitchFamily="34" charset="0"/>
              </a:rPr>
              <a:t> </a:t>
            </a:r>
            <a:r>
              <a:rPr lang="sv-SE" altLang="sv-SE" sz="2000" dirty="0">
                <a:latin typeface="Calibri" panose="020F0502020204030204" pitchFamily="34" charset="0"/>
              </a:rPr>
              <a:t>responsible for management, orchestration and charging standards for 3GPP networks</a:t>
            </a:r>
          </a:p>
          <a:p>
            <a:pPr marL="228600" marR="0" lvl="0" indent="-228600" defTabSz="914400" latinLnBrk="0">
              <a:lnSpc>
                <a:spcPct val="90000"/>
              </a:lnSpc>
              <a:spcBef>
                <a:spcPts val="1000"/>
              </a:spcBef>
              <a:buClrTx/>
              <a:buSzTx/>
              <a:buBlip>
                <a:blip r:embed="rId4"/>
              </a:buBlip>
              <a:tabLst/>
              <a:defRPr/>
            </a:pPr>
            <a:r>
              <a:rPr lang="sv-SE" altLang="sv-SE" sz="2000" dirty="0">
                <a:latin typeface="Calibri" panose="020F0502020204030204" pitchFamily="34" charset="0"/>
              </a:rPr>
              <a:t>Coordinates with all 3GPP working groups </a:t>
            </a:r>
          </a:p>
          <a:p>
            <a:pPr marL="228600" marR="0" lvl="0" indent="-228600" defTabSz="914400" latinLnBrk="0">
              <a:lnSpc>
                <a:spcPct val="90000"/>
              </a:lnSpc>
              <a:spcBef>
                <a:spcPts val="1000"/>
              </a:spcBef>
              <a:buClrTx/>
              <a:buSzTx/>
              <a:buBlip>
                <a:blip r:embed="rId4"/>
              </a:buBlip>
              <a:tabLst/>
              <a:defRPr/>
            </a:pPr>
            <a:r>
              <a:rPr lang="sv-SE" altLang="sv-SE" sz="2000" dirty="0">
                <a:latin typeface="Calibri" panose="020F0502020204030204" pitchFamily="34" charset="0"/>
              </a:rPr>
              <a:t>Communicates with other SDOs and industry fora</a:t>
            </a:r>
          </a:p>
        </p:txBody>
      </p:sp>
    </p:spTree>
    <p:extLst>
      <p:ext uri="{BB962C8B-B14F-4D97-AF65-F5344CB8AC3E}">
        <p14:creationId xmlns:p14="http://schemas.microsoft.com/office/powerpoint/2010/main" val="119300594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bwMode="auto">
          <a:xfrm>
            <a:off x="0" y="-138817"/>
            <a:ext cx="72012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defRPr/>
            </a:pPr>
            <a:r>
              <a:rPr lang="en-GB" altLang="en-US" sz="4000" dirty="0" smtClean="0">
                <a:solidFill>
                  <a:srgbClr val="C00000"/>
                </a:solidFill>
                <a:latin typeface="Calibri Light" panose="020F0302020204030204"/>
              </a:rPr>
              <a:t>Bring the work in to the group</a:t>
            </a:r>
          </a:p>
        </p:txBody>
      </p:sp>
      <p:sp>
        <p:nvSpPr>
          <p:cNvPr id="11" name="Rectangle 4">
            <a:extLst>
              <a:ext uri="{FF2B5EF4-FFF2-40B4-BE49-F238E27FC236}">
                <a16:creationId xmlns:lc="http://schemas.openxmlformats.org/drawingml/2006/lockedCanvas" xmlns:a16="http://schemas.microsoft.com/office/drawing/2014/main" xmlns="" id="{B41E8401-C80E-4DB4-9B75-DBB45DACBEAD}"/>
              </a:ext>
            </a:extLst>
          </p:cNvPr>
          <p:cNvSpPr/>
          <p:nvPr/>
        </p:nvSpPr>
        <p:spPr>
          <a:xfrm>
            <a:off x="449936" y="1356609"/>
            <a:ext cx="3543300" cy="4508500"/>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anchor="ctr"/>
          <a:lstStyle>
            <a:defPPr>
              <a:defRPr lang="en-GB"/>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endParaRPr lang="en-GB" sz="1800" dirty="0">
              <a:solidFill>
                <a:sysClr val="windowText" lastClr="000000"/>
              </a:solidFill>
            </a:endParaRPr>
          </a:p>
        </p:txBody>
      </p:sp>
      <p:pic>
        <p:nvPicPr>
          <p:cNvPr id="12" name="table"/>
          <p:cNvPicPr>
            <a:picLocks noChangeAspect="1"/>
          </p:cNvPicPr>
          <p:nvPr/>
        </p:nvPicPr>
        <p:blipFill>
          <a:blip r:embed="rId2"/>
          <a:stretch>
            <a:fillRect/>
          </a:stretch>
        </p:blipFill>
        <p:spPr>
          <a:xfrm>
            <a:off x="8287424" y="1578859"/>
            <a:ext cx="3213100" cy="4560887"/>
          </a:xfrm>
          <a:prstGeom prst="rect">
            <a:avLst/>
          </a:prstGeom>
        </p:spPr>
      </p:pic>
      <p:pic>
        <p:nvPicPr>
          <p:cNvPr id="1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03213" y="1449463"/>
            <a:ext cx="3917521" cy="270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a:extLst>
              <a:ext uri="{FF2B5EF4-FFF2-40B4-BE49-F238E27FC236}">
                <a16:creationId xmlns:lc="http://schemas.openxmlformats.org/drawingml/2006/lockedCanvas" xmlns:a16="http://schemas.microsoft.com/office/drawing/2014/main" xmlns="" id="{427D3096-7406-4C21-B7D1-B38710489E34}"/>
              </a:ext>
            </a:extLst>
          </p:cNvPr>
          <p:cNvPicPr>
            <a:picLocks noChangeAspect="1"/>
          </p:cNvPicPr>
          <p:nvPr/>
        </p:nvPicPr>
        <p:blipFill>
          <a:blip r:embed="rId4"/>
          <a:srcRect/>
          <a:stretch>
            <a:fillRect/>
          </a:stretch>
        </p:blipFill>
        <p:spPr bwMode="auto">
          <a:xfrm>
            <a:off x="956349" y="1643946"/>
            <a:ext cx="2530475" cy="19081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4861" y="3610859"/>
            <a:ext cx="3910013"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own Arrow 9">
            <a:extLst>
              <a:ext uri="{FF2B5EF4-FFF2-40B4-BE49-F238E27FC236}">
                <a16:creationId xmlns:lc="http://schemas.openxmlformats.org/drawingml/2006/lockedCanvas" xmlns:a16="http://schemas.microsoft.com/office/drawing/2014/main" xmlns="" id="{BEFDD7F4-71E2-424E-94D7-E7C370DEAC18}"/>
              </a:ext>
            </a:extLst>
          </p:cNvPr>
          <p:cNvSpPr/>
          <p:nvPr/>
        </p:nvSpPr>
        <p:spPr>
          <a:xfrm rot="16200000">
            <a:off x="3840836" y="2271009"/>
            <a:ext cx="401638" cy="461962"/>
          </a:xfrm>
          <a:prstGeom prst="downArrow">
            <a:avLst/>
          </a:prstGeom>
          <a:solidFill>
            <a:srgbClr val="5B9BD5"/>
          </a:solidFill>
          <a:ln w="12700" cap="flat" cmpd="sng" algn="ctr">
            <a:solidFill>
              <a:srgbClr val="5B9BD5">
                <a:shade val="50000"/>
              </a:srgbClr>
            </a:solidFill>
            <a:prstDash val="solid"/>
            <a:miter lim="800000"/>
          </a:ln>
          <a:effectLst/>
        </p:spPr>
        <p:txBody>
          <a:bodyPr anchor="ctr"/>
          <a:lstStyle>
            <a:defPPr>
              <a:defRPr lang="en-GB"/>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800" dirty="0">
              <a:solidFill>
                <a:sysClr val="window" lastClr="FFFFFF"/>
              </a:solidFill>
            </a:endParaRPr>
          </a:p>
        </p:txBody>
      </p:sp>
    </p:spTree>
    <p:extLst>
      <p:ext uri="{BB962C8B-B14F-4D97-AF65-F5344CB8AC3E}">
        <p14:creationId xmlns:p14="http://schemas.microsoft.com/office/powerpoint/2010/main" val="367226002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03517" y="-202525"/>
            <a:ext cx="814141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GB" altLang="en-US" sz="3200" b="0" i="0" u="none" strike="noStrike" kern="1200" cap="none" spc="0" normalizeH="0" baseline="0" noProof="0" dirty="0" smtClean="0">
                <a:ln>
                  <a:noFill/>
                </a:ln>
                <a:solidFill>
                  <a:srgbClr val="C00000"/>
                </a:solidFill>
                <a:effectLst/>
                <a:uLnTx/>
                <a:uFillTx/>
                <a:latin typeface="Calibri Light" panose="020F0302020204030204"/>
                <a:ea typeface="+mj-ea"/>
                <a:cs typeface="+mj-cs"/>
              </a:rPr>
              <a:t>3GPP SA5</a:t>
            </a:r>
            <a:r>
              <a:rPr kumimoji="0" lang="en-GB" altLang="en-US" sz="3200" b="0" i="0" u="none" strike="noStrike" kern="1200" cap="none" spc="0" normalizeH="0" noProof="0" dirty="0" smtClean="0">
                <a:ln>
                  <a:noFill/>
                </a:ln>
                <a:solidFill>
                  <a:srgbClr val="C00000"/>
                </a:solidFill>
                <a:effectLst/>
                <a:uLnTx/>
                <a:uFillTx/>
                <a:latin typeface="Calibri Light" panose="020F0302020204030204"/>
                <a:ea typeface="+mj-ea"/>
                <a:cs typeface="+mj-cs"/>
              </a:rPr>
              <a:t> </a:t>
            </a:r>
            <a:r>
              <a:rPr kumimoji="0" lang="en-GB" altLang="en-US" sz="3200" b="0" i="0" u="none" strike="noStrike" kern="1200" cap="none" spc="0" normalizeH="0" baseline="0" noProof="0" dirty="0" smtClean="0">
                <a:ln>
                  <a:noFill/>
                </a:ln>
                <a:solidFill>
                  <a:srgbClr val="C00000"/>
                </a:solidFill>
                <a:effectLst/>
                <a:uLnTx/>
                <a:uFillTx/>
                <a:latin typeface="Calibri Light" panose="020F0302020204030204"/>
                <a:ea typeface="+mj-ea"/>
                <a:cs typeface="+mj-cs"/>
              </a:rPr>
              <a:t>ToR introduction - 1</a:t>
            </a:r>
            <a:endParaRPr kumimoji="0" lang="sv-SE" altLang="sv-SE" sz="3200" b="0" i="0" u="none" strike="noStrike" kern="1200" cap="none" spc="0" normalizeH="0" baseline="0" noProof="0" dirty="0" smtClean="0">
              <a:ln>
                <a:noFill/>
              </a:ln>
              <a:solidFill>
                <a:srgbClr val="C00000"/>
              </a:solidFill>
              <a:effectLst/>
              <a:uLnTx/>
              <a:uFillTx/>
              <a:latin typeface="Calibri Light" panose="020F0302020204030204"/>
              <a:ea typeface="+mj-ea"/>
              <a:cs typeface="+mj-cs"/>
            </a:endParaRPr>
          </a:p>
        </p:txBody>
      </p:sp>
      <p:sp>
        <p:nvSpPr>
          <p:cNvPr id="40" name="矩形 39"/>
          <p:cNvSpPr/>
          <p:nvPr/>
        </p:nvSpPr>
        <p:spPr>
          <a:xfrm>
            <a:off x="498892" y="1298140"/>
            <a:ext cx="10956988" cy="2343206"/>
          </a:xfrm>
          <a:prstGeom prst="rect">
            <a:avLst/>
          </a:prstGeom>
        </p:spPr>
        <p:txBody>
          <a:bodyPr wrap="square">
            <a:spAutoFit/>
          </a:bodyPr>
          <a:lstStyle/>
          <a:p>
            <a:pPr marL="228600" indent="-228600" eaLnBrk="1" fontAlgn="auto" hangingPunct="1">
              <a:lnSpc>
                <a:spcPct val="90000"/>
              </a:lnSpc>
              <a:spcBef>
                <a:spcPts val="1000"/>
              </a:spcBef>
              <a:spcAft>
                <a:spcPts val="0"/>
              </a:spcAft>
              <a:buBlip>
                <a:blip r:embed="rId2"/>
              </a:buBlip>
            </a:pPr>
            <a:r>
              <a:rPr lang="en-US" altLang="zh-CN" sz="1800" kern="0" dirty="0" smtClean="0">
                <a:solidFill>
                  <a:srgbClr val="0000FF"/>
                </a:solidFill>
                <a:latin typeface="Calibri" panose="020F0502020204030204" pitchFamily="34" charset="0"/>
              </a:rPr>
              <a:t>TSG SA WG5 is responsible for Telecom Management of the 3GPP network. </a:t>
            </a:r>
            <a:r>
              <a:rPr lang="en-US" altLang="zh-CN" sz="1800" kern="0" dirty="0" smtClean="0">
                <a:solidFill>
                  <a:prstClr val="black"/>
                </a:solidFill>
                <a:latin typeface="Calibri" panose="020F0502020204030204" pitchFamily="34" charset="0"/>
              </a:rPr>
              <a:t>This includes aspects such as operation, orchestration, assurance, fulfillment, automation and charging. Both functional and service perspectives are covered. </a:t>
            </a:r>
          </a:p>
          <a:p>
            <a:pPr marL="228600" indent="-228600" eaLnBrk="1" fontAlgn="auto" hangingPunct="1">
              <a:lnSpc>
                <a:spcPct val="90000"/>
              </a:lnSpc>
              <a:spcBef>
                <a:spcPts val="1000"/>
              </a:spcBef>
              <a:spcAft>
                <a:spcPts val="0"/>
              </a:spcAft>
              <a:buBlip>
                <a:blip r:embed="rId2"/>
              </a:buBlip>
            </a:pPr>
            <a:r>
              <a:rPr lang="en-US" altLang="zh-CN" sz="1800" kern="0" dirty="0" smtClean="0">
                <a:solidFill>
                  <a:prstClr val="black"/>
                </a:solidFill>
                <a:latin typeface="Calibri" panose="020F0502020204030204" pitchFamily="34" charset="0"/>
              </a:rPr>
              <a:t>TSG </a:t>
            </a:r>
            <a:r>
              <a:rPr lang="en-US" altLang="zh-CN" sz="1800" kern="0" dirty="0">
                <a:solidFill>
                  <a:prstClr val="black"/>
                </a:solidFill>
                <a:latin typeface="Calibri" panose="020F0502020204030204" pitchFamily="34" charset="0"/>
              </a:rPr>
              <a:t>SA WG5 specifies requirements, stage 2 and stage 3 solutions. The solutions include architecture, service definitions and data definitions. Management services includes services towards vertical industries. Charging service is used for billing or other analytics as well as customer care.</a:t>
            </a:r>
          </a:p>
          <a:p>
            <a:pPr marL="228600" indent="-228600" eaLnBrk="1" fontAlgn="auto" hangingPunct="1">
              <a:lnSpc>
                <a:spcPct val="90000"/>
              </a:lnSpc>
              <a:spcBef>
                <a:spcPts val="1000"/>
              </a:spcBef>
              <a:spcAft>
                <a:spcPts val="0"/>
              </a:spcAft>
              <a:buBlip>
                <a:blip r:embed="rId2"/>
              </a:buBlip>
            </a:pPr>
            <a:r>
              <a:rPr lang="en-US" altLang="zh-CN" sz="1800" kern="0" dirty="0" smtClean="0">
                <a:solidFill>
                  <a:prstClr val="black"/>
                </a:solidFill>
                <a:latin typeface="Calibri" panose="020F0502020204030204" pitchFamily="34" charset="0"/>
              </a:rPr>
              <a:t>TSG SA WG5 also specifies design principles, guidelines and methodology for management, orchestration and assurance.</a:t>
            </a:r>
            <a:endParaRPr lang="en-US" altLang="zh-CN" sz="1800" kern="0" dirty="0">
              <a:solidFill>
                <a:prstClr val="black"/>
              </a:solidFill>
              <a:latin typeface="Calibri" panose="020F0502020204030204" pitchFamily="34" charset="0"/>
            </a:endParaRPr>
          </a:p>
        </p:txBody>
      </p:sp>
      <p:sp>
        <p:nvSpPr>
          <p:cNvPr id="41" name="文本框 40"/>
          <p:cNvSpPr txBox="1"/>
          <p:nvPr/>
        </p:nvSpPr>
        <p:spPr>
          <a:xfrm>
            <a:off x="195530" y="822025"/>
            <a:ext cx="1811547" cy="400110"/>
          </a:xfrm>
          <a:prstGeom prst="rect">
            <a:avLst/>
          </a:prstGeom>
          <a:noFill/>
        </p:spPr>
        <p:txBody>
          <a:bodyPr wrap="square" rtlCol="0">
            <a:spAutoFit/>
          </a:bodyPr>
          <a:lstStyle/>
          <a:p>
            <a:r>
              <a:rPr lang="en-US" altLang="zh-CN" sz="2000" b="1" dirty="0"/>
              <a:t>Overview</a:t>
            </a:r>
            <a:endParaRPr lang="zh-CN" altLang="en-US" sz="2000" b="1" dirty="0"/>
          </a:p>
        </p:txBody>
      </p:sp>
      <p:sp>
        <p:nvSpPr>
          <p:cNvPr id="43" name="文本框 42"/>
          <p:cNvSpPr txBox="1"/>
          <p:nvPr/>
        </p:nvSpPr>
        <p:spPr>
          <a:xfrm>
            <a:off x="195530" y="3572678"/>
            <a:ext cx="4557623" cy="400110"/>
          </a:xfrm>
          <a:prstGeom prst="rect">
            <a:avLst/>
          </a:prstGeom>
          <a:noFill/>
        </p:spPr>
        <p:txBody>
          <a:bodyPr wrap="square" rtlCol="0">
            <a:spAutoFit/>
          </a:bodyPr>
          <a:ls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a:lstStyle>
          <a:p>
            <a:r>
              <a:rPr lang="en-US" altLang="zh-CN" sz="2000" b="1" dirty="0" smtClean="0"/>
              <a:t>Scope of Responsibilities</a:t>
            </a:r>
            <a:endParaRPr lang="zh-CN" altLang="en-US" sz="2000" b="1" dirty="0"/>
          </a:p>
        </p:txBody>
      </p:sp>
      <p:sp>
        <p:nvSpPr>
          <p:cNvPr id="44" name="矩形 43"/>
          <p:cNvSpPr/>
          <p:nvPr/>
        </p:nvSpPr>
        <p:spPr>
          <a:xfrm>
            <a:off x="616102" y="3972788"/>
            <a:ext cx="10607618" cy="1929759"/>
          </a:xfrm>
          <a:prstGeom prst="rect">
            <a:avLst/>
          </a:prstGeom>
        </p:spPr>
        <p:txBody>
          <a:bodyPr wrap="square">
            <a:spAutoFit/>
          </a:bodyPr>
          <a:lstStyle/>
          <a:p>
            <a:pPr marL="228600" indent="-228600" eaLnBrk="1" fontAlgn="auto" hangingPunct="1">
              <a:lnSpc>
                <a:spcPct val="90000"/>
              </a:lnSpc>
              <a:spcBef>
                <a:spcPts val="1000"/>
              </a:spcBef>
              <a:spcAft>
                <a:spcPts val="0"/>
              </a:spcAft>
              <a:buBlip>
                <a:blip r:embed="rId2"/>
              </a:buBlip>
            </a:pPr>
            <a:r>
              <a:rPr lang="en-US" altLang="zh-CN" sz="1800" kern="0" dirty="0">
                <a:solidFill>
                  <a:prstClr val="black"/>
                </a:solidFill>
                <a:latin typeface="Calibri" panose="020F0502020204030204" pitchFamily="34" charset="0"/>
              </a:rPr>
              <a:t>TSG SA WG5 is responsible for all specification work pertinent to Telecom </a:t>
            </a:r>
            <a:r>
              <a:rPr lang="en-US" altLang="zh-CN" sz="1800" kern="0" dirty="0" smtClean="0">
                <a:solidFill>
                  <a:prstClr val="black"/>
                </a:solidFill>
                <a:latin typeface="Calibri" panose="020F0502020204030204" pitchFamily="34" charset="0"/>
              </a:rPr>
              <a:t>Management. Important </a:t>
            </a:r>
            <a:r>
              <a:rPr lang="en-US" altLang="zh-CN" sz="1800" kern="0" dirty="0">
                <a:solidFill>
                  <a:prstClr val="black"/>
                </a:solidFill>
                <a:latin typeface="Calibri" panose="020F0502020204030204" pitchFamily="34" charset="0"/>
              </a:rPr>
              <a:t>areas where TSG SA WG5 is actively involved and developing specifications with </a:t>
            </a:r>
            <a:r>
              <a:rPr lang="en-US" altLang="zh-CN" sz="1800" kern="0" dirty="0">
                <a:solidFill>
                  <a:srgbClr val="0000FF"/>
                </a:solidFill>
                <a:latin typeface="Calibri" panose="020F0502020204030204" pitchFamily="34" charset="0"/>
              </a:rPr>
              <a:t>full support of automation </a:t>
            </a:r>
            <a:r>
              <a:rPr lang="en-US" altLang="zh-CN" sz="1800" kern="0" dirty="0">
                <a:solidFill>
                  <a:prstClr val="black"/>
                </a:solidFill>
                <a:latin typeface="Calibri" panose="020F0502020204030204" pitchFamily="34" charset="0"/>
              </a:rPr>
              <a:t>are:</a:t>
            </a:r>
          </a:p>
          <a:p>
            <a:pPr marL="836613" lvl="1" indent="-228600" eaLnBrk="1" fontAlgn="auto" hangingPunct="1">
              <a:spcBef>
                <a:spcPts val="600"/>
              </a:spcBef>
              <a:spcAft>
                <a:spcPts val="0"/>
              </a:spcAft>
              <a:buBlip>
                <a:blip r:embed="rId2"/>
              </a:buBlip>
            </a:pPr>
            <a:r>
              <a:rPr lang="en-US" altLang="zh-CN" sz="1800" kern="0" dirty="0" smtClean="0">
                <a:solidFill>
                  <a:prstClr val="black"/>
                </a:solidFill>
                <a:latin typeface="Calibri" panose="020F0502020204030204" pitchFamily="34" charset="0"/>
              </a:rPr>
              <a:t>Telecom management architecture framework. </a:t>
            </a:r>
          </a:p>
          <a:p>
            <a:pPr marL="836613" lvl="1" indent="-228600" eaLnBrk="1" fontAlgn="auto" hangingPunct="1">
              <a:spcBef>
                <a:spcPts val="600"/>
              </a:spcBef>
              <a:spcAft>
                <a:spcPts val="0"/>
              </a:spcAft>
              <a:buBlip>
                <a:blip r:embed="rId2"/>
              </a:buBlip>
            </a:pPr>
            <a:r>
              <a:rPr lang="en-US" altLang="zh-CN" sz="1800" kern="0" dirty="0" smtClean="0">
                <a:solidFill>
                  <a:prstClr val="black"/>
                </a:solidFill>
                <a:latin typeface="Calibri" panose="020F0502020204030204" pitchFamily="34" charset="0"/>
              </a:rPr>
              <a:t>Service Management, Network Management, Element Management (which includes management of Network Elements and Network Functions) and Charging Management.</a:t>
            </a:r>
          </a:p>
          <a:p>
            <a:pPr eaLnBrk="1" fontAlgn="auto" hangingPunct="1">
              <a:spcBef>
                <a:spcPts val="600"/>
              </a:spcBef>
              <a:spcAft>
                <a:spcPts val="0"/>
              </a:spcAft>
            </a:pPr>
            <a:endParaRPr lang="en-US" altLang="zh-CN" sz="1800" kern="0" dirty="0">
              <a:solidFill>
                <a:prstClr val="black"/>
              </a:solidFill>
              <a:latin typeface="Calibri" panose="020F0502020204030204" pitchFamily="34" charset="0"/>
            </a:endParaRPr>
          </a:p>
        </p:txBody>
      </p:sp>
    </p:spTree>
    <p:extLst>
      <p:ext uri="{BB962C8B-B14F-4D97-AF65-F5344CB8AC3E}">
        <p14:creationId xmlns:p14="http://schemas.microsoft.com/office/powerpoint/2010/main" val="28349053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9398" y="911908"/>
            <a:ext cx="11335110" cy="5216813"/>
          </a:xfrm>
          <a:prstGeom prst="rect">
            <a:avLst/>
          </a:prstGeom>
        </p:spPr>
        <p:txBody>
          <a:bodyPr wrap="square">
            <a:spAutoFit/>
          </a:bodyPr>
          <a:lstStyle/>
          <a:p>
            <a:pPr marL="836613" lvl="1" indent="-228600" eaLnBrk="1" fontAlgn="auto" hangingPunct="1">
              <a:spcBef>
                <a:spcPts val="600"/>
              </a:spcBef>
              <a:spcAft>
                <a:spcPts val="0"/>
              </a:spcAft>
              <a:buBlip>
                <a:blip r:embed="rId2"/>
              </a:buBlip>
            </a:pPr>
            <a:r>
              <a:rPr lang="en-US" altLang="zh-CN" sz="1800" kern="0" dirty="0" smtClean="0">
                <a:solidFill>
                  <a:prstClr val="black"/>
                </a:solidFill>
                <a:latin typeface="Calibri" panose="020F0502020204030204" pitchFamily="34" charset="0"/>
              </a:rPr>
              <a:t>Management aspects of energy efficiency.</a:t>
            </a:r>
          </a:p>
          <a:p>
            <a:pPr marL="836613" lvl="1" indent="-228600" eaLnBrk="1" fontAlgn="auto" hangingPunct="1">
              <a:spcBef>
                <a:spcPts val="600"/>
              </a:spcBef>
              <a:spcAft>
                <a:spcPts val="0"/>
              </a:spcAft>
              <a:buBlip>
                <a:blip r:embed="rId2"/>
              </a:buBlip>
            </a:pPr>
            <a:r>
              <a:rPr lang="en-US" altLang="zh-CN" sz="1800" kern="0" dirty="0" smtClean="0">
                <a:solidFill>
                  <a:prstClr val="black"/>
                </a:solidFill>
                <a:latin typeface="Calibri" panose="020F0502020204030204" pitchFamily="34" charset="0"/>
              </a:rPr>
              <a:t>Exposure of management services to entities external to the network operator, e.g. verticals.</a:t>
            </a:r>
          </a:p>
          <a:p>
            <a:pPr marL="836613" lvl="1" indent="-228600" eaLnBrk="1" fontAlgn="auto" hangingPunct="1">
              <a:spcBef>
                <a:spcPts val="600"/>
              </a:spcBef>
              <a:spcAft>
                <a:spcPts val="0"/>
              </a:spcAft>
              <a:buBlip>
                <a:blip r:embed="rId2"/>
              </a:buBlip>
            </a:pPr>
            <a:r>
              <a:rPr lang="en-US" altLang="zh-CN" sz="1800" kern="0" dirty="0" smtClean="0">
                <a:solidFill>
                  <a:prstClr val="black"/>
                </a:solidFill>
                <a:latin typeface="Calibri" panose="020F0502020204030204" pitchFamily="34" charset="0"/>
              </a:rPr>
              <a:t>Data collection for Telecom Management. Examples of data being collected: alarms, performance measurements, KPIs, QoE, trace, MDT data and charging data.</a:t>
            </a:r>
          </a:p>
          <a:p>
            <a:pPr marL="836613" lvl="1" indent="-228600" eaLnBrk="1" fontAlgn="auto" hangingPunct="1">
              <a:spcBef>
                <a:spcPts val="600"/>
              </a:spcBef>
              <a:spcAft>
                <a:spcPts val="0"/>
              </a:spcAft>
              <a:buBlip>
                <a:blip r:embed="rId2"/>
              </a:buBlip>
            </a:pPr>
            <a:r>
              <a:rPr lang="en-US" altLang="zh-CN" sz="1800" kern="0" dirty="0" smtClean="0">
                <a:solidFill>
                  <a:prstClr val="black"/>
                </a:solidFill>
                <a:latin typeface="Calibri" panose="020F0502020204030204" pitchFamily="34" charset="0"/>
              </a:rPr>
              <a:t>Services and functions which support orchestration, assurance and analytics. Examples are (but not limited to): </a:t>
            </a:r>
          </a:p>
          <a:p>
            <a:pPr marL="1447800" lvl="3" indent="-228600" eaLnBrk="1" fontAlgn="auto" hangingPunct="1">
              <a:spcBef>
                <a:spcPts val="600"/>
              </a:spcBef>
              <a:spcAft>
                <a:spcPts val="0"/>
              </a:spcAft>
              <a:buBlip>
                <a:blip r:embed="rId2"/>
              </a:buBlip>
            </a:pPr>
            <a:r>
              <a:rPr lang="en-US" altLang="zh-CN" sz="1800" kern="0" dirty="0" smtClean="0">
                <a:solidFill>
                  <a:prstClr val="black"/>
                </a:solidFill>
                <a:latin typeface="Calibri" panose="020F0502020204030204" pitchFamily="34" charset="0"/>
              </a:rPr>
              <a:t>Life Cycle Management (LCM), Fault Management, Configuration Management, Accounting Management, Performance Management and Security Management (FCAPS). </a:t>
            </a:r>
          </a:p>
          <a:p>
            <a:pPr marL="1447800" lvl="3" indent="-228600" eaLnBrk="1" fontAlgn="auto" hangingPunct="1">
              <a:spcBef>
                <a:spcPts val="600"/>
              </a:spcBef>
              <a:spcAft>
                <a:spcPts val="0"/>
              </a:spcAft>
              <a:buBlip>
                <a:blip r:embed="rId2"/>
              </a:buBlip>
            </a:pPr>
            <a:r>
              <a:rPr lang="en-US" altLang="zh-CN" sz="1800" kern="0" dirty="0" smtClean="0">
                <a:solidFill>
                  <a:srgbClr val="0000FF"/>
                </a:solidFill>
                <a:latin typeface="Calibri" panose="020F0502020204030204" pitchFamily="34" charset="0"/>
              </a:rPr>
              <a:t>Management of autonomous networks, Self-Organizing Networks (SON), Intent driven management, Closed and open loop assurance and Data analytics.</a:t>
            </a:r>
          </a:p>
          <a:p>
            <a:pPr marL="1447800" lvl="3" indent="-228600" eaLnBrk="1" fontAlgn="auto" hangingPunct="1">
              <a:spcBef>
                <a:spcPts val="600"/>
              </a:spcBef>
              <a:spcAft>
                <a:spcPts val="0"/>
              </a:spcAft>
              <a:buBlip>
                <a:blip r:embed="rId2"/>
              </a:buBlip>
            </a:pPr>
            <a:r>
              <a:rPr lang="en-US" altLang="zh-CN" sz="1800" kern="0" dirty="0" smtClean="0">
                <a:solidFill>
                  <a:prstClr val="black"/>
                </a:solidFill>
                <a:latin typeface="Calibri" panose="020F0502020204030204" pitchFamily="34" charset="0"/>
              </a:rPr>
              <a:t>Network Resource Models (NRMs), operations and notifications.</a:t>
            </a:r>
          </a:p>
          <a:p>
            <a:pPr marL="838200" lvl="2" indent="-228600" eaLnBrk="1" fontAlgn="auto" hangingPunct="1">
              <a:spcBef>
                <a:spcPts val="600"/>
              </a:spcBef>
              <a:spcAft>
                <a:spcPts val="0"/>
              </a:spcAft>
              <a:buBlip>
                <a:blip r:embed="rId2"/>
              </a:buBlip>
            </a:pPr>
            <a:r>
              <a:rPr lang="en-US" altLang="zh-CN" sz="1800" kern="0" dirty="0" smtClean="0">
                <a:solidFill>
                  <a:prstClr val="black"/>
                </a:solidFill>
                <a:latin typeface="Calibri" panose="020F0502020204030204" pitchFamily="34" charset="0"/>
              </a:rPr>
              <a:t>3GPP Management support for edge components deployed at MNO premises.</a:t>
            </a:r>
          </a:p>
          <a:p>
            <a:pPr marL="836613" lvl="1" indent="-228600" eaLnBrk="1" fontAlgn="auto" hangingPunct="1">
              <a:spcBef>
                <a:spcPts val="600"/>
              </a:spcBef>
              <a:spcAft>
                <a:spcPts val="0"/>
              </a:spcAft>
              <a:buBlip>
                <a:blip r:embed="rId2"/>
              </a:buBlip>
            </a:pPr>
            <a:r>
              <a:rPr lang="en-US" altLang="zh-CN" sz="1800" kern="0" dirty="0">
                <a:solidFill>
                  <a:prstClr val="black"/>
                </a:solidFill>
                <a:latin typeface="Calibri" panose="020F0502020204030204" pitchFamily="34" charset="0"/>
              </a:rPr>
              <a:t>TSG SA WG5 is committed to engage in charging and management aspects of supporting new services for public and non-public networks.</a:t>
            </a:r>
          </a:p>
          <a:p>
            <a:pPr marL="836613" lvl="1" indent="-228600" eaLnBrk="1" fontAlgn="auto" hangingPunct="1">
              <a:spcBef>
                <a:spcPts val="600"/>
              </a:spcBef>
              <a:spcAft>
                <a:spcPts val="0"/>
              </a:spcAft>
              <a:buBlip>
                <a:blip r:embed="rId2"/>
              </a:buBlip>
            </a:pPr>
            <a:r>
              <a:rPr lang="en-US" altLang="zh-CN" sz="1800" kern="0" dirty="0">
                <a:solidFill>
                  <a:prstClr val="black"/>
                </a:solidFill>
                <a:latin typeface="Calibri" panose="020F0502020204030204" pitchFamily="34" charset="0"/>
              </a:rPr>
              <a:t>TSG SA WG5 coordinates with other 3GPP WGs and all relevant Standards Developing Organizations (SDOs), industry fora and Market Representation Partners (MRPs) in the specification work pertinent to Telecom Management</a:t>
            </a:r>
            <a:r>
              <a:rPr lang="en-US" altLang="zh-CN" sz="1800" kern="0" dirty="0" smtClean="0">
                <a:solidFill>
                  <a:prstClr val="black"/>
                </a:solidFill>
                <a:latin typeface="Calibri" panose="020F0502020204030204" pitchFamily="34" charset="0"/>
              </a:rPr>
              <a:t>.</a:t>
            </a:r>
            <a:endParaRPr lang="en-US" altLang="zh-CN" sz="1800" kern="0" dirty="0">
              <a:solidFill>
                <a:prstClr val="black"/>
              </a:solidFill>
              <a:latin typeface="Calibri" panose="020F0502020204030204" pitchFamily="34" charset="0"/>
            </a:endParaRPr>
          </a:p>
        </p:txBody>
      </p:sp>
      <p:sp>
        <p:nvSpPr>
          <p:cNvPr id="40" name="Title 1"/>
          <p:cNvSpPr txBox="1">
            <a:spLocks/>
          </p:cNvSpPr>
          <p:nvPr/>
        </p:nvSpPr>
        <p:spPr bwMode="auto">
          <a:xfrm>
            <a:off x="129398" y="-127379"/>
            <a:ext cx="10748514" cy="11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GB" altLang="en-US" sz="3200" b="0" i="0" u="none" strike="noStrike" kern="1200" cap="none" spc="0" normalizeH="0" baseline="0" noProof="0" dirty="0" smtClean="0">
                <a:ln>
                  <a:noFill/>
                </a:ln>
                <a:solidFill>
                  <a:srgbClr val="C00000"/>
                </a:solidFill>
                <a:effectLst/>
                <a:uLnTx/>
                <a:uFillTx/>
                <a:latin typeface="Calibri Light" panose="020F0302020204030204"/>
                <a:ea typeface="+mj-ea"/>
                <a:cs typeface="+mj-cs"/>
              </a:rPr>
              <a:t>3GPP SA5</a:t>
            </a:r>
            <a:r>
              <a:rPr kumimoji="0" lang="en-GB" altLang="en-US" sz="3200" b="0" i="0" u="none" strike="noStrike" kern="1200" cap="none" spc="0" normalizeH="0" noProof="0" dirty="0" smtClean="0">
                <a:ln>
                  <a:noFill/>
                </a:ln>
                <a:solidFill>
                  <a:srgbClr val="C00000"/>
                </a:solidFill>
                <a:effectLst/>
                <a:uLnTx/>
                <a:uFillTx/>
                <a:latin typeface="Calibri Light" panose="020F0302020204030204"/>
                <a:ea typeface="+mj-ea"/>
                <a:cs typeface="+mj-cs"/>
              </a:rPr>
              <a:t> ToR introduction-2</a:t>
            </a:r>
            <a:endParaRPr kumimoji="0" lang="sv-SE" altLang="sv-SE" sz="3200" b="0" i="0" u="none" strike="noStrike" kern="1200" cap="none" spc="0" normalizeH="0" baseline="0" noProof="0" dirty="0" smtClean="0">
              <a:ln>
                <a:noFill/>
              </a:ln>
              <a:solidFill>
                <a:srgbClr val="C00000"/>
              </a:solidFill>
              <a:effectLst/>
              <a:uLnTx/>
              <a:uFillTx/>
              <a:latin typeface="Calibri Light" panose="020F0302020204030204"/>
              <a:ea typeface="+mj-ea"/>
              <a:cs typeface="+mj-cs"/>
            </a:endParaRPr>
          </a:p>
        </p:txBody>
      </p:sp>
      <p:sp>
        <p:nvSpPr>
          <p:cNvPr id="3" name="文本框 2"/>
          <p:cNvSpPr txBox="1"/>
          <p:nvPr/>
        </p:nvSpPr>
        <p:spPr>
          <a:xfrm>
            <a:off x="3856009" y="5851722"/>
            <a:ext cx="8203720" cy="292388"/>
          </a:xfrm>
          <a:prstGeom prst="rect">
            <a:avLst/>
          </a:prstGeom>
          <a:noFill/>
        </p:spPr>
        <p:txBody>
          <a:bodyPr wrap="square" rtlCol="0">
            <a:spAutoFit/>
          </a:bodyPr>
          <a:lstStyle/>
          <a:p>
            <a:r>
              <a:rPr lang="en-US" altLang="zh-CN" dirty="0" smtClean="0"/>
              <a:t>3GPP SA5 ToR URI</a:t>
            </a:r>
            <a:r>
              <a:rPr lang="en-US" altLang="zh-CN" dirty="0"/>
              <a:t>: </a:t>
            </a:r>
            <a:r>
              <a:rPr lang="en-US" altLang="zh-CN" dirty="0">
                <a:hlinkClick r:id="rId3"/>
              </a:rPr>
              <a:t>https://</a:t>
            </a:r>
            <a:r>
              <a:rPr lang="en-US" altLang="zh-CN" dirty="0" smtClean="0">
                <a:hlinkClick r:id="rId3"/>
              </a:rPr>
              <a:t>www.3gpp.org/specifications-groups/sa-plenary/sa5-telecom-management</a:t>
            </a:r>
            <a:r>
              <a:rPr lang="en-US" altLang="zh-CN" dirty="0" smtClean="0"/>
              <a:t> </a:t>
            </a:r>
            <a:endParaRPr lang="zh-CN" altLang="en-US" dirty="0"/>
          </a:p>
        </p:txBody>
      </p:sp>
    </p:spTree>
    <p:extLst>
      <p:ext uri="{BB962C8B-B14F-4D97-AF65-F5344CB8AC3E}">
        <p14:creationId xmlns:p14="http://schemas.microsoft.com/office/powerpoint/2010/main" val="38050553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29398" y="-127379"/>
            <a:ext cx="10748514" cy="11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GB" altLang="en-US" sz="3200" b="0" i="0" u="none" strike="noStrike" kern="1200" cap="none" spc="0" normalizeH="0" baseline="0" noProof="0" dirty="0" smtClean="0">
                <a:ln>
                  <a:noFill/>
                </a:ln>
                <a:solidFill>
                  <a:srgbClr val="C00000"/>
                </a:solidFill>
                <a:effectLst/>
                <a:uLnTx/>
                <a:uFillTx/>
                <a:latin typeface="Calibri Light" panose="020F0302020204030204"/>
              </a:rPr>
              <a:t>3GPP SA5</a:t>
            </a:r>
            <a:r>
              <a:rPr kumimoji="0" lang="en-GB" altLang="en-US" sz="3200" b="0" i="0" u="none" strike="noStrike" kern="1200" cap="none" spc="0" normalizeH="0" noProof="0" dirty="0" smtClean="0">
                <a:ln>
                  <a:noFill/>
                </a:ln>
                <a:solidFill>
                  <a:srgbClr val="C00000"/>
                </a:solidFill>
                <a:effectLst/>
                <a:uLnTx/>
                <a:uFillTx/>
                <a:latin typeface="Calibri Light" panose="020F0302020204030204"/>
              </a:rPr>
              <a:t> </a:t>
            </a:r>
            <a:r>
              <a:rPr kumimoji="0" lang="en-US" altLang="zh-CN" sz="3200" b="0" i="0" u="none" strike="noStrike" kern="1200" cap="none" spc="0" normalizeH="0" noProof="0" dirty="0" smtClean="0">
                <a:ln>
                  <a:noFill/>
                </a:ln>
                <a:solidFill>
                  <a:srgbClr val="C00000"/>
                </a:solidFill>
                <a:effectLst/>
                <a:uLnTx/>
                <a:uFillTx/>
                <a:latin typeface="Calibri Light" panose="020F0302020204030204"/>
              </a:rPr>
              <a:t>5G specifications </a:t>
            </a:r>
            <a:r>
              <a:rPr lang="en-US" altLang="zh-CN" sz="3200" noProof="0" dirty="0" smtClean="0">
                <a:solidFill>
                  <a:srgbClr val="C00000"/>
                </a:solidFill>
                <a:latin typeface="Calibri Light" panose="020F0302020204030204"/>
              </a:rPr>
              <a:t>(TS 32.103)</a:t>
            </a:r>
            <a:endParaRPr kumimoji="0" lang="sv-SE" altLang="sv-SE" sz="3200" b="0" i="0" u="none" strike="noStrike" kern="1200" cap="none" spc="0" normalizeH="0" baseline="0" noProof="0" dirty="0" smtClean="0">
              <a:ln>
                <a:noFill/>
              </a:ln>
              <a:solidFill>
                <a:srgbClr val="C00000"/>
              </a:solidFill>
              <a:effectLst/>
              <a:uLnTx/>
              <a:uFillTx/>
              <a:latin typeface="Calibri Light" panose="020F0302020204030204"/>
            </a:endParaRPr>
          </a:p>
        </p:txBody>
      </p:sp>
      <p:pic>
        <p:nvPicPr>
          <p:cNvPr id="22530"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3304" y="1675037"/>
            <a:ext cx="5781675" cy="3774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表格 1"/>
          <p:cNvGraphicFramePr>
            <a:graphicFrameLocks noGrp="1"/>
          </p:cNvGraphicFramePr>
          <p:nvPr>
            <p:extLst>
              <p:ext uri="{D42A27DB-BD31-4B8C-83A1-F6EECF244321}">
                <p14:modId xmlns:p14="http://schemas.microsoft.com/office/powerpoint/2010/main" val="991354851"/>
              </p:ext>
            </p:extLst>
          </p:nvPr>
        </p:nvGraphicFramePr>
        <p:xfrm>
          <a:off x="286045" y="960085"/>
          <a:ext cx="5730239" cy="5106262"/>
        </p:xfrm>
        <a:graphic>
          <a:graphicData uri="http://schemas.openxmlformats.org/drawingml/2006/table">
            <a:tbl>
              <a:tblPr firstRow="1" firstCol="1" bandRow="1">
                <a:tableStyleId>{5C22544A-7EE6-4342-B048-85BDC9FD1C3A}</a:tableStyleId>
              </a:tblPr>
              <a:tblGrid>
                <a:gridCol w="421388"/>
                <a:gridCol w="3017703"/>
                <a:gridCol w="2291148"/>
              </a:tblGrid>
              <a:tr h="420066">
                <a:tc>
                  <a:txBody>
                    <a:bodyPr/>
                    <a:lstStyle/>
                    <a:p>
                      <a:pPr>
                        <a:spcAft>
                          <a:spcPts val="0"/>
                        </a:spcAft>
                      </a:pPr>
                      <a:r>
                        <a:rPr lang="en-GB" sz="1200" dirty="0">
                          <a:effectLst/>
                        </a:rPr>
                        <a:t>1</a:t>
                      </a:r>
                      <a:endParaRPr lang="zh-CN" sz="1200" dirty="0">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c>
                  <a:txBody>
                    <a:bodyPr/>
                    <a:lstStyle/>
                    <a:p>
                      <a:pPr algn="l">
                        <a:spcAft>
                          <a:spcPts val="0"/>
                        </a:spcAft>
                      </a:pPr>
                      <a:r>
                        <a:rPr lang="en-GB" sz="1200">
                          <a:effectLst/>
                        </a:rPr>
                        <a:t>Network and service management concept specification</a:t>
                      </a:r>
                      <a:endParaRPr lang="zh-CN" sz="1200" b="1">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c>
                  <a:txBody>
                    <a:bodyPr/>
                    <a:lstStyle/>
                    <a:p>
                      <a:pPr>
                        <a:spcAft>
                          <a:spcPts val="0"/>
                        </a:spcAft>
                      </a:pPr>
                      <a:r>
                        <a:rPr lang="en-GB" sz="1200">
                          <a:effectLst/>
                        </a:rPr>
                        <a:t>TS 28.530[42]</a:t>
                      </a:r>
                      <a:endParaRPr lang="zh-CN" sz="1200">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r>
              <a:tr h="366222">
                <a:tc>
                  <a:txBody>
                    <a:bodyPr/>
                    <a:lstStyle/>
                    <a:p>
                      <a:pPr>
                        <a:spcAft>
                          <a:spcPts val="0"/>
                        </a:spcAft>
                      </a:pPr>
                      <a:r>
                        <a:rPr lang="en-GB" sz="1200">
                          <a:effectLst/>
                        </a:rPr>
                        <a:t>2</a:t>
                      </a:r>
                      <a:endParaRPr lang="zh-CN" sz="1200">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c>
                  <a:txBody>
                    <a:bodyPr/>
                    <a:lstStyle/>
                    <a:p>
                      <a:pPr algn="l">
                        <a:spcAft>
                          <a:spcPts val="0"/>
                        </a:spcAft>
                      </a:pPr>
                      <a:r>
                        <a:rPr lang="en-GB" sz="1200">
                          <a:effectLst/>
                        </a:rPr>
                        <a:t>Network management service based management architecture specifications</a:t>
                      </a:r>
                      <a:endParaRPr lang="zh-CN" sz="1200" b="1">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c>
                  <a:txBody>
                    <a:bodyPr/>
                    <a:lstStyle/>
                    <a:p>
                      <a:pPr>
                        <a:spcAft>
                          <a:spcPts val="0"/>
                        </a:spcAft>
                      </a:pPr>
                      <a:r>
                        <a:rPr lang="en-GB" sz="1200">
                          <a:effectLst/>
                        </a:rPr>
                        <a:t>TS 28.533[43]</a:t>
                      </a:r>
                      <a:endParaRPr lang="zh-CN" sz="1200">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r>
              <a:tr h="375139">
                <a:tc>
                  <a:txBody>
                    <a:bodyPr/>
                    <a:lstStyle/>
                    <a:p>
                      <a:pPr>
                        <a:spcAft>
                          <a:spcPts val="0"/>
                        </a:spcAft>
                      </a:pPr>
                      <a:r>
                        <a:rPr lang="en-GB" sz="1200">
                          <a:effectLst/>
                        </a:rPr>
                        <a:t>3</a:t>
                      </a:r>
                      <a:endParaRPr lang="zh-CN" sz="1200">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c>
                  <a:txBody>
                    <a:bodyPr/>
                    <a:lstStyle/>
                    <a:p>
                      <a:pPr algn="l">
                        <a:spcAft>
                          <a:spcPts val="0"/>
                        </a:spcAft>
                      </a:pPr>
                      <a:r>
                        <a:rPr lang="en-GB" sz="1200">
                          <a:effectLst/>
                        </a:rPr>
                        <a:t>Network and Network slicing management related specifications</a:t>
                      </a:r>
                      <a:endParaRPr lang="zh-CN" sz="1200" b="1">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c>
                  <a:txBody>
                    <a:bodyPr/>
                    <a:lstStyle/>
                    <a:p>
                      <a:pPr>
                        <a:spcAft>
                          <a:spcPts val="0"/>
                        </a:spcAft>
                      </a:pPr>
                      <a:r>
                        <a:rPr lang="en-GB" sz="1200">
                          <a:effectLst/>
                        </a:rPr>
                        <a:t> </a:t>
                      </a:r>
                      <a:endParaRPr lang="zh-CN" sz="1200">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r>
              <a:tr h="280044">
                <a:tc>
                  <a:txBody>
                    <a:bodyPr/>
                    <a:lstStyle/>
                    <a:p>
                      <a:pPr>
                        <a:spcAft>
                          <a:spcPts val="0"/>
                        </a:spcAft>
                      </a:pPr>
                      <a:r>
                        <a:rPr lang="en-GB" sz="1200">
                          <a:effectLst/>
                        </a:rPr>
                        <a:t>3.1</a:t>
                      </a:r>
                      <a:endParaRPr lang="zh-CN" sz="1200">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c>
                  <a:txBody>
                    <a:bodyPr/>
                    <a:lstStyle/>
                    <a:p>
                      <a:pPr>
                        <a:spcAft>
                          <a:spcPts val="0"/>
                        </a:spcAft>
                      </a:pPr>
                      <a:r>
                        <a:rPr lang="en-GB" sz="1200">
                          <a:effectLst/>
                        </a:rPr>
                        <a:t>Network and Network slicing provisioning</a:t>
                      </a:r>
                      <a:endParaRPr lang="zh-CN" sz="1200">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c>
                  <a:txBody>
                    <a:bodyPr/>
                    <a:lstStyle/>
                    <a:p>
                      <a:pPr>
                        <a:spcAft>
                          <a:spcPts val="0"/>
                        </a:spcAft>
                      </a:pPr>
                      <a:r>
                        <a:rPr lang="en-GB" sz="1200">
                          <a:effectLst/>
                        </a:rPr>
                        <a:t>TS 28.531[44],TS 28.532[45],TS 28.540[46],TS 28.541[47]</a:t>
                      </a:r>
                      <a:endParaRPr lang="zh-CN" sz="1200">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r>
              <a:tr h="280044">
                <a:tc>
                  <a:txBody>
                    <a:bodyPr/>
                    <a:lstStyle/>
                    <a:p>
                      <a:pPr>
                        <a:spcAft>
                          <a:spcPts val="0"/>
                        </a:spcAft>
                      </a:pPr>
                      <a:r>
                        <a:rPr lang="en-GB" sz="1200" dirty="0">
                          <a:effectLst/>
                        </a:rPr>
                        <a:t>3.2</a:t>
                      </a:r>
                      <a:endParaRPr lang="zh-CN" sz="1200" dirty="0">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c>
                  <a:txBody>
                    <a:bodyPr/>
                    <a:lstStyle/>
                    <a:p>
                      <a:pPr>
                        <a:spcAft>
                          <a:spcPts val="0"/>
                        </a:spcAft>
                      </a:pPr>
                      <a:r>
                        <a:rPr lang="en-GB" sz="1200">
                          <a:effectLst/>
                        </a:rPr>
                        <a:t>Network and Network slicing fault supervision</a:t>
                      </a:r>
                      <a:endParaRPr lang="zh-CN" sz="1200">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c>
                  <a:txBody>
                    <a:bodyPr/>
                    <a:lstStyle/>
                    <a:p>
                      <a:pPr>
                        <a:spcAft>
                          <a:spcPts val="0"/>
                        </a:spcAft>
                      </a:pPr>
                      <a:r>
                        <a:rPr lang="en-GB" sz="1200">
                          <a:effectLst/>
                        </a:rPr>
                        <a:t>TS 28.545[48],TS 28.532[45]</a:t>
                      </a:r>
                      <a:endParaRPr lang="zh-CN" sz="1200">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r>
              <a:tr h="350055">
                <a:tc>
                  <a:txBody>
                    <a:bodyPr/>
                    <a:lstStyle/>
                    <a:p>
                      <a:pPr>
                        <a:spcAft>
                          <a:spcPts val="0"/>
                        </a:spcAft>
                      </a:pPr>
                      <a:r>
                        <a:rPr lang="en-GB" sz="1200">
                          <a:effectLst/>
                        </a:rPr>
                        <a:t>3.3</a:t>
                      </a:r>
                      <a:endParaRPr lang="zh-CN" sz="1200">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c>
                  <a:txBody>
                    <a:bodyPr/>
                    <a:lstStyle/>
                    <a:p>
                      <a:pPr>
                        <a:spcAft>
                          <a:spcPts val="0"/>
                        </a:spcAft>
                      </a:pPr>
                      <a:r>
                        <a:rPr lang="en-GB" sz="1200">
                          <a:effectLst/>
                        </a:rPr>
                        <a:t>Network and Network slicing performance assurance</a:t>
                      </a:r>
                      <a:endParaRPr lang="zh-CN" sz="1200">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c>
                  <a:txBody>
                    <a:bodyPr/>
                    <a:lstStyle/>
                    <a:p>
                      <a:pPr>
                        <a:spcAft>
                          <a:spcPts val="0"/>
                        </a:spcAft>
                      </a:pPr>
                      <a:r>
                        <a:rPr lang="en-GB" sz="1200">
                          <a:effectLst/>
                        </a:rPr>
                        <a:t>TS 28.550[49],TS 28.532[45],TS 28.540[46],TS 28.541[47],TS 28.552[50], TS 28.554[51]</a:t>
                      </a:r>
                      <a:endParaRPr lang="zh-CN" sz="1200">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r>
              <a:tr h="70011">
                <a:tc>
                  <a:txBody>
                    <a:bodyPr/>
                    <a:lstStyle/>
                    <a:p>
                      <a:pPr>
                        <a:spcAft>
                          <a:spcPts val="0"/>
                        </a:spcAft>
                      </a:pPr>
                      <a:r>
                        <a:rPr lang="en-GB" sz="1200">
                          <a:effectLst/>
                        </a:rPr>
                        <a:t>3.4</a:t>
                      </a:r>
                      <a:endParaRPr lang="zh-CN" sz="1200">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c>
                  <a:txBody>
                    <a:bodyPr/>
                    <a:lstStyle/>
                    <a:p>
                      <a:pPr>
                        <a:spcAft>
                          <a:spcPts val="0"/>
                        </a:spcAft>
                      </a:pPr>
                      <a:r>
                        <a:rPr lang="en-GB" sz="1200">
                          <a:effectLst/>
                        </a:rPr>
                        <a:t>NRM</a:t>
                      </a:r>
                      <a:endParaRPr lang="zh-CN" sz="1200">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c>
                  <a:txBody>
                    <a:bodyPr/>
                    <a:lstStyle/>
                    <a:p>
                      <a:pPr>
                        <a:spcAft>
                          <a:spcPts val="0"/>
                        </a:spcAft>
                      </a:pPr>
                      <a:r>
                        <a:rPr lang="en-GB" sz="1200">
                          <a:effectLst/>
                        </a:rPr>
                        <a:t>TS 28.540[46],TS 28.541[47]</a:t>
                      </a:r>
                      <a:endParaRPr lang="zh-CN" sz="1200">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r>
              <a:tr h="350055">
                <a:tc>
                  <a:txBody>
                    <a:bodyPr/>
                    <a:lstStyle/>
                    <a:p>
                      <a:pPr>
                        <a:spcAft>
                          <a:spcPts val="0"/>
                        </a:spcAft>
                      </a:pPr>
                      <a:r>
                        <a:rPr lang="en-GB" sz="1200">
                          <a:effectLst/>
                        </a:rPr>
                        <a:t>4</a:t>
                      </a:r>
                      <a:endParaRPr lang="zh-CN" sz="1200">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c>
                  <a:txBody>
                    <a:bodyPr/>
                    <a:lstStyle/>
                    <a:p>
                      <a:pPr algn="l">
                        <a:spcAft>
                          <a:spcPts val="0"/>
                        </a:spcAft>
                      </a:pPr>
                      <a:r>
                        <a:rPr lang="en-GB" sz="1200">
                          <a:effectLst/>
                        </a:rPr>
                        <a:t>Energy efficiency related specifications</a:t>
                      </a:r>
                      <a:endParaRPr lang="zh-CN" sz="1200" b="1">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c>
                  <a:txBody>
                    <a:bodyPr/>
                    <a:lstStyle/>
                    <a:p>
                      <a:pPr>
                        <a:spcAft>
                          <a:spcPts val="0"/>
                        </a:spcAft>
                      </a:pPr>
                      <a:r>
                        <a:rPr lang="en-GB" sz="1200">
                          <a:effectLst/>
                        </a:rPr>
                        <a:t>TS 28.310[52],TS 28.532[45],TS 28.552[50],TS 28.554[51]</a:t>
                      </a:r>
                      <a:endParaRPr lang="zh-CN" sz="1200">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r>
              <a:tr h="210033">
                <a:tc>
                  <a:txBody>
                    <a:bodyPr/>
                    <a:lstStyle/>
                    <a:p>
                      <a:pPr>
                        <a:spcAft>
                          <a:spcPts val="0"/>
                        </a:spcAft>
                      </a:pPr>
                      <a:r>
                        <a:rPr lang="en-GB" sz="1200">
                          <a:effectLst/>
                        </a:rPr>
                        <a:t>5</a:t>
                      </a:r>
                      <a:endParaRPr lang="zh-CN" sz="1200">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c>
                  <a:txBody>
                    <a:bodyPr/>
                    <a:lstStyle/>
                    <a:p>
                      <a:pPr algn="l">
                        <a:spcAft>
                          <a:spcPts val="0"/>
                        </a:spcAft>
                      </a:pPr>
                      <a:r>
                        <a:rPr lang="en-GB" sz="1200">
                          <a:effectLst/>
                        </a:rPr>
                        <a:t>ONAP-3GPP integration</a:t>
                      </a:r>
                      <a:endParaRPr lang="zh-CN" sz="1200" b="1">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c>
                  <a:txBody>
                    <a:bodyPr/>
                    <a:lstStyle/>
                    <a:p>
                      <a:pPr>
                        <a:spcAft>
                          <a:spcPts val="0"/>
                        </a:spcAft>
                      </a:pPr>
                      <a:r>
                        <a:rPr lang="en-GB" sz="1200">
                          <a:effectLst/>
                        </a:rPr>
                        <a:t>TS 28.532[45]</a:t>
                      </a:r>
                      <a:endParaRPr lang="zh-CN" sz="1200">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r>
              <a:tr h="280044">
                <a:tc>
                  <a:txBody>
                    <a:bodyPr/>
                    <a:lstStyle/>
                    <a:p>
                      <a:pPr>
                        <a:spcAft>
                          <a:spcPts val="0"/>
                        </a:spcAft>
                      </a:pPr>
                      <a:r>
                        <a:rPr lang="en-GB" sz="1200">
                          <a:effectLst/>
                        </a:rPr>
                        <a:t>6</a:t>
                      </a:r>
                      <a:endParaRPr lang="zh-CN" sz="1200">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c>
                  <a:txBody>
                    <a:bodyPr/>
                    <a:lstStyle/>
                    <a:p>
                      <a:pPr algn="l">
                        <a:spcAft>
                          <a:spcPts val="0"/>
                        </a:spcAft>
                      </a:pPr>
                      <a:r>
                        <a:rPr lang="en-GB" sz="1200">
                          <a:effectLst/>
                        </a:rPr>
                        <a:t>Trace and MDT management</a:t>
                      </a:r>
                      <a:endParaRPr lang="zh-CN" sz="1200" b="1">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c>
                  <a:txBody>
                    <a:bodyPr/>
                    <a:lstStyle/>
                    <a:p>
                      <a:pPr>
                        <a:spcAft>
                          <a:spcPts val="0"/>
                        </a:spcAft>
                      </a:pPr>
                      <a:r>
                        <a:rPr lang="en-GB" sz="1200">
                          <a:effectLst/>
                        </a:rPr>
                        <a:t>TS 32.421[37],TS 32.422[54]</a:t>
                      </a:r>
                      <a:endParaRPr lang="zh-CN" sz="1200">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r>
              <a:tr h="210033">
                <a:tc>
                  <a:txBody>
                    <a:bodyPr/>
                    <a:lstStyle/>
                    <a:p>
                      <a:pPr>
                        <a:spcAft>
                          <a:spcPts val="0"/>
                        </a:spcAft>
                      </a:pPr>
                      <a:r>
                        <a:rPr lang="en-GB" sz="1200">
                          <a:effectLst/>
                        </a:rPr>
                        <a:t>7</a:t>
                      </a:r>
                      <a:endParaRPr lang="zh-CN" sz="1200">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c>
                  <a:txBody>
                    <a:bodyPr/>
                    <a:lstStyle/>
                    <a:p>
                      <a:pPr algn="l">
                        <a:spcAft>
                          <a:spcPts val="0"/>
                        </a:spcAft>
                      </a:pPr>
                      <a:r>
                        <a:rPr lang="en-GB" sz="1200">
                          <a:effectLst/>
                        </a:rPr>
                        <a:t>5G SON management</a:t>
                      </a:r>
                      <a:endParaRPr lang="zh-CN" sz="1200" b="1">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c>
                  <a:txBody>
                    <a:bodyPr/>
                    <a:lstStyle/>
                    <a:p>
                      <a:pPr>
                        <a:spcAft>
                          <a:spcPts val="0"/>
                        </a:spcAft>
                      </a:pPr>
                      <a:r>
                        <a:rPr lang="en-GB" sz="1200">
                          <a:effectLst/>
                        </a:rPr>
                        <a:t>TS 28.313[53],TS 28.541[47]</a:t>
                      </a:r>
                      <a:endParaRPr lang="zh-CN" sz="1200">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r>
              <a:tr h="210033">
                <a:tc>
                  <a:txBody>
                    <a:bodyPr/>
                    <a:lstStyle/>
                    <a:p>
                      <a:pPr>
                        <a:spcAft>
                          <a:spcPts val="0"/>
                        </a:spcAft>
                      </a:pPr>
                      <a:r>
                        <a:rPr lang="en-GB" sz="1200">
                          <a:effectLst/>
                        </a:rPr>
                        <a:t>8</a:t>
                      </a:r>
                      <a:endParaRPr lang="zh-CN" sz="1200">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c>
                  <a:txBody>
                    <a:bodyPr/>
                    <a:lstStyle/>
                    <a:p>
                      <a:pPr algn="l">
                        <a:spcAft>
                          <a:spcPts val="0"/>
                        </a:spcAft>
                      </a:pPr>
                      <a:r>
                        <a:rPr lang="en-GB" sz="1200">
                          <a:effectLst/>
                        </a:rPr>
                        <a:t>SLA management</a:t>
                      </a:r>
                      <a:endParaRPr lang="zh-CN" sz="1200" b="1">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c>
                  <a:txBody>
                    <a:bodyPr/>
                    <a:lstStyle/>
                    <a:p>
                      <a:pPr>
                        <a:spcAft>
                          <a:spcPts val="0"/>
                        </a:spcAft>
                      </a:pPr>
                      <a:r>
                        <a:rPr lang="en-GB" sz="1200">
                          <a:effectLst/>
                        </a:rPr>
                        <a:t>TS 28.540[46],TS 28.541[47]</a:t>
                      </a:r>
                      <a:endParaRPr lang="zh-CN" sz="1200">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r>
              <a:tr h="350055">
                <a:tc>
                  <a:txBody>
                    <a:bodyPr/>
                    <a:lstStyle/>
                    <a:p>
                      <a:pPr>
                        <a:spcAft>
                          <a:spcPts val="0"/>
                        </a:spcAft>
                      </a:pPr>
                      <a:r>
                        <a:rPr lang="en-GB" sz="1200">
                          <a:effectLst/>
                        </a:rPr>
                        <a:t>9</a:t>
                      </a:r>
                      <a:endParaRPr lang="zh-CN" sz="1200">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c>
                  <a:txBody>
                    <a:bodyPr/>
                    <a:lstStyle/>
                    <a:p>
                      <a:pPr algn="l">
                        <a:spcAft>
                          <a:spcPts val="0"/>
                        </a:spcAft>
                      </a:pPr>
                      <a:r>
                        <a:rPr lang="en-GB" sz="1200">
                          <a:effectLst/>
                        </a:rPr>
                        <a:t>5G management capabilities (Heart beat)</a:t>
                      </a:r>
                      <a:endParaRPr lang="zh-CN" sz="1200" b="1">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c>
                  <a:txBody>
                    <a:bodyPr/>
                    <a:lstStyle/>
                    <a:p>
                      <a:pPr>
                        <a:spcAft>
                          <a:spcPts val="0"/>
                        </a:spcAft>
                      </a:pPr>
                      <a:r>
                        <a:rPr lang="en-GB" sz="1200">
                          <a:effectLst/>
                        </a:rPr>
                        <a:t>TS 28.537[54],TS 28.532[45]</a:t>
                      </a:r>
                      <a:endParaRPr lang="zh-CN" sz="1200">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r>
              <a:tr h="140022">
                <a:tc>
                  <a:txBody>
                    <a:bodyPr/>
                    <a:lstStyle/>
                    <a:p>
                      <a:pPr>
                        <a:spcAft>
                          <a:spcPts val="0"/>
                        </a:spcAft>
                      </a:pPr>
                      <a:r>
                        <a:rPr lang="en-GB" sz="1200">
                          <a:effectLst/>
                        </a:rPr>
                        <a:t>10</a:t>
                      </a:r>
                      <a:endParaRPr lang="zh-CN" sz="1200">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c>
                  <a:txBody>
                    <a:bodyPr/>
                    <a:lstStyle/>
                    <a:p>
                      <a:pPr algn="l">
                        <a:spcAft>
                          <a:spcPts val="0"/>
                        </a:spcAft>
                      </a:pPr>
                      <a:r>
                        <a:rPr lang="en-GB" sz="1200">
                          <a:effectLst/>
                        </a:rPr>
                        <a:t>Close-loop SLS</a:t>
                      </a:r>
                      <a:endParaRPr lang="zh-CN" sz="1200" b="1">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c>
                  <a:txBody>
                    <a:bodyPr/>
                    <a:lstStyle/>
                    <a:p>
                      <a:pPr>
                        <a:spcAft>
                          <a:spcPts val="0"/>
                        </a:spcAft>
                      </a:pPr>
                      <a:r>
                        <a:rPr lang="en-GB" sz="1200">
                          <a:effectLst/>
                        </a:rPr>
                        <a:t>TS 28.535[55], TS 28.536[56]</a:t>
                      </a:r>
                      <a:endParaRPr lang="zh-CN" sz="1200">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r>
              <a:tr h="210033">
                <a:tc>
                  <a:txBody>
                    <a:bodyPr/>
                    <a:lstStyle/>
                    <a:p>
                      <a:pPr>
                        <a:spcAft>
                          <a:spcPts val="0"/>
                        </a:spcAft>
                      </a:pPr>
                      <a:r>
                        <a:rPr lang="en-GB" sz="1200">
                          <a:effectLst/>
                        </a:rPr>
                        <a:t>11</a:t>
                      </a:r>
                      <a:endParaRPr lang="zh-CN" sz="1200">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c>
                  <a:txBody>
                    <a:bodyPr/>
                    <a:lstStyle/>
                    <a:p>
                      <a:pPr algn="l">
                        <a:spcAft>
                          <a:spcPts val="0"/>
                        </a:spcAft>
                      </a:pPr>
                      <a:r>
                        <a:rPr lang="en-GB" sz="1200">
                          <a:effectLst/>
                        </a:rPr>
                        <a:t>Management service discovery</a:t>
                      </a:r>
                      <a:endParaRPr lang="zh-CN" sz="1200" b="1">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c>
                  <a:txBody>
                    <a:bodyPr/>
                    <a:lstStyle/>
                    <a:p>
                      <a:pPr>
                        <a:spcAft>
                          <a:spcPts val="0"/>
                        </a:spcAft>
                      </a:pPr>
                      <a:r>
                        <a:rPr lang="en-GB" sz="1200">
                          <a:effectLst/>
                        </a:rPr>
                        <a:t>TS 28.530[42],TS 28.533[43]</a:t>
                      </a:r>
                      <a:endParaRPr lang="zh-CN" sz="1200">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r>
              <a:tr h="210033">
                <a:tc>
                  <a:txBody>
                    <a:bodyPr/>
                    <a:lstStyle/>
                    <a:p>
                      <a:pPr>
                        <a:spcAft>
                          <a:spcPts val="0"/>
                        </a:spcAft>
                      </a:pPr>
                      <a:r>
                        <a:rPr lang="en-GB" sz="1200">
                          <a:effectLst/>
                        </a:rPr>
                        <a:t>12</a:t>
                      </a:r>
                      <a:endParaRPr lang="zh-CN" sz="1200">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c>
                  <a:txBody>
                    <a:bodyPr/>
                    <a:lstStyle/>
                    <a:p>
                      <a:pPr algn="l">
                        <a:spcAft>
                          <a:spcPts val="0"/>
                        </a:spcAft>
                      </a:pPr>
                      <a:r>
                        <a:rPr lang="en-GB" sz="1200">
                          <a:effectLst/>
                        </a:rPr>
                        <a:t>Management of tenant information</a:t>
                      </a:r>
                      <a:endParaRPr lang="zh-CN" sz="1200" b="1">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c>
                  <a:txBody>
                    <a:bodyPr/>
                    <a:lstStyle/>
                    <a:p>
                      <a:pPr>
                        <a:spcAft>
                          <a:spcPts val="0"/>
                        </a:spcAft>
                      </a:pPr>
                      <a:r>
                        <a:rPr lang="en-GB" sz="1200" dirty="0">
                          <a:effectLst/>
                        </a:rPr>
                        <a:t>TS 28.530[42], TS 28.531[44],TS 28.533[43],TS 28.550[49],TS 28.552[50],TS 28.541[47]</a:t>
                      </a:r>
                      <a:endParaRPr lang="zh-CN" sz="1200" dirty="0">
                        <a:effectLst/>
                        <a:latin typeface="Arial" panose="020B0604020202020204" pitchFamily="34" charset="0"/>
                        <a:ea typeface="宋体" panose="02010600030101010101" pitchFamily="2" charset="-122"/>
                        <a:cs typeface="Times New Roman" panose="02020603050405020304" pitchFamily="18" charset="0"/>
                      </a:endParaRPr>
                    </a:p>
                  </a:txBody>
                  <a:tcPr marL="35006" marR="35006" marT="0" marB="0"/>
                </a:tc>
              </a:tr>
            </a:tbl>
          </a:graphicData>
        </a:graphic>
      </p:graphicFrame>
    </p:spTree>
    <p:extLst>
      <p:ext uri="{BB962C8B-B14F-4D97-AF65-F5344CB8AC3E}">
        <p14:creationId xmlns:p14="http://schemas.microsoft.com/office/powerpoint/2010/main" val="3766905998"/>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135432</TotalTime>
  <Words>3541</Words>
  <Application>Microsoft Office PowerPoint</Application>
  <PresentationFormat>宽屏</PresentationFormat>
  <Paragraphs>401</Paragraphs>
  <Slides>32</Slides>
  <Notes>1</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2</vt:i4>
      </vt:variant>
      <vt:variant>
        <vt:lpstr>幻灯片标题</vt:lpstr>
      </vt:variant>
      <vt:variant>
        <vt:i4>32</vt:i4>
      </vt:variant>
    </vt:vector>
  </HeadingPairs>
  <TitlesOfParts>
    <vt:vector size="43" baseType="lpstr">
      <vt:lpstr>inherit</vt:lpstr>
      <vt:lpstr>等线</vt:lpstr>
      <vt:lpstr>宋体</vt:lpstr>
      <vt:lpstr>微软雅黑</vt:lpstr>
      <vt:lpstr>Arial</vt:lpstr>
      <vt:lpstr>Calibri</vt:lpstr>
      <vt:lpstr>Calibri Light</vt:lpstr>
      <vt:lpstr>Times New Roman</vt:lpstr>
      <vt:lpstr>Office Theme</vt:lpstr>
      <vt:lpstr>Document</vt:lpstr>
      <vt:lpstr>Visio.Drawing.15</vt:lpstr>
      <vt:lpstr>    3GPP SA5 introduction on Autonomous Networks </vt:lpstr>
      <vt:lpstr>Contents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3GPP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0902</cp:lastModifiedBy>
  <cp:revision>3510</cp:revision>
  <dcterms:created xsi:type="dcterms:W3CDTF">2008-08-30T09:32:10Z</dcterms:created>
  <dcterms:modified xsi:type="dcterms:W3CDTF">2020-09-03T14:17:49Z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(3)X13AfyLGcROSyrVn8WIfgvIb1IY/eQTglmI7uFy5qK4EbYEgH0+TrkoTlCNHCX84OZEZMbcK
4DKuYX+qnQIQBcJCujDyq8mLhq8hyNkqjdTuY+1bJQbfo3EZiYvLGFncXZl7vGkYufDag/V+
c0EECXntX7/H7WRdBseBQlzadWHf/vUybKhSGpncHw/hHq8I3dYP6DNCSzeIkDyAhTj4mJrj
ZEVOqrpJ7q0oQ+vy+S</vt:lpwstr>
  </property>
  <property fmtid="{D5CDD505-2E9C-101B-9397-08002B2CF9AE}" pid="3" name="_2015_ms_pID_7253431">
    <vt:lpwstr>a/ZzGPeF+qdbUos/JHgxzSGu+vhJYU7TQ2j4n7NqfXHVSAnRwVSrsI
MLUWf3atmkYhyuIMSj6ZDsC9o7lu6xid2XWuLL3A1/n97J4KekyXYuMzGFzdjbTX3N5Fu22H
wSNqe/9Hm4YyotPwId7QT631eRwqidvvLTAR9InaWHKmCVd2XvsalYaX+O4VKeNUdrfoESwx
LvqKo5slHMYqigxCw5I/ynj03OmIt0LXIG10</vt:lpwstr>
  </property>
  <property fmtid="{D5CDD505-2E9C-101B-9397-08002B2CF9AE}" pid="4" name="_2015_ms_pID_7253432">
    <vt:lpwstr>YA==</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1598527233</vt:lpwstr>
  </property>
</Properties>
</file>