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866" r:id="rId3"/>
    <p:sldId id="869" r:id="rId4"/>
    <p:sldId id="868" r:id="rId5"/>
    <p:sldId id="870" r:id="rId6"/>
    <p:sldId id="864" r:id="rId7"/>
    <p:sldId id="871" r:id="rId8"/>
    <p:sldId id="872" r:id="rId9"/>
    <p:sldId id="704" r:id="rId10"/>
    <p:sldId id="873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C1E442"/>
    <a:srgbClr val="6600FF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1" d="100"/>
          <a:sy n="91" d="100"/>
        </p:scale>
        <p:origin x="72" y="30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68" y="-39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5/15/2020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5/15/2020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S5-203021, SA5#131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 25 May – 3 June 2020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smtClean="0"/>
              <a:t/>
            </a:r>
            <a:br>
              <a:rPr lang="en-GB" sz="4800" smtClean="0"/>
            </a:br>
            <a:r>
              <a:rPr lang="en-US" altLang="zh-CN" sz="4800" b="1" smtClean="0"/>
              <a:t>Release-17 </a:t>
            </a:r>
            <a:r>
              <a:rPr lang="en-US" altLang="zh-CN" sz="4800" b="1" dirty="0" smtClean="0"/>
              <a:t>Time Plan Proposal for OAM</a:t>
            </a:r>
            <a:r>
              <a:rPr lang="en-GB" sz="4800" b="1" i="1" dirty="0" smtClean="0"/>
              <a:t/>
            </a:r>
            <a:br>
              <a:rPr lang="en-GB" sz="4800" b="1" i="1" dirty="0" smtClean="0"/>
            </a:br>
            <a:r>
              <a:rPr lang="fr-FR" sz="2400" dirty="0" smtClean="0">
                <a:latin typeface="Arial" pitchFamily="34" charset="0"/>
              </a:rPr>
              <a:t>SA5#131e, 25 </a:t>
            </a:r>
            <a:r>
              <a:rPr lang="en-US" sz="2400" dirty="0" smtClean="0">
                <a:latin typeface="Arial" pitchFamily="34" charset="0"/>
              </a:rPr>
              <a:t>May</a:t>
            </a:r>
            <a:r>
              <a:rPr lang="fr-FR" altLang="zh-CN" sz="2400" dirty="0" smtClean="0">
                <a:latin typeface="Arial" pitchFamily="34" charset="0"/>
              </a:rPr>
              <a:t> – 3</a:t>
            </a:r>
            <a:r>
              <a:rPr lang="en-US" altLang="zh-CN" sz="2400" dirty="0" smtClean="0">
                <a:latin typeface="Arial" pitchFamily="34" charset="0"/>
              </a:rPr>
              <a:t> June, 2020</a:t>
            </a:r>
            <a:r>
              <a:rPr lang="fr-FR" sz="2400" dirty="0" smtClean="0">
                <a:latin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</a:t>
            </a:r>
            <a:r>
              <a:rPr lang="en-GB" altLang="zh-CN" sz="2400" dirty="0" smtClean="0">
                <a:latin typeface="Arial" charset="0"/>
              </a:rPr>
              <a:t>Vice-Chair, </a:t>
            </a:r>
            <a:r>
              <a:rPr lang="en-US" altLang="zh-CN" sz="2400" dirty="0" smtClean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US" altLang="en-US" sz="2400" dirty="0">
                <a:latin typeface="Arial" charset="0"/>
              </a:rPr>
              <a:t>Thomas Tovinger, SA5 Chair, </a:t>
            </a:r>
            <a:r>
              <a:rPr lang="en-US" altLang="zh-CN" sz="2400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Change History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517498"/>
              </p:ext>
            </p:extLst>
          </p:nvPr>
        </p:nvGraphicFramePr>
        <p:xfrm>
          <a:off x="791778" y="1694675"/>
          <a:ext cx="10506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195"/>
                <a:gridCol w="8786647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SA5 #129e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S5-201349 SA5 Rel-17 time plan proposal for OAM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SA5# 131e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mtClean="0"/>
                        <a:t>S5-203021 </a:t>
                      </a:r>
                      <a:r>
                        <a:rPr lang="en-US" altLang="zh-CN" smtClean="0"/>
                        <a:t>Rel-17 </a:t>
                      </a:r>
                      <a:r>
                        <a:rPr lang="en-US" altLang="zh-CN" dirty="0" smtClean="0"/>
                        <a:t>time plan proposal for OAM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71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226" y="1371600"/>
            <a:ext cx="11183938" cy="5144359"/>
          </a:xfrm>
        </p:spPr>
        <p:txBody>
          <a:bodyPr/>
          <a:lstStyle/>
          <a:p>
            <a:r>
              <a:rPr lang="en-US" sz="2600" dirty="0"/>
              <a:t>Rel-17 release schedule </a:t>
            </a:r>
            <a:r>
              <a:rPr lang="en-US" sz="2600" dirty="0" smtClean="0"/>
              <a:t>was discussed in SA and RAN plenary in </a:t>
            </a:r>
            <a:r>
              <a:rPr lang="en-GB" altLang="zh-CN" sz="2600" dirty="0" smtClean="0"/>
              <a:t>Dec</a:t>
            </a:r>
            <a:r>
              <a:rPr lang="en-GB" altLang="zh-CN" sz="2600" dirty="0"/>
              <a:t>. </a:t>
            </a:r>
            <a:r>
              <a:rPr lang="en-GB" altLang="zh-CN" sz="2600" dirty="0" smtClean="0"/>
              <a:t>2019 , </a:t>
            </a:r>
            <a:r>
              <a:rPr lang="en-GB" altLang="zh-CN" sz="2600" dirty="0" smtClean="0">
                <a:solidFill>
                  <a:srgbClr val="00B0F0"/>
                </a:solidFill>
              </a:rPr>
              <a:t>Rel-16 and Rel-17 release schedule w</a:t>
            </a:r>
            <a:r>
              <a:rPr lang="en-US" altLang="zh-CN" sz="2600" dirty="0" smtClean="0">
                <a:solidFill>
                  <a:srgbClr val="00B0F0"/>
                </a:solidFill>
              </a:rPr>
              <a:t>ere</a:t>
            </a:r>
            <a:r>
              <a:rPr lang="en-GB" altLang="zh-CN" sz="2600" dirty="0" smtClean="0">
                <a:solidFill>
                  <a:srgbClr val="00B0F0"/>
                </a:solidFill>
              </a:rPr>
              <a:t> updated in SA#87E (Mar.2020)</a:t>
            </a:r>
            <a:r>
              <a:rPr lang="en-US" sz="2600" dirty="0" smtClean="0"/>
              <a:t>.</a:t>
            </a:r>
          </a:p>
          <a:p>
            <a:r>
              <a:rPr lang="en-US" sz="2600" dirty="0" smtClean="0"/>
              <a:t>We need to align the </a:t>
            </a:r>
            <a:r>
              <a:rPr lang="en-US" altLang="zh-CN" sz="2600" dirty="0"/>
              <a:t>SA5 </a:t>
            </a:r>
            <a:r>
              <a:rPr lang="en-US" sz="2600" dirty="0" smtClean="0"/>
              <a:t>work plan with the overall 3GPP release schedule.</a:t>
            </a:r>
          </a:p>
          <a:p>
            <a:r>
              <a:rPr lang="en-US" sz="2600" dirty="0" smtClean="0"/>
              <a:t>This </a:t>
            </a:r>
            <a:r>
              <a:rPr lang="en-US" sz="2600" dirty="0" err="1" smtClean="0"/>
              <a:t>tdoc</a:t>
            </a:r>
            <a:r>
              <a:rPr lang="en-US" sz="2600" dirty="0" smtClean="0"/>
              <a:t> uses the following references:</a:t>
            </a:r>
          </a:p>
          <a:p>
            <a:pPr lvl="1"/>
            <a:r>
              <a:rPr lang="en-GB" altLang="en-US" sz="2200" dirty="0"/>
              <a:t>SA#85: TSG SA Chair’s Report to TSG RAN (RP-191626) </a:t>
            </a:r>
          </a:p>
          <a:p>
            <a:pPr lvl="1"/>
            <a:r>
              <a:rPr lang="en-US" sz="2200" dirty="0"/>
              <a:t>SA#86: </a:t>
            </a:r>
            <a:r>
              <a:rPr lang="en-GB" altLang="en-US" sz="2200" dirty="0"/>
              <a:t>TSG SA Chair’s Report to TSG RAN </a:t>
            </a:r>
            <a:r>
              <a:rPr lang="en-US" altLang="en-US" sz="2200" dirty="0"/>
              <a:t>(RP-192370</a:t>
            </a:r>
            <a:r>
              <a:rPr lang="en-US" altLang="en-US" sz="2200" dirty="0" smtClean="0"/>
              <a:t>)</a:t>
            </a:r>
          </a:p>
          <a:p>
            <a:pPr lvl="1"/>
            <a:r>
              <a:rPr lang="en-GB" altLang="en-US" sz="2200" dirty="0"/>
              <a:t>SA#86 3GPP Newcomer </a:t>
            </a:r>
            <a:r>
              <a:rPr lang="en-GB" altLang="en-US" sz="2200" dirty="0" smtClean="0"/>
              <a:t>Orientation.pdf</a:t>
            </a:r>
            <a:endParaRPr lang="en-US" altLang="en-US" sz="2200" dirty="0"/>
          </a:p>
          <a:p>
            <a:pPr lvl="1"/>
            <a:r>
              <a:rPr lang="en-US" sz="2200" dirty="0"/>
              <a:t>Release 17 package for RAN (RP-193216)</a:t>
            </a:r>
          </a:p>
          <a:p>
            <a:pPr lvl="1"/>
            <a:r>
              <a:rPr lang="en-US" sz="2200" dirty="0"/>
              <a:t>3GPP Work Plan review at Plenary #86 (SP-191380</a:t>
            </a:r>
            <a:r>
              <a:rPr lang="en-US" sz="2200" dirty="0" smtClean="0"/>
              <a:t>)</a:t>
            </a:r>
          </a:p>
          <a:p>
            <a:pPr lvl="1"/>
            <a:r>
              <a:rPr lang="en-GB" altLang="zh-CN" sz="2200" dirty="0">
                <a:solidFill>
                  <a:srgbClr val="00B0F0"/>
                </a:solidFill>
              </a:rPr>
              <a:t>Work Plan review at TSG </a:t>
            </a:r>
            <a:r>
              <a:rPr lang="en-GB" altLang="zh-CN" sz="2200" dirty="0" smtClean="0">
                <a:solidFill>
                  <a:srgbClr val="00B0F0"/>
                </a:solidFill>
              </a:rPr>
              <a:t>SA#87e (SP-200222)</a:t>
            </a:r>
            <a:endParaRPr lang="en-US" sz="2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9683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94" y="698939"/>
            <a:ext cx="9482376" cy="49746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9353" y="5951866"/>
            <a:ext cx="3756093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SA#86 3GPP Newcomer </a:t>
            </a:r>
            <a:r>
              <a:rPr lang="en-GB" altLang="en-US" sz="1400" dirty="0" smtClean="0">
                <a:solidFill>
                  <a:schemeClr val="bg1"/>
                </a:solidFill>
              </a:rPr>
              <a:t>Orientation.pdf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752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9605" y="228600"/>
            <a:ext cx="9585583" cy="1143000"/>
          </a:xfrm>
        </p:spPr>
        <p:txBody>
          <a:bodyPr/>
          <a:lstStyle/>
          <a:p>
            <a:r>
              <a:rPr lang="en-US" altLang="zh-CN" sz="4000" dirty="0" smtClean="0"/>
              <a:t>Detailed view of SA5 OAM dependency with other groups</a:t>
            </a:r>
            <a:endParaRPr lang="en-US" sz="4000" dirty="0"/>
          </a:p>
        </p:txBody>
      </p:sp>
      <p:sp>
        <p:nvSpPr>
          <p:cNvPr id="3" name="Rounded Rectangle 43"/>
          <p:cNvSpPr/>
          <p:nvPr/>
        </p:nvSpPr>
        <p:spPr>
          <a:xfrm>
            <a:off x="2811834" y="1915513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SA1</a:t>
            </a:r>
            <a:endParaRPr lang="en-US" dirty="0"/>
          </a:p>
          <a:p>
            <a:pPr algn="ctr"/>
            <a:r>
              <a:rPr lang="en-US" dirty="0"/>
              <a:t>Requirements</a:t>
            </a:r>
          </a:p>
        </p:txBody>
      </p:sp>
      <p:sp>
        <p:nvSpPr>
          <p:cNvPr id="5" name="Rounded Rectangle 46"/>
          <p:cNvSpPr/>
          <p:nvPr/>
        </p:nvSpPr>
        <p:spPr>
          <a:xfrm>
            <a:off x="3168367" y="4331317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SA2</a:t>
            </a:r>
          </a:p>
          <a:p>
            <a:pPr algn="ctr">
              <a:defRPr/>
            </a:pPr>
            <a:r>
              <a:rPr lang="en-US" dirty="0"/>
              <a:t>Architecture</a:t>
            </a:r>
          </a:p>
        </p:txBody>
      </p:sp>
      <p:sp>
        <p:nvSpPr>
          <p:cNvPr id="6" name="Rounded Rectangle 47"/>
          <p:cNvSpPr/>
          <p:nvPr/>
        </p:nvSpPr>
        <p:spPr>
          <a:xfrm>
            <a:off x="4406344" y="4334531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SA3</a:t>
            </a:r>
          </a:p>
          <a:p>
            <a:pPr algn="ctr"/>
            <a:r>
              <a:rPr lang="en-US" dirty="0"/>
              <a:t>Security</a:t>
            </a:r>
          </a:p>
        </p:txBody>
      </p:sp>
      <p:sp>
        <p:nvSpPr>
          <p:cNvPr id="7" name="Rounded Rectangle 48"/>
          <p:cNvSpPr/>
          <p:nvPr/>
        </p:nvSpPr>
        <p:spPr>
          <a:xfrm>
            <a:off x="5644321" y="4345236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SA4</a:t>
            </a:r>
          </a:p>
          <a:p>
            <a:pPr algn="ctr"/>
            <a:r>
              <a:rPr lang="en-US" dirty="0"/>
              <a:t>Media</a:t>
            </a:r>
          </a:p>
        </p:txBody>
      </p:sp>
      <p:sp>
        <p:nvSpPr>
          <p:cNvPr id="8" name="Rounded Rectangle 49"/>
          <p:cNvSpPr/>
          <p:nvPr/>
        </p:nvSpPr>
        <p:spPr>
          <a:xfrm>
            <a:off x="7171496" y="4331317"/>
            <a:ext cx="1087775" cy="43343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SA5 OAM</a:t>
            </a:r>
            <a:endParaRPr lang="en-US" dirty="0"/>
          </a:p>
          <a:p>
            <a:pPr algn="ctr">
              <a:defRPr/>
            </a:pPr>
            <a:r>
              <a:rPr lang="en-US" altLang="zh-CN" dirty="0" smtClean="0"/>
              <a:t>Stage 3</a:t>
            </a:r>
            <a:endParaRPr lang="en-US" dirty="0"/>
          </a:p>
        </p:txBody>
      </p:sp>
      <p:sp>
        <p:nvSpPr>
          <p:cNvPr id="9" name="Rounded Rectangle 50"/>
          <p:cNvSpPr/>
          <p:nvPr/>
        </p:nvSpPr>
        <p:spPr>
          <a:xfrm>
            <a:off x="8410978" y="4331317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SA6</a:t>
            </a:r>
          </a:p>
          <a:p>
            <a:pPr algn="ctr"/>
            <a:r>
              <a:rPr lang="en-US" dirty="0"/>
              <a:t>Apps/MC</a:t>
            </a:r>
          </a:p>
        </p:txBody>
      </p:sp>
      <p:cxnSp>
        <p:nvCxnSpPr>
          <p:cNvPr id="13" name="Curved Connector 56"/>
          <p:cNvCxnSpPr>
            <a:stCxn id="3" idx="3"/>
            <a:endCxn id="38" idx="0"/>
          </p:cNvCxnSpPr>
          <p:nvPr/>
        </p:nvCxnSpPr>
        <p:spPr>
          <a:xfrm>
            <a:off x="4031313" y="2270720"/>
            <a:ext cx="3657403" cy="39169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75"/>
          <p:cNvSpPr/>
          <p:nvPr/>
        </p:nvSpPr>
        <p:spPr>
          <a:xfrm>
            <a:off x="10048926" y="3059211"/>
            <a:ext cx="969486" cy="25897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RAN</a:t>
            </a:r>
          </a:p>
          <a:p>
            <a:pPr algn="ctr"/>
            <a:r>
              <a:rPr lang="en-US" dirty="0"/>
              <a:t>Radio Access</a:t>
            </a:r>
          </a:p>
        </p:txBody>
      </p:sp>
      <p:sp>
        <p:nvSpPr>
          <p:cNvPr id="17" name="Rounded Rectangle 117"/>
          <p:cNvSpPr/>
          <p:nvPr/>
        </p:nvSpPr>
        <p:spPr>
          <a:xfrm>
            <a:off x="3695730" y="5304627"/>
            <a:ext cx="6090716" cy="344315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CT – Protocols &amp;  Coding</a:t>
            </a:r>
          </a:p>
        </p:txBody>
      </p:sp>
      <p:cxnSp>
        <p:nvCxnSpPr>
          <p:cNvPr id="21" name="Curved Connector 132"/>
          <p:cNvCxnSpPr/>
          <p:nvPr/>
        </p:nvCxnSpPr>
        <p:spPr>
          <a:xfrm rot="16200000" flipH="1">
            <a:off x="7474999" y="5033128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6"/>
          <p:cNvSpPr txBox="1">
            <a:spLocks noChangeArrowheads="1"/>
          </p:cNvSpPr>
          <p:nvPr/>
        </p:nvSpPr>
        <p:spPr bwMode="auto">
          <a:xfrm>
            <a:off x="1701738" y="2101251"/>
            <a:ext cx="100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1</a:t>
            </a:r>
          </a:p>
        </p:txBody>
      </p:sp>
      <p:sp>
        <p:nvSpPr>
          <p:cNvPr id="25" name="TextBox 137"/>
          <p:cNvSpPr txBox="1">
            <a:spLocks noChangeArrowheads="1"/>
          </p:cNvSpPr>
          <p:nvPr/>
        </p:nvSpPr>
        <p:spPr bwMode="auto">
          <a:xfrm>
            <a:off x="1708088" y="4026888"/>
            <a:ext cx="1004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2</a:t>
            </a:r>
          </a:p>
        </p:txBody>
      </p:sp>
      <p:sp>
        <p:nvSpPr>
          <p:cNvPr id="26" name="TextBox 138"/>
          <p:cNvSpPr txBox="1">
            <a:spLocks noChangeArrowheads="1"/>
          </p:cNvSpPr>
          <p:nvPr/>
        </p:nvSpPr>
        <p:spPr bwMode="auto">
          <a:xfrm>
            <a:off x="1744601" y="5181001"/>
            <a:ext cx="1069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3 </a:t>
            </a:r>
          </a:p>
        </p:txBody>
      </p:sp>
      <p:cxnSp>
        <p:nvCxnSpPr>
          <p:cNvPr id="27" name="Straight Arrow Connector 86"/>
          <p:cNvCxnSpPr/>
          <p:nvPr/>
        </p:nvCxnSpPr>
        <p:spPr>
          <a:xfrm flipH="1">
            <a:off x="1489013" y="1915513"/>
            <a:ext cx="11113" cy="3798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87"/>
          <p:cNvSpPr txBox="1">
            <a:spLocks noChangeArrowheads="1"/>
          </p:cNvSpPr>
          <p:nvPr/>
        </p:nvSpPr>
        <p:spPr bwMode="auto">
          <a:xfrm rot="16200000">
            <a:off x="1137383" y="1962344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time</a:t>
            </a:r>
            <a:endParaRPr lang="en-US" altLang="en-US" sz="1800" b="1">
              <a:latin typeface="Arial" panose="020B0604020202020204" pitchFamily="34" charset="0"/>
            </a:endParaRPr>
          </a:p>
        </p:txBody>
      </p:sp>
      <p:cxnSp>
        <p:nvCxnSpPr>
          <p:cNvPr id="29" name="Curved Connector 56"/>
          <p:cNvCxnSpPr>
            <a:stCxn id="5" idx="0"/>
            <a:endCxn id="39" idx="0"/>
          </p:cNvCxnSpPr>
          <p:nvPr/>
        </p:nvCxnSpPr>
        <p:spPr>
          <a:xfrm rot="5400000" flipH="1" flipV="1">
            <a:off x="5270612" y="1913214"/>
            <a:ext cx="859747" cy="3976461"/>
          </a:xfrm>
          <a:prstGeom prst="curvedConnector3">
            <a:avLst>
              <a:gd name="adj1" fmla="val 126589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56"/>
          <p:cNvCxnSpPr>
            <a:stCxn id="15" idx="0"/>
            <a:endCxn id="39" idx="0"/>
          </p:cNvCxnSpPr>
          <p:nvPr/>
        </p:nvCxnSpPr>
        <p:spPr>
          <a:xfrm rot="16200000" flipH="1" flipV="1">
            <a:off x="8905013" y="1842913"/>
            <a:ext cx="412359" cy="2844953"/>
          </a:xfrm>
          <a:prstGeom prst="curvedConnector3">
            <a:avLst>
              <a:gd name="adj1" fmla="val -23576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49"/>
          <p:cNvSpPr/>
          <p:nvPr/>
        </p:nvSpPr>
        <p:spPr>
          <a:xfrm>
            <a:off x="7144828" y="2662415"/>
            <a:ext cx="1087775" cy="31857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SA5 OAM</a:t>
            </a:r>
            <a:endParaRPr lang="en-US" dirty="0"/>
          </a:p>
          <a:p>
            <a:pPr algn="ctr">
              <a:defRPr/>
            </a:pPr>
            <a:r>
              <a:rPr lang="en-US" altLang="zh-CN" dirty="0" smtClean="0"/>
              <a:t>Stage 1</a:t>
            </a:r>
            <a:endParaRPr lang="en-US" dirty="0"/>
          </a:p>
        </p:txBody>
      </p:sp>
      <p:sp>
        <p:nvSpPr>
          <p:cNvPr id="39" name="Rounded Rectangle 49"/>
          <p:cNvSpPr/>
          <p:nvPr/>
        </p:nvSpPr>
        <p:spPr>
          <a:xfrm>
            <a:off x="7144828" y="3471570"/>
            <a:ext cx="1087775" cy="31857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SA5 OAM</a:t>
            </a:r>
            <a:endParaRPr lang="en-US" dirty="0"/>
          </a:p>
          <a:p>
            <a:pPr algn="ctr">
              <a:defRPr/>
            </a:pPr>
            <a:r>
              <a:rPr lang="en-US" altLang="zh-CN" dirty="0" smtClean="0"/>
              <a:t>Stage 2</a:t>
            </a:r>
            <a:endParaRPr lang="en-US" dirty="0"/>
          </a:p>
        </p:txBody>
      </p:sp>
      <p:cxnSp>
        <p:nvCxnSpPr>
          <p:cNvPr id="47" name="Curved Connector 56"/>
          <p:cNvCxnSpPr>
            <a:stCxn id="38" idx="2"/>
            <a:endCxn id="39" idx="0"/>
          </p:cNvCxnSpPr>
          <p:nvPr/>
        </p:nvCxnSpPr>
        <p:spPr>
          <a:xfrm rot="5400000">
            <a:off x="7443428" y="3226282"/>
            <a:ext cx="490576" cy="1270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132"/>
          <p:cNvCxnSpPr>
            <a:stCxn id="39" idx="2"/>
            <a:endCxn id="17" idx="0"/>
          </p:cNvCxnSpPr>
          <p:nvPr/>
        </p:nvCxnSpPr>
        <p:spPr>
          <a:xfrm rot="5400000">
            <a:off x="6457663" y="4073574"/>
            <a:ext cx="1514478" cy="947628"/>
          </a:xfrm>
          <a:prstGeom prst="curvedConnector3">
            <a:avLst>
              <a:gd name="adj1" fmla="val 2933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ounded Rectangle 43"/>
          <p:cNvSpPr/>
          <p:nvPr/>
        </p:nvSpPr>
        <p:spPr>
          <a:xfrm>
            <a:off x="8780693" y="3490343"/>
            <a:ext cx="660998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ORAN</a:t>
            </a:r>
            <a:endParaRPr lang="en-US" dirty="0"/>
          </a:p>
        </p:txBody>
      </p:sp>
      <p:sp>
        <p:nvSpPr>
          <p:cNvPr id="82" name="Rounded Rectangle 43"/>
          <p:cNvSpPr/>
          <p:nvPr/>
        </p:nvSpPr>
        <p:spPr>
          <a:xfrm>
            <a:off x="5836573" y="2662415"/>
            <a:ext cx="660998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ONAP</a:t>
            </a:r>
          </a:p>
        </p:txBody>
      </p:sp>
      <p:sp>
        <p:nvSpPr>
          <p:cNvPr id="90" name="Rounded Rectangle 43"/>
          <p:cNvSpPr/>
          <p:nvPr/>
        </p:nvSpPr>
        <p:spPr>
          <a:xfrm>
            <a:off x="7808043" y="1686078"/>
            <a:ext cx="660998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GSMA</a:t>
            </a:r>
            <a:endParaRPr lang="en-US" dirty="0"/>
          </a:p>
        </p:txBody>
      </p:sp>
      <p:sp>
        <p:nvSpPr>
          <p:cNvPr id="91" name="Rounded Rectangle 43"/>
          <p:cNvSpPr/>
          <p:nvPr/>
        </p:nvSpPr>
        <p:spPr>
          <a:xfrm>
            <a:off x="9111192" y="1686078"/>
            <a:ext cx="937734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ETSI ZSM</a:t>
            </a:r>
            <a:endParaRPr lang="en-US" dirty="0"/>
          </a:p>
        </p:txBody>
      </p:sp>
      <p:cxnSp>
        <p:nvCxnSpPr>
          <p:cNvPr id="92" name="Curved Connector 56"/>
          <p:cNvCxnSpPr>
            <a:stCxn id="91" idx="2"/>
            <a:endCxn id="39" idx="0"/>
          </p:cNvCxnSpPr>
          <p:nvPr/>
        </p:nvCxnSpPr>
        <p:spPr>
          <a:xfrm rot="5400000">
            <a:off x="7891545" y="1783056"/>
            <a:ext cx="1485686" cy="1891343"/>
          </a:xfrm>
          <a:prstGeom prst="curvedConnector3">
            <a:avLst>
              <a:gd name="adj1" fmla="val 6411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56"/>
          <p:cNvCxnSpPr>
            <a:stCxn id="90" idx="2"/>
            <a:endCxn id="38" idx="0"/>
          </p:cNvCxnSpPr>
          <p:nvPr/>
        </p:nvCxnSpPr>
        <p:spPr>
          <a:xfrm rot="5400000">
            <a:off x="7575364" y="2099236"/>
            <a:ext cx="676531" cy="44982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urved Connector 56"/>
          <p:cNvCxnSpPr>
            <a:stCxn id="80" idx="2"/>
            <a:endCxn id="8" idx="0"/>
          </p:cNvCxnSpPr>
          <p:nvPr/>
        </p:nvCxnSpPr>
        <p:spPr>
          <a:xfrm rot="5400000">
            <a:off x="8142704" y="3362829"/>
            <a:ext cx="541168" cy="139580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56"/>
          <p:cNvCxnSpPr>
            <a:stCxn id="82" idx="2"/>
            <a:endCxn id="39" idx="0"/>
          </p:cNvCxnSpPr>
          <p:nvPr/>
        </p:nvCxnSpPr>
        <p:spPr>
          <a:xfrm rot="16200000" flipH="1">
            <a:off x="6673220" y="2456073"/>
            <a:ext cx="509349" cy="152164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32"/>
          <p:cNvCxnSpPr/>
          <p:nvPr/>
        </p:nvCxnSpPr>
        <p:spPr>
          <a:xfrm rot="16200000" flipH="1">
            <a:off x="7452126" y="4080448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56"/>
          <p:cNvCxnSpPr>
            <a:stCxn id="7" idx="0"/>
            <a:endCxn id="39" idx="1"/>
          </p:cNvCxnSpPr>
          <p:nvPr/>
        </p:nvCxnSpPr>
        <p:spPr>
          <a:xfrm rot="5400000" flipH="1" flipV="1">
            <a:off x="6309330" y="3509739"/>
            <a:ext cx="714376" cy="956619"/>
          </a:xfrm>
          <a:prstGeom prst="curvedConnector2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9391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68" y="528140"/>
            <a:ext cx="10306189" cy="5473267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911462" y="5959020"/>
            <a:ext cx="1518364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SP-200222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5163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703" y="1062197"/>
            <a:ext cx="6396557" cy="45375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6" y="543777"/>
            <a:ext cx="5992086" cy="3533633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 bwMode="auto">
          <a:xfrm>
            <a:off x="848497" y="2867694"/>
            <a:ext cx="2682979" cy="9265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6245558" y="3994428"/>
            <a:ext cx="5041558" cy="1019006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41" y="4327813"/>
            <a:ext cx="6950042" cy="2078916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 bwMode="auto">
          <a:xfrm>
            <a:off x="848497" y="5617673"/>
            <a:ext cx="3641125" cy="53865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15659" y="5849341"/>
            <a:ext cx="1508746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 smtClean="0">
                <a:solidFill>
                  <a:schemeClr val="bg1"/>
                </a:solidFill>
              </a:rPr>
              <a:t>Ref</a:t>
            </a:r>
            <a:r>
              <a:rPr lang="en-GB" altLang="en-US" sz="1400" dirty="0">
                <a:solidFill>
                  <a:schemeClr val="bg1"/>
                </a:solidFill>
              </a:rPr>
              <a:t>: SP-200222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8270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460241" y="966953"/>
            <a:ext cx="5144149" cy="481899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400" b="1" kern="0" dirty="0"/>
              <a:t>SA5 OAM </a:t>
            </a:r>
            <a:r>
              <a:rPr lang="en-US" altLang="zh-CN" sz="2400" b="1" kern="0" dirty="0" smtClean="0"/>
              <a:t>Rel-16 plan</a:t>
            </a:r>
          </a:p>
          <a:p>
            <a:pPr lvl="1"/>
            <a:r>
              <a:rPr lang="en-US" sz="2000" kern="0" dirty="0" smtClean="0"/>
              <a:t>Stage2/stage 3 freeze</a:t>
            </a:r>
            <a:r>
              <a:rPr lang="en-US" sz="2000" kern="0" dirty="0"/>
              <a:t>: Jun.2020</a:t>
            </a:r>
          </a:p>
          <a:p>
            <a:r>
              <a:rPr lang="en-US" sz="2400" b="1" kern="0" dirty="0" smtClean="0"/>
              <a:t>SA5 </a:t>
            </a:r>
            <a:r>
              <a:rPr lang="en-US" altLang="zh-CN" sz="2400" b="1" kern="0" dirty="0" smtClean="0"/>
              <a:t>OAM </a:t>
            </a:r>
            <a:r>
              <a:rPr lang="en-US" sz="2400" b="1" kern="0" dirty="0" smtClean="0"/>
              <a:t>Rel-17 plan (for discussion) </a:t>
            </a:r>
          </a:p>
          <a:p>
            <a:pPr lvl="1"/>
            <a:r>
              <a:rPr lang="en-US" sz="2000" kern="0" dirty="0" smtClean="0">
                <a:solidFill>
                  <a:srgbClr val="0000FF"/>
                </a:solidFill>
              </a:rPr>
              <a:t>Closure of WI/SI proposal:  no new Rel-17 WI/SI is recommended after </a:t>
            </a:r>
            <a:r>
              <a:rPr lang="en-US" sz="2000" kern="0" dirty="0">
                <a:solidFill>
                  <a:srgbClr val="0000FF"/>
                </a:solidFill>
              </a:rPr>
              <a:t>SA5 #</a:t>
            </a:r>
            <a:r>
              <a:rPr lang="en-US" sz="2000" kern="0" dirty="0" smtClean="0">
                <a:solidFill>
                  <a:srgbClr val="0000FF"/>
                </a:solidFill>
              </a:rPr>
              <a:t>130-&gt;SA5#132.</a:t>
            </a:r>
          </a:p>
          <a:p>
            <a:pPr lvl="1"/>
            <a:r>
              <a:rPr lang="en-US" sz="2000" kern="0" dirty="0" smtClean="0">
                <a:solidFill>
                  <a:schemeClr val="accent6"/>
                </a:solidFill>
              </a:rPr>
              <a:t>Stage 1 freeze: Sep.2020 -&gt; Dec.2020</a:t>
            </a:r>
          </a:p>
          <a:p>
            <a:pPr lvl="1"/>
            <a:r>
              <a:rPr lang="en-US" sz="2000" kern="0" dirty="0" smtClean="0">
                <a:solidFill>
                  <a:srgbClr val="0000FF"/>
                </a:solidFill>
              </a:rPr>
              <a:t>Stage 2 freeze: Mar.2021 -&gt; Jun.2021</a:t>
            </a:r>
            <a:endParaRPr lang="en-US" sz="2000" kern="0" dirty="0" smtClean="0"/>
          </a:p>
          <a:p>
            <a:pPr lvl="1"/>
            <a:r>
              <a:rPr lang="en-US" sz="2000" kern="0" dirty="0">
                <a:solidFill>
                  <a:srgbClr val="FF0000"/>
                </a:solidFill>
              </a:rPr>
              <a:t>Stage 3(CT related): </a:t>
            </a:r>
            <a:r>
              <a:rPr lang="en-US" sz="2000" kern="0" dirty="0" smtClean="0">
                <a:solidFill>
                  <a:srgbClr val="FF0000"/>
                </a:solidFill>
              </a:rPr>
              <a:t>Mar.2021-&gt; Jun.2021</a:t>
            </a:r>
          </a:p>
          <a:p>
            <a:pPr lvl="1"/>
            <a:r>
              <a:rPr lang="en-US" sz="2000" kern="0" dirty="0" smtClean="0">
                <a:solidFill>
                  <a:srgbClr val="FF0000"/>
                </a:solidFill>
              </a:rPr>
              <a:t>Stage 3(others): Jun.2021-&gt;Sep.2021</a:t>
            </a:r>
            <a:endParaRPr lang="en-US" sz="2500" kern="0" dirty="0" smtClean="0"/>
          </a:p>
          <a:p>
            <a:r>
              <a:rPr lang="en-US" sz="2500" kern="0" dirty="0" smtClean="0"/>
              <a:t>SA5 Rel-18 </a:t>
            </a:r>
            <a:r>
              <a:rPr lang="en-US" sz="2500" kern="0" dirty="0"/>
              <a:t>plan </a:t>
            </a:r>
            <a:r>
              <a:rPr lang="en-US" sz="2500" kern="0" dirty="0" smtClean="0"/>
              <a:t>(TBD) </a:t>
            </a:r>
            <a:endParaRPr lang="en-US" sz="2500" kern="0" dirty="0"/>
          </a:p>
          <a:p>
            <a:pPr lvl="1"/>
            <a:endParaRPr lang="en-US" sz="2000" kern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1143000"/>
          </a:xfrm>
        </p:spPr>
        <p:txBody>
          <a:bodyPr/>
          <a:lstStyle/>
          <a:p>
            <a:r>
              <a:rPr lang="en-US" sz="3200" dirty="0" smtClean="0"/>
              <a:t>SA5 </a:t>
            </a:r>
            <a:r>
              <a:rPr lang="en-US" altLang="zh-CN" sz="3200" dirty="0" smtClean="0"/>
              <a:t>Leaders recommendation for </a:t>
            </a:r>
            <a:r>
              <a:rPr lang="en-US" sz="3200" dirty="0" smtClean="0"/>
              <a:t>Release plan (OAM) (1)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372" y="2506988"/>
            <a:ext cx="3271706" cy="3384060"/>
          </a:xfrm>
        </p:spPr>
        <p:txBody>
          <a:bodyPr/>
          <a:lstStyle/>
          <a:p>
            <a:r>
              <a:rPr lang="en-US" sz="2400" b="1" dirty="0" smtClean="0"/>
              <a:t>SA Rel-17 plan: </a:t>
            </a:r>
          </a:p>
          <a:p>
            <a:pPr lvl="1"/>
            <a:r>
              <a:rPr lang="en-US" altLang="zh-CN" sz="2000" dirty="0">
                <a:solidFill>
                  <a:schemeClr val="accent6"/>
                </a:solidFill>
              </a:rPr>
              <a:t>Stage 1: </a:t>
            </a:r>
            <a:r>
              <a:rPr lang="en-US" altLang="en-US" sz="2000" dirty="0">
                <a:solidFill>
                  <a:schemeClr val="accent6"/>
                </a:solidFill>
              </a:rPr>
              <a:t>Dec 2019 (no change</a:t>
            </a:r>
            <a:r>
              <a:rPr lang="en-US" altLang="en-US" sz="2000" dirty="0" smtClean="0">
                <a:solidFill>
                  <a:schemeClr val="accent6"/>
                </a:solidFill>
              </a:rPr>
              <a:t>)</a:t>
            </a:r>
            <a:endParaRPr lang="en-US" sz="2200" dirty="0" smtClean="0">
              <a:solidFill>
                <a:schemeClr val="accent6"/>
              </a:solidFill>
            </a:endParaRPr>
          </a:p>
          <a:p>
            <a:pPr lvl="1"/>
            <a:r>
              <a:rPr lang="en-US" sz="2000" dirty="0" smtClean="0">
                <a:solidFill>
                  <a:srgbClr val="0000FF"/>
                </a:solidFill>
              </a:rPr>
              <a:t>Stage 2 freeze: </a:t>
            </a:r>
          </a:p>
          <a:p>
            <a:pPr marL="609600" lvl="1" indent="0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Sep.2020-&gt; Dec.2020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Stage 3 freeze: </a:t>
            </a:r>
          </a:p>
          <a:p>
            <a:pPr marL="609600" lvl="1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Jun.2021-&gt; Sep.2021</a:t>
            </a:r>
          </a:p>
          <a:p>
            <a:pPr lvl="1"/>
            <a:r>
              <a:rPr lang="en-US" sz="2000" dirty="0" smtClean="0">
                <a:solidFill>
                  <a:srgbClr val="00B050"/>
                </a:solidFill>
              </a:rPr>
              <a:t>Code freeze: </a:t>
            </a:r>
          </a:p>
          <a:p>
            <a:pPr marL="609600" lvl="1" indent="0">
              <a:buNone/>
            </a:pPr>
            <a:r>
              <a:rPr lang="en-US" sz="2000" dirty="0" smtClean="0">
                <a:solidFill>
                  <a:srgbClr val="00B050"/>
                </a:solidFill>
              </a:rPr>
              <a:t>Sep.2021-&gt;Dec.2021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8877025" y="4314497"/>
            <a:ext cx="3106931" cy="188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prstClr val="black"/>
                </a:solidFill>
                <a:latin typeface="Calibri"/>
              </a:rPr>
              <a:t>RAN Rel-17 plan: </a:t>
            </a:r>
          </a:p>
          <a:p>
            <a:pPr lvl="1"/>
            <a:r>
              <a:rPr lang="en-US" sz="2000" kern="0" dirty="0">
                <a:solidFill>
                  <a:srgbClr val="FF0000"/>
                </a:solidFill>
              </a:rPr>
              <a:t>Stage 3 freeze: </a:t>
            </a:r>
          </a:p>
          <a:p>
            <a:pPr marL="609600" lvl="1" indent="0">
              <a:buNone/>
            </a:pPr>
            <a:r>
              <a:rPr lang="en-US" sz="2000" kern="0" dirty="0">
                <a:solidFill>
                  <a:srgbClr val="FF0000"/>
                </a:solidFill>
              </a:rPr>
              <a:t>Jun.2021-&gt;Sep.2021</a:t>
            </a:r>
          </a:p>
          <a:p>
            <a:pPr lvl="1"/>
            <a:r>
              <a:rPr lang="en-US" sz="2000" kern="0" dirty="0" smtClean="0">
                <a:solidFill>
                  <a:srgbClr val="00B050"/>
                </a:solidFill>
              </a:rPr>
              <a:t>ASN.1 freeze:</a:t>
            </a:r>
          </a:p>
          <a:p>
            <a:pPr marL="609600" lvl="1" indent="0">
              <a:buNone/>
            </a:pPr>
            <a:r>
              <a:rPr lang="en-US" sz="2000" kern="0" dirty="0" smtClean="0">
                <a:solidFill>
                  <a:srgbClr val="00B050"/>
                </a:solidFill>
              </a:rPr>
              <a:t>Sep.2021</a:t>
            </a:r>
            <a:endParaRPr lang="en-US" sz="2000" kern="0" dirty="0">
              <a:solidFill>
                <a:srgbClr val="00B05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2927131" y="3305792"/>
            <a:ext cx="1154259" cy="26786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6" name="直接箭头连接符 15"/>
          <p:cNvCxnSpPr/>
          <p:nvPr/>
        </p:nvCxnSpPr>
        <p:spPr bwMode="auto">
          <a:xfrm>
            <a:off x="8414157" y="4925353"/>
            <a:ext cx="892753" cy="114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8877025" y="2664815"/>
            <a:ext cx="31942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lvl="0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400" b="1" kern="0" dirty="0" smtClean="0">
                <a:solidFill>
                  <a:prstClr val="black"/>
                </a:solidFill>
                <a:latin typeface="Calibri"/>
                <a:cs typeface="+mn-cs"/>
              </a:rPr>
              <a:t>CT </a:t>
            </a:r>
            <a:r>
              <a:rPr lang="en-US" altLang="zh-CN" sz="2400" b="1" kern="0" dirty="0">
                <a:solidFill>
                  <a:prstClr val="black"/>
                </a:solidFill>
                <a:latin typeface="Calibri"/>
                <a:cs typeface="+mn-cs"/>
              </a:rPr>
              <a:t>Rel-17 plan: </a:t>
            </a:r>
            <a:endParaRPr lang="en-US" altLang="zh-CN" sz="2400" b="1" kern="0" dirty="0" smtClean="0">
              <a:solidFill>
                <a:prstClr val="black"/>
              </a:solidFill>
              <a:latin typeface="Calibri"/>
              <a:cs typeface="+mn-cs"/>
            </a:endParaRP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2000" kern="0" dirty="0">
                <a:solidFill>
                  <a:srgbClr val="FF0000"/>
                </a:solidFill>
                <a:latin typeface="Calibri"/>
              </a:rPr>
              <a:t>Stage </a:t>
            </a:r>
            <a:r>
              <a:rPr lang="en-US" altLang="zh-CN" sz="2000" kern="0" dirty="0" smtClean="0">
                <a:solidFill>
                  <a:srgbClr val="FF0000"/>
                </a:solidFill>
                <a:latin typeface="Calibri"/>
              </a:rPr>
              <a:t>3 freeze: </a:t>
            </a:r>
            <a:r>
              <a:rPr lang="en-US" altLang="zh-CN" sz="1800" kern="0" dirty="0" smtClean="0">
                <a:solidFill>
                  <a:srgbClr val="FF0000"/>
                </a:solidFill>
                <a:latin typeface="Calibri"/>
              </a:rPr>
              <a:t>Jun.2021-&gt; Sep.2021</a:t>
            </a:r>
            <a:endParaRPr lang="en-US" altLang="zh-CN" sz="2400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cxnSp>
        <p:nvCxnSpPr>
          <p:cNvPr id="12" name="肘形连接符 11"/>
          <p:cNvCxnSpPr/>
          <p:nvPr/>
        </p:nvCxnSpPr>
        <p:spPr bwMode="auto">
          <a:xfrm flipV="1">
            <a:off x="8255876" y="3266349"/>
            <a:ext cx="1277137" cy="125972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33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3" name="椭圆 12"/>
          <p:cNvSpPr/>
          <p:nvPr/>
        </p:nvSpPr>
        <p:spPr bwMode="auto">
          <a:xfrm>
            <a:off x="9454393" y="2583809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8414157" y="3876773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3963944" y="4231226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肘形连接符 22"/>
          <p:cNvCxnSpPr/>
          <p:nvPr/>
        </p:nvCxnSpPr>
        <p:spPr bwMode="auto">
          <a:xfrm flipV="1">
            <a:off x="3045145" y="4314497"/>
            <a:ext cx="1036245" cy="40941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8" name="直接箭头连接符 17"/>
          <p:cNvCxnSpPr/>
          <p:nvPr/>
        </p:nvCxnSpPr>
        <p:spPr bwMode="auto">
          <a:xfrm>
            <a:off x="3045145" y="3979242"/>
            <a:ext cx="1085421" cy="734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229389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99" y="677002"/>
            <a:ext cx="9601856" cy="372024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95859" y="4392766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#127</a:t>
            </a:r>
            <a:endParaRPr lang="en-US" sz="1200" dirty="0"/>
          </a:p>
        </p:txBody>
      </p:sp>
      <p:sp>
        <p:nvSpPr>
          <p:cNvPr id="8" name="文本框 7"/>
          <p:cNvSpPr txBox="1"/>
          <p:nvPr/>
        </p:nvSpPr>
        <p:spPr>
          <a:xfrm>
            <a:off x="2727081" y="4393902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#128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023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#129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34654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#131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85411" y="4391131"/>
            <a:ext cx="9250178" cy="1931292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9399" y="4380705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B050"/>
                </a:solidFill>
              </a:rPr>
              <a:t>SA5 OAM time plan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11486" y="3335139"/>
            <a:ext cx="2844100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nb-NO" sz="1200" b="1" dirty="0" smtClean="0"/>
              <a:t>SA5 Rel-16 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b-NO" sz="1200" dirty="0" smtClean="0"/>
              <a:t>Jun 2020 </a:t>
            </a:r>
            <a:r>
              <a:rPr lang="nb-NO" sz="1200" dirty="0"/>
              <a:t>(</a:t>
            </a:r>
            <a:r>
              <a:rPr lang="nb-NO" sz="1200" dirty="0" smtClean="0"/>
              <a:t>SA5#131e) </a:t>
            </a:r>
            <a:r>
              <a:rPr lang="nb-NO" sz="1200" dirty="0"/>
              <a:t>SA5 stage </a:t>
            </a:r>
            <a:r>
              <a:rPr lang="nb-NO" sz="1200" dirty="0" smtClean="0"/>
              <a:t>2+3 freeze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nb-NO" sz="1200" dirty="0"/>
          </a:p>
          <a:p>
            <a:r>
              <a:rPr lang="nb-NO" altLang="zh-CN" sz="1200" b="1" dirty="0">
                <a:solidFill>
                  <a:srgbClr val="00B0F0"/>
                </a:solidFill>
              </a:rPr>
              <a:t>SA5 </a:t>
            </a:r>
            <a:r>
              <a:rPr lang="nb-NO" sz="1200" b="1" dirty="0" smtClean="0">
                <a:solidFill>
                  <a:srgbClr val="00B0F0"/>
                </a:solidFill>
              </a:rPr>
              <a:t>Rel-17 </a:t>
            </a:r>
            <a:r>
              <a:rPr lang="en-US" altLang="zh-CN" sz="1200" b="1" dirty="0" smtClean="0">
                <a:solidFill>
                  <a:srgbClr val="00B0F0"/>
                </a:solidFill>
              </a:rPr>
              <a:t>OAM </a:t>
            </a:r>
            <a:r>
              <a:rPr lang="nb-NO" sz="1200" b="1" dirty="0" smtClean="0">
                <a:solidFill>
                  <a:srgbClr val="00B0F0"/>
                </a:solidFill>
              </a:rPr>
              <a:t>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 smtClean="0"/>
              <a:t>Oct </a:t>
            </a:r>
            <a:r>
              <a:rPr lang="en-US" altLang="en-US" sz="1200" dirty="0"/>
              <a:t>2019 (</a:t>
            </a:r>
            <a:r>
              <a:rPr lang="en-US" altLang="en-US" sz="1200" dirty="0" smtClean="0"/>
              <a:t>SA5#127) : start the discussion </a:t>
            </a:r>
            <a:r>
              <a:rPr lang="en-US" altLang="en-US" sz="1200" dirty="0"/>
              <a:t>of R17 </a:t>
            </a:r>
            <a:r>
              <a:rPr lang="en-US" altLang="en-US" sz="1200" dirty="0" smtClean="0"/>
              <a:t>WIs/Sis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kern="0" dirty="0">
                <a:solidFill>
                  <a:srgbClr val="00B0F0"/>
                </a:solidFill>
              </a:rPr>
              <a:t>Closure of WI/SI proposal:  no new Rel-17 WI/SI is recommended after SA5 #</a:t>
            </a:r>
            <a:r>
              <a:rPr lang="en-US" sz="1200" kern="0" dirty="0" smtClean="0">
                <a:solidFill>
                  <a:srgbClr val="00B0F0"/>
                </a:solidFill>
              </a:rPr>
              <a:t>132</a:t>
            </a:r>
            <a:endParaRPr lang="en-US" altLang="en-US" sz="1200" dirty="0">
              <a:solidFill>
                <a:srgbClr val="00B0F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>
                <a:solidFill>
                  <a:srgbClr val="00B0F0"/>
                </a:solidFill>
              </a:rPr>
              <a:t>stage1 freeze: Dec 2020 (SA5#134) </a:t>
            </a:r>
            <a:endParaRPr lang="en-US" altLang="en-US" sz="1200" dirty="0" smtClean="0">
              <a:solidFill>
                <a:srgbClr val="00B0F0"/>
              </a:solidFill>
            </a:endParaRPr>
          </a:p>
          <a:p>
            <a:pPr marL="285750" lvl="1" indent="-285750">
              <a:buFont typeface="Wingdings" panose="05000000000000000000" pitchFamily="2" charset="2"/>
              <a:buChar char="Ø"/>
            </a:pPr>
            <a:r>
              <a:rPr lang="en-US" sz="1200" dirty="0" smtClean="0">
                <a:solidFill>
                  <a:srgbClr val="00B0F0"/>
                </a:solidFill>
              </a:rPr>
              <a:t>Stage 2 freeze: Jun.2021 </a:t>
            </a:r>
            <a:r>
              <a:rPr lang="en-US" altLang="en-US" sz="1200" dirty="0">
                <a:solidFill>
                  <a:srgbClr val="00B0F0"/>
                </a:solidFill>
              </a:rPr>
              <a:t>(</a:t>
            </a:r>
            <a:r>
              <a:rPr lang="en-US" altLang="en-US" sz="1200" dirty="0" smtClean="0">
                <a:solidFill>
                  <a:srgbClr val="00B0F0"/>
                </a:solidFill>
              </a:rPr>
              <a:t>SA5#137) </a:t>
            </a:r>
            <a:endParaRPr lang="en-US" altLang="en-US" sz="1200" dirty="0">
              <a:solidFill>
                <a:srgbClr val="00B0F0"/>
              </a:solidFill>
            </a:endParaRPr>
          </a:p>
          <a:p>
            <a:pPr marL="285750" lvl="1" indent="-285750">
              <a:buFont typeface="Wingdings" panose="05000000000000000000" pitchFamily="2" charset="2"/>
              <a:buChar char="Ø"/>
            </a:pPr>
            <a:r>
              <a:rPr lang="en-US" sz="1200" dirty="0" smtClean="0">
                <a:solidFill>
                  <a:srgbClr val="00B0F0"/>
                </a:solidFill>
              </a:rPr>
              <a:t>Stage 3(CT related) freeze: Mar.2021(SA5#137)</a:t>
            </a:r>
            <a:endParaRPr lang="en-US" sz="1200" dirty="0">
              <a:solidFill>
                <a:srgbClr val="00B0F0"/>
              </a:solidFill>
            </a:endParaRPr>
          </a:p>
          <a:p>
            <a:pPr marL="285750" lvl="1" indent="-285750">
              <a:buFont typeface="Wingdings" panose="05000000000000000000" pitchFamily="2" charset="2"/>
              <a:buChar char="Ø"/>
            </a:pPr>
            <a:r>
              <a:rPr lang="en-US" sz="1200" dirty="0" smtClean="0">
                <a:solidFill>
                  <a:srgbClr val="00B0F0"/>
                </a:solidFill>
              </a:rPr>
              <a:t>Stage 3(other): </a:t>
            </a:r>
            <a:r>
              <a:rPr lang="en-US" sz="1200" dirty="0">
                <a:solidFill>
                  <a:srgbClr val="00B0F0"/>
                </a:solidFill>
              </a:rPr>
              <a:t>Jun.2021 </a:t>
            </a:r>
            <a:r>
              <a:rPr lang="en-US" sz="1200" dirty="0" smtClean="0">
                <a:solidFill>
                  <a:srgbClr val="00B0F0"/>
                </a:solidFill>
              </a:rPr>
              <a:t>(SA5#138)</a:t>
            </a:r>
            <a:endParaRPr lang="en-US" sz="1200" dirty="0">
              <a:solidFill>
                <a:srgbClr val="00B0F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2959892" y="4659954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4866802" y="4395738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132</a:t>
            </a:r>
            <a:endParaRPr lang="en-US" dirty="0"/>
          </a:p>
        </p:txBody>
      </p:sp>
      <p:cxnSp>
        <p:nvCxnSpPr>
          <p:cNvPr id="16" name="直接连接符 15"/>
          <p:cNvCxnSpPr/>
          <p:nvPr/>
        </p:nvCxnSpPr>
        <p:spPr bwMode="auto">
          <a:xfrm flipH="1">
            <a:off x="5108918" y="4674964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3804238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410197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133</a:t>
            </a:r>
            <a:endParaRPr 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949577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134</a:t>
            </a:r>
            <a:endParaRPr lang="en-US" dirty="0"/>
          </a:p>
        </p:txBody>
      </p:sp>
      <p:sp>
        <p:nvSpPr>
          <p:cNvPr id="21" name="圆角矩形 20"/>
          <p:cNvSpPr/>
          <p:nvPr/>
        </p:nvSpPr>
        <p:spPr bwMode="auto">
          <a:xfrm>
            <a:off x="2720362" y="470056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R16 </a:t>
            </a:r>
            <a:endParaRPr lang="en-US" sz="1000" dirty="0" smtClean="0">
              <a:solidFill>
                <a:schemeClr val="bg1"/>
              </a:solidFill>
            </a:endParaRPr>
          </a:p>
          <a:p>
            <a:pPr algn="ctr"/>
            <a:r>
              <a:rPr lang="en-US" sz="1000" dirty="0" smtClean="0">
                <a:solidFill>
                  <a:schemeClr val="bg1"/>
                </a:solidFill>
              </a:rPr>
              <a:t>stage </a:t>
            </a:r>
            <a:r>
              <a:rPr lang="en-US" sz="1000" dirty="0">
                <a:solidFill>
                  <a:schemeClr val="bg1"/>
                </a:solidFill>
              </a:rPr>
              <a:t>1 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3573714" y="4669765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文本框 23"/>
          <p:cNvSpPr txBox="1"/>
          <p:nvPr/>
        </p:nvSpPr>
        <p:spPr>
          <a:xfrm>
            <a:off x="130985" y="4700562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Rel-16 </a:t>
            </a:r>
          </a:p>
          <a:p>
            <a:r>
              <a:rPr lang="en-US" sz="1000" dirty="0" smtClean="0"/>
              <a:t>Schedule</a:t>
            </a:r>
            <a:endParaRPr lang="en-US" sz="1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42851" y="5143530"/>
            <a:ext cx="679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Planning</a:t>
            </a:r>
            <a:endParaRPr lang="en-US" sz="1000" dirty="0"/>
          </a:p>
        </p:txBody>
      </p:sp>
      <p:sp>
        <p:nvSpPr>
          <p:cNvPr id="26" name="圆角矩形 25"/>
          <p:cNvSpPr/>
          <p:nvPr/>
        </p:nvSpPr>
        <p:spPr bwMode="auto">
          <a:xfrm>
            <a:off x="5814844" y="5713183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1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2851" y="5604409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Schedule</a:t>
            </a:r>
          </a:p>
          <a:p>
            <a:r>
              <a:rPr lang="en-US" sz="1000" dirty="0" smtClean="0"/>
              <a:t>(preliminary)</a:t>
            </a:r>
            <a:endParaRPr lang="en-US" sz="1000" dirty="0"/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4084506" y="4676842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圆角矩形 28"/>
          <p:cNvSpPr/>
          <p:nvPr/>
        </p:nvSpPr>
        <p:spPr bwMode="auto">
          <a:xfrm>
            <a:off x="2252919" y="5248212"/>
            <a:ext cx="1026684" cy="411496"/>
          </a:xfrm>
          <a:prstGeom prst="roundRect">
            <a:avLst/>
          </a:prstGeom>
          <a:solidFill>
            <a:srgbClr val="FFCC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 smtClean="0"/>
              <a:t>R17</a:t>
            </a:r>
          </a:p>
          <a:p>
            <a:pPr algn="ctr"/>
            <a:r>
              <a:rPr lang="en-US" sz="1000" dirty="0" smtClean="0"/>
              <a:t>Initial input</a:t>
            </a:r>
            <a:endParaRPr lang="en-US" sz="10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58711" y="4398778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138</a:t>
            </a:r>
            <a:endParaRPr lang="en-US" dirty="0"/>
          </a:p>
        </p:txBody>
      </p:sp>
      <p:cxnSp>
        <p:nvCxnSpPr>
          <p:cNvPr id="31" name="直接连接符 30"/>
          <p:cNvCxnSpPr/>
          <p:nvPr/>
        </p:nvCxnSpPr>
        <p:spPr bwMode="auto">
          <a:xfrm flipH="1">
            <a:off x="6171482" y="4669765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圆角矩形 31"/>
          <p:cNvSpPr/>
          <p:nvPr/>
        </p:nvSpPr>
        <p:spPr bwMode="auto">
          <a:xfrm>
            <a:off x="6962635" y="5307723"/>
            <a:ext cx="1058789" cy="3964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2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cxnSp>
        <p:nvCxnSpPr>
          <p:cNvPr id="33" name="曲线连接符 32"/>
          <p:cNvCxnSpPr>
            <a:stCxn id="29" idx="3"/>
            <a:endCxn id="26" idx="0"/>
          </p:cNvCxnSpPr>
          <p:nvPr/>
        </p:nvCxnSpPr>
        <p:spPr bwMode="auto">
          <a:xfrm>
            <a:off x="3279603" y="5453960"/>
            <a:ext cx="2871049" cy="259223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曲线连接符 33"/>
          <p:cNvCxnSpPr>
            <a:stCxn id="29" idx="3"/>
            <a:endCxn id="32" idx="0"/>
          </p:cNvCxnSpPr>
          <p:nvPr/>
        </p:nvCxnSpPr>
        <p:spPr bwMode="auto">
          <a:xfrm flipV="1">
            <a:off x="3279603" y="5307723"/>
            <a:ext cx="4212427" cy="146237"/>
          </a:xfrm>
          <a:prstGeom prst="curvedConnector4">
            <a:avLst>
              <a:gd name="adj1" fmla="val 43716"/>
              <a:gd name="adj2" fmla="val 297016"/>
            </a:avLst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5" name="曲线连接符 34"/>
          <p:cNvCxnSpPr>
            <a:stCxn id="29" idx="3"/>
            <a:endCxn id="47" idx="0"/>
          </p:cNvCxnSpPr>
          <p:nvPr/>
        </p:nvCxnSpPr>
        <p:spPr bwMode="auto">
          <a:xfrm>
            <a:off x="3279603" y="5453960"/>
            <a:ext cx="5402439" cy="235394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2484271" y="4646806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直接连接符 36"/>
          <p:cNvCxnSpPr/>
          <p:nvPr/>
        </p:nvCxnSpPr>
        <p:spPr bwMode="auto">
          <a:xfrm>
            <a:off x="8619844" y="4680330"/>
            <a:ext cx="15850" cy="162754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3200" dirty="0"/>
              <a:t>SA5 Leaders recommendation for Release plan (OAM</a:t>
            </a:r>
            <a:r>
              <a:rPr lang="en-US" altLang="zh-CN" sz="3200" dirty="0" smtClean="0"/>
              <a:t>) </a:t>
            </a:r>
            <a:r>
              <a:rPr lang="en-US" sz="3200" dirty="0" smtClean="0"/>
              <a:t>(2)</a:t>
            </a:r>
            <a:endParaRPr lang="en-US" sz="3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202478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137</a:t>
            </a:r>
            <a:endParaRPr lang="en-US" dirty="0"/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7463611" y="4679517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圆角矩形 41"/>
          <p:cNvSpPr/>
          <p:nvPr/>
        </p:nvSpPr>
        <p:spPr bwMode="auto">
          <a:xfrm>
            <a:off x="6962634" y="5700458"/>
            <a:ext cx="1058790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/>
              <a:t>3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 freeze </a:t>
            </a:r>
            <a:r>
              <a:rPr lang="zh-CN" alt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（</a:t>
            </a:r>
            <a:r>
              <a:rPr lang="en-US" altLang="zh-CN" sz="1050" dirty="0" smtClean="0">
                <a:solidFill>
                  <a:schemeClr val="dk1"/>
                </a:solidFill>
                <a:latin typeface="+mn-lt"/>
                <a:cs typeface="+mn-cs"/>
              </a:rPr>
              <a:t>CT related</a:t>
            </a:r>
            <a:r>
              <a:rPr lang="zh-CN" alt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）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cxnSp>
        <p:nvCxnSpPr>
          <p:cNvPr id="43" name="直接连接符 42"/>
          <p:cNvCxnSpPr/>
          <p:nvPr/>
        </p:nvCxnSpPr>
        <p:spPr bwMode="auto">
          <a:xfrm flipH="1">
            <a:off x="4584841" y="4657704"/>
            <a:ext cx="7389" cy="1664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圆角矩形 22"/>
          <p:cNvSpPr/>
          <p:nvPr/>
        </p:nvSpPr>
        <p:spPr bwMode="auto">
          <a:xfrm>
            <a:off x="4395055" y="473146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R16 </a:t>
            </a:r>
            <a:endParaRPr lang="en-US" sz="800" dirty="0" smtClean="0">
              <a:solidFill>
                <a:schemeClr val="bg1"/>
              </a:solidFill>
            </a:endParaRPr>
          </a:p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stage 2+3 </a:t>
            </a:r>
            <a:r>
              <a:rPr lang="en-US" sz="800" dirty="0">
                <a:solidFill>
                  <a:schemeClr val="bg1"/>
                </a:solidFill>
              </a:rPr>
              <a:t>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44" name="直接连接符 43"/>
          <p:cNvCxnSpPr/>
          <p:nvPr/>
        </p:nvCxnSpPr>
        <p:spPr bwMode="auto">
          <a:xfrm flipH="1">
            <a:off x="5655270" y="4669765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圆角矩形 46"/>
          <p:cNvSpPr/>
          <p:nvPr/>
        </p:nvSpPr>
        <p:spPr bwMode="auto">
          <a:xfrm>
            <a:off x="8346234" y="5689354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/>
              <a:t>3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4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133971</TotalTime>
  <Words>491</Words>
  <Application>Microsoft Office PowerPoint</Application>
  <PresentationFormat>宽屏</PresentationFormat>
  <Paragraphs>120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</vt:lpstr>
      <vt:lpstr>Times New Roman</vt:lpstr>
      <vt:lpstr>Wingdings</vt:lpstr>
      <vt:lpstr>Office Theme</vt:lpstr>
      <vt:lpstr>   Release-17 Time Plan Proposal for OAM SA5#131e, 25 May – 3 June, 2020 </vt:lpstr>
      <vt:lpstr>Background</vt:lpstr>
      <vt:lpstr>PowerPoint 演示文稿</vt:lpstr>
      <vt:lpstr>Detailed view of SA5 OAM dependency with other groups</vt:lpstr>
      <vt:lpstr>PowerPoint 演示文稿</vt:lpstr>
      <vt:lpstr>PowerPoint 演示文稿</vt:lpstr>
      <vt:lpstr>SA5 Leaders recommendation for Release plan (OAM) (1)</vt:lpstr>
      <vt:lpstr>SA5 Leaders recommendation for Release plan (OAM) (2)</vt:lpstr>
      <vt:lpstr>Thank you!</vt:lpstr>
      <vt:lpstr>Change History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Huawei</cp:lastModifiedBy>
  <cp:revision>3244</cp:revision>
  <dcterms:created xsi:type="dcterms:W3CDTF">2008-08-30T09:32:10Z</dcterms:created>
  <dcterms:modified xsi:type="dcterms:W3CDTF">2020-05-15T15:04:16Z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(3)fXlSqpiwYyTk6N8njL8yGLYlNx3SWIPUdMXGREl9lDKzlryuapGUkwa0CkCMGHZSdUWGIhUl
2r49dTnMYPqbnaNBkVl5npmp+eKn1hrVynZODjRHjDpqic/WIIdyJOF8DjWMWQg/qc+IY0WY
ek/Kg/v63ZtyrlcSRAKCMyF4XLL9jliIUsnPvnosGLdemRWnt80kJm9NgQ7gM5tc3MffVyI3
vXZpL2xQPI6RNR50Eg</vt:lpwstr>
  </property>
  <property fmtid="{D5CDD505-2E9C-101B-9397-08002B2CF9AE}" pid="3" name="_2015_ms_pID_7253431">
    <vt:lpwstr>dPtGdFFje+Ubn2rVMc1qjr8CZk/R49rhDzSDIw8muJL2eKh8UX+T1F
+AcUyw7Qangq3LUS5+0db7yVy/piERVff71b7b5Erw5NN8Gk4FX8PmX9K+Tejb0mQgR95Y+6
MBm5+RRdjSKv9SQv6qTlU3+82NmiTYFaKELyxspQLX1UDdwoowzFH4npRqbzTopDBQhjcTjU
AiVLAxuD7F4SpoeQUOW0PRtRih1VqmQYTngZ</vt:lpwstr>
  </property>
  <property fmtid="{D5CDD505-2E9C-101B-9397-08002B2CF9AE}" pid="4" name="_2015_ms_pID_7253432">
    <vt:lpwstr>8Q==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1577062354</vt:lpwstr>
  </property>
</Properties>
</file>