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668" r:id="rId3"/>
    <p:sldId id="670" r:id="rId4"/>
    <p:sldId id="636" r:id="rId5"/>
    <p:sldId id="764" r:id="rId6"/>
    <p:sldId id="789" r:id="rId7"/>
    <p:sldId id="767" r:id="rId8"/>
    <p:sldId id="794" r:id="rId9"/>
    <p:sldId id="726" r:id="rId10"/>
    <p:sldId id="731" r:id="rId11"/>
    <p:sldId id="744" r:id="rId12"/>
    <p:sldId id="790" r:id="rId13"/>
    <p:sldId id="746" r:id="rId14"/>
    <p:sldId id="775" r:id="rId15"/>
    <p:sldId id="747" r:id="rId16"/>
    <p:sldId id="748" r:id="rId17"/>
    <p:sldId id="745" r:id="rId18"/>
    <p:sldId id="778" r:id="rId19"/>
    <p:sldId id="769" r:id="rId20"/>
    <p:sldId id="779" r:id="rId21"/>
    <p:sldId id="780" r:id="rId22"/>
    <p:sldId id="787" r:id="rId23"/>
    <p:sldId id="735" r:id="rId24"/>
    <p:sldId id="733" r:id="rId25"/>
    <p:sldId id="732" r:id="rId26"/>
    <p:sldId id="738" r:id="rId27"/>
    <p:sldId id="761" r:id="rId28"/>
    <p:sldId id="762" r:id="rId29"/>
    <p:sldId id="760" r:id="rId30"/>
    <p:sldId id="788" r:id="rId31"/>
    <p:sldId id="737" r:id="rId32"/>
    <p:sldId id="793" r:id="rId33"/>
    <p:sldId id="704"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C1E442"/>
    <a:srgbClr val="C6D254"/>
    <a:srgbClr val="FF3300"/>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40" autoAdjust="0"/>
  </p:normalViewPr>
  <p:slideViewPr>
    <p:cSldViewPr snapToGrid="0">
      <p:cViewPr>
        <p:scale>
          <a:sx n="70" d="100"/>
          <a:sy n="70" d="100"/>
        </p:scale>
        <p:origin x="-63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6618"/>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1/25/2019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1/25/2019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S5-191503</a:t>
            </a:r>
            <a:r>
              <a:rPr lang="en-GB" sz="1100" b="1" spc="300" dirty="0" smtClean="0">
                <a:ea typeface="+mn-ea"/>
                <a:cs typeface="Arial" panose="020B0604020202020204" pitchFamily="34" charset="0"/>
              </a:rPr>
              <a:t>, SA5#123, Montreal (Canada), 21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25 January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SA5#123, 21 – 25 </a:t>
            </a:r>
            <a:r>
              <a:rPr lang="fr-FR" sz="2400" dirty="0" err="1" smtClean="0">
                <a:latin typeface="Arial" pitchFamily="34" charset="0"/>
              </a:rPr>
              <a:t>January</a:t>
            </a:r>
            <a:r>
              <a:rPr lang="fr-FR" sz="2400" dirty="0" smtClean="0">
                <a:latin typeface="Arial" pitchFamily="34" charset="0"/>
              </a:rPr>
              <a:t> 2019</a:t>
            </a:r>
            <a:br>
              <a:rPr lang="fr-FR" sz="2400" dirty="0" smtClean="0">
                <a:latin typeface="Arial" pitchFamily="34" charset="0"/>
              </a:rPr>
            </a:br>
            <a:r>
              <a:rPr lang="fr-FR" sz="2400" dirty="0" err="1" smtClean="0">
                <a:latin typeface="Arial" pitchFamily="34" charset="0"/>
              </a:rPr>
              <a:t>Montreal</a:t>
            </a:r>
            <a:r>
              <a:rPr lang="fr-FR" sz="2400" dirty="0" smtClean="0">
                <a:latin typeface="Arial" pitchFamily="34" charset="0"/>
              </a:rPr>
              <a:t> (Canada)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88476160"/>
              </p:ext>
            </p:extLst>
          </p:nvPr>
        </p:nvGraphicFramePr>
        <p:xfrm>
          <a:off x="286603" y="1360424"/>
          <a:ext cx="11586948" cy="4761671"/>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50%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IRP Requirements scope specifies that it is DASH and MTSI measurements are collected.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 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IRP Requirements, the note that the use cases may apply to other 3GPP system than UMTS and LTE is changed to only apply to UMTS and LTE as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is not supported in 5G (yet).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use case for the situations that the collected information is sufficient or is far too low has been discussed (probably approved during SA5#123 closing plenary).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not used clauses for specification requirements and use case in 28.404, as the management specification requirements and use cases are documented in 28.307.</a:t>
                      </a:r>
                    </a:p>
                    <a:p>
                      <a:pPr marL="0" lvl="0" indent="0">
                        <a:buFont typeface="Arial" panose="020B0604020202020204" pitchFamily="34" charset="0"/>
                        <a:buNone/>
                      </a:pPr>
                      <a:r>
                        <a:rPr kumimoji="0" lang="en-US"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It was agreed that 28.404 is to be sent to SA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98670317"/>
              </p:ext>
            </p:extLst>
          </p:nvPr>
        </p:nvGraphicFramePr>
        <p:xfrm>
          <a:off x="286603" y="1346776"/>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40%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TS 28.310 were discussed; one was approved, one to be revised;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for TS 28.552 was discussed, proposing to add PEE measurement definitions – to be revised;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discussion paper on data volume measurements in NG-RAN for EE purposes was discussed and endorsed;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for adding PDCP data volume measurements for EE, in TS 28.552, was discussed – to be revised.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Energy efficiency of 5G</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76389147"/>
              </p:ext>
            </p:extLst>
          </p:nvPr>
        </p:nvGraphicFramePr>
        <p:xfrm>
          <a:off x="450373" y="2167874"/>
          <a:ext cx="10972802" cy="1024227"/>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28.552 Add PDCP data volume measurements for EE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 Orange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80007008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43721965"/>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80</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 and the revisions are to be reviewed in OAM plenary.:</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enhancement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LWIP;</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user data transmission via WLAN for LWIP;</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RRC procedures for LWIP.</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 aspects of LTE and WLAN integration</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15228895"/>
              </p:ext>
            </p:extLst>
          </p:nvPr>
        </p:nvGraphicFramePr>
        <p:xfrm>
          <a:off x="450373" y="2167874"/>
          <a:ext cx="10972802" cy="1909401"/>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28.658 Enhance </a:t>
                      </a:r>
                      <a:r>
                        <a:rPr lang="en-US" sz="1400" b="0" i="0" u="none" strike="noStrike" dirty="0" err="1">
                          <a:solidFill>
                            <a:srgbClr val="000000"/>
                          </a:solidFill>
                          <a:effectLst/>
                          <a:latin typeface="+mn-lt"/>
                        </a:rPr>
                        <a:t>ENBFunction</a:t>
                      </a:r>
                      <a:r>
                        <a:rPr lang="en-US" sz="1400" b="0" i="0" u="none" strike="noStrike" dirty="0">
                          <a:solidFill>
                            <a:srgbClr val="000000"/>
                          </a:solidFill>
                          <a:effectLst/>
                          <a:latin typeface="+mn-lt"/>
                        </a:rPr>
                        <a:t> for LWIP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28.659 Enhance ENBFunction for LWIP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32.425 Add measurements related to user data transmission via WLAN for LWIP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S5-191370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32.425 Add measurements related to RRC procedures for LWIP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97853833"/>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94635858"/>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6 contributions covering introduction of stage 2 datatype definition template,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edithelp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comments, and discussion on style guide for Yang, JSON and XML.</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 action point was created regarding the question if different consumers can have access to same attribute but with different access rights.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82540062"/>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new intent scenarios have been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BSS layer intent scenario,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Physical layer intent scenario,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intent driven NSI capacity planning scenario,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intent driven NSI performance assurance scenario. </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description for intent-CSP and Intent-NOP and some section re-organization has been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25241004"/>
              </p:ext>
            </p:extLst>
          </p:nvPr>
        </p:nvGraphicFramePr>
        <p:xfrm>
          <a:off x="177421" y="1128413"/>
          <a:ext cx="11859905" cy="5395670"/>
        </p:xfrm>
        <a:graphic>
          <a:graphicData uri="http://schemas.openxmlformats.org/drawingml/2006/table">
            <a:tbl>
              <a:tblPr/>
              <a:tblGrid>
                <a:gridCol w="1854443">
                  <a:extLst>
                    <a:ext uri="{9D8B030D-6E8A-4147-A177-3AD203B41FA5}">
                      <a16:colId xmlns:a16="http://schemas.microsoft.com/office/drawing/2014/main" xmlns="" val="20000"/>
                    </a:ext>
                  </a:extLst>
                </a:gridCol>
                <a:gridCol w="4059083">
                  <a:extLst>
                    <a:ext uri="{9D8B030D-6E8A-4147-A177-3AD203B41FA5}">
                      <a16:colId xmlns:a16="http://schemas.microsoft.com/office/drawing/2014/main" xmlns="" val="20001"/>
                    </a:ext>
                  </a:extLst>
                </a:gridCol>
                <a:gridCol w="943648"/>
                <a:gridCol w="2091548"/>
                <a:gridCol w="2911183">
                  <a:extLst>
                    <a:ext uri="{9D8B030D-6E8A-4147-A177-3AD203B41FA5}">
                      <a16:colId xmlns:a16="http://schemas.microsoft.com/office/drawing/2014/main" xmlns=""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 -&gt; 50%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0520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RSRP measurements for Beams;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UE Rx-</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Tx</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time difference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MCS distribution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CQI distribution related measurements;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related measurements in NG-RAN and SMF;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KPI on E-RAB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PDCP data volume in DC scenario;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Service request related measurements for AMF;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PDCP end user throughput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RRC connection establishment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NG signaling connection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Resource utilization related KPI;</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KPI on DRB accessibility;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N3 GTP data related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50802465"/>
              </p:ext>
            </p:extLst>
          </p:nvPr>
        </p:nvGraphicFramePr>
        <p:xfrm>
          <a:off x="450373" y="1758434"/>
          <a:ext cx="10972802" cy="4401527"/>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kern="1200" dirty="0">
                          <a:solidFill>
                            <a:srgbClr val="000000"/>
                          </a:solidFill>
                          <a:effectLst/>
                          <a:latin typeface="+mn-lt"/>
                          <a:ea typeface="+mn-ea"/>
                          <a:cs typeface="+mn-cs"/>
                        </a:rPr>
                        <a:t>S5-191202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28.552 Add measurements and UC related to setup of NG signalling connection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measurements of CQI distribution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measurements of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flow release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28.554 Add KPI of E-RAB </a:t>
                      </a:r>
                      <a:r>
                        <a:rPr lang="en-US" sz="1400" b="0" i="0" u="none" strike="noStrike" dirty="0" err="1">
                          <a:solidFill>
                            <a:srgbClr val="000000"/>
                          </a:solidFill>
                          <a:effectLst/>
                          <a:latin typeface="+mn-lt"/>
                        </a:rPr>
                        <a:t>Retainability</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measurements of PDCP data volume in DC scenarios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flow related performance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 ZTE, 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28.552 Add service request related measurements for AMF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S5-191390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28.552 Add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flow management related measurements for SMF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S5-191392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28.552 Add measurements and UC related to RRC connection establishment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S5-191441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R16 CR28.552 Add MCS distribution measurement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Huawei, 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S5-191481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R-16 28.554  Add DRB Accessibility KPI and Use Case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S5-191484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Add use case and definitions of PDCP end user throughput measurements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167128337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26610644"/>
              </p:ext>
            </p:extLst>
          </p:nvPr>
        </p:nvGraphicFramePr>
        <p:xfrm>
          <a:off x="136239" y="1705118"/>
          <a:ext cx="11946577" cy="3645703"/>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01874">
                <a:tc>
                  <a:txBody>
                    <a:bodyPr/>
                    <a:lstStyle/>
                    <a:p>
                      <a:pPr marL="95250" indent="0" algn="l" fontAlgn="t"/>
                      <a:r>
                        <a:rPr lang="fr-FR" sz="1400" b="0" i="0" u="none" strike="noStrike" dirty="0">
                          <a:solidFill>
                            <a:srgbClr val="000000"/>
                          </a:solidFill>
                          <a:effectLst/>
                          <a:latin typeface="+mn-lt"/>
                        </a:rPr>
                        <a:t>S5-191280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from GSMA cc SA5 on Cooperation on Generic Slice Template definition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a:solidFill>
                            <a:srgbClr val="000000"/>
                          </a:solidFill>
                          <a:effectLst/>
                          <a:latin typeface="+mn-lt"/>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01874">
                <a:tc>
                  <a:txBody>
                    <a:bodyPr/>
                    <a:lstStyle/>
                    <a:p>
                      <a:pPr marL="95250" indent="0" algn="l" fontAlgn="t"/>
                      <a:r>
                        <a:rPr lang="fr-FR" sz="1400" b="0" i="0" u="none" strike="noStrike" dirty="0" smtClean="0">
                          <a:solidFill>
                            <a:srgbClr val="000000"/>
                          </a:solidFill>
                          <a:effectLst/>
                          <a:latin typeface="+mn-lt"/>
                        </a:rPr>
                        <a:t>S5-191285</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smtClean="0">
                          <a:solidFill>
                            <a:srgbClr val="000000"/>
                          </a:solidFill>
                          <a:effectLst/>
                          <a:latin typeface="+mn-lt"/>
                        </a:rPr>
                        <a:t>LS from ETSI ISG MEC to SA5 on Information on MEC work on 5G</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ETSI MEC</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RepliedTo</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S5-191442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01874">
                <a:tc>
                  <a:txBody>
                    <a:bodyPr/>
                    <a:lstStyle/>
                    <a:p>
                      <a:pPr marL="95250" indent="0" algn="l" fontAlgn="t"/>
                      <a:r>
                        <a:rPr lang="fr-FR" sz="1400" b="0" i="0" u="none" strike="noStrike" dirty="0">
                          <a:solidFill>
                            <a:srgbClr val="000000"/>
                          </a:solidFill>
                          <a:effectLst/>
                          <a:latin typeface="+mn-lt"/>
                        </a:rPr>
                        <a:t>S5-191289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Reply LS from RAn3 cc SA5 on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a:solidFill>
                            <a:srgbClr val="000000"/>
                          </a:solidFill>
                          <a:effectLst/>
                          <a:latin typeface="+mn-lt"/>
                        </a:rPr>
                        <a:t>R3-187051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01874">
                <a:tc>
                  <a:txBody>
                    <a:bodyPr/>
                    <a:lstStyle/>
                    <a:p>
                      <a:pPr marL="95250" indent="0" algn="l" fontAlgn="t"/>
                      <a:r>
                        <a:rPr lang="fr-FR" sz="1400" b="0" i="0" u="none" strike="noStrike">
                          <a:solidFill>
                            <a:srgbClr val="000000"/>
                          </a:solidFill>
                          <a:effectLst/>
                          <a:latin typeface="+mn-lt"/>
                        </a:rPr>
                        <a:t>S5-191290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from SA2 to SA5 on Collection of Slice Related Data Analytics from UEs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a:solidFill>
                            <a:srgbClr val="000000"/>
                          </a:solidFill>
                          <a:effectLst/>
                          <a:latin typeface="+mn-lt"/>
                        </a:rPr>
                        <a:t>S2-1813384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smtClean="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S5-191340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989524554"/>
                  </a:ext>
                </a:extLst>
              </a:tr>
              <a:tr h="426208">
                <a:tc>
                  <a:txBody>
                    <a:bodyPr/>
                    <a:lstStyle/>
                    <a:p>
                      <a:pPr marL="95250" indent="0" algn="l" fontAlgn="t"/>
                      <a:r>
                        <a:rPr lang="fr-FR" sz="1400" b="0" i="0" u="none" strike="noStrike">
                          <a:solidFill>
                            <a:srgbClr val="000000"/>
                          </a:solidFill>
                          <a:effectLst/>
                          <a:latin typeface="+mn-lt"/>
                        </a:rPr>
                        <a:t>S5-191291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from SA2 to SA5 on slice related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a:solidFill>
                            <a:srgbClr val="000000"/>
                          </a:solidFill>
                          <a:effectLst/>
                          <a:latin typeface="+mn-lt"/>
                        </a:rPr>
                        <a:t>S2-1813404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smtClean="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S5-191342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26208">
                <a:tc>
                  <a:txBody>
                    <a:bodyPr/>
                    <a:lstStyle/>
                    <a:p>
                      <a:pPr marL="95250" indent="0" algn="l" fontAlgn="t"/>
                      <a:r>
                        <a:rPr lang="fr-FR" sz="1400" b="0" i="0" u="none" strike="noStrike">
                          <a:solidFill>
                            <a:srgbClr val="000000"/>
                          </a:solidFill>
                          <a:effectLst/>
                          <a:latin typeface="+mn-lt"/>
                        </a:rPr>
                        <a:t>S5-191292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a:solidFill>
                            <a:srgbClr val="000000"/>
                          </a:solidFill>
                          <a:effectLst/>
                          <a:latin typeface="+mn-lt"/>
                        </a:rPr>
                        <a:t>Reply LS from SA4 to SA5 on Attributes for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a:solidFill>
                            <a:srgbClr val="000000"/>
                          </a:solidFill>
                          <a:effectLst/>
                          <a:latin typeface="+mn-lt"/>
                        </a:rPr>
                        <a:t>S4-181418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smtClean="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S5-191343</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26208">
                <a:tc>
                  <a:txBody>
                    <a:bodyPr/>
                    <a:lstStyle/>
                    <a:p>
                      <a:pPr marL="95250" indent="0" algn="l" fontAlgn="t"/>
                      <a:r>
                        <a:rPr lang="fr-FR" sz="1400" b="0" i="0" u="none" strike="noStrike" dirty="0">
                          <a:solidFill>
                            <a:srgbClr val="000000"/>
                          </a:solidFill>
                          <a:effectLst/>
                          <a:latin typeface="+mn-lt"/>
                        </a:rPr>
                        <a:t>S5-191295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a:solidFill>
                            <a:srgbClr val="000000"/>
                          </a:solidFill>
                          <a:effectLst/>
                          <a:latin typeface="+mn-lt"/>
                        </a:rPr>
                        <a:t>Resubmitted Ls from ITU-T to SA5 on  Energy Efficiency (reply to ETSI TC EE - EE(18)053033-E)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a:solidFill>
                            <a:srgbClr val="000000"/>
                          </a:solidFill>
                          <a:effectLst/>
                          <a:latin typeface="+mn-lt"/>
                        </a:rPr>
                        <a:t>ITU-T SG5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82550" indent="0"/>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fr-FR" sz="1400" kern="1200" dirty="0" smtClean="0">
                          <a:solidFill>
                            <a:schemeClr val="tx1"/>
                          </a:solidFill>
                          <a:effectLst/>
                          <a:latin typeface="+mn-lt"/>
                          <a:ea typeface="Calibri" panose="020F0502020204030204" pitchFamily="34" charset="0"/>
                          <a:cs typeface="Calibri" panose="020F0502020204030204" pitchFamily="34" charset="0"/>
                        </a:rPr>
                        <a:t>S5-191344</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27501058"/>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13 contributions, 2 were withdrawn. All available contributions were treated. </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content placement and way forward in release 16;</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content placement and way forward in release 15;</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high level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UC;</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concept from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draftCR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Information about available IT technologies for stage 3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solution set.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44254244"/>
              </p:ext>
            </p:extLst>
          </p:nvPr>
        </p:nvGraphicFramePr>
        <p:xfrm>
          <a:off x="286603" y="1415016"/>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22047783"/>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98633000"/>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8330716"/>
              </p:ext>
            </p:extLst>
          </p:nvPr>
        </p:nvGraphicFramePr>
        <p:xfrm>
          <a:off x="177420" y="1401368"/>
          <a:ext cx="11887201" cy="4452141"/>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FS_ONAPDCAE</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95%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28.890 (Previously 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 editorial clean-up has been proposed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Some slightly technical improvements have been made, enhancing the quality of the TR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Information on event throttling has been removed from the TR, as it appears that event throttling is not triggered by DCAE in ONAP R3, hence it is out of scope of the TR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statement that alarm lifecycle management is not supported in ONAP R3 has been introduced.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07905242"/>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FS_ONAPCINT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61%</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28.890 (Previously 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regarding the replacement of 3GPP management system with 3GPP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MnF</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has been discussed and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67249746"/>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12806870"/>
              </p:ext>
            </p:extLst>
          </p:nvPr>
        </p:nvGraphicFramePr>
        <p:xfrm>
          <a:off x="835573" y="138136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40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Incoming LS from ETSI ISG MEC and the proposed reply;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and solutions for NRF configuration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available UPF information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 for UPF LCM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 for SMF configuration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PM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FM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CM for EC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06137818"/>
              </p:ext>
            </p:extLst>
          </p:nvPr>
        </p:nvGraphicFramePr>
        <p:xfrm>
          <a:off x="835573" y="1367720"/>
          <a:ext cx="11146630" cy="4804016"/>
        </p:xfrm>
        <a:graphic>
          <a:graphicData uri="http://schemas.openxmlformats.org/drawingml/2006/table">
            <a:tbl>
              <a:tblPr/>
              <a:tblGrid>
                <a:gridCol w="1742913">
                  <a:extLst>
                    <a:ext uri="{9D8B030D-6E8A-4147-A177-3AD203B41FA5}">
                      <a16:colId xmlns:a16="http://schemas.microsoft.com/office/drawing/2014/main" xmlns="" val="20000"/>
                    </a:ext>
                  </a:extLst>
                </a:gridCol>
                <a:gridCol w="3814963">
                  <a:extLst>
                    <a:ext uri="{9D8B030D-6E8A-4147-A177-3AD203B41FA5}">
                      <a16:colId xmlns:a16="http://schemas.microsoft.com/office/drawing/2014/main" xmlns="" val="20001"/>
                    </a:ext>
                  </a:extLst>
                </a:gridCol>
                <a:gridCol w="2852654"/>
                <a:gridCol w="2736100">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2</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where 6 contributions. All contributions were treated.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Statement to list open issues in this study when 3GPP management system exposes management capabilities to tenants.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Continuation of adding tenancy concept of multiple exposure of same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concept and particular recommendations that 3GPP management system needs to address performance management data isolation when expose those to tenants.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concept that 3GPP network is considered as a “tenant” to virtual resource access and management when some parts of 3GPP network are built on virtualization environment.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use cases that are related to identified concepts in this study.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63919727"/>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18 contributions; covering definition, concepts and background, use cases, requirements, solutions and a discussion paper on lifecycle management.</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Good discussion on concept, definitions and terminology, a number of new use cases and few solutions were agreed.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97651024"/>
              </p:ext>
            </p:extLst>
          </p:nvPr>
        </p:nvGraphicFramePr>
        <p:xfrm>
          <a:off x="245660" y="1367720"/>
          <a:ext cx="11764370" cy="4827327"/>
        </p:xfrm>
        <a:graphic>
          <a:graphicData uri="http://schemas.openxmlformats.org/drawingml/2006/table">
            <a:tbl>
              <a:tblPr/>
              <a:tblGrid>
                <a:gridCol w="1839504">
                  <a:extLst>
                    <a:ext uri="{9D8B030D-6E8A-4147-A177-3AD203B41FA5}">
                      <a16:colId xmlns:a16="http://schemas.microsoft.com/office/drawing/2014/main" xmlns="" val="20000"/>
                    </a:ext>
                  </a:extLst>
                </a:gridCol>
                <a:gridCol w="3824317">
                  <a:extLst>
                    <a:ext uri="{9D8B030D-6E8A-4147-A177-3AD203B41FA5}">
                      <a16:colId xmlns:a16="http://schemas.microsoft.com/office/drawing/2014/main" xmlns="" val="20001"/>
                    </a:ext>
                  </a:extLst>
                </a:gridCol>
                <a:gridCol w="202069"/>
                <a:gridCol w="3010747"/>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30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5003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contribution related to the following topics: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1101945">
                <a:tc vMerge="1">
                  <a:txBody>
                    <a:bodyPr/>
                    <a:lstStyle/>
                    <a:p>
                      <a:endParaRPr lang="fr-FR"/>
                    </a:p>
                  </a:txBody>
                  <a:tcPr/>
                </a:tc>
                <a:tc>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structure;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RACH optimization;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ANR optimization;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Beam optimization in CCO;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E2E service quality optimization;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SON in disaggregated RAN;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Categories of SON actions;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Relation between MDAS and 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indent="-285750">
                        <a:buFont typeface="Arial" panose="020B0604020202020204" pitchFamily="34" charset="0"/>
                        <a:buChar char="•"/>
                      </a:pPr>
                      <a:r>
                        <a:rPr lang="fr-FR" sz="1400" dirty="0" err="1" smtClean="0"/>
                        <a:t>Automatic</a:t>
                      </a:r>
                      <a:r>
                        <a:rPr lang="fr-FR" sz="1400" dirty="0" smtClean="0"/>
                        <a:t> Radio Network Configuration Data </a:t>
                      </a:r>
                      <a:r>
                        <a:rPr lang="fr-FR" sz="1400" dirty="0" err="1" smtClean="0"/>
                        <a:t>Preparation</a:t>
                      </a:r>
                      <a:r>
                        <a:rPr lang="fr-FR" sz="1400" dirty="0" smtClean="0"/>
                        <a:t>;</a:t>
                      </a:r>
                    </a:p>
                    <a:p>
                      <a:pPr marL="285750" indent="-285750">
                        <a:buFont typeface="Arial" panose="020B0604020202020204" pitchFamily="34" charset="0"/>
                        <a:buChar char="•"/>
                      </a:pPr>
                      <a:r>
                        <a:rPr lang="fr-FR" sz="1400" dirty="0" smtClean="0"/>
                        <a:t>Multi-</a:t>
                      </a:r>
                      <a:r>
                        <a:rPr lang="fr-FR" sz="1400" dirty="0" err="1" smtClean="0"/>
                        <a:t>vendor</a:t>
                      </a:r>
                      <a:r>
                        <a:rPr lang="fr-FR" sz="1400" dirty="0" smtClean="0"/>
                        <a:t> plug and </a:t>
                      </a:r>
                      <a:r>
                        <a:rPr lang="fr-FR" sz="1400" dirty="0" err="1" smtClean="0"/>
                        <a:t>play</a:t>
                      </a:r>
                      <a:r>
                        <a:rPr lang="fr-FR" sz="1400" dirty="0" smtClean="0"/>
                        <a:t> for </a:t>
                      </a:r>
                      <a:r>
                        <a:rPr lang="fr-FR" sz="1400" dirty="0" err="1" smtClean="0"/>
                        <a:t>NFs</a:t>
                      </a:r>
                      <a:r>
                        <a:rPr lang="fr-FR" sz="1400" dirty="0" smtClean="0"/>
                        <a:t>;</a:t>
                      </a:r>
                    </a:p>
                    <a:p>
                      <a:pPr marL="285750" indent="-285750">
                        <a:buFont typeface="Arial" panose="020B0604020202020204" pitchFamily="34" charset="0"/>
                        <a:buChar char="•"/>
                      </a:pPr>
                      <a:r>
                        <a:rPr lang="fr-FR" sz="1400" dirty="0" smtClean="0"/>
                        <a:t>NSI </a:t>
                      </a:r>
                      <a:r>
                        <a:rPr lang="fr-FR" sz="1400" dirty="0" err="1" smtClean="0"/>
                        <a:t>coverage</a:t>
                      </a:r>
                      <a:r>
                        <a:rPr lang="fr-FR" sz="1400" dirty="0" smtClean="0"/>
                        <a:t> and </a:t>
                      </a:r>
                      <a:r>
                        <a:rPr lang="fr-FR" sz="1400" dirty="0" err="1" smtClean="0"/>
                        <a:t>capacity</a:t>
                      </a:r>
                      <a:r>
                        <a:rPr lang="fr-FR" sz="1400" dirty="0" smtClean="0"/>
                        <a:t> </a:t>
                      </a:r>
                      <a:r>
                        <a:rPr lang="fr-FR" sz="1400" dirty="0" err="1" smtClean="0"/>
                        <a:t>optimization</a:t>
                      </a:r>
                      <a:r>
                        <a:rPr lang="fr-FR" sz="1400" dirty="0" smtClean="0"/>
                        <a:t>;</a:t>
                      </a:r>
                    </a:p>
                    <a:p>
                      <a:pPr marL="285750" indent="-285750">
                        <a:buFont typeface="Arial" panose="020B0604020202020204" pitchFamily="34" charset="0"/>
                        <a:buChar char="•"/>
                      </a:pPr>
                      <a:r>
                        <a:rPr lang="fr-FR" sz="1400" dirty="0" smtClean="0"/>
                        <a:t>Corrections of </a:t>
                      </a:r>
                      <a:r>
                        <a:rPr lang="fr-FR" sz="1400" dirty="0" err="1" smtClean="0"/>
                        <a:t>references</a:t>
                      </a:r>
                      <a:r>
                        <a:rPr lang="fr-FR" sz="1400" dirty="0" smtClean="0"/>
                        <a:t>, </a:t>
                      </a:r>
                      <a:r>
                        <a:rPr lang="fr-FR" sz="1400" dirty="0" err="1" smtClean="0"/>
                        <a:t>used</a:t>
                      </a:r>
                      <a:r>
                        <a:rPr lang="fr-FR" sz="1400" dirty="0" smtClean="0"/>
                        <a:t> </a:t>
                      </a:r>
                      <a:r>
                        <a:rPr lang="fr-FR" sz="1400" dirty="0" err="1" smtClean="0"/>
                        <a:t>abbreviations</a:t>
                      </a:r>
                      <a:r>
                        <a:rPr lang="fr-FR" sz="1400" dirty="0" smtClean="0"/>
                        <a:t>, scope and </a:t>
                      </a:r>
                      <a:r>
                        <a:rPr lang="fr-FR" sz="1400" dirty="0" err="1" smtClean="0"/>
                        <a:t>requirements</a:t>
                      </a:r>
                      <a:r>
                        <a:rPr lang="fr-FR" sz="1400" dirty="0" smtClean="0"/>
                        <a:t>;</a:t>
                      </a:r>
                    </a:p>
                    <a:p>
                      <a:pPr marL="285750" indent="-285750">
                        <a:buFont typeface="Arial" panose="020B0604020202020204" pitchFamily="34" charset="0"/>
                        <a:buChar char="•"/>
                      </a:pPr>
                      <a:r>
                        <a:rPr lang="fr-FR" sz="1400" dirty="0" smtClean="0"/>
                        <a:t>TR introduction;</a:t>
                      </a:r>
                    </a:p>
                    <a:p>
                      <a:pPr marL="285750" indent="-285750">
                        <a:buFont typeface="Arial" panose="020B0604020202020204" pitchFamily="34" charset="0"/>
                        <a:buChar char="•"/>
                      </a:pPr>
                      <a:r>
                        <a:rPr lang="fr-FR" sz="1400" dirty="0" err="1" smtClean="0"/>
                        <a:t>Dependency</a:t>
                      </a:r>
                      <a:r>
                        <a:rPr lang="fr-FR" sz="1400" dirty="0" smtClean="0"/>
                        <a:t> on RAN for ANR, PCI, LB, MRO, RACH </a:t>
                      </a:r>
                      <a:r>
                        <a:rPr lang="fr-FR" sz="1400" dirty="0" err="1" smtClean="0"/>
                        <a:t>optimization</a:t>
                      </a:r>
                      <a:r>
                        <a:rPr lang="fr-FR" sz="1400" dirty="0" smtClean="0"/>
                        <a:t>, </a:t>
                      </a:r>
                      <a:r>
                        <a:rPr lang="fr-FR" sz="1400" dirty="0" err="1" smtClean="0"/>
                        <a:t>Energy</a:t>
                      </a:r>
                      <a:r>
                        <a:rPr lang="fr-FR" sz="1400" dirty="0" smtClean="0"/>
                        <a:t> </a:t>
                      </a:r>
                      <a:r>
                        <a:rPr lang="fr-FR" sz="1400" dirty="0" err="1" smtClean="0"/>
                        <a:t>Saving</a:t>
                      </a:r>
                      <a:r>
                        <a:rPr lang="fr-FR" sz="1400" dirty="0" smtClean="0"/>
                        <a:t>, D-CCO, Trace and MDT.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50947104"/>
              </p:ext>
            </p:extLst>
          </p:nvPr>
        </p:nvGraphicFramePr>
        <p:xfrm>
          <a:off x="109183" y="1923229"/>
          <a:ext cx="11778017" cy="3200066"/>
        </p:xfrm>
        <a:graphic>
          <a:graphicData uri="http://schemas.openxmlformats.org/drawingml/2006/table">
            <a:tbl>
              <a:tblPr firstRow="1" bandRow="1">
                <a:tableStyleId>{5C22544A-7EE6-4342-B048-85BDC9FD1C3A}</a:tableStyleId>
              </a:tblPr>
              <a:tblGrid>
                <a:gridCol w="1194718">
                  <a:extLst>
                    <a:ext uri="{9D8B030D-6E8A-4147-A177-3AD203B41FA5}">
                      <a16:colId xmlns="" xmlns:a16="http://schemas.microsoft.com/office/drawing/2014/main" val="570476699"/>
                    </a:ext>
                  </a:extLst>
                </a:gridCol>
                <a:gridCol w="6065890">
                  <a:extLst>
                    <a:ext uri="{9D8B030D-6E8A-4147-A177-3AD203B41FA5}">
                      <a16:colId xmlns="" xmlns:a16="http://schemas.microsoft.com/office/drawing/2014/main" val="2618836924"/>
                    </a:ext>
                  </a:extLst>
                </a:gridCol>
                <a:gridCol w="1514902">
                  <a:extLst>
                    <a:ext uri="{9D8B030D-6E8A-4147-A177-3AD203B41FA5}">
                      <a16:colId xmlns="" xmlns:a16="http://schemas.microsoft.com/office/drawing/2014/main" val="3016348962"/>
                    </a:ext>
                  </a:extLst>
                </a:gridCol>
                <a:gridCol w="1460310">
                  <a:extLst>
                    <a:ext uri="{9D8B030D-6E8A-4147-A177-3AD203B41FA5}">
                      <a16:colId xmlns="" xmlns:a16="http://schemas.microsoft.com/office/drawing/2014/main" val="3690116950"/>
                    </a:ext>
                  </a:extLst>
                </a:gridCol>
                <a:gridCol w="1542197">
                  <a:extLst>
                    <a:ext uri="{9D8B030D-6E8A-4147-A177-3AD203B41FA5}">
                      <a16:colId xmlns=""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13899">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S5-191442</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r>
                        <a:rPr lang="en-US" sz="1400" b="0" i="0" u="none" strike="noStrike" kern="1200" dirty="0" smtClean="0">
                          <a:solidFill>
                            <a:srgbClr val="000000"/>
                          </a:solidFill>
                          <a:effectLst/>
                          <a:latin typeface="+mn-lt"/>
                          <a:ea typeface="+mn-ea"/>
                          <a:cs typeface="+mn-cs"/>
                        </a:rPr>
                        <a:t>Reply LS on information on MEC work in 5G </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ETSI MEC</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endParaRPr lang="fr-F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S5-191285</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S5-191340</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smtClean="0">
                          <a:solidFill>
                            <a:srgbClr val="000000"/>
                          </a:solidFill>
                          <a:effectLst/>
                          <a:latin typeface="+mn-lt"/>
                        </a:rPr>
                        <a:t>Reply to: Ls from SA2 to SA5 on Collection of Slice Related Data Analytics from UEs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SA2</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SA4, </a:t>
                      </a: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 RAN2, RAN3</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S5-191290</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S5-191342</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Reply on Reply LS on Slice related Data Analytics </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 RAN, RAN2, RAN3</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S5-191343</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smtClean="0">
                          <a:solidFill>
                            <a:srgbClr val="000000"/>
                          </a:solidFill>
                          <a:effectLst/>
                          <a:latin typeface="+mn-lt"/>
                        </a:rPr>
                        <a:t>Reply to: Reply LS from SA4 to SA5 on Attributes for </a:t>
                      </a:r>
                      <a:r>
                        <a:rPr lang="en-US" sz="1400" b="0" i="0" u="none" strike="noStrike" dirty="0" err="1" smtClean="0">
                          <a:solidFill>
                            <a:srgbClr val="000000"/>
                          </a:solidFill>
                          <a:effectLst/>
                          <a:latin typeface="+mn-lt"/>
                        </a:rPr>
                        <a:t>QoE</a:t>
                      </a:r>
                      <a:r>
                        <a:rPr lang="en-US" sz="1400" b="0" i="0" u="none" strike="noStrike" dirty="0" smtClean="0">
                          <a:solidFill>
                            <a:srgbClr val="000000"/>
                          </a:solidFill>
                          <a:effectLst/>
                          <a:latin typeface="+mn-lt"/>
                        </a:rPr>
                        <a:t> measurement collection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SA4</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 RAN3, CT1</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S5-191292</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S5-191344</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reply on energy efficiency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ITU-T SG5</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ETSI EE</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S5-191295</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S5-191391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smtClean="0">
                          <a:solidFill>
                            <a:schemeClr val="tx1"/>
                          </a:solidFill>
                          <a:effectLst/>
                          <a:latin typeface="+mn-lt"/>
                        </a:rPr>
                        <a:t>LS on use case and definitions of PDCP end user throughput measurements </a:t>
                      </a:r>
                    </a:p>
                    <a:p>
                      <a:pPr marL="95250" indent="0" algn="l" fontAlgn="t"/>
                      <a:r>
                        <a:rPr lang="en-US" sz="1400" b="1" i="0" u="none" strike="noStrike" dirty="0" smtClean="0">
                          <a:solidFill>
                            <a:srgbClr val="FF0000"/>
                          </a:solidFill>
                          <a:effectLst/>
                          <a:latin typeface="+mn-lt"/>
                        </a:rPr>
                        <a:t>-&gt; for email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95250" algn="l" fontAlgn="t"/>
                      <a:r>
                        <a:rPr lang="fr-FR" sz="1400" b="0" i="0" u="none" strike="noStrike" dirty="0" smtClean="0">
                          <a:solidFill>
                            <a:schemeClr val="tx1"/>
                          </a:solidFill>
                          <a:effectLst/>
                          <a:latin typeface="+mn-lt"/>
                        </a:rPr>
                        <a:t>RAN2, RAN3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34337055"/>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28.806</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47847424"/>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SA#83</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917062261"/>
              </p:ext>
            </p:extLst>
          </p:nvPr>
        </p:nvGraphicFramePr>
        <p:xfrm>
          <a:off x="263778" y="2216380"/>
          <a:ext cx="11776295" cy="126379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gridCol w="2932386">
                  <a:extLst>
                    <a:ext uri="{9D8B030D-6E8A-4147-A177-3AD203B41FA5}">
                      <a16:colId xmlns:a16="http://schemas.microsoft.com/office/drawing/2014/main" xmlns=""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S5-191300</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Specification to TSG: TS 28.404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51754895"/>
              </p:ext>
            </p:extLst>
          </p:nvPr>
        </p:nvGraphicFramePr>
        <p:xfrm>
          <a:off x="413903" y="2216380"/>
          <a:ext cx="10981978" cy="1263799"/>
        </p:xfrm>
        <a:graphic>
          <a:graphicData uri="http://schemas.openxmlformats.org/drawingml/2006/table">
            <a:tbl>
              <a:tblPr firstRow="1" bandRow="1">
                <a:tableStyleId>{5C22544A-7EE6-4342-B048-85BDC9FD1C3A}</a:tableStyleId>
              </a:tblPr>
              <a:tblGrid>
                <a:gridCol w="8564747">
                  <a:extLst>
                    <a:ext uri="{9D8B030D-6E8A-4147-A177-3AD203B41FA5}">
                      <a16:colId xmlns:a16="http://schemas.microsoft.com/office/drawing/2014/main" xmlns=""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Draft TS 28.404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3484740123"/>
              </p:ext>
            </p:extLst>
          </p:nvPr>
        </p:nvGraphicFramePr>
        <p:xfrm>
          <a:off x="205362" y="2017820"/>
          <a:ext cx="11902966" cy="1935123"/>
        </p:xfrm>
        <a:graphic>
          <a:graphicData uri="http://schemas.openxmlformats.org/drawingml/2006/table">
            <a:tbl>
              <a:tblPr/>
              <a:tblGrid>
                <a:gridCol w="1346873">
                  <a:extLst>
                    <a:ext uri="{9D8B030D-6E8A-4147-A177-3AD203B41FA5}">
                      <a16:colId xmlns="" xmlns:a16="http://schemas.microsoft.com/office/drawing/2014/main" val="20000"/>
                    </a:ext>
                  </a:extLst>
                </a:gridCol>
                <a:gridCol w="1763640"/>
                <a:gridCol w="6634294">
                  <a:extLst>
                    <a:ext uri="{9D8B030D-6E8A-4147-A177-3AD203B41FA5}">
                      <a16:colId xmlns="" xmlns:a16="http://schemas.microsoft.com/office/drawing/2014/main"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S5-191345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r>
                        <a:rPr lang="fr-FR" sz="1400" dirty="0" smtClean="0"/>
                        <a:t>SID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kern="1200" dirty="0">
                          <a:solidFill>
                            <a:srgbClr val="000000"/>
                          </a:solidFill>
                          <a:effectLst/>
                          <a:latin typeface="+mn-lt"/>
                          <a:ea typeface="+mn-ea"/>
                          <a:cs typeface="+mn-cs"/>
                        </a:rPr>
                        <a:t>New WID on Study on non-public networks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kern="1200" dirty="0">
                          <a:solidFill>
                            <a:srgbClr val="000000"/>
                          </a:solidFill>
                          <a:effectLst/>
                          <a:latin typeface="+mn-lt"/>
                          <a:ea typeface="+mn-ea"/>
                          <a:cs typeface="+mn-cs"/>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24923">
                <a:tc>
                  <a:txBody>
                    <a:bodyPr/>
                    <a:lstStyle/>
                    <a:p>
                      <a:pPr marL="95250" indent="0" algn="l" fontAlgn="t"/>
                      <a:r>
                        <a:rPr lang="fr-FR" sz="1400" b="0" i="0" u="none" strike="noStrike" kern="1200" dirty="0" smtClean="0">
                          <a:solidFill>
                            <a:srgbClr val="000000"/>
                          </a:solidFill>
                          <a:effectLst/>
                          <a:latin typeface="+mn-lt"/>
                          <a:ea typeface="+mn-ea"/>
                          <a:cs typeface="+mn-cs"/>
                        </a:rPr>
                        <a:t>S5-191412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r>
                        <a:rPr lang="fr-FR" sz="1400" dirty="0" smtClean="0"/>
                        <a:t>SID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kern="1200">
                          <a:solidFill>
                            <a:srgbClr val="000000"/>
                          </a:solidFill>
                          <a:effectLst/>
                          <a:latin typeface="+mn-lt"/>
                          <a:ea typeface="+mn-ea"/>
                          <a:cs typeface="+mn-cs"/>
                        </a:rPr>
                        <a:t>New SID:  Study on management and orchestration aspects with integrated satellite components in a 5G networks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kern="1200" dirty="0" smtClean="0">
                          <a:solidFill>
                            <a:srgbClr val="000000"/>
                          </a:solidFill>
                          <a:effectLst/>
                          <a:latin typeface="+mn-lt"/>
                          <a:ea typeface="+mn-ea"/>
                          <a:cs typeface="+mn-cs"/>
                        </a:rPr>
                        <a:t>THALES, TNO, NOVAMINT, ESA</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S5-191413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r>
                        <a:rPr lang="fr-FR" sz="1400" dirty="0" smtClean="0"/>
                        <a:t>WID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kern="1200" dirty="0">
                          <a:solidFill>
                            <a:srgbClr val="000000"/>
                          </a:solidFill>
                          <a:effectLst/>
                          <a:latin typeface="+mn-lt"/>
                          <a:ea typeface="+mn-ea"/>
                          <a:cs typeface="+mn-cs"/>
                        </a:rPr>
                        <a:t>New WID proposal on integration of ONAP and 3GPP management framework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kern="1200" dirty="0">
                          <a:solidFill>
                            <a:srgbClr val="000000"/>
                          </a:solidFill>
                          <a:effectLst/>
                          <a:latin typeface="+mn-lt"/>
                          <a:ea typeface="+mn-ea"/>
                          <a:cs typeface="+mn-cs"/>
                        </a:rPr>
                        <a:t>AT&amp;T, </a:t>
                      </a:r>
                      <a:r>
                        <a:rPr lang="fr-FR" sz="1400" b="0" i="0" u="none" strike="noStrike" kern="1200" dirty="0" smtClean="0">
                          <a:solidFill>
                            <a:srgbClr val="000000"/>
                          </a:solidFill>
                          <a:effectLst/>
                          <a:latin typeface="+mn-lt"/>
                          <a:ea typeface="+mn-ea"/>
                          <a:cs typeface="+mn-cs"/>
                        </a:rPr>
                        <a:t>Deutsche Telekom, Orange</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(1/4)</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233560952"/>
              </p:ext>
            </p:extLst>
          </p:nvPr>
        </p:nvGraphicFramePr>
        <p:xfrm>
          <a:off x="450373" y="1717490"/>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410735">
                  <a:extLst>
                    <a:ext uri="{9D8B030D-6E8A-4147-A177-3AD203B41FA5}">
                      <a16:colId xmlns:a16="http://schemas.microsoft.com/office/drawing/2014/main" xmlns=""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S5-191134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defTabSz="1219170" rtl="0" eaLnBrk="1" fontAlgn="t" latinLnBrk="0" hangingPunct="1"/>
                      <a:r>
                        <a:rPr lang="fr-FR" sz="1400" b="0" i="0" u="none" strike="noStrike" kern="1200" dirty="0">
                          <a:solidFill>
                            <a:srgbClr val="000000"/>
                          </a:solidFill>
                          <a:effectLst/>
                          <a:latin typeface="+mn-lt"/>
                          <a:ea typeface="+mn-ea"/>
                          <a:cs typeface="+mn-cs"/>
                        </a:rPr>
                        <a:t>Rel-15 CR TS 28.531 Update management services tables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kern="1200" dirty="0">
                          <a:solidFill>
                            <a:srgbClr val="000000"/>
                          </a:solidFill>
                          <a:effectLst/>
                          <a:latin typeface="+mn-lt"/>
                          <a:ea typeface="+mn-ea"/>
                          <a:cs typeface="+mn-cs"/>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Rel-16 CR TS 28.531 Update management services tables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Rel-15 CR TS 28.531 Correction on procedure of Network Slice Subnet Instance Deallocation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28.531 Correction on procedure of Network Slice Subnet Instance Deallocation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Rel-15 CR TS 28.541 </a:t>
                      </a:r>
                      <a:r>
                        <a:rPr lang="fr-FR" sz="1400" b="0" i="0" u="none" strike="noStrike" dirty="0" err="1">
                          <a:solidFill>
                            <a:srgbClr val="000000"/>
                          </a:solidFill>
                          <a:effectLst/>
                          <a:latin typeface="+mn-lt"/>
                        </a:rPr>
                        <a:t>Remove</a:t>
                      </a:r>
                      <a:r>
                        <a:rPr lang="fr-FR" sz="1400" b="0" i="0" u="none" strike="noStrike" dirty="0">
                          <a:solidFill>
                            <a:srgbClr val="000000"/>
                          </a:solidFill>
                          <a:effectLst/>
                          <a:latin typeface="+mn-lt"/>
                        </a:rPr>
                        <a:t> duplicate </a:t>
                      </a:r>
                      <a:r>
                        <a:rPr lang="fr-FR" sz="1400" b="0" i="0" u="none" strike="noStrike" dirty="0" err="1">
                          <a:solidFill>
                            <a:srgbClr val="000000"/>
                          </a:solidFill>
                          <a:effectLst/>
                          <a:latin typeface="+mn-lt"/>
                        </a:rPr>
                        <a:t>definition</a:t>
                      </a:r>
                      <a:r>
                        <a:rPr lang="fr-FR" sz="1400" b="0" i="0" u="none" strike="noStrike" dirty="0">
                          <a:solidFill>
                            <a:srgbClr val="000000"/>
                          </a:solidFill>
                          <a:effectLst/>
                          <a:latin typeface="+mn-lt"/>
                        </a:rPr>
                        <a:t> for </a:t>
                      </a:r>
                      <a:r>
                        <a:rPr lang="fr-FR" sz="1400" b="0" i="0" u="none" strike="noStrike" dirty="0" err="1">
                          <a:solidFill>
                            <a:srgbClr val="000000"/>
                          </a:solidFill>
                          <a:effectLst/>
                          <a:latin typeface="+mn-lt"/>
                        </a:rPr>
                        <a:t>ExternalNRCellCU</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Resolution of Editor's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Resolution of Editor's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Resolution of Editor's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err="1">
                          <a:solidFill>
                            <a:srgbClr val="000000"/>
                          </a:solidFill>
                          <a:effectLst/>
                          <a:latin typeface="+mn-lt"/>
                        </a:rPr>
                        <a:t>Resolution</a:t>
                      </a:r>
                      <a:r>
                        <a:rPr lang="fr-FR" sz="1400" b="0" i="0" u="none" strike="noStrike" dirty="0">
                          <a:solidFill>
                            <a:srgbClr val="000000"/>
                          </a:solidFill>
                          <a:effectLst/>
                          <a:latin typeface="+mn-lt"/>
                        </a:rPr>
                        <a:t> of </a:t>
                      </a:r>
                      <a:r>
                        <a:rPr lang="fr-FR" sz="1400" b="0" i="0" u="none" strike="noStrike" dirty="0" err="1">
                          <a:solidFill>
                            <a:srgbClr val="000000"/>
                          </a:solidFill>
                          <a:effectLst/>
                          <a:latin typeface="+mn-lt"/>
                        </a:rPr>
                        <a:t>Editor's</a:t>
                      </a:r>
                      <a:r>
                        <a:rPr lang="fr-FR" sz="1400" b="0" i="0" u="none" strike="noStrike" dirty="0">
                          <a:solidFill>
                            <a:srgbClr val="000000"/>
                          </a:solidFill>
                          <a:effectLst/>
                          <a:latin typeface="+mn-lt"/>
                        </a:rPr>
                        <a:t>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err="1">
                          <a:solidFill>
                            <a:srgbClr val="000000"/>
                          </a:solidFill>
                          <a:effectLst/>
                          <a:latin typeface="+mn-lt"/>
                        </a:rPr>
                        <a:t>Resolution</a:t>
                      </a:r>
                      <a:r>
                        <a:rPr lang="fr-FR" sz="1400" b="0" i="0" u="none" strike="noStrike" dirty="0">
                          <a:solidFill>
                            <a:srgbClr val="000000"/>
                          </a:solidFill>
                          <a:effectLst/>
                          <a:latin typeface="+mn-lt"/>
                        </a:rPr>
                        <a:t> of </a:t>
                      </a:r>
                      <a:r>
                        <a:rPr lang="fr-FR" sz="1400" b="0" i="0" u="none" strike="noStrike" dirty="0" err="1">
                          <a:solidFill>
                            <a:srgbClr val="000000"/>
                          </a:solidFill>
                          <a:effectLst/>
                          <a:latin typeface="+mn-lt"/>
                        </a:rPr>
                        <a:t>Editor's</a:t>
                      </a:r>
                      <a:r>
                        <a:rPr lang="fr-FR" sz="1400" b="0" i="0" u="none" strike="noStrike" dirty="0">
                          <a:solidFill>
                            <a:srgbClr val="000000"/>
                          </a:solidFill>
                          <a:effectLst/>
                          <a:latin typeface="+mn-lt"/>
                        </a:rPr>
                        <a:t>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(2/4)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94694958"/>
              </p:ext>
            </p:extLst>
          </p:nvPr>
        </p:nvGraphicFramePr>
        <p:xfrm>
          <a:off x="423078" y="1635611"/>
          <a:ext cx="10972802" cy="3384691"/>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S5-191217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Rel-11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Rel-12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Rel-13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S5-191220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Rel-14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S5-191221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Rel-15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S5-191222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a:solidFill>
                            <a:srgbClr val="000000"/>
                          </a:solidFill>
                          <a:effectLst/>
                          <a:latin typeface="+mn-lt"/>
                        </a:rPr>
                        <a:t>CR Rel-15 28541 Add NR attributes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S5-191357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a:solidFill>
                            <a:srgbClr val="000000"/>
                          </a:solidFill>
                          <a:effectLst/>
                          <a:latin typeface="+mn-lt"/>
                        </a:rPr>
                        <a:t>TS 28541 use of </a:t>
                      </a:r>
                      <a:r>
                        <a:rPr lang="en-US" sz="1400" b="0" i="0" u="none" strike="noStrike" dirty="0" err="1">
                          <a:solidFill>
                            <a:srgbClr val="000000"/>
                          </a:solidFill>
                          <a:effectLst/>
                          <a:latin typeface="+mn-lt"/>
                        </a:rPr>
                        <a:t>nCI</a:t>
                      </a:r>
                      <a:r>
                        <a:rPr lang="en-US" sz="1400" b="0" i="0" u="none" strike="noStrike" dirty="0">
                          <a:solidFill>
                            <a:srgbClr val="000000"/>
                          </a:solidFill>
                          <a:effectLst/>
                          <a:latin typeface="+mn-lt"/>
                        </a:rPr>
                        <a:t> and </a:t>
                      </a:r>
                      <a:r>
                        <a:rPr lang="en-US" sz="1400" b="0" i="0" u="none" strike="noStrike" dirty="0" err="1">
                          <a:solidFill>
                            <a:srgbClr val="000000"/>
                          </a:solidFill>
                          <a:effectLst/>
                          <a:latin typeface="+mn-lt"/>
                        </a:rPr>
                        <a:t>plmnIdList</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S5-191359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Rel-15 CR TS 28.532 Correction of references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3467774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25101458"/>
              </p:ext>
            </p:extLst>
          </p:nvPr>
        </p:nvGraphicFramePr>
        <p:xfrm>
          <a:off x="423078" y="1635611"/>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S5-191414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a:solidFill>
                            <a:srgbClr val="000000"/>
                          </a:solidFill>
                          <a:effectLst/>
                          <a:latin typeface="+mn-lt"/>
                        </a:rPr>
                        <a:t>CR Rel-15 28.552 Revise performance measurements for UDM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S5-191419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Rel-15 28.552 Editorial clean-up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28.552 Editorial clean-up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Rel-11 28.658 Correct PLMN ID List Type </a:t>
                      </a:r>
                      <a:r>
                        <a:rPr lang="en-US" sz="1400" b="0" i="0" u="none" strike="noStrike" dirty="0" smtClean="0">
                          <a:solidFill>
                            <a:srgbClr val="000000"/>
                          </a:solidFill>
                          <a:effectLst/>
                          <a:latin typeface="+mn-lt"/>
                        </a:rPr>
                        <a:t>in </a:t>
                      </a:r>
                      <a:r>
                        <a:rPr lang="en-US" sz="1400" b="0" i="0" u="none" strike="noStrike" dirty="0">
                          <a:solidFill>
                            <a:srgbClr val="000000"/>
                          </a:solidFill>
                          <a:effectLst/>
                          <a:latin typeface="+mn-lt"/>
                        </a:rPr>
                        <a:t>Stage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Rel-12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Rel-13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Rel-14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Rel-15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Correction of </a:t>
                      </a:r>
                      <a:r>
                        <a:rPr lang="fr-FR" sz="1400" b="0" i="0" u="none" strike="noStrike" dirty="0" err="1">
                          <a:solidFill>
                            <a:srgbClr val="000000"/>
                          </a:solidFill>
                          <a:effectLst/>
                          <a:latin typeface="+mn-lt"/>
                        </a:rPr>
                        <a:t>references</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(4/4)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02354433"/>
              </p:ext>
            </p:extLst>
          </p:nvPr>
        </p:nvGraphicFramePr>
        <p:xfrm>
          <a:off x="423078" y="1881275"/>
          <a:ext cx="10972802" cy="3089633"/>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Removal of reference to a temporary joint working group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Removal of reference to a temporary joint working group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S5-191437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S5-191438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S5-191439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S5-191440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Rel-15 CR TS 28.541 Correct the definition for resourceSharingLevel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S5-191447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S5-191494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a:solidFill>
                            <a:srgbClr val="000000"/>
                          </a:solidFill>
                          <a:effectLst/>
                          <a:latin typeface="+mn-lt"/>
                        </a:rPr>
                        <a:t>CR Rel-15 28.554 Revise KPI subscribers of single network slice instance through UDM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238634118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2129669254"/>
              </p:ext>
            </p:extLst>
          </p:nvPr>
        </p:nvGraphicFramePr>
        <p:xfrm>
          <a:off x="382137" y="1765742"/>
          <a:ext cx="11341289" cy="3010341"/>
        </p:xfrm>
        <a:graphic>
          <a:graphicData uri="http://schemas.openxmlformats.org/drawingml/2006/table">
            <a:tbl>
              <a:tblPr/>
              <a:tblGrid>
                <a:gridCol w="1242935">
                  <a:extLst>
                    <a:ext uri="{9D8B030D-6E8A-4147-A177-3AD203B41FA5}">
                      <a16:colId xmlns="" xmlns:a16="http://schemas.microsoft.com/office/drawing/2014/main" val="20000"/>
                    </a:ext>
                  </a:extLst>
                </a:gridCol>
                <a:gridCol w="7015703">
                  <a:extLst>
                    <a:ext uri="{9D8B030D-6E8A-4147-A177-3AD203B41FA5}">
                      <a16:colId xmlns="" xmlns:a16="http://schemas.microsoft.com/office/drawing/2014/main"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09433">
                <a:tc>
                  <a:txBody>
                    <a:bodyPr/>
                    <a:lstStyle/>
                    <a:p>
                      <a:pPr marL="82550" indent="0" algn="l" fontAlgn="t"/>
                      <a:r>
                        <a:rPr lang="fr-FR" sz="1400" b="0" i="0" u="none" strike="noStrike" dirty="0" smtClean="0">
                          <a:solidFill>
                            <a:srgbClr val="000000"/>
                          </a:solidFill>
                          <a:effectLst/>
                          <a:latin typeface="+mn-lt"/>
                        </a:rPr>
                        <a:t>S5-191224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Discussion paper on stage 2 template for data types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09433">
                <a:tc>
                  <a:txBody>
                    <a:bodyPr/>
                    <a:lstStyle/>
                    <a:p>
                      <a:pPr marL="82550" indent="0" algn="l" fontAlgn="t"/>
                      <a:r>
                        <a:rPr lang="fr-FR" sz="1400" b="0" i="0" u="none" strike="noStrike" dirty="0" smtClean="0">
                          <a:solidFill>
                            <a:srgbClr val="000000"/>
                          </a:solidFill>
                          <a:effectLst/>
                          <a:latin typeface="+mn-lt"/>
                        </a:rPr>
                        <a:t>S5-191265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Discussion paper around Data Volume measurement for EE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09433">
                <a:tc>
                  <a:txBody>
                    <a:bodyPr/>
                    <a:lstStyle/>
                    <a:p>
                      <a:pPr marL="82550" indent="0" algn="l" fontAlgn="t"/>
                      <a:r>
                        <a:rPr lang="fr-FR" sz="1400" b="0" i="0" u="none" strike="noStrike" dirty="0" smtClean="0">
                          <a:solidFill>
                            <a:srgbClr val="000000"/>
                          </a:solidFill>
                          <a:effectLst/>
                          <a:latin typeface="+mn-lt"/>
                        </a:rPr>
                        <a:t>S5-191339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Improvement of handling of revisions in OAM&amp;P SWG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OAM&amp;P SWG chair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09433">
                <a:tc>
                  <a:txBody>
                    <a:bodyPr/>
                    <a:lstStyle/>
                    <a:p>
                      <a:pPr marL="82550" indent="0" algn="l" fontAlgn="t"/>
                      <a:r>
                        <a:rPr lang="fr-FR" sz="1400" b="0" i="0" u="none" strike="noStrike" kern="1200" dirty="0" smtClean="0">
                          <a:solidFill>
                            <a:srgbClr val="000000"/>
                          </a:solidFill>
                          <a:effectLst/>
                          <a:latin typeface="+mn-lt"/>
                          <a:ea typeface="+mn-ea"/>
                          <a:cs typeface="+mn-cs"/>
                        </a:rPr>
                        <a:t>S5-191347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Discussion on a new Work Item proposal on integration of 3GPP and ONAP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de-DE" sz="1400" b="0" i="0" u="none" strike="noStrike" dirty="0">
                          <a:solidFill>
                            <a:srgbClr val="000000"/>
                          </a:solidFill>
                          <a:effectLst/>
                          <a:latin typeface="+mn-lt"/>
                        </a:rPr>
                        <a:t>AT&amp;T, Deutsche Telekom, Ericsson, Huawei, Nokia,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S5-191418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Discussion paper on stage 3 protocol for performance data streaming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4842">
                <a:tc>
                  <a:txBody>
                    <a:bodyPr/>
                    <a:lstStyle/>
                    <a:p>
                      <a:pPr marL="82550" indent="0" algn="l" fontAlgn="t"/>
                      <a:r>
                        <a:rPr lang="fr-FR" sz="1400" b="0" i="0" u="none" strike="noStrike" dirty="0" smtClean="0">
                          <a:solidFill>
                            <a:srgbClr val="000000"/>
                          </a:solidFill>
                          <a:effectLst/>
                          <a:latin typeface="+mn-lt"/>
                        </a:rPr>
                        <a:t>S5-191245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Discussion paper around KPI for DRB Accessibility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116623</TotalTime>
  <Words>3081</Words>
  <Application>Microsoft Office PowerPoint</Application>
  <PresentationFormat>Personnalisé</PresentationFormat>
  <Paragraphs>741</Paragraphs>
  <Slides>33</Slides>
  <Notes>28</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Office Theme</vt:lpstr>
      <vt:lpstr>    SA5 OAM&amp;P SWG Exec Report SA5#123, 21 – 25 January 2019 Montreal (Canada)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SA#83</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USER2</cp:lastModifiedBy>
  <cp:revision>2623</cp:revision>
  <dcterms:created xsi:type="dcterms:W3CDTF">2008-08-30T09:32:10Z</dcterms:created>
  <dcterms:modified xsi:type="dcterms:W3CDTF">2019-01-25T20:14:31Z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