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Relationships xmlns="http://schemas.openxmlformats.org/package/2006/relationships">
    <Relationship Id="rId3" Type="http://schemas.openxmlformats.org/package/2006/relationships/metadata/core-properties" Target="docProps/core.xml" />
    <Relationship Id="rId2" Type="http://schemas.openxmlformats.org/package/2006/relationships/metadata/thumbnail" Target="docProps/thumbnail.jpeg" />
    <Relationship Id="rId1" Type="http://schemas.openxmlformats.org/officeDocument/2006/relationships/officeDocument" Target="ppt/presentation.xml" />
    <Relationship Id="rId4" Type="http://schemas.openxmlformats.org/officeDocument/2006/relationships/extended-properties" Target="docProps/app.xml" />
    <Relationship Id="rId5" Type="http://schemas.openxmlformats.org/officeDocument/2006/relationships/custom-properties" Target="docProps/custom.xml" />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66" r:id="rId4"/>
    <p:sldId id="276" r:id="rId5"/>
    <p:sldId id="265" r:id="rId6"/>
    <p:sldId id="269" r:id="rId7"/>
    <p:sldId id="267" r:id="rId8"/>
    <p:sldId id="271" r:id="rId9"/>
    <p:sldId id="272" r:id="rId10"/>
    <p:sldId id="259" r:id="rId11"/>
    <p:sldId id="277" r:id="rId12"/>
    <p:sldId id="281" r:id="rId13"/>
    <p:sldId id="275" r:id="rId14"/>
    <p:sldId id="274" r:id="rId15"/>
    <p:sldId id="278" r:id="rId16"/>
    <p:sldId id="279" r:id="rId17"/>
    <p:sldId id="280" r:id="rId18"/>
    <p:sldId id="28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 Flauw" initials="MF"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8879AF-1DF1-437E-BB9D-605FEEDA4E74}" type="datetimeFigureOut">
              <a:rPr lang="en-US" smtClean="0"/>
              <a:t>1/14/2013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8D7BBB-DE50-42A6-9EEC-B349B811440A}" type="slidenum">
              <a:rPr lang="en-US" smtClean="0"/>
              <a:t>‹#›</a:t>
            </a:fld>
            <a:endParaRPr lang="en-US" dirty="0"/>
          </a:p>
        </p:txBody>
      </p:sp>
    </p:spTree>
    <p:extLst>
      <p:ext uri="{BB962C8B-B14F-4D97-AF65-F5344CB8AC3E}">
        <p14:creationId xmlns:p14="http://schemas.microsoft.com/office/powerpoint/2010/main" val="931132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efault Slide with Subtitle">
    <p:spTree>
      <p:nvGrpSpPr>
        <p:cNvPr id="1" name=""/>
        <p:cNvGrpSpPr/>
        <p:nvPr/>
      </p:nvGrpSpPr>
      <p:grpSpPr>
        <a:xfrm>
          <a:off x="0" y="0"/>
          <a:ext cx="0" cy="0"/>
          <a:chOff x="0" y="0"/>
          <a:chExt cx="0" cy="0"/>
        </a:xfrm>
      </p:grpSpPr>
      <p:sp>
        <p:nvSpPr>
          <p:cNvPr id="16" name="Text Placeholder 11"/>
          <p:cNvSpPr>
            <a:spLocks noGrp="1"/>
          </p:cNvSpPr>
          <p:nvPr>
            <p:ph type="body" sz="quarter" idx="10"/>
          </p:nvPr>
        </p:nvSpPr>
        <p:spPr>
          <a:xfrm>
            <a:off x="283028" y="835251"/>
            <a:ext cx="8645071" cy="402553"/>
          </a:xfrm>
        </p:spPr>
        <p:txBody>
          <a:bodyPr tIns="0" bIns="0" anchor="ctr">
            <a:noAutofit/>
          </a:bodyPr>
          <a:lstStyle>
            <a:lvl1pPr algn="r">
              <a:buNone/>
              <a:defRPr sz="2000" b="1" i="1">
                <a:solidFill>
                  <a:schemeClr val="accent2"/>
                </a:solidFill>
                <a:effectLst/>
              </a:defRPr>
            </a:lvl1pPr>
          </a:lstStyle>
          <a:p>
            <a:pPr lvl="0"/>
            <a:r>
              <a:rPr lang="en-US" smtClean="0"/>
              <a:t>Click to edit Master text styles</a:t>
            </a:r>
          </a:p>
        </p:txBody>
      </p:sp>
      <p:sp>
        <p:nvSpPr>
          <p:cNvPr id="2" name="Title 1"/>
          <p:cNvSpPr>
            <a:spLocks noGrp="1"/>
          </p:cNvSpPr>
          <p:nvPr>
            <p:ph type="title"/>
          </p:nvPr>
        </p:nvSpPr>
        <p:spPr>
          <a:xfrm>
            <a:off x="2183312" y="94895"/>
            <a:ext cx="6738257" cy="743461"/>
          </a:xfrm>
        </p:spPr>
        <p:txBody>
          <a:bodyPr/>
          <a:lstStyle>
            <a:lvl1pPr>
              <a:defRPr>
                <a:solidFill>
                  <a:schemeClr val="tx2"/>
                </a:solidFill>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Layout, No Orb">
    <p:spTree>
      <p:nvGrpSpPr>
        <p:cNvPr id="1" name=""/>
        <p:cNvGrpSpPr/>
        <p:nvPr/>
      </p:nvGrpSpPr>
      <p:grpSpPr>
        <a:xfrm>
          <a:off x="0" y="0"/>
          <a:ext cx="0" cy="0"/>
          <a:chOff x="0" y="0"/>
          <a:chExt cx="0" cy="0"/>
        </a:xfrm>
      </p:grpSpPr>
      <p:sp>
        <p:nvSpPr>
          <p:cNvPr id="5" name="Rectangle 4"/>
          <p:cNvSpPr/>
          <p:nvPr/>
        </p:nvSpPr>
        <p:spPr bwMode="white">
          <a:xfrm>
            <a:off x="0" y="5410200"/>
            <a:ext cx="9144000" cy="1447800"/>
          </a:xfrm>
          <a:prstGeom prst="rect">
            <a:avLst/>
          </a:prstGeom>
          <a:solidFill>
            <a:schemeClr val="bg1"/>
          </a:solidFill>
          <a:ln>
            <a:noFill/>
          </a:ln>
          <a:effectLst>
            <a:outerShdw blurRad="88900" dist="50800" dir="2700000" algn="tl" rotWithShape="0">
              <a:prstClr val="black">
                <a:alpha val="22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smtClean="0">
              <a:effectLst>
                <a:outerShdw blurRad="38100" dist="38100" dir="2700000" algn="tl">
                  <a:srgbClr val="000000">
                    <a:alpha val="43137"/>
                  </a:srgbClr>
                </a:outerShdw>
              </a:effectLst>
            </a:endParaRPr>
          </a:p>
        </p:txBody>
      </p:sp>
      <p:sp>
        <p:nvSpPr>
          <p:cNvPr id="7" name="Rectangle 6"/>
          <p:cNvSpPr/>
          <p:nvPr/>
        </p:nvSpPr>
        <p:spPr>
          <a:xfrm>
            <a:off x="220717" y="6479659"/>
            <a:ext cx="5044966" cy="415498"/>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7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Copyright © 2011 TeleManagement Forum, All Rights Reserved.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endParaRPr lang="en-US" sz="700" dirty="0" smtClean="0"/>
          </a:p>
          <a:p>
            <a:endParaRPr lang="en-US" sz="700" dirty="0"/>
          </a:p>
        </p:txBody>
      </p:sp>
      <p:sp>
        <p:nvSpPr>
          <p:cNvPr id="8" name="Title 1"/>
          <p:cNvSpPr>
            <a:spLocks noGrp="1"/>
          </p:cNvSpPr>
          <p:nvPr>
            <p:ph type="title"/>
          </p:nvPr>
        </p:nvSpPr>
        <p:spPr>
          <a:xfrm>
            <a:off x="2183312" y="-22301"/>
            <a:ext cx="6738257" cy="972796"/>
          </a:xfrm>
        </p:spPr>
        <p:txBody>
          <a:bodyPr/>
          <a:lstStyle>
            <a:lvl1pPr>
              <a:defRPr>
                <a:solidFill>
                  <a:schemeClr val="tx2"/>
                </a:solidFill>
              </a:defRPr>
            </a:lvl1pPr>
          </a:lstStyle>
          <a:p>
            <a:r>
              <a:rPr lang="en-US" smtClean="0"/>
              <a:t>Click to edit Master title style</a:t>
            </a:r>
            <a:endParaRPr lang="en-US" dirty="0"/>
          </a:p>
        </p:txBody>
      </p:sp>
      <p:sp>
        <p:nvSpPr>
          <p:cNvPr id="6" name="TextBox 5"/>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fault Layout with Subtitle, No Orb">
    <p:spTree>
      <p:nvGrpSpPr>
        <p:cNvPr id="1" name=""/>
        <p:cNvGrpSpPr/>
        <p:nvPr/>
      </p:nvGrpSpPr>
      <p:grpSpPr>
        <a:xfrm>
          <a:off x="0" y="0"/>
          <a:ext cx="0" cy="0"/>
          <a:chOff x="0" y="0"/>
          <a:chExt cx="0" cy="0"/>
        </a:xfrm>
      </p:grpSpPr>
      <p:sp>
        <p:nvSpPr>
          <p:cNvPr id="15" name="Rectangle 14"/>
          <p:cNvSpPr/>
          <p:nvPr/>
        </p:nvSpPr>
        <p:spPr bwMode="white">
          <a:xfrm>
            <a:off x="0" y="5410200"/>
            <a:ext cx="9144000" cy="1447800"/>
          </a:xfrm>
          <a:prstGeom prst="rect">
            <a:avLst/>
          </a:prstGeom>
          <a:solidFill>
            <a:schemeClr val="bg1"/>
          </a:solidFill>
          <a:ln>
            <a:noFill/>
          </a:ln>
          <a:effectLst>
            <a:outerShdw blurRad="88900" dist="50800" dir="2700000" algn="tl" rotWithShape="0">
              <a:prstClr val="black">
                <a:alpha val="22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smtClean="0">
              <a:effectLst>
                <a:outerShdw blurRad="38100" dist="38100" dir="2700000" algn="tl">
                  <a:srgbClr val="000000">
                    <a:alpha val="43137"/>
                  </a:srgbClr>
                </a:outerShdw>
              </a:effectLst>
            </a:endParaRPr>
          </a:p>
        </p:txBody>
      </p:sp>
      <p:sp>
        <p:nvSpPr>
          <p:cNvPr id="7" name="Rectangle 6"/>
          <p:cNvSpPr/>
          <p:nvPr/>
        </p:nvSpPr>
        <p:spPr>
          <a:xfrm>
            <a:off x="220717" y="6479659"/>
            <a:ext cx="5044966" cy="461665"/>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
            </a:r>
            <a:br>
              <a:rPr lang="en-US" sz="700" kern="1200" dirty="0" smtClean="0">
                <a:solidFill>
                  <a:schemeClr val="tx1"/>
                </a:solidFill>
                <a:latin typeface="+mn-lt"/>
                <a:ea typeface="+mn-ea"/>
                <a:cs typeface="+mn-cs"/>
              </a:rPr>
            </a:br>
            <a:r>
              <a:rPr lang="en-US" sz="700" kern="1200" dirty="0" smtClean="0">
                <a:solidFill>
                  <a:schemeClr val="tx1"/>
                </a:solidFill>
                <a:latin typeface="+mn-lt"/>
                <a:ea typeface="+mn-ea"/>
                <a:cs typeface="+mn-cs"/>
              </a:rPr>
              <a:t>Copyright © 2011 TeleManagement Forum, All Rights Reserved.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endParaRPr lang="en-US" sz="700" dirty="0" smtClean="0"/>
          </a:p>
          <a:p>
            <a:endParaRPr lang="en-US" sz="1000" dirty="0"/>
          </a:p>
        </p:txBody>
      </p:sp>
      <p:sp>
        <p:nvSpPr>
          <p:cNvPr id="10" name="Text Placeholder 11"/>
          <p:cNvSpPr>
            <a:spLocks noGrp="1"/>
          </p:cNvSpPr>
          <p:nvPr>
            <p:ph type="body" sz="quarter" idx="10"/>
          </p:nvPr>
        </p:nvSpPr>
        <p:spPr>
          <a:xfrm>
            <a:off x="283028" y="835251"/>
            <a:ext cx="8645071" cy="402553"/>
          </a:xfrm>
        </p:spPr>
        <p:txBody>
          <a:bodyPr tIns="0" bIns="0" anchor="ctr">
            <a:noAutofit/>
          </a:bodyPr>
          <a:lstStyle>
            <a:lvl1pPr algn="r">
              <a:buNone/>
              <a:defRPr sz="2000" b="1" i="1">
                <a:solidFill>
                  <a:schemeClr val="accent2"/>
                </a:solidFill>
                <a:effectLst/>
              </a:defRPr>
            </a:lvl1pPr>
          </a:lstStyle>
          <a:p>
            <a:pPr lvl="0"/>
            <a:r>
              <a:rPr lang="en-US" smtClean="0"/>
              <a:t>Click to edit Master text styles</a:t>
            </a:r>
          </a:p>
        </p:txBody>
      </p:sp>
      <p:sp>
        <p:nvSpPr>
          <p:cNvPr id="11" name="Title 1"/>
          <p:cNvSpPr>
            <a:spLocks noGrp="1"/>
          </p:cNvSpPr>
          <p:nvPr>
            <p:ph type="title"/>
          </p:nvPr>
        </p:nvSpPr>
        <p:spPr>
          <a:xfrm>
            <a:off x="2183312" y="94895"/>
            <a:ext cx="6738257" cy="743461"/>
          </a:xfrm>
        </p:spPr>
        <p:txBody>
          <a:bodyPr/>
          <a:lstStyle>
            <a:lvl1pPr>
              <a:defRPr>
                <a:solidFill>
                  <a:schemeClr val="tx2"/>
                </a:solidFill>
              </a:defRPr>
            </a:lvl1pPr>
          </a:lstStyle>
          <a:p>
            <a:r>
              <a:rPr lang="en-US" smtClean="0"/>
              <a:t>Click to edit Master title style</a:t>
            </a:r>
            <a:endParaRPr lang="en-US" dirty="0"/>
          </a:p>
        </p:txBody>
      </p:sp>
      <p:sp>
        <p:nvSpPr>
          <p:cNvPr id="6" name="TextBox 5"/>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Cogs">
    <p:spTree>
      <p:nvGrpSpPr>
        <p:cNvPr id="1" name=""/>
        <p:cNvGrpSpPr/>
        <p:nvPr/>
      </p:nvGrpSpPr>
      <p:grpSpPr>
        <a:xfrm>
          <a:off x="0" y="0"/>
          <a:ext cx="0" cy="0"/>
          <a:chOff x="0" y="0"/>
          <a:chExt cx="0" cy="0"/>
        </a:xfrm>
      </p:grpSpPr>
      <p:pic>
        <p:nvPicPr>
          <p:cNvPr id="7" name="Picture 6"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8" name="Group 7"/>
          <p:cNvGrpSpPr/>
          <p:nvPr/>
        </p:nvGrpSpPr>
        <p:grpSpPr>
          <a:xfrm>
            <a:off x="3830127" y="80180"/>
            <a:ext cx="5201729" cy="1213361"/>
            <a:chOff x="3830127" y="80180"/>
            <a:chExt cx="5201729" cy="1213361"/>
          </a:xfrm>
        </p:grpSpPr>
        <p:sp>
          <p:nvSpPr>
            <p:cNvPr id="5" name="Rectangle 4"/>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4" name="Rectangle 3"/>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52365" y="301164"/>
              <a:ext cx="4197096" cy="940621"/>
            </a:xfrm>
            <a:prstGeom prst="rect">
              <a:avLst/>
            </a:prstGeom>
          </p:spPr>
        </p:pic>
      </p:grpSp>
      <p:sp>
        <p:nvSpPr>
          <p:cNvPr id="11" name="TextBox 10"/>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Simplicity">
    <p:spTree>
      <p:nvGrpSpPr>
        <p:cNvPr id="1" name=""/>
        <p:cNvGrpSpPr/>
        <p:nvPr/>
      </p:nvGrpSpPr>
      <p:grpSpPr>
        <a:xfrm>
          <a:off x="0" y="0"/>
          <a:ext cx="0" cy="0"/>
          <a:chOff x="0" y="0"/>
          <a:chExt cx="0" cy="0"/>
        </a:xfrm>
      </p:grpSpPr>
      <p:pic>
        <p:nvPicPr>
          <p:cNvPr id="5" name="Picture 4"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descr="grn-room.jpg"/>
          <p:cNvPicPr>
            <a:picLocks noChangeAspect="1"/>
          </p:cNvPicPr>
          <p:nvPr/>
        </p:nvPicPr>
        <p:blipFill>
          <a:blip r:embed="rId3" cstate="email"/>
          <a:stretch>
            <a:fillRect/>
          </a:stretch>
        </p:blipFill>
        <p:spPr>
          <a:xfrm>
            <a:off x="0" y="3054974"/>
            <a:ext cx="9144000" cy="2340864"/>
          </a:xfrm>
          <a:prstGeom prst="rect">
            <a:avLst/>
          </a:prstGeom>
        </p:spPr>
      </p:pic>
      <p:sp>
        <p:nvSpPr>
          <p:cNvPr id="7" name="Rectangle 6"/>
          <p:cNvSpPr/>
          <p:nvPr/>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grpSp>
        <p:nvGrpSpPr>
          <p:cNvPr id="8" name="Group 7"/>
          <p:cNvGrpSpPr/>
          <p:nvPr/>
        </p:nvGrpSpPr>
        <p:grpSpPr>
          <a:xfrm>
            <a:off x="3830127" y="80180"/>
            <a:ext cx="5201729" cy="1213361"/>
            <a:chOff x="3830127" y="80180"/>
            <a:chExt cx="5201729" cy="1213361"/>
          </a:xfrm>
        </p:grpSpPr>
        <p:sp>
          <p:nvSpPr>
            <p:cNvPr id="9" name="Rectangle 8"/>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11" name="Rectangle 10"/>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52365" y="301164"/>
              <a:ext cx="4197096" cy="940621"/>
            </a:xfrm>
            <a:prstGeom prst="rect">
              <a:avLst/>
            </a:prstGeom>
          </p:spPr>
        </p:pic>
      </p:grpSp>
      <p:sp>
        <p:nvSpPr>
          <p:cNvPr id="13" name="TextBox 12"/>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Vault">
    <p:spTree>
      <p:nvGrpSpPr>
        <p:cNvPr id="1" name=""/>
        <p:cNvGrpSpPr/>
        <p:nvPr/>
      </p:nvGrpSpPr>
      <p:grpSpPr>
        <a:xfrm>
          <a:off x="0" y="0"/>
          <a:ext cx="0" cy="0"/>
          <a:chOff x="0" y="0"/>
          <a:chExt cx="0" cy="0"/>
        </a:xfrm>
      </p:grpSpPr>
      <p:pic>
        <p:nvPicPr>
          <p:cNvPr id="5" name="Picture 4"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0" name="Picture 9" descr="vault.jpg"/>
          <p:cNvPicPr>
            <a:picLocks noChangeAspect="1"/>
          </p:cNvPicPr>
          <p:nvPr/>
        </p:nvPicPr>
        <p:blipFill>
          <a:blip r:embed="rId3" cstate="email"/>
          <a:stretch>
            <a:fillRect/>
          </a:stretch>
        </p:blipFill>
        <p:spPr>
          <a:xfrm>
            <a:off x="0" y="3054974"/>
            <a:ext cx="9144000" cy="2340864"/>
          </a:xfrm>
          <a:prstGeom prst="rect">
            <a:avLst/>
          </a:prstGeom>
        </p:spPr>
      </p:pic>
      <p:sp>
        <p:nvSpPr>
          <p:cNvPr id="6" name="Rectangle 5"/>
          <p:cNvSpPr/>
          <p:nvPr/>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grpSp>
        <p:nvGrpSpPr>
          <p:cNvPr id="9" name="Group 8"/>
          <p:cNvGrpSpPr/>
          <p:nvPr/>
        </p:nvGrpSpPr>
        <p:grpSpPr>
          <a:xfrm>
            <a:off x="3830127" y="80180"/>
            <a:ext cx="5201729" cy="1213361"/>
            <a:chOff x="3830127" y="80180"/>
            <a:chExt cx="5201729" cy="1213361"/>
          </a:xfrm>
        </p:grpSpPr>
        <p:sp>
          <p:nvSpPr>
            <p:cNvPr id="11" name="Rectangle 10"/>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12" name="Rectangle 11"/>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652365" y="301164"/>
              <a:ext cx="4197096" cy="940621"/>
            </a:xfrm>
            <a:prstGeom prst="rect">
              <a:avLst/>
            </a:prstGeom>
          </p:spPr>
        </p:pic>
      </p:grpSp>
      <p:sp>
        <p:nvSpPr>
          <p:cNvPr id="14" name="TextBox 13"/>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04603D4-768D-41D8-A957-B9A4F64828EA}" type="datetimeFigureOut">
              <a:rPr lang="en-US" smtClean="0"/>
              <a:pPr/>
              <a:t>1/14/2013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807C6CC-0E85-481D-B4B7-97137EA8C915}" type="slidenum">
              <a:rPr lang="en-US" smtClean="0"/>
              <a:pPr/>
              <a:t>‹#›</a:t>
            </a:fld>
            <a:endParaRPr lang="en-US" dirty="0"/>
          </a:p>
        </p:txBody>
      </p:sp>
    </p:spTree>
    <p:extLst>
      <p:ext uri="{BB962C8B-B14F-4D97-AF65-F5344CB8AC3E}">
        <p14:creationId xmlns:p14="http://schemas.microsoft.com/office/powerpoint/2010/main" val="8225443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463639" y="1184856"/>
            <a:ext cx="8204111" cy="4520619"/>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2358751441"/>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11" name="Picture 10" descr="white3inside2.jpg"/>
          <p:cNvPicPr>
            <a:picLocks noChangeAspect="1"/>
          </p:cNvPicPr>
          <p:nvPr/>
        </p:nvPicPr>
        <p:blipFill>
          <a:blip r:embed="rId11" cstate="print"/>
          <a:stretch>
            <a:fillRect/>
          </a:stretch>
        </p:blipFill>
        <p:spPr>
          <a:xfrm>
            <a:off x="0" y="0"/>
            <a:ext cx="9144000" cy="6858000"/>
          </a:xfrm>
          <a:prstGeom prst="rect">
            <a:avLst/>
          </a:prstGeom>
        </p:spPr>
      </p:pic>
      <p:sp>
        <p:nvSpPr>
          <p:cNvPr id="3" name="Text Placeholder 2"/>
          <p:cNvSpPr>
            <a:spLocks noGrp="1"/>
          </p:cNvSpPr>
          <p:nvPr>
            <p:ph type="body" idx="1"/>
          </p:nvPr>
        </p:nvSpPr>
        <p:spPr>
          <a:xfrm>
            <a:off x="283028" y="1469204"/>
            <a:ext cx="8638541" cy="4643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183312" y="-22301"/>
            <a:ext cx="6738257" cy="97279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6" name="Rectangle 5"/>
          <p:cNvSpPr/>
          <p:nvPr/>
        </p:nvSpPr>
        <p:spPr>
          <a:xfrm>
            <a:off x="220717" y="6479659"/>
            <a:ext cx="5044966" cy="415498"/>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7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 2011 TeleManagement Forum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r>
              <a:rPr lang="en-US" sz="700" dirty="0" smtClean="0"/>
              <a:t/>
            </a:r>
            <a:br>
              <a:rPr lang="en-US" sz="700" dirty="0" smtClean="0"/>
            </a:br>
            <a:endParaRPr lang="en-US" sz="700" dirty="0"/>
          </a:p>
        </p:txBody>
      </p:sp>
      <p:sp>
        <p:nvSpPr>
          <p:cNvPr id="4" name="Rectangle 3"/>
          <p:cNvSpPr/>
          <p:nvPr/>
        </p:nvSpPr>
        <p:spPr>
          <a:xfrm>
            <a:off x="1248937" y="624468"/>
            <a:ext cx="847492" cy="1895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7" name="TextBox 6"/>
          <p:cNvSpPr txBox="1"/>
          <p:nvPr/>
        </p:nvSpPr>
        <p:spPr>
          <a:xfrm>
            <a:off x="6315075" y="6538436"/>
            <a:ext cx="1498231" cy="276999"/>
          </a:xfrm>
          <a:prstGeom prst="rect">
            <a:avLst/>
          </a:prstGeom>
          <a:noFill/>
        </p:spPr>
        <p:txBody>
          <a:bodyPr wrap="none" rtlCol="0">
            <a:spAutoFit/>
          </a:bodyPr>
          <a:lstStyle/>
          <a:p>
            <a:r>
              <a:rPr lang="en-GB" sz="1200" b="1" dirty="0" smtClean="0">
                <a:solidFill>
                  <a:schemeClr val="bg1">
                    <a:lumMod val="50000"/>
                  </a:schemeClr>
                </a:solidFill>
                <a:latin typeface="+mn-lt"/>
              </a:rPr>
              <a:t>www.tmforum.org</a:t>
            </a:r>
            <a:endParaRPr lang="en-GB" sz="1200" b="1" dirty="0">
              <a:solidFill>
                <a:schemeClr val="bg1">
                  <a:lumMod val="50000"/>
                </a:schemeClr>
              </a:solidFill>
              <a:latin typeface="+mn-lt"/>
            </a:endParaRPr>
          </a:p>
        </p:txBody>
      </p:sp>
      <p:sp>
        <p:nvSpPr>
          <p:cNvPr id="5" name="TextBox 4"/>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ransition>
    <p:fade/>
  </p:transition>
  <p:timing>
    <p:tnLst>
      <p:par>
        <p:cTn id="1" dur="indefinite" restart="never" nodeType="tmRoot"/>
      </p:par>
    </p:tnLst>
  </p:timing>
  <p:txStyles>
    <p:titleStyle>
      <a:lvl1pPr algn="r" defTabSz="457200" rtl="0" eaLnBrk="1" latinLnBrk="0" hangingPunct="1">
        <a:spcBef>
          <a:spcPct val="0"/>
        </a:spcBef>
        <a:buNone/>
        <a:defRPr lang="en-US" sz="3200" b="1" kern="1200" dirty="0">
          <a:solidFill>
            <a:schemeClr val="tx2"/>
          </a:solidFill>
          <a:latin typeface="Arial Narrow" pitchFamily="34" charset="0"/>
          <a:ea typeface="+mj-ea"/>
          <a:cs typeface="+mj-cs"/>
        </a:defRPr>
      </a:lvl1pPr>
    </p:titleStyle>
    <p:bodyStyle>
      <a:lvl1pPr marL="228600" indent="-228600" algn="l" defTabSz="457200" rtl="0" eaLnBrk="1" latinLnBrk="0" hangingPunct="1">
        <a:spcBef>
          <a:spcPts val="1200"/>
        </a:spcBef>
        <a:buClr>
          <a:schemeClr val="accent2"/>
        </a:buClr>
        <a:buSzPct val="115000"/>
        <a:buFont typeface="Wingdings" pitchFamily="2" charset="2"/>
        <a:buChar char="§"/>
        <a:defRPr sz="2400" kern="1200">
          <a:solidFill>
            <a:schemeClr val="tx1">
              <a:lumMod val="85000"/>
              <a:lumOff val="15000"/>
            </a:schemeClr>
          </a:solidFill>
          <a:latin typeface="+mn-lt"/>
          <a:ea typeface="+mn-ea"/>
          <a:cs typeface="+mn-cs"/>
        </a:defRPr>
      </a:lvl1pPr>
      <a:lvl2pPr marL="511175" indent="-228600" algn="l" defTabSz="457200" rtl="0" eaLnBrk="1" latinLnBrk="0" hangingPunct="1">
        <a:spcBef>
          <a:spcPts val="1200"/>
        </a:spcBef>
        <a:buClr>
          <a:schemeClr val="accent2"/>
        </a:buClr>
        <a:buSzPct val="65000"/>
        <a:buFont typeface="Wingdings" pitchFamily="2" charset="2"/>
        <a:buChar char="q"/>
        <a:defRPr sz="2000" kern="1200">
          <a:solidFill>
            <a:schemeClr val="tx1">
              <a:lumMod val="85000"/>
              <a:lumOff val="15000"/>
            </a:schemeClr>
          </a:solidFill>
          <a:latin typeface="+mn-lt"/>
          <a:ea typeface="+mn-ea"/>
          <a:cs typeface="+mn-cs"/>
        </a:defRPr>
      </a:lvl2pPr>
      <a:lvl3pPr marL="739775" indent="-163513" algn="l" defTabSz="457200" rtl="0" eaLnBrk="1" latinLnBrk="0" hangingPunct="1">
        <a:spcBef>
          <a:spcPts val="1200"/>
        </a:spcBef>
        <a:buClr>
          <a:schemeClr val="accent2"/>
        </a:buClr>
        <a:buFont typeface="Wingdings" pitchFamily="2" charset="2"/>
        <a:buChar char="§"/>
        <a:defRPr sz="1800" kern="1200">
          <a:solidFill>
            <a:schemeClr val="tx1">
              <a:lumMod val="85000"/>
              <a:lumOff val="15000"/>
            </a:schemeClr>
          </a:solidFill>
          <a:latin typeface="+mn-lt"/>
          <a:ea typeface="+mn-ea"/>
          <a:cs typeface="+mn-cs"/>
        </a:defRPr>
      </a:lvl3pPr>
      <a:lvl4pPr marL="1033463" indent="-228600" algn="l" defTabSz="457200" rtl="0" eaLnBrk="1" latinLnBrk="0" hangingPunct="1">
        <a:spcBef>
          <a:spcPts val="1200"/>
        </a:spcBef>
        <a:buClr>
          <a:schemeClr val="accent2"/>
        </a:buClr>
        <a:buFont typeface="Courier New" pitchFamily="49" charset="0"/>
        <a:buChar char="o"/>
        <a:defRPr sz="1600" kern="1200">
          <a:solidFill>
            <a:schemeClr val="tx1">
              <a:lumMod val="85000"/>
              <a:lumOff val="15000"/>
            </a:schemeClr>
          </a:solidFill>
          <a:latin typeface="+mn-lt"/>
          <a:ea typeface="+mn-ea"/>
          <a:cs typeface="+mn-cs"/>
        </a:defRPr>
      </a:lvl4pPr>
      <a:lvl5pPr marL="1371600" indent="-282575" algn="l" defTabSz="457200" rtl="0" eaLnBrk="1" latinLnBrk="0" hangingPunct="1">
        <a:spcBef>
          <a:spcPts val="1200"/>
        </a:spcBef>
        <a:buClr>
          <a:schemeClr val="accent2"/>
        </a:buClr>
        <a:buFont typeface="Wingdings" pitchFamily="2" charset="2"/>
        <a:buChar char="Ø"/>
        <a:defRPr sz="16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86589"/>
            <a:ext cx="7301755" cy="1305062"/>
          </a:xfrm>
        </p:spPr>
        <p:txBody>
          <a:bodyPr/>
          <a:lstStyle/>
          <a:p>
            <a:pPr algn="l"/>
            <a:r>
              <a:rPr lang="en-US" dirty="0" smtClean="0"/>
              <a:t>TM Forum </a:t>
            </a:r>
            <a:br>
              <a:rPr lang="en-US" dirty="0" smtClean="0"/>
            </a:br>
            <a:r>
              <a:rPr lang="en-US" dirty="0" smtClean="0"/>
              <a:t>Performance  Management</a:t>
            </a:r>
            <a:br>
              <a:rPr lang="en-US" dirty="0" smtClean="0"/>
            </a:br>
            <a:r>
              <a:rPr lang="en-US" dirty="0" smtClean="0"/>
              <a:t>Interface Introduction</a:t>
            </a:r>
            <a:br>
              <a:rPr lang="en-US" dirty="0" smtClean="0"/>
            </a:br>
            <a:endParaRPr lang="en-US" dirty="0"/>
          </a:p>
        </p:txBody>
      </p:sp>
      <p:sp>
        <p:nvSpPr>
          <p:cNvPr id="3" name="Subtitle 2"/>
          <p:cNvSpPr>
            <a:spLocks noGrp="1"/>
          </p:cNvSpPr>
          <p:nvPr>
            <p:ph type="subTitle" idx="1"/>
          </p:nvPr>
        </p:nvSpPr>
        <p:spPr/>
        <p:txBody>
          <a:bodyPr>
            <a:normAutofit/>
          </a:bodyPr>
          <a:lstStyle/>
          <a:p>
            <a:r>
              <a:rPr lang="en-US" dirty="0" smtClean="0"/>
              <a:t>January, 2013</a:t>
            </a:r>
            <a:endParaRPr lang="en-US" dirty="0"/>
          </a:p>
        </p:txBody>
      </p:sp>
    </p:spTree>
    <p:extLst>
      <p:ext uri="{BB962C8B-B14F-4D97-AF65-F5344CB8AC3E}">
        <p14:creationId xmlns:p14="http://schemas.microsoft.com/office/powerpoint/2010/main" val="254990187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Monitoring Interface</a:t>
            </a:r>
            <a:endParaRPr lang="en-US" dirty="0"/>
          </a:p>
        </p:txBody>
      </p:sp>
      <p:sp>
        <p:nvSpPr>
          <p:cNvPr id="3" name="Content Placeholder 2"/>
          <p:cNvSpPr>
            <a:spLocks noGrp="1"/>
          </p:cNvSpPr>
          <p:nvPr>
            <p:ph idx="1"/>
          </p:nvPr>
        </p:nvSpPr>
        <p:spPr>
          <a:xfrm>
            <a:off x="283028" y="1066800"/>
            <a:ext cx="8638541" cy="4643920"/>
          </a:xfrm>
        </p:spPr>
        <p:txBody>
          <a:bodyPr/>
          <a:lstStyle/>
          <a:p>
            <a:r>
              <a:rPr lang="en-US" dirty="0"/>
              <a:t>TIP PM Monitoring V1.0 was released as part of TM Forum Frameworks </a:t>
            </a:r>
            <a:r>
              <a:rPr lang="en-US" dirty="0" smtClean="0"/>
              <a:t>12.5 in September 2012</a:t>
            </a:r>
          </a:p>
          <a:p>
            <a:r>
              <a:rPr lang="en-US" dirty="0" smtClean="0"/>
              <a:t>Includes four Services:</a:t>
            </a:r>
          </a:p>
          <a:p>
            <a:pPr lvl="1"/>
            <a:r>
              <a:rPr lang="en-US" dirty="0" smtClean="0"/>
              <a:t>PM Production Job</a:t>
            </a:r>
          </a:p>
          <a:p>
            <a:pPr lvl="1"/>
            <a:r>
              <a:rPr lang="en-US" dirty="0" smtClean="0"/>
              <a:t>PM Collection Job</a:t>
            </a:r>
          </a:p>
          <a:p>
            <a:pPr lvl="1"/>
            <a:r>
              <a:rPr lang="en-US" dirty="0" smtClean="0"/>
              <a:t>PM Ad-hoc Collection</a:t>
            </a:r>
          </a:p>
          <a:p>
            <a:pPr lvl="1"/>
            <a:r>
              <a:rPr lang="en-US" dirty="0" smtClean="0"/>
              <a:t>PM Retrieval (PM Metadata Discovery)</a:t>
            </a:r>
          </a:p>
          <a:p>
            <a:pPr marL="0" indent="0">
              <a:buNone/>
            </a:pPr>
            <a:endParaRPr lang="en-US" dirty="0"/>
          </a:p>
        </p:txBody>
      </p:sp>
    </p:spTree>
    <p:extLst>
      <p:ext uri="{BB962C8B-B14F-4D97-AF65-F5344CB8AC3E}">
        <p14:creationId xmlns:p14="http://schemas.microsoft.com/office/powerpoint/2010/main" val="287501312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AACFA88-A603-44E5-9B2E-BC43008D4795}" type="slidenum">
              <a:rPr lang="en-US" smtClean="0">
                <a:solidFill>
                  <a:schemeClr val="bg1"/>
                </a:solidFill>
              </a:rPr>
              <a:pPr eaLnBrk="1" hangingPunct="1"/>
              <a:t>11</a:t>
            </a:fld>
            <a:endParaRPr lang="en-US" dirty="0" smtClean="0">
              <a:solidFill>
                <a:schemeClr val="bg1"/>
              </a:solidFill>
            </a:endParaRPr>
          </a:p>
        </p:txBody>
      </p:sp>
      <p:sp>
        <p:nvSpPr>
          <p:cNvPr id="12291" name="Rectangle 2"/>
          <p:cNvSpPr>
            <a:spLocks noGrp="1" noChangeArrowheads="1"/>
          </p:cNvSpPr>
          <p:nvPr>
            <p:ph type="title"/>
          </p:nvPr>
        </p:nvSpPr>
        <p:spPr>
          <a:xfrm>
            <a:off x="2667000" y="76200"/>
            <a:ext cx="6257925" cy="603250"/>
          </a:xfrm>
        </p:spPr>
        <p:txBody>
          <a:bodyPr>
            <a:normAutofit/>
          </a:bodyPr>
          <a:lstStyle/>
          <a:p>
            <a:pPr algn="l" eaLnBrk="1" hangingPunct="1"/>
            <a:r>
              <a:rPr lang="en-US" dirty="0" smtClean="0"/>
              <a:t>The Measurement Production Service</a:t>
            </a:r>
          </a:p>
        </p:txBody>
      </p:sp>
      <p:sp>
        <p:nvSpPr>
          <p:cNvPr id="12292" name="Rectangle 3"/>
          <p:cNvSpPr>
            <a:spLocks noGrp="1" noChangeArrowheads="1"/>
          </p:cNvSpPr>
          <p:nvPr>
            <p:ph type="body" idx="1"/>
          </p:nvPr>
        </p:nvSpPr>
        <p:spPr>
          <a:xfrm>
            <a:off x="457200" y="838200"/>
            <a:ext cx="8229600" cy="4953000"/>
          </a:xfrm>
        </p:spPr>
        <p:txBody>
          <a:bodyPr>
            <a:normAutofit/>
          </a:bodyPr>
          <a:lstStyle/>
          <a:p>
            <a:r>
              <a:rPr lang="en-US" sz="2000" dirty="0" smtClean="0">
                <a:cs typeface="Arial" charset="0"/>
              </a:rPr>
              <a:t>Create a </a:t>
            </a:r>
            <a:r>
              <a:rPr lang="en-US" sz="2000" dirty="0">
                <a:cs typeface="Arial" charset="0"/>
              </a:rPr>
              <a:t>Measurement Production Job</a:t>
            </a:r>
            <a:endParaRPr lang="en-US" sz="2000" dirty="0" smtClean="0">
              <a:cs typeface="Arial" charset="0"/>
            </a:endParaRPr>
          </a:p>
          <a:p>
            <a:pPr lvl="1"/>
            <a:r>
              <a:rPr lang="en-US" sz="1600" dirty="0" smtClean="0">
                <a:cs typeface="Arial" charset="0"/>
              </a:rPr>
              <a:t>For an Object Class and additional filtering</a:t>
            </a:r>
          </a:p>
          <a:p>
            <a:pPr lvl="1"/>
            <a:r>
              <a:rPr lang="en-US" sz="1600" dirty="0" smtClean="0">
                <a:cs typeface="Arial" charset="0"/>
              </a:rPr>
              <a:t>For a list of network objects (or service objects)</a:t>
            </a:r>
          </a:p>
          <a:p>
            <a:pPr lvl="1"/>
            <a:r>
              <a:rPr lang="en-US" sz="1600" dirty="0" smtClean="0">
                <a:cs typeface="Arial" charset="0"/>
              </a:rPr>
              <a:t>Optionally, create a collection with the production</a:t>
            </a:r>
          </a:p>
          <a:p>
            <a:r>
              <a:rPr lang="en-US" sz="2000" dirty="0" smtClean="0">
                <a:cs typeface="Arial" charset="0"/>
              </a:rPr>
              <a:t>Delete a </a:t>
            </a:r>
            <a:r>
              <a:rPr lang="en-US" sz="2000" dirty="0">
                <a:cs typeface="Arial" charset="0"/>
              </a:rPr>
              <a:t>Measurement Production Job</a:t>
            </a:r>
            <a:endParaRPr lang="en-US" sz="2000" dirty="0" smtClean="0">
              <a:cs typeface="Arial" charset="0"/>
            </a:endParaRPr>
          </a:p>
          <a:p>
            <a:r>
              <a:rPr lang="en-US" sz="2000" dirty="0" smtClean="0">
                <a:cs typeface="Arial" charset="0"/>
              </a:rPr>
              <a:t>Get a Measurement Production Job</a:t>
            </a:r>
          </a:p>
          <a:p>
            <a:r>
              <a:rPr lang="en-US" sz="2000" dirty="0" smtClean="0">
                <a:cs typeface="Arial" charset="0"/>
              </a:rPr>
              <a:t>Get Measurement Production Jobs</a:t>
            </a:r>
          </a:p>
          <a:p>
            <a:pPr lvl="1" eaLnBrk="1" hangingPunct="1">
              <a:buFont typeface="Wingdings" pitchFamily="2" charset="2"/>
              <a:buNone/>
            </a:pPr>
            <a:endParaRPr lang="en-US" sz="1400" dirty="0" smtClean="0"/>
          </a:p>
          <a:p>
            <a:pPr eaLnBrk="1" hangingPunct="1">
              <a:buFont typeface="Wingdings" pitchFamily="2" charset="2"/>
              <a:buNone/>
            </a:pPr>
            <a:endParaRPr lang="en-US" sz="2800" dirty="0" smtClean="0"/>
          </a:p>
          <a:p>
            <a:pPr eaLnBrk="1" hangingPunct="1"/>
            <a:endParaRPr lang="en-US" sz="2800" dirty="0" smtClean="0"/>
          </a:p>
          <a:p>
            <a:pPr eaLnBrk="1" hangingPunct="1"/>
            <a:endParaRPr lang="en-US" dirty="0" smtClean="0"/>
          </a:p>
          <a:p>
            <a:pPr eaLnBrk="1" hangingPunct="1"/>
            <a:endParaRPr lang="en-US" dirty="0" smtClean="0"/>
          </a:p>
          <a:p>
            <a:pPr eaLnBrk="1" hangingPunct="1"/>
            <a:endParaRPr lang="en-US" dirty="0" smtClean="0"/>
          </a:p>
          <a:p>
            <a:pPr lvl="1" eaLnBrk="1" hangingPunct="1"/>
            <a:endParaRPr lang="en-US" dirty="0" smtClean="0"/>
          </a:p>
        </p:txBody>
      </p:sp>
    </p:spTree>
    <p:extLst>
      <p:ext uri="{BB962C8B-B14F-4D97-AF65-F5344CB8AC3E}">
        <p14:creationId xmlns:p14="http://schemas.microsoft.com/office/powerpoint/2010/main" val="3536269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AACFA88-A603-44E5-9B2E-BC43008D4795}" type="slidenum">
              <a:rPr lang="en-US" smtClean="0">
                <a:solidFill>
                  <a:schemeClr val="bg1"/>
                </a:solidFill>
              </a:rPr>
              <a:pPr eaLnBrk="1" hangingPunct="1"/>
              <a:t>12</a:t>
            </a:fld>
            <a:endParaRPr lang="en-US" dirty="0" smtClean="0">
              <a:solidFill>
                <a:schemeClr val="bg1"/>
              </a:solidFill>
            </a:endParaRPr>
          </a:p>
        </p:txBody>
      </p:sp>
      <p:sp>
        <p:nvSpPr>
          <p:cNvPr id="12291" name="Rectangle 2"/>
          <p:cNvSpPr>
            <a:spLocks noGrp="1" noChangeArrowheads="1"/>
          </p:cNvSpPr>
          <p:nvPr>
            <p:ph type="title"/>
          </p:nvPr>
        </p:nvSpPr>
        <p:spPr>
          <a:xfrm>
            <a:off x="3352800" y="188913"/>
            <a:ext cx="5572125" cy="603250"/>
          </a:xfrm>
        </p:spPr>
        <p:txBody>
          <a:bodyPr>
            <a:normAutofit fontScale="90000"/>
          </a:bodyPr>
          <a:lstStyle/>
          <a:p>
            <a:pPr algn="l" eaLnBrk="1" hangingPunct="1"/>
            <a:r>
              <a:rPr lang="en-US" dirty="0" smtClean="0"/>
              <a:t>The Measurement Collection Service</a:t>
            </a:r>
          </a:p>
        </p:txBody>
      </p:sp>
      <p:sp>
        <p:nvSpPr>
          <p:cNvPr id="12292" name="Rectangle 3"/>
          <p:cNvSpPr>
            <a:spLocks noGrp="1" noChangeArrowheads="1"/>
          </p:cNvSpPr>
          <p:nvPr>
            <p:ph type="body" idx="1"/>
          </p:nvPr>
        </p:nvSpPr>
        <p:spPr>
          <a:xfrm>
            <a:off x="457200" y="838200"/>
            <a:ext cx="8229600" cy="4953000"/>
          </a:xfrm>
        </p:spPr>
        <p:txBody>
          <a:bodyPr>
            <a:normAutofit/>
          </a:bodyPr>
          <a:lstStyle/>
          <a:p>
            <a:r>
              <a:rPr lang="en-US" sz="2000" dirty="0" smtClean="0">
                <a:cs typeface="Arial" charset="0"/>
              </a:rPr>
              <a:t>Create a </a:t>
            </a:r>
            <a:r>
              <a:rPr lang="en-US" sz="2000" dirty="0">
                <a:cs typeface="Arial" charset="0"/>
              </a:rPr>
              <a:t>Measurement Collection Job</a:t>
            </a:r>
            <a:endParaRPr lang="en-US" sz="2000" dirty="0" smtClean="0">
              <a:cs typeface="Arial" charset="0"/>
            </a:endParaRPr>
          </a:p>
          <a:p>
            <a:pPr lvl="1"/>
            <a:r>
              <a:rPr lang="en-US" sz="1600" dirty="0" smtClean="0">
                <a:cs typeface="Arial" charset="0"/>
              </a:rPr>
              <a:t>For an Object Class and additional filtering</a:t>
            </a:r>
          </a:p>
          <a:p>
            <a:pPr lvl="1"/>
            <a:r>
              <a:rPr lang="en-US" sz="1600" dirty="0" smtClean="0">
                <a:cs typeface="Arial" charset="0"/>
              </a:rPr>
              <a:t>For a list of network objects (or service objects)</a:t>
            </a:r>
          </a:p>
          <a:p>
            <a:r>
              <a:rPr lang="en-US" sz="2000" dirty="0" smtClean="0">
                <a:cs typeface="Arial" charset="0"/>
              </a:rPr>
              <a:t>Modify a Measurement Collection Job (The measurements cannot be modified)</a:t>
            </a:r>
          </a:p>
          <a:p>
            <a:r>
              <a:rPr lang="en-US" sz="2000" dirty="0" smtClean="0">
                <a:cs typeface="Arial" charset="0"/>
              </a:rPr>
              <a:t>Suspend a </a:t>
            </a:r>
            <a:r>
              <a:rPr lang="en-US" sz="2000" dirty="0">
                <a:cs typeface="Arial" charset="0"/>
              </a:rPr>
              <a:t>Measurement Collection </a:t>
            </a:r>
            <a:r>
              <a:rPr lang="en-US" sz="2000" dirty="0" smtClean="0">
                <a:cs typeface="Arial" charset="0"/>
              </a:rPr>
              <a:t>Job</a:t>
            </a:r>
          </a:p>
          <a:p>
            <a:r>
              <a:rPr lang="en-US" sz="2000" dirty="0" smtClean="0">
                <a:cs typeface="Arial" charset="0"/>
              </a:rPr>
              <a:t>Resume </a:t>
            </a:r>
            <a:r>
              <a:rPr lang="en-US" sz="2000" dirty="0">
                <a:cs typeface="Arial" charset="0"/>
              </a:rPr>
              <a:t>a Measurement Collection Job</a:t>
            </a:r>
            <a:endParaRPr lang="en-US" sz="2000" dirty="0" smtClean="0">
              <a:cs typeface="Arial" charset="0"/>
            </a:endParaRPr>
          </a:p>
          <a:p>
            <a:r>
              <a:rPr lang="en-US" sz="2000" dirty="0" smtClean="0">
                <a:cs typeface="Arial" charset="0"/>
              </a:rPr>
              <a:t>Delete a Collection Measurement Job</a:t>
            </a:r>
          </a:p>
          <a:p>
            <a:r>
              <a:rPr lang="en-US" sz="2000" dirty="0" smtClean="0">
                <a:cs typeface="Arial" charset="0"/>
              </a:rPr>
              <a:t>Get a Measurement Collection Job</a:t>
            </a:r>
          </a:p>
          <a:p>
            <a:r>
              <a:rPr lang="en-US" sz="2000" dirty="0" smtClean="0">
                <a:cs typeface="Arial" charset="0"/>
              </a:rPr>
              <a:t>Get Measurement Collection Jobs (by attributes)</a:t>
            </a:r>
          </a:p>
          <a:p>
            <a:r>
              <a:rPr lang="en-US" sz="2000" dirty="0">
                <a:cs typeface="Arial" charset="0"/>
              </a:rPr>
              <a:t>Notifications upon receiving results of Measurement Results</a:t>
            </a:r>
          </a:p>
          <a:p>
            <a:pPr marL="0" indent="0">
              <a:buNone/>
            </a:pPr>
            <a:endParaRPr lang="en-US" sz="2000" dirty="0" smtClean="0">
              <a:cs typeface="Arial" charset="0"/>
            </a:endParaRPr>
          </a:p>
          <a:p>
            <a:pPr lvl="1" eaLnBrk="1" hangingPunct="1">
              <a:buFont typeface="Wingdings" pitchFamily="2" charset="2"/>
              <a:buNone/>
            </a:pPr>
            <a:endParaRPr lang="en-US" sz="1400" dirty="0" smtClean="0"/>
          </a:p>
          <a:p>
            <a:pPr eaLnBrk="1" hangingPunct="1">
              <a:buFont typeface="Wingdings" pitchFamily="2" charset="2"/>
              <a:buNone/>
            </a:pPr>
            <a:endParaRPr lang="en-US" sz="2800" dirty="0" smtClean="0"/>
          </a:p>
          <a:p>
            <a:pPr eaLnBrk="1" hangingPunct="1"/>
            <a:endParaRPr lang="en-US" sz="2800" dirty="0" smtClean="0"/>
          </a:p>
          <a:p>
            <a:pPr eaLnBrk="1" hangingPunct="1"/>
            <a:endParaRPr lang="en-US" dirty="0" smtClean="0"/>
          </a:p>
          <a:p>
            <a:pPr eaLnBrk="1" hangingPunct="1"/>
            <a:endParaRPr lang="en-US" dirty="0" smtClean="0"/>
          </a:p>
          <a:p>
            <a:pPr eaLnBrk="1" hangingPunct="1"/>
            <a:endParaRPr lang="en-US" dirty="0" smtClean="0"/>
          </a:p>
          <a:p>
            <a:pPr lvl="1" eaLnBrk="1" hangingPunct="1"/>
            <a:endParaRPr lang="en-US" dirty="0" smtClean="0"/>
          </a:p>
        </p:txBody>
      </p:sp>
    </p:spTree>
    <p:extLst>
      <p:ext uri="{BB962C8B-B14F-4D97-AF65-F5344CB8AC3E}">
        <p14:creationId xmlns:p14="http://schemas.microsoft.com/office/powerpoint/2010/main" val="28961167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7FE6E6D0-A156-4E14-9CBC-3CB629749D03}" type="slidenum">
              <a:rPr lang="en-US" smtClean="0">
                <a:solidFill>
                  <a:schemeClr val="bg1"/>
                </a:solidFill>
              </a:rPr>
              <a:pPr eaLnBrk="1" hangingPunct="1"/>
              <a:t>13</a:t>
            </a:fld>
            <a:endParaRPr lang="en-US" dirty="0" smtClean="0">
              <a:solidFill>
                <a:schemeClr val="bg1"/>
              </a:solidFill>
            </a:endParaRPr>
          </a:p>
        </p:txBody>
      </p:sp>
      <p:sp>
        <p:nvSpPr>
          <p:cNvPr id="13315" name="Rectangle 2"/>
          <p:cNvSpPr>
            <a:spLocks noGrp="1" noChangeArrowheads="1"/>
          </p:cNvSpPr>
          <p:nvPr>
            <p:ph type="title"/>
          </p:nvPr>
        </p:nvSpPr>
        <p:spPr>
          <a:xfrm>
            <a:off x="3419475" y="188913"/>
            <a:ext cx="5505450" cy="603250"/>
          </a:xfrm>
        </p:spPr>
        <p:txBody>
          <a:bodyPr/>
          <a:lstStyle/>
          <a:p>
            <a:pPr algn="l" eaLnBrk="1" hangingPunct="1"/>
            <a:r>
              <a:rPr lang="en-US" dirty="0" smtClean="0"/>
              <a:t>The Ad-hoc Collection Service</a:t>
            </a:r>
          </a:p>
        </p:txBody>
      </p:sp>
      <p:sp>
        <p:nvSpPr>
          <p:cNvPr id="13316" name="Rectangle 3"/>
          <p:cNvSpPr>
            <a:spLocks noGrp="1" noChangeArrowheads="1"/>
          </p:cNvSpPr>
          <p:nvPr>
            <p:ph type="body" idx="1"/>
          </p:nvPr>
        </p:nvSpPr>
        <p:spPr>
          <a:xfrm>
            <a:off x="457200" y="1143000"/>
            <a:ext cx="8229600" cy="4953000"/>
          </a:xfrm>
        </p:spPr>
        <p:txBody>
          <a:bodyPr/>
          <a:lstStyle/>
          <a:p>
            <a:r>
              <a:rPr lang="en-US" sz="2000" dirty="0" smtClean="0">
                <a:cs typeface="Arial" charset="0"/>
              </a:rPr>
              <a:t>Create Ad-hoc Collection </a:t>
            </a:r>
          </a:p>
          <a:p>
            <a:pPr lvl="1"/>
            <a:r>
              <a:rPr lang="en-US" sz="1600" dirty="0" smtClean="0">
                <a:cs typeface="Arial" charset="0"/>
              </a:rPr>
              <a:t>For an Object Class and additional filtering</a:t>
            </a:r>
          </a:p>
          <a:p>
            <a:pPr lvl="1"/>
            <a:r>
              <a:rPr lang="en-US" sz="1600" dirty="0" smtClean="0">
                <a:cs typeface="Arial" charset="0"/>
              </a:rPr>
              <a:t>For a list of network objects</a:t>
            </a:r>
          </a:p>
          <a:p>
            <a:r>
              <a:rPr lang="en-US" sz="1800" dirty="0" smtClean="0">
                <a:cs typeface="Arial" charset="0"/>
              </a:rPr>
              <a:t>Get Ad-hoc Collections</a:t>
            </a:r>
          </a:p>
          <a:p>
            <a:r>
              <a:rPr lang="en-US" sz="1800" dirty="0">
                <a:cs typeface="Arial" charset="0"/>
              </a:rPr>
              <a:t>Notifications upon receiving results of Measurement Results</a:t>
            </a:r>
          </a:p>
          <a:p>
            <a:pPr eaLnBrk="1" hangingPunct="1">
              <a:buFont typeface="Wingdings" pitchFamily="2" charset="2"/>
              <a:buNone/>
            </a:pPr>
            <a:endParaRPr lang="en-US" sz="2800" dirty="0" smtClean="0"/>
          </a:p>
          <a:p>
            <a:pPr eaLnBrk="1" hangingPunct="1">
              <a:buFont typeface="Wingdings" pitchFamily="2" charset="2"/>
              <a:buNone/>
            </a:pPr>
            <a:endParaRPr lang="en-US" sz="2800" dirty="0" smtClean="0"/>
          </a:p>
          <a:p>
            <a:pPr eaLnBrk="1" hangingPunct="1"/>
            <a:endParaRPr lang="en-US" dirty="0" smtClean="0"/>
          </a:p>
          <a:p>
            <a:pPr eaLnBrk="1" hangingPunct="1">
              <a:buFont typeface="Wingdings" pitchFamily="2" charset="2"/>
              <a:buNone/>
            </a:pPr>
            <a:endParaRPr lang="en-US" dirty="0" smtClean="0"/>
          </a:p>
          <a:p>
            <a:pPr eaLnBrk="1" hangingPunct="1"/>
            <a:endParaRPr lang="en-US" dirty="0" smtClean="0"/>
          </a:p>
          <a:p>
            <a:pPr lvl="1" eaLnBrk="1" hangingPunct="1"/>
            <a:endParaRPr lang="en-US" dirty="0" smtClean="0"/>
          </a:p>
        </p:txBody>
      </p:sp>
    </p:spTree>
    <p:extLst>
      <p:ext uri="{BB962C8B-B14F-4D97-AF65-F5344CB8AC3E}">
        <p14:creationId xmlns:p14="http://schemas.microsoft.com/office/powerpoint/2010/main" val="2861538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AACFA88-A603-44E5-9B2E-BC43008D4795}" type="slidenum">
              <a:rPr lang="en-US" smtClean="0">
                <a:solidFill>
                  <a:schemeClr val="bg1"/>
                </a:solidFill>
              </a:rPr>
              <a:pPr eaLnBrk="1" hangingPunct="1"/>
              <a:t>14</a:t>
            </a:fld>
            <a:endParaRPr lang="en-US" dirty="0" smtClean="0">
              <a:solidFill>
                <a:schemeClr val="bg1"/>
              </a:solidFill>
            </a:endParaRPr>
          </a:p>
        </p:txBody>
      </p:sp>
      <p:sp>
        <p:nvSpPr>
          <p:cNvPr id="12291" name="Rectangle 2"/>
          <p:cNvSpPr>
            <a:spLocks noGrp="1" noChangeArrowheads="1"/>
          </p:cNvSpPr>
          <p:nvPr>
            <p:ph type="title"/>
          </p:nvPr>
        </p:nvSpPr>
        <p:spPr>
          <a:xfrm>
            <a:off x="2514600" y="152400"/>
            <a:ext cx="6410325" cy="603250"/>
          </a:xfrm>
        </p:spPr>
        <p:txBody>
          <a:bodyPr>
            <a:normAutofit fontScale="90000"/>
          </a:bodyPr>
          <a:lstStyle/>
          <a:p>
            <a:pPr algn="l" eaLnBrk="1" hangingPunct="1"/>
            <a:r>
              <a:rPr lang="en-US" dirty="0" smtClean="0"/>
              <a:t>The Collection Retrieval Service (Optional)</a:t>
            </a:r>
          </a:p>
        </p:txBody>
      </p:sp>
      <p:sp>
        <p:nvSpPr>
          <p:cNvPr id="12292" name="Rectangle 3"/>
          <p:cNvSpPr>
            <a:spLocks noGrp="1" noChangeArrowheads="1"/>
          </p:cNvSpPr>
          <p:nvPr>
            <p:ph type="body" idx="1"/>
          </p:nvPr>
        </p:nvSpPr>
        <p:spPr>
          <a:xfrm>
            <a:off x="457200" y="838200"/>
            <a:ext cx="8229600" cy="4953000"/>
          </a:xfrm>
        </p:spPr>
        <p:txBody>
          <a:bodyPr>
            <a:normAutofit/>
          </a:bodyPr>
          <a:lstStyle/>
          <a:p>
            <a:r>
              <a:rPr lang="en-US" sz="2400" dirty="0" smtClean="0">
                <a:cs typeface="Arial" charset="0"/>
              </a:rPr>
              <a:t>Discovery of the PM Producer Capabilities</a:t>
            </a:r>
          </a:p>
          <a:p>
            <a:pPr lvl="1" eaLnBrk="1" hangingPunct="1"/>
            <a:r>
              <a:rPr lang="en-US" sz="1800" dirty="0" smtClean="0"/>
              <a:t>Supported Object Classes </a:t>
            </a:r>
          </a:p>
          <a:p>
            <a:pPr lvl="1" eaLnBrk="1" hangingPunct="1"/>
            <a:r>
              <a:rPr lang="en-US" sz="1800" dirty="0" smtClean="0"/>
              <a:t>Supported measured objects </a:t>
            </a:r>
          </a:p>
          <a:p>
            <a:pPr lvl="1" eaLnBrk="1" hangingPunct="1"/>
            <a:r>
              <a:rPr lang="en-US" sz="1800" dirty="0" smtClean="0"/>
              <a:t>Supported indicators groups per object </a:t>
            </a:r>
          </a:p>
          <a:p>
            <a:pPr lvl="1" eaLnBrk="1" hangingPunct="1"/>
            <a:r>
              <a:rPr lang="en-US" sz="1800" dirty="0" smtClean="0"/>
              <a:t>Supported </a:t>
            </a:r>
            <a:r>
              <a:rPr lang="en-US" sz="1800" dirty="0"/>
              <a:t>indicators per object class (and optionally per </a:t>
            </a:r>
            <a:r>
              <a:rPr lang="en-US" sz="1800" dirty="0" smtClean="0"/>
              <a:t>indicator group)</a:t>
            </a:r>
          </a:p>
          <a:p>
            <a:pPr lvl="1" eaLnBrk="1" hangingPunct="1"/>
            <a:r>
              <a:rPr lang="en-US" sz="1800" dirty="0" smtClean="0"/>
              <a:t>Supported transport mechanism </a:t>
            </a:r>
          </a:p>
          <a:p>
            <a:pPr lvl="1" eaLnBrk="1" hangingPunct="1"/>
            <a:r>
              <a:rPr lang="en-US" sz="1800" dirty="0" smtClean="0"/>
              <a:t>Supported file format </a:t>
            </a:r>
          </a:p>
          <a:p>
            <a:pPr lvl="1" eaLnBrk="1" hangingPunct="1"/>
            <a:r>
              <a:rPr lang="en-US" sz="1800" dirty="0" smtClean="0"/>
              <a:t>Common time granularity of indicators</a:t>
            </a:r>
            <a:endParaRPr lang="en-US" sz="2000" dirty="0" smtClean="0">
              <a:cs typeface="Arial" charset="0"/>
            </a:endParaRPr>
          </a:p>
          <a:p>
            <a:pPr lvl="1" eaLnBrk="1" hangingPunct="1">
              <a:buFont typeface="Wingdings" pitchFamily="2" charset="2"/>
              <a:buNone/>
            </a:pPr>
            <a:endParaRPr lang="en-US" sz="1400" dirty="0" smtClean="0"/>
          </a:p>
          <a:p>
            <a:pPr eaLnBrk="1" hangingPunct="1">
              <a:buFont typeface="Wingdings" pitchFamily="2" charset="2"/>
              <a:buNone/>
            </a:pPr>
            <a:endParaRPr lang="en-US" sz="2800" dirty="0" smtClean="0"/>
          </a:p>
          <a:p>
            <a:pPr eaLnBrk="1" hangingPunct="1"/>
            <a:endParaRPr lang="en-US" sz="2800" dirty="0" smtClean="0"/>
          </a:p>
          <a:p>
            <a:pPr eaLnBrk="1" hangingPunct="1"/>
            <a:endParaRPr lang="en-US" dirty="0" smtClean="0"/>
          </a:p>
          <a:p>
            <a:pPr eaLnBrk="1" hangingPunct="1"/>
            <a:endParaRPr lang="en-US" dirty="0" smtClean="0"/>
          </a:p>
          <a:p>
            <a:pPr eaLnBrk="1" hangingPunct="1"/>
            <a:endParaRPr lang="en-US" dirty="0" smtClean="0"/>
          </a:p>
          <a:p>
            <a:pPr lvl="1" eaLnBrk="1" hangingPunct="1"/>
            <a:endParaRPr lang="en-US" dirty="0" smtClean="0"/>
          </a:p>
        </p:txBody>
      </p:sp>
    </p:spTree>
    <p:extLst>
      <p:ext uri="{BB962C8B-B14F-4D97-AF65-F5344CB8AC3E}">
        <p14:creationId xmlns:p14="http://schemas.microsoft.com/office/powerpoint/2010/main" val="2358797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p:cNvSpPr>
            <a:spLocks noGrp="1"/>
          </p:cNvSpPr>
          <p:nvPr>
            <p:ph type="title"/>
          </p:nvPr>
        </p:nvSpPr>
        <p:spPr/>
        <p:txBody>
          <a:bodyPr>
            <a:normAutofit fontScale="90000"/>
          </a:bodyPr>
          <a:lstStyle/>
          <a:p>
            <a:r>
              <a:rPr lang="en-US" dirty="0" smtClean="0"/>
              <a:t>EM-NM System Context (1)</a:t>
            </a:r>
            <a:br>
              <a:rPr lang="en-US" dirty="0" smtClean="0"/>
            </a:br>
            <a:endParaRPr lang="fr-FR" dirty="0" smtClean="0"/>
          </a:p>
        </p:txBody>
      </p:sp>
      <p:sp>
        <p:nvSpPr>
          <p:cNvPr id="6147" name="Espace réservé du numéro de diapositive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23A41416-E9EE-430F-8D24-41E8044E8730}" type="slidenum">
              <a:rPr lang="en-US" smtClean="0">
                <a:solidFill>
                  <a:schemeClr val="bg1"/>
                </a:solidFill>
              </a:rPr>
              <a:pPr eaLnBrk="1" hangingPunct="1"/>
              <a:t>15</a:t>
            </a:fld>
            <a:endParaRPr lang="en-US" dirty="0" smtClean="0">
              <a:solidFill>
                <a:schemeClr val="bg1"/>
              </a:solidFill>
            </a:endParaRPr>
          </a:p>
        </p:txBody>
      </p:sp>
      <p:sp>
        <p:nvSpPr>
          <p:cNvPr id="6148" name="ZoneTexte 33"/>
          <p:cNvSpPr txBox="1">
            <a:spLocks noChangeArrowheads="1"/>
          </p:cNvSpPr>
          <p:nvPr/>
        </p:nvSpPr>
        <p:spPr bwMode="auto">
          <a:xfrm>
            <a:off x="3636963" y="3381375"/>
            <a:ext cx="184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200" dirty="0">
                <a:latin typeface="Calibri" pitchFamily="34" charset="0"/>
              </a:rPr>
              <a:t>Data Available Notification</a:t>
            </a:r>
          </a:p>
        </p:txBody>
      </p:sp>
      <p:sp>
        <p:nvSpPr>
          <p:cNvPr id="6149" name="ZoneTexte 29"/>
          <p:cNvSpPr txBox="1">
            <a:spLocks noChangeArrowheads="1"/>
          </p:cNvSpPr>
          <p:nvPr/>
        </p:nvSpPr>
        <p:spPr bwMode="auto">
          <a:xfrm>
            <a:off x="3657600" y="3792538"/>
            <a:ext cx="2362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Production &amp; Collection Job</a:t>
            </a:r>
          </a:p>
        </p:txBody>
      </p:sp>
      <p:sp>
        <p:nvSpPr>
          <p:cNvPr id="6150" name="ZoneTexte 27"/>
          <p:cNvSpPr txBox="1">
            <a:spLocks noChangeArrowheads="1"/>
          </p:cNvSpPr>
          <p:nvPr/>
        </p:nvSpPr>
        <p:spPr bwMode="auto">
          <a:xfrm>
            <a:off x="3581400" y="2952750"/>
            <a:ext cx="2470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Production &amp; Collection Job</a:t>
            </a:r>
          </a:p>
        </p:txBody>
      </p:sp>
      <p:sp>
        <p:nvSpPr>
          <p:cNvPr id="9" name="Rectangle 8"/>
          <p:cNvSpPr/>
          <p:nvPr/>
        </p:nvSpPr>
        <p:spPr>
          <a:xfrm>
            <a:off x="6400800" y="2595563"/>
            <a:ext cx="1785938"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Producer (EM)</a:t>
            </a:r>
          </a:p>
        </p:txBody>
      </p:sp>
      <p:sp>
        <p:nvSpPr>
          <p:cNvPr id="10" name="Rectangle 9"/>
          <p:cNvSpPr/>
          <p:nvPr/>
        </p:nvSpPr>
        <p:spPr>
          <a:xfrm>
            <a:off x="990600" y="2590800"/>
            <a:ext cx="1785938"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(NM)</a:t>
            </a:r>
          </a:p>
        </p:txBody>
      </p:sp>
      <p:cxnSp>
        <p:nvCxnSpPr>
          <p:cNvPr id="16" name="Connecteur droit avec flèche 15"/>
          <p:cNvCxnSpPr/>
          <p:nvPr/>
        </p:nvCxnSpPr>
        <p:spPr>
          <a:xfrm rot="10800000">
            <a:off x="3214688" y="2943225"/>
            <a:ext cx="2428875" cy="1588"/>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a:off x="3214688" y="2514600"/>
            <a:ext cx="24288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55" name="ZoneTexte 31"/>
          <p:cNvSpPr txBox="1">
            <a:spLocks noChangeArrowheads="1"/>
          </p:cNvSpPr>
          <p:nvPr/>
        </p:nvSpPr>
        <p:spPr bwMode="auto">
          <a:xfrm>
            <a:off x="3643313" y="2514600"/>
            <a:ext cx="1455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20" name="Connecteur droit avec flèche 19"/>
          <p:cNvCxnSpPr/>
          <p:nvPr/>
        </p:nvCxnSpPr>
        <p:spPr>
          <a:xfrm flipV="1">
            <a:off x="3214688" y="3381375"/>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1" name="Connecteur droit avec flèche 19"/>
          <p:cNvCxnSpPr/>
          <p:nvPr/>
        </p:nvCxnSpPr>
        <p:spPr>
          <a:xfrm rot="10800000" flipV="1">
            <a:off x="3286125" y="3762375"/>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43878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p:txBody>
          <a:bodyPr>
            <a:normAutofit fontScale="90000"/>
          </a:bodyPr>
          <a:lstStyle/>
          <a:p>
            <a:r>
              <a:rPr lang="en-US" dirty="0" smtClean="0"/>
              <a:t>EM-NM System Context (2)</a:t>
            </a:r>
            <a:br>
              <a:rPr lang="en-US" dirty="0" smtClean="0"/>
            </a:br>
            <a:endParaRPr lang="fr-FR" dirty="0" smtClean="0"/>
          </a:p>
        </p:txBody>
      </p:sp>
      <p:sp>
        <p:nvSpPr>
          <p:cNvPr id="7171" name="Espace réservé du numéro de diapositive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664E139E-C116-47FB-A05F-B40E69BA6240}" type="slidenum">
              <a:rPr lang="en-US" smtClean="0">
                <a:solidFill>
                  <a:schemeClr val="bg1"/>
                </a:solidFill>
              </a:rPr>
              <a:pPr eaLnBrk="1" hangingPunct="1"/>
              <a:t>16</a:t>
            </a:fld>
            <a:endParaRPr lang="en-US" dirty="0" smtClean="0">
              <a:solidFill>
                <a:schemeClr val="bg1"/>
              </a:solidFill>
            </a:endParaRPr>
          </a:p>
        </p:txBody>
      </p:sp>
      <p:sp>
        <p:nvSpPr>
          <p:cNvPr id="7172" name="ZoneTexte 29"/>
          <p:cNvSpPr txBox="1">
            <a:spLocks noChangeArrowheads="1"/>
          </p:cNvSpPr>
          <p:nvPr/>
        </p:nvSpPr>
        <p:spPr bwMode="auto">
          <a:xfrm>
            <a:off x="3657600" y="2316163"/>
            <a:ext cx="16716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a Production Job</a:t>
            </a:r>
          </a:p>
        </p:txBody>
      </p:sp>
      <p:sp>
        <p:nvSpPr>
          <p:cNvPr id="7173" name="ZoneTexte 27"/>
          <p:cNvSpPr txBox="1">
            <a:spLocks noChangeArrowheads="1"/>
          </p:cNvSpPr>
          <p:nvPr/>
        </p:nvSpPr>
        <p:spPr bwMode="auto">
          <a:xfrm>
            <a:off x="3581400" y="1914525"/>
            <a:ext cx="16716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Production Job</a:t>
            </a:r>
          </a:p>
        </p:txBody>
      </p:sp>
      <p:sp>
        <p:nvSpPr>
          <p:cNvPr id="9" name="Rectangle 8"/>
          <p:cNvSpPr/>
          <p:nvPr/>
        </p:nvSpPr>
        <p:spPr>
          <a:xfrm>
            <a:off x="6400800" y="1257300"/>
            <a:ext cx="1785938" cy="3467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Producer (EM)</a:t>
            </a:r>
          </a:p>
        </p:txBody>
      </p:sp>
      <p:sp>
        <p:nvSpPr>
          <p:cNvPr id="10" name="Rectangle 9"/>
          <p:cNvSpPr/>
          <p:nvPr/>
        </p:nvSpPr>
        <p:spPr>
          <a:xfrm>
            <a:off x="1219200" y="1233488"/>
            <a:ext cx="1785938"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(NM)</a:t>
            </a:r>
          </a:p>
        </p:txBody>
      </p:sp>
      <p:cxnSp>
        <p:nvCxnSpPr>
          <p:cNvPr id="16" name="Connecteur droit avec flèche 15"/>
          <p:cNvCxnSpPr/>
          <p:nvPr/>
        </p:nvCxnSpPr>
        <p:spPr>
          <a:xfrm rot="10800000">
            <a:off x="3214688" y="1905000"/>
            <a:ext cx="2428875" cy="1588"/>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a:off x="3214688" y="1447800"/>
            <a:ext cx="24288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78" name="ZoneTexte 31"/>
          <p:cNvSpPr txBox="1">
            <a:spLocks noChangeArrowheads="1"/>
          </p:cNvSpPr>
          <p:nvPr/>
        </p:nvSpPr>
        <p:spPr bwMode="auto">
          <a:xfrm>
            <a:off x="3643313" y="1447800"/>
            <a:ext cx="1455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21" name="Connecteur droit avec flèche 19"/>
          <p:cNvCxnSpPr/>
          <p:nvPr/>
        </p:nvCxnSpPr>
        <p:spPr>
          <a:xfrm rot="10800000" flipV="1">
            <a:off x="3286125" y="2286000"/>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219200" y="3209925"/>
            <a:ext cx="1785938" cy="1971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(NM)</a:t>
            </a:r>
          </a:p>
        </p:txBody>
      </p:sp>
      <p:sp>
        <p:nvSpPr>
          <p:cNvPr id="7182" name="ZoneTexte 33"/>
          <p:cNvSpPr txBox="1">
            <a:spLocks noChangeArrowheads="1"/>
          </p:cNvSpPr>
          <p:nvPr/>
        </p:nvSpPr>
        <p:spPr bwMode="auto">
          <a:xfrm>
            <a:off x="3636963" y="4113213"/>
            <a:ext cx="184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200" dirty="0">
                <a:latin typeface="Calibri" pitchFamily="34" charset="0"/>
              </a:rPr>
              <a:t>Data Available Notification</a:t>
            </a:r>
          </a:p>
        </p:txBody>
      </p:sp>
      <p:sp>
        <p:nvSpPr>
          <p:cNvPr id="7183" name="ZoneTexte 29"/>
          <p:cNvSpPr txBox="1">
            <a:spLocks noChangeArrowheads="1"/>
          </p:cNvSpPr>
          <p:nvPr/>
        </p:nvSpPr>
        <p:spPr bwMode="auto">
          <a:xfrm>
            <a:off x="3657600" y="4524375"/>
            <a:ext cx="1644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Modify a Collection Job</a:t>
            </a:r>
          </a:p>
        </p:txBody>
      </p:sp>
      <p:sp>
        <p:nvSpPr>
          <p:cNvPr id="7184" name="ZoneTexte 27"/>
          <p:cNvSpPr txBox="1">
            <a:spLocks noChangeArrowheads="1"/>
          </p:cNvSpPr>
          <p:nvPr/>
        </p:nvSpPr>
        <p:spPr bwMode="auto">
          <a:xfrm>
            <a:off x="3581400" y="3683000"/>
            <a:ext cx="1609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Collection Job</a:t>
            </a:r>
          </a:p>
        </p:txBody>
      </p:sp>
      <p:cxnSp>
        <p:nvCxnSpPr>
          <p:cNvPr id="23" name="Connecteur droit avec flèche 15"/>
          <p:cNvCxnSpPr/>
          <p:nvPr/>
        </p:nvCxnSpPr>
        <p:spPr>
          <a:xfrm rot="10800000">
            <a:off x="3214688" y="3675063"/>
            <a:ext cx="2428875" cy="1587"/>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4" name="Connecteur droit avec flèche 17"/>
          <p:cNvCxnSpPr/>
          <p:nvPr/>
        </p:nvCxnSpPr>
        <p:spPr>
          <a:xfrm>
            <a:off x="3214688" y="3246438"/>
            <a:ext cx="242887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87" name="ZoneTexte 31"/>
          <p:cNvSpPr txBox="1">
            <a:spLocks noChangeArrowheads="1"/>
          </p:cNvSpPr>
          <p:nvPr/>
        </p:nvSpPr>
        <p:spPr bwMode="auto">
          <a:xfrm>
            <a:off x="3643313" y="3246438"/>
            <a:ext cx="1455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26" name="Connecteur droit avec flèche 19"/>
          <p:cNvCxnSpPr/>
          <p:nvPr/>
        </p:nvCxnSpPr>
        <p:spPr>
          <a:xfrm flipV="1">
            <a:off x="3214688" y="4113213"/>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7" name="Connecteur droit avec flèche 19"/>
          <p:cNvCxnSpPr/>
          <p:nvPr/>
        </p:nvCxnSpPr>
        <p:spPr>
          <a:xfrm rot="10800000" flipV="1">
            <a:off x="3286125" y="4494213"/>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7190" name="ZoneTexte 29"/>
          <p:cNvSpPr txBox="1">
            <a:spLocks noChangeArrowheads="1"/>
          </p:cNvSpPr>
          <p:nvPr/>
        </p:nvSpPr>
        <p:spPr bwMode="auto">
          <a:xfrm>
            <a:off x="3657600" y="4905375"/>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a Collection Job</a:t>
            </a:r>
          </a:p>
        </p:txBody>
      </p:sp>
      <p:cxnSp>
        <p:nvCxnSpPr>
          <p:cNvPr id="29" name="Connecteur droit avec flèche 19"/>
          <p:cNvCxnSpPr/>
          <p:nvPr/>
        </p:nvCxnSpPr>
        <p:spPr>
          <a:xfrm rot="10800000" flipV="1">
            <a:off x="3286125" y="4875213"/>
            <a:ext cx="242887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060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786063" y="9525"/>
            <a:ext cx="6324600" cy="1268413"/>
          </a:xfrm>
        </p:spPr>
        <p:txBody>
          <a:bodyPr>
            <a:normAutofit fontScale="90000"/>
          </a:bodyPr>
          <a:lstStyle/>
          <a:p>
            <a:r>
              <a:rPr lang="en-US" dirty="0" smtClean="0"/>
              <a:t>EM-NM-NM(SM) </a:t>
            </a:r>
            <a:br>
              <a:rPr lang="en-US" dirty="0" smtClean="0"/>
            </a:br>
            <a:r>
              <a:rPr lang="en-US" dirty="0" smtClean="0"/>
              <a:t>System Context (1)</a:t>
            </a:r>
            <a:br>
              <a:rPr lang="en-US" dirty="0" smtClean="0"/>
            </a:br>
            <a:endParaRPr lang="fr-FR" dirty="0" smtClean="0"/>
          </a:p>
        </p:txBody>
      </p:sp>
      <p:sp>
        <p:nvSpPr>
          <p:cNvPr id="8195" name="Espace réservé du numéro de diapositive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321EE259-AEF6-42D5-BB25-29FB06052AE4}" type="slidenum">
              <a:rPr lang="en-US" smtClean="0">
                <a:solidFill>
                  <a:schemeClr val="bg1"/>
                </a:solidFill>
              </a:rPr>
              <a:pPr eaLnBrk="1" hangingPunct="1"/>
              <a:t>17</a:t>
            </a:fld>
            <a:endParaRPr lang="en-US" dirty="0" smtClean="0">
              <a:solidFill>
                <a:schemeClr val="bg1"/>
              </a:solidFill>
            </a:endParaRPr>
          </a:p>
        </p:txBody>
      </p:sp>
      <p:sp>
        <p:nvSpPr>
          <p:cNvPr id="8196" name="ZoneTexte 29"/>
          <p:cNvSpPr txBox="1">
            <a:spLocks noChangeArrowheads="1"/>
          </p:cNvSpPr>
          <p:nvPr/>
        </p:nvSpPr>
        <p:spPr bwMode="auto">
          <a:xfrm>
            <a:off x="5414963" y="2316163"/>
            <a:ext cx="16716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a Production Job</a:t>
            </a:r>
          </a:p>
        </p:txBody>
      </p:sp>
      <p:sp>
        <p:nvSpPr>
          <p:cNvPr id="8197" name="ZoneTexte 27"/>
          <p:cNvSpPr txBox="1">
            <a:spLocks noChangeArrowheads="1"/>
          </p:cNvSpPr>
          <p:nvPr/>
        </p:nvSpPr>
        <p:spPr bwMode="auto">
          <a:xfrm>
            <a:off x="5338763" y="1914525"/>
            <a:ext cx="16716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Production Job</a:t>
            </a:r>
          </a:p>
        </p:txBody>
      </p:sp>
      <p:sp>
        <p:nvSpPr>
          <p:cNvPr id="9" name="Rectangle 8"/>
          <p:cNvSpPr/>
          <p:nvPr/>
        </p:nvSpPr>
        <p:spPr>
          <a:xfrm>
            <a:off x="7281863" y="1401763"/>
            <a:ext cx="1785937" cy="3641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Producer (EM)</a:t>
            </a:r>
          </a:p>
        </p:txBody>
      </p:sp>
      <p:sp>
        <p:nvSpPr>
          <p:cNvPr id="10" name="Rectangle 9"/>
          <p:cNvSpPr/>
          <p:nvPr/>
        </p:nvSpPr>
        <p:spPr>
          <a:xfrm>
            <a:off x="42863" y="1409700"/>
            <a:ext cx="1709737" cy="3771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1 (NM)</a:t>
            </a:r>
          </a:p>
        </p:txBody>
      </p:sp>
      <p:cxnSp>
        <p:nvCxnSpPr>
          <p:cNvPr id="16" name="Connecteur droit avec flèche 15"/>
          <p:cNvCxnSpPr/>
          <p:nvPr/>
        </p:nvCxnSpPr>
        <p:spPr>
          <a:xfrm flipH="1" flipV="1">
            <a:off x="5414963" y="1905000"/>
            <a:ext cx="1685925" cy="9525"/>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V="1">
            <a:off x="5394325" y="1447800"/>
            <a:ext cx="17430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02" name="ZoneTexte 31"/>
          <p:cNvSpPr txBox="1">
            <a:spLocks noChangeArrowheads="1"/>
          </p:cNvSpPr>
          <p:nvPr/>
        </p:nvSpPr>
        <p:spPr bwMode="auto">
          <a:xfrm>
            <a:off x="5400675" y="1447800"/>
            <a:ext cx="14557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21" name="Connecteur droit avec flèche 19"/>
          <p:cNvCxnSpPr/>
          <p:nvPr/>
        </p:nvCxnSpPr>
        <p:spPr>
          <a:xfrm flipH="1">
            <a:off x="5567363" y="2286000"/>
            <a:ext cx="151923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3548063" y="1401763"/>
            <a:ext cx="1785937" cy="37528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2 (NM)</a:t>
            </a:r>
          </a:p>
        </p:txBody>
      </p:sp>
      <p:sp>
        <p:nvSpPr>
          <p:cNvPr id="8206" name="ZoneTexte 33"/>
          <p:cNvSpPr txBox="1">
            <a:spLocks noChangeArrowheads="1"/>
          </p:cNvSpPr>
          <p:nvPr/>
        </p:nvSpPr>
        <p:spPr bwMode="auto">
          <a:xfrm>
            <a:off x="5470525" y="4113213"/>
            <a:ext cx="184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200" dirty="0">
                <a:latin typeface="Calibri" pitchFamily="34" charset="0"/>
              </a:rPr>
              <a:t>Data Available Notification</a:t>
            </a:r>
          </a:p>
        </p:txBody>
      </p:sp>
      <p:sp>
        <p:nvSpPr>
          <p:cNvPr id="8207" name="ZoneTexte 29"/>
          <p:cNvSpPr txBox="1">
            <a:spLocks noChangeArrowheads="1"/>
          </p:cNvSpPr>
          <p:nvPr/>
        </p:nvSpPr>
        <p:spPr bwMode="auto">
          <a:xfrm>
            <a:off x="5491163" y="4524375"/>
            <a:ext cx="1646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Modify a Collection Job</a:t>
            </a:r>
          </a:p>
        </p:txBody>
      </p:sp>
      <p:sp>
        <p:nvSpPr>
          <p:cNvPr id="8208" name="ZoneTexte 27"/>
          <p:cNvSpPr txBox="1">
            <a:spLocks noChangeArrowheads="1"/>
          </p:cNvSpPr>
          <p:nvPr/>
        </p:nvSpPr>
        <p:spPr bwMode="auto">
          <a:xfrm>
            <a:off x="5414963" y="3683000"/>
            <a:ext cx="1609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Collection Job</a:t>
            </a:r>
          </a:p>
        </p:txBody>
      </p:sp>
      <p:cxnSp>
        <p:nvCxnSpPr>
          <p:cNvPr id="23" name="Connecteur droit avec flèche 15"/>
          <p:cNvCxnSpPr/>
          <p:nvPr/>
        </p:nvCxnSpPr>
        <p:spPr>
          <a:xfrm flipH="1">
            <a:off x="5643563" y="3683000"/>
            <a:ext cx="144303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4" name="Connecteur droit avec flèche 17"/>
          <p:cNvCxnSpPr/>
          <p:nvPr/>
        </p:nvCxnSpPr>
        <p:spPr>
          <a:xfrm flipV="1">
            <a:off x="5643563" y="3222625"/>
            <a:ext cx="1443037" cy="238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11" name="ZoneTexte 31"/>
          <p:cNvSpPr txBox="1">
            <a:spLocks noChangeArrowheads="1"/>
          </p:cNvSpPr>
          <p:nvPr/>
        </p:nvSpPr>
        <p:spPr bwMode="auto">
          <a:xfrm>
            <a:off x="5476875" y="3246438"/>
            <a:ext cx="14557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26" name="Connecteur droit avec flèche 19"/>
          <p:cNvCxnSpPr/>
          <p:nvPr/>
        </p:nvCxnSpPr>
        <p:spPr>
          <a:xfrm>
            <a:off x="5643563" y="4113213"/>
            <a:ext cx="138112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7" name="Connecteur droit avec flèche 19"/>
          <p:cNvCxnSpPr/>
          <p:nvPr/>
        </p:nvCxnSpPr>
        <p:spPr>
          <a:xfrm flipH="1">
            <a:off x="5643563" y="4494213"/>
            <a:ext cx="144303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8214" name="ZoneTexte 29"/>
          <p:cNvSpPr txBox="1">
            <a:spLocks noChangeArrowheads="1"/>
          </p:cNvSpPr>
          <p:nvPr/>
        </p:nvSpPr>
        <p:spPr bwMode="auto">
          <a:xfrm>
            <a:off x="5491163" y="4905375"/>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a Collection Job</a:t>
            </a:r>
          </a:p>
        </p:txBody>
      </p:sp>
      <p:cxnSp>
        <p:nvCxnSpPr>
          <p:cNvPr id="29" name="Connecteur droit avec flèche 19"/>
          <p:cNvCxnSpPr/>
          <p:nvPr/>
        </p:nvCxnSpPr>
        <p:spPr>
          <a:xfrm flipH="1">
            <a:off x="5491163" y="4875213"/>
            <a:ext cx="153352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8216" name="ZoneTexte 33"/>
          <p:cNvSpPr txBox="1">
            <a:spLocks noChangeArrowheads="1"/>
          </p:cNvSpPr>
          <p:nvPr/>
        </p:nvSpPr>
        <p:spPr bwMode="auto">
          <a:xfrm>
            <a:off x="1676400" y="3228975"/>
            <a:ext cx="184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200" dirty="0">
                <a:latin typeface="Calibri" pitchFamily="34" charset="0"/>
              </a:rPr>
              <a:t>Data Available Notification</a:t>
            </a:r>
          </a:p>
        </p:txBody>
      </p:sp>
      <p:sp>
        <p:nvSpPr>
          <p:cNvPr id="8217" name="ZoneTexte 29"/>
          <p:cNvSpPr txBox="1">
            <a:spLocks noChangeArrowheads="1"/>
          </p:cNvSpPr>
          <p:nvPr/>
        </p:nvSpPr>
        <p:spPr bwMode="auto">
          <a:xfrm>
            <a:off x="1828800" y="3640138"/>
            <a:ext cx="16446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Modify a Collection Job</a:t>
            </a:r>
          </a:p>
        </p:txBody>
      </p:sp>
      <p:sp>
        <p:nvSpPr>
          <p:cNvPr id="8218" name="ZoneTexte 27"/>
          <p:cNvSpPr txBox="1">
            <a:spLocks noChangeArrowheads="1"/>
          </p:cNvSpPr>
          <p:nvPr/>
        </p:nvSpPr>
        <p:spPr bwMode="auto">
          <a:xfrm>
            <a:off x="1752600" y="2800350"/>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Create a Collection Job</a:t>
            </a:r>
          </a:p>
        </p:txBody>
      </p:sp>
      <p:cxnSp>
        <p:nvCxnSpPr>
          <p:cNvPr id="37" name="Connecteur droit avec flèche 15"/>
          <p:cNvCxnSpPr/>
          <p:nvPr/>
        </p:nvCxnSpPr>
        <p:spPr>
          <a:xfrm flipH="1">
            <a:off x="1981200" y="2792413"/>
            <a:ext cx="1381125" cy="7937"/>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38" name="Connecteur droit avec flèche 17"/>
          <p:cNvCxnSpPr/>
          <p:nvPr/>
        </p:nvCxnSpPr>
        <p:spPr>
          <a:xfrm>
            <a:off x="1981200" y="2362200"/>
            <a:ext cx="13811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21" name="ZoneTexte 31"/>
          <p:cNvSpPr txBox="1">
            <a:spLocks noChangeArrowheads="1"/>
          </p:cNvSpPr>
          <p:nvPr/>
        </p:nvSpPr>
        <p:spPr bwMode="auto">
          <a:xfrm>
            <a:off x="1814513" y="2362200"/>
            <a:ext cx="1455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Discover capabilities</a:t>
            </a:r>
          </a:p>
        </p:txBody>
      </p:sp>
      <p:cxnSp>
        <p:nvCxnSpPr>
          <p:cNvPr id="40" name="Connecteur droit avec flèche 19"/>
          <p:cNvCxnSpPr/>
          <p:nvPr/>
        </p:nvCxnSpPr>
        <p:spPr>
          <a:xfrm>
            <a:off x="1981200" y="3228975"/>
            <a:ext cx="1289050" cy="17463"/>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41" name="Connecteur droit avec flèche 19"/>
          <p:cNvCxnSpPr/>
          <p:nvPr/>
        </p:nvCxnSpPr>
        <p:spPr>
          <a:xfrm flipH="1">
            <a:off x="1981200" y="3609975"/>
            <a:ext cx="138112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8224" name="ZoneTexte 29"/>
          <p:cNvSpPr txBox="1">
            <a:spLocks noChangeArrowheads="1"/>
          </p:cNvSpPr>
          <p:nvPr/>
        </p:nvSpPr>
        <p:spPr bwMode="auto">
          <a:xfrm>
            <a:off x="1828800" y="4021138"/>
            <a:ext cx="1609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fr-FR" sz="1200" dirty="0">
                <a:latin typeface="Calibri" pitchFamily="34" charset="0"/>
              </a:rPr>
              <a:t>Delete a Collection Job</a:t>
            </a:r>
          </a:p>
        </p:txBody>
      </p:sp>
      <p:cxnSp>
        <p:nvCxnSpPr>
          <p:cNvPr id="43" name="Connecteur droit avec flèche 19"/>
          <p:cNvCxnSpPr/>
          <p:nvPr/>
        </p:nvCxnSpPr>
        <p:spPr>
          <a:xfrm flipH="1">
            <a:off x="1828800" y="3990975"/>
            <a:ext cx="153352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39394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AAACFA88-A603-44E5-9B2E-BC43008D4795}" type="slidenum">
              <a:rPr lang="en-US" smtClean="0">
                <a:solidFill>
                  <a:schemeClr val="bg1"/>
                </a:solidFill>
              </a:rPr>
              <a:pPr eaLnBrk="1" hangingPunct="1"/>
              <a:t>18</a:t>
            </a:fld>
            <a:endParaRPr lang="en-US" dirty="0" smtClean="0">
              <a:solidFill>
                <a:schemeClr val="bg1"/>
              </a:solidFill>
            </a:endParaRPr>
          </a:p>
        </p:txBody>
      </p:sp>
      <p:sp>
        <p:nvSpPr>
          <p:cNvPr id="12291" name="Rectangle 2"/>
          <p:cNvSpPr>
            <a:spLocks noGrp="1" noChangeArrowheads="1"/>
          </p:cNvSpPr>
          <p:nvPr>
            <p:ph type="title"/>
          </p:nvPr>
        </p:nvSpPr>
        <p:spPr>
          <a:xfrm>
            <a:off x="2667000" y="76200"/>
            <a:ext cx="6257925" cy="603250"/>
          </a:xfrm>
        </p:spPr>
        <p:txBody>
          <a:bodyPr>
            <a:normAutofit/>
          </a:bodyPr>
          <a:lstStyle/>
          <a:p>
            <a:pPr algn="l" eaLnBrk="1" hangingPunct="1"/>
            <a:r>
              <a:rPr lang="en-US" dirty="0" smtClean="0"/>
              <a:t>PM Thresholds Work</a:t>
            </a:r>
          </a:p>
        </p:txBody>
      </p:sp>
      <p:sp>
        <p:nvSpPr>
          <p:cNvPr id="12292" name="Rectangle 3"/>
          <p:cNvSpPr>
            <a:spLocks noGrp="1" noChangeArrowheads="1"/>
          </p:cNvSpPr>
          <p:nvPr>
            <p:ph type="body" idx="1"/>
          </p:nvPr>
        </p:nvSpPr>
        <p:spPr>
          <a:xfrm>
            <a:off x="457200" y="914400"/>
            <a:ext cx="8229600" cy="4953000"/>
          </a:xfrm>
        </p:spPr>
        <p:txBody>
          <a:bodyPr>
            <a:normAutofit/>
          </a:bodyPr>
          <a:lstStyle/>
          <a:p>
            <a:r>
              <a:rPr lang="en-US" sz="2000" dirty="0" smtClean="0">
                <a:cs typeface="Arial" charset="0"/>
              </a:rPr>
              <a:t>Current PM Interface work is focusing on Thresholds Definitions</a:t>
            </a:r>
          </a:p>
          <a:p>
            <a:r>
              <a:rPr lang="en-US" sz="2000" dirty="0" smtClean="0">
                <a:cs typeface="Arial" charset="0"/>
              </a:rPr>
              <a:t>Thresholds will be defined over the interface supporting:</a:t>
            </a:r>
          </a:p>
          <a:p>
            <a:pPr lvl="1"/>
            <a:r>
              <a:rPr lang="en-US" sz="1600" dirty="0" smtClean="0">
                <a:cs typeface="Arial" charset="0"/>
              </a:rPr>
              <a:t>Management of Threshold Jobs</a:t>
            </a:r>
          </a:p>
          <a:p>
            <a:pPr lvl="1"/>
            <a:r>
              <a:rPr lang="en-US" sz="1600" dirty="0" smtClean="0">
                <a:cs typeface="Arial" charset="0"/>
              </a:rPr>
              <a:t>Generation of Multi-severity alarms</a:t>
            </a:r>
          </a:p>
          <a:p>
            <a:r>
              <a:rPr lang="en-US" sz="2000" dirty="0" smtClean="0">
                <a:cs typeface="Arial" charset="0"/>
              </a:rPr>
              <a:t>The TIP PM Thresholds additional part is planned for Frameworks 13.0</a:t>
            </a:r>
          </a:p>
          <a:p>
            <a:pPr lvl="1" eaLnBrk="1" hangingPunct="1">
              <a:buFont typeface="Wingdings" pitchFamily="2" charset="2"/>
              <a:buNone/>
            </a:pPr>
            <a:endParaRPr lang="en-US" sz="1400" dirty="0" smtClean="0"/>
          </a:p>
          <a:p>
            <a:pPr eaLnBrk="1" hangingPunct="1">
              <a:buFont typeface="Wingdings" pitchFamily="2" charset="2"/>
              <a:buNone/>
            </a:pPr>
            <a:endParaRPr lang="en-US" sz="2800" dirty="0" smtClean="0"/>
          </a:p>
          <a:p>
            <a:pPr eaLnBrk="1" hangingPunct="1"/>
            <a:endParaRPr lang="en-US" sz="2800" dirty="0" smtClean="0"/>
          </a:p>
          <a:p>
            <a:pPr eaLnBrk="1" hangingPunct="1"/>
            <a:endParaRPr lang="en-US" dirty="0" smtClean="0"/>
          </a:p>
          <a:p>
            <a:pPr eaLnBrk="1" hangingPunct="1"/>
            <a:endParaRPr lang="en-US" dirty="0" smtClean="0"/>
          </a:p>
          <a:p>
            <a:pPr eaLnBrk="1" hangingPunct="1"/>
            <a:endParaRPr lang="en-US" dirty="0" smtClean="0"/>
          </a:p>
          <a:p>
            <a:pPr lvl="1" eaLnBrk="1" hangingPunct="1"/>
            <a:endParaRPr lang="en-US" dirty="0" smtClean="0"/>
          </a:p>
        </p:txBody>
      </p:sp>
    </p:spTree>
    <p:extLst>
      <p:ext uri="{BB962C8B-B14F-4D97-AF65-F5344CB8AC3E}">
        <p14:creationId xmlns:p14="http://schemas.microsoft.com/office/powerpoint/2010/main" val="42339684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Management</a:t>
            </a:r>
            <a:endParaRPr lang="en-US" dirty="0"/>
          </a:p>
        </p:txBody>
      </p:sp>
      <p:sp>
        <p:nvSpPr>
          <p:cNvPr id="3" name="Content Placeholder 2"/>
          <p:cNvSpPr>
            <a:spLocks noGrp="1"/>
          </p:cNvSpPr>
          <p:nvPr>
            <p:ph idx="1"/>
          </p:nvPr>
        </p:nvSpPr>
        <p:spPr/>
        <p:txBody>
          <a:bodyPr/>
          <a:lstStyle/>
          <a:p>
            <a:r>
              <a:rPr lang="en-US" dirty="0" smtClean="0"/>
              <a:t>Performance Management is part of Assurance Oversight team</a:t>
            </a:r>
          </a:p>
          <a:p>
            <a:r>
              <a:rPr lang="en-US" dirty="0" smtClean="0"/>
              <a:t>Initial goal was harmonization between OSS/J QoS (JSR 90) and MTOSI RPM</a:t>
            </a:r>
          </a:p>
          <a:p>
            <a:r>
              <a:rPr lang="en-US" dirty="0" smtClean="0"/>
              <a:t>Harmonization Study started in 2009 resulting in decision to build a new harmonized interface for Performance Management</a:t>
            </a:r>
          </a:p>
          <a:p>
            <a:r>
              <a:rPr lang="en-US" dirty="0"/>
              <a:t>TIP PM Monitoring V1.0 was released as part of TM Forum Frameworks 12.5</a:t>
            </a:r>
          </a:p>
          <a:p>
            <a:endParaRPr lang="en-US" dirty="0"/>
          </a:p>
        </p:txBody>
      </p:sp>
    </p:spTree>
    <p:extLst>
      <p:ext uri="{BB962C8B-B14F-4D97-AF65-F5344CB8AC3E}">
        <p14:creationId xmlns:p14="http://schemas.microsoft.com/office/powerpoint/2010/main" val="3279552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Harmonization Principles</a:t>
            </a:r>
            <a:endParaRPr lang="en-US" dirty="0"/>
          </a:p>
        </p:txBody>
      </p:sp>
      <p:sp>
        <p:nvSpPr>
          <p:cNvPr id="3" name="Content Placeholder 2"/>
          <p:cNvSpPr>
            <a:spLocks noGrp="1"/>
          </p:cNvSpPr>
          <p:nvPr>
            <p:ph idx="1"/>
          </p:nvPr>
        </p:nvSpPr>
        <p:spPr/>
        <p:txBody>
          <a:bodyPr>
            <a:normAutofit/>
          </a:bodyPr>
          <a:lstStyle/>
          <a:p>
            <a:r>
              <a:rPr lang="en-US" dirty="0" smtClean="0"/>
              <a:t>Supporting eTOM processes &amp; TAM Applications</a:t>
            </a:r>
          </a:p>
          <a:p>
            <a:pPr lvl="1"/>
            <a:r>
              <a:rPr lang="en-US" dirty="0" smtClean="0"/>
              <a:t>Service Quality Management</a:t>
            </a:r>
          </a:p>
          <a:p>
            <a:pPr lvl="1"/>
            <a:r>
              <a:rPr lang="en-US" dirty="0" smtClean="0"/>
              <a:t>Resource Performance Management</a:t>
            </a:r>
          </a:p>
          <a:p>
            <a:r>
              <a:rPr lang="en-US" dirty="0" smtClean="0"/>
              <a:t>Based on TM Forum SID  model and JOSIF infrastructures</a:t>
            </a:r>
          </a:p>
          <a:p>
            <a:r>
              <a:rPr lang="en-US" dirty="0" smtClean="0"/>
              <a:t>OSS/J is close to 3GPP TS32.X series and ITU-T  M.3704 </a:t>
            </a:r>
          </a:p>
        </p:txBody>
      </p:sp>
    </p:spTree>
    <p:extLst>
      <p:ext uri="{BB962C8B-B14F-4D97-AF65-F5344CB8AC3E}">
        <p14:creationId xmlns:p14="http://schemas.microsoft.com/office/powerpoint/2010/main" val="32795526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Terminology</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855062112"/>
              </p:ext>
            </p:extLst>
          </p:nvPr>
        </p:nvGraphicFramePr>
        <p:xfrm>
          <a:off x="1597660" y="1066800"/>
          <a:ext cx="4879340" cy="4154805"/>
        </p:xfrm>
        <a:graphic>
          <a:graphicData uri="http://schemas.openxmlformats.org/drawingml/2006/table">
            <a:tbl>
              <a:tblPr firstRow="1" firstCol="1" lastRow="1" lastCol="1" bandRow="1" bandCol="1"/>
              <a:tblGrid>
                <a:gridCol w="1239520"/>
                <a:gridCol w="1234440"/>
                <a:gridCol w="1074420"/>
                <a:gridCol w="1330960"/>
              </a:tblGrid>
              <a:tr h="0">
                <a:tc>
                  <a:txBody>
                    <a:bodyPr/>
                    <a:lstStyle/>
                    <a:p>
                      <a:pPr marL="228600" indent="-228600">
                        <a:spcBef>
                          <a:spcPts val="600"/>
                        </a:spcBef>
                        <a:spcAft>
                          <a:spcPts val="0"/>
                        </a:spcAft>
                      </a:pPr>
                      <a:r>
                        <a:rPr lang="en-US" sz="1100" b="1" dirty="0">
                          <a:effectLst/>
                          <a:latin typeface="Arial"/>
                          <a:ea typeface="Times New Roman"/>
                          <a:cs typeface="Arial"/>
                        </a:rPr>
                        <a:t>TIP</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228600" indent="-228600">
                        <a:spcBef>
                          <a:spcPts val="600"/>
                        </a:spcBef>
                        <a:spcAft>
                          <a:spcPts val="0"/>
                        </a:spcAft>
                      </a:pPr>
                      <a:r>
                        <a:rPr lang="en-US" sz="1100" b="1" dirty="0">
                          <a:effectLst/>
                          <a:latin typeface="Arial"/>
                          <a:ea typeface="Times New Roman"/>
                          <a:cs typeface="Arial"/>
                        </a:rPr>
                        <a:t>MTOI</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228600" indent="-228600">
                        <a:spcBef>
                          <a:spcPts val="600"/>
                        </a:spcBef>
                        <a:spcAft>
                          <a:spcPts val="0"/>
                        </a:spcAft>
                      </a:pPr>
                      <a:r>
                        <a:rPr lang="en-US" sz="1100" b="1" dirty="0">
                          <a:effectLst/>
                          <a:latin typeface="Arial"/>
                          <a:ea typeface="Times New Roman"/>
                          <a:cs typeface="Arial"/>
                        </a:rPr>
                        <a:t>OSS/J</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228600" indent="-228600">
                        <a:spcBef>
                          <a:spcPts val="600"/>
                        </a:spcBef>
                        <a:spcAft>
                          <a:spcPts val="0"/>
                        </a:spcAft>
                      </a:pPr>
                      <a:r>
                        <a:rPr lang="en-US" sz="1100" b="1" dirty="0">
                          <a:effectLst/>
                          <a:latin typeface="Arial"/>
                          <a:ea typeface="Times New Roman"/>
                          <a:cs typeface="Arial"/>
                        </a:rPr>
                        <a:t>3GPP</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r>
              <a:tr h="0">
                <a:tc>
                  <a:txBody>
                    <a:bodyPr/>
                    <a:lstStyle/>
                    <a:p>
                      <a:pPr>
                        <a:spcBef>
                          <a:spcPts val="600"/>
                        </a:spcBef>
                        <a:spcAft>
                          <a:spcPts val="0"/>
                        </a:spcAft>
                      </a:pPr>
                      <a:r>
                        <a:rPr lang="en-US" sz="1000" b="1" dirty="0">
                          <a:effectLst/>
                          <a:latin typeface="Arial"/>
                          <a:ea typeface="Times New Roman"/>
                          <a:cs typeface="Arial"/>
                        </a:rPr>
                        <a:t>Consuming </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Application</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Requesting OS</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Client</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IRP Manager, Receiver</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Producing </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Application</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Target OS</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Server</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IRP Agent, Sender </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Performance</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Indicator</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PM Parameter, PM Data, PM Measurement</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Measurement (Attribute), Measurable Attribute, Performance Parameter</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Measurement (Type),</a:t>
                      </a:r>
                      <a:endParaRPr lang="en-US" sz="1000" dirty="0">
                        <a:effectLst/>
                        <a:latin typeface="Arial"/>
                        <a:ea typeface="Times New Roman"/>
                        <a:cs typeface="Times New Roman"/>
                      </a:endParaRPr>
                    </a:p>
                    <a:p>
                      <a:pPr>
                        <a:spcBef>
                          <a:spcPts val="600"/>
                        </a:spcBef>
                        <a:spcAft>
                          <a:spcPts val="0"/>
                        </a:spcAft>
                      </a:pPr>
                      <a:r>
                        <a:rPr lang="en-US" sz="1000" dirty="0">
                          <a:effectLst/>
                          <a:latin typeface="Arial"/>
                          <a:ea typeface="Times New Roman"/>
                          <a:cs typeface="Arial"/>
                        </a:rPr>
                        <a:t>Counter</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Performance</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Indicator Group</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None</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None</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Measurement Family/ Measurement Type</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Measured Object</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Class</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PM Object ,</a:t>
                      </a:r>
                      <a:endParaRPr lang="en-US" sz="1000" dirty="0">
                        <a:effectLst/>
                        <a:latin typeface="Arial"/>
                        <a:ea typeface="Times New Roman"/>
                        <a:cs typeface="Times New Roman"/>
                      </a:endParaRPr>
                    </a:p>
                    <a:p>
                      <a:pPr>
                        <a:spcBef>
                          <a:spcPts val="600"/>
                        </a:spcBef>
                        <a:spcAft>
                          <a:spcPts val="0"/>
                        </a:spcAft>
                      </a:pPr>
                      <a:r>
                        <a:rPr lang="en-US" sz="1000" dirty="0">
                          <a:effectLst/>
                          <a:latin typeface="Arial"/>
                          <a:ea typeface="Times New Roman"/>
                          <a:cs typeface="Arial"/>
                        </a:rPr>
                        <a:t>Managed Element,</a:t>
                      </a:r>
                      <a:endParaRPr lang="en-US" sz="1000" dirty="0">
                        <a:effectLst/>
                        <a:latin typeface="Arial"/>
                        <a:ea typeface="Times New Roman"/>
                        <a:cs typeface="Times New Roman"/>
                      </a:endParaRPr>
                    </a:p>
                    <a:p>
                      <a:pPr>
                        <a:spcBef>
                          <a:spcPts val="600"/>
                        </a:spcBef>
                        <a:spcAft>
                          <a:spcPts val="0"/>
                        </a:spcAft>
                      </a:pPr>
                      <a:r>
                        <a:rPr lang="en-US" sz="1000" dirty="0">
                          <a:effectLst/>
                          <a:latin typeface="Arial"/>
                          <a:ea typeface="Times New Roman"/>
                          <a:cs typeface="Arial"/>
                        </a:rPr>
                        <a:t>1)</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Observable Object Class</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Measured Object Class</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58165">
                <a:tc>
                  <a:txBody>
                    <a:bodyPr/>
                    <a:lstStyle/>
                    <a:p>
                      <a:pPr>
                        <a:spcBef>
                          <a:spcPts val="600"/>
                        </a:spcBef>
                        <a:spcAft>
                          <a:spcPts val="0"/>
                        </a:spcAft>
                      </a:pPr>
                      <a:r>
                        <a:rPr lang="en-US" sz="1000" b="1" dirty="0">
                          <a:effectLst/>
                          <a:latin typeface="Arial"/>
                          <a:ea typeface="Times New Roman"/>
                          <a:cs typeface="Arial"/>
                        </a:rPr>
                        <a:t>Measurement</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Job</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None</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Measurement Job</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Measurement Job</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Granularity</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Granularity</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solidFill>
                            <a:srgbClr val="000000"/>
                          </a:solidFill>
                          <a:effectLst/>
                          <a:latin typeface="Arial"/>
                          <a:ea typeface="Times New Roman"/>
                          <a:cs typeface="Times New Roman"/>
                        </a:rPr>
                        <a:t>Granularity Period</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solidFill>
                            <a:srgbClr val="000000"/>
                          </a:solidFill>
                          <a:effectLst/>
                          <a:latin typeface="Arial"/>
                          <a:ea typeface="Times New Roman"/>
                          <a:cs typeface="Times New Roman"/>
                        </a:rPr>
                        <a:t>Granularity Period</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0">
                <a:tc>
                  <a:txBody>
                    <a:bodyPr/>
                    <a:lstStyle/>
                    <a:p>
                      <a:pPr>
                        <a:spcBef>
                          <a:spcPts val="600"/>
                        </a:spcBef>
                        <a:spcAft>
                          <a:spcPts val="0"/>
                        </a:spcAft>
                      </a:pPr>
                      <a:r>
                        <a:rPr lang="en-US" sz="1000" b="1" dirty="0">
                          <a:effectLst/>
                          <a:latin typeface="Arial"/>
                          <a:ea typeface="Times New Roman"/>
                          <a:cs typeface="Arial"/>
                        </a:rPr>
                        <a:t>Collection</a:t>
                      </a:r>
                      <a:endParaRPr lang="en-US" sz="1000" dirty="0">
                        <a:effectLst/>
                        <a:latin typeface="Arial"/>
                        <a:ea typeface="Times New Roman"/>
                        <a:cs typeface="Times New Roman"/>
                      </a:endParaRPr>
                    </a:p>
                    <a:p>
                      <a:pPr>
                        <a:spcBef>
                          <a:spcPts val="600"/>
                        </a:spcBef>
                        <a:spcAft>
                          <a:spcPts val="0"/>
                        </a:spcAft>
                      </a:pPr>
                      <a:r>
                        <a:rPr lang="en-US" sz="1000" b="1" dirty="0">
                          <a:effectLst/>
                          <a:latin typeface="Arial"/>
                          <a:ea typeface="Times New Roman"/>
                          <a:cs typeface="Arial"/>
                        </a:rPr>
                        <a:t>Resolution</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None</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effectLst/>
                          <a:latin typeface="Arial"/>
                          <a:ea typeface="Times New Roman"/>
                          <a:cs typeface="Arial"/>
                        </a:rPr>
                        <a:t>Report Period</a:t>
                      </a:r>
                      <a:endParaRPr lang="en-US" sz="1000" dirty="0">
                        <a:effectLst/>
                        <a:latin typeface="Arial"/>
                        <a:ea typeface="Times New Roman"/>
                        <a:cs typeface="Times New Roman"/>
                      </a:endParaRPr>
                    </a:p>
                    <a:p>
                      <a:pPr>
                        <a:spcBef>
                          <a:spcPts val="600"/>
                        </a:spcBef>
                        <a:spcAft>
                          <a:spcPts val="0"/>
                        </a:spcAft>
                      </a:pPr>
                      <a:r>
                        <a:rPr lang="en-US" sz="1000" dirty="0">
                          <a:effectLst/>
                          <a:latin typeface="Arial"/>
                          <a:ea typeface="Times New Roman"/>
                          <a:cs typeface="Arial"/>
                        </a:rPr>
                        <a:t>2)</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Bef>
                          <a:spcPts val="600"/>
                        </a:spcBef>
                        <a:spcAft>
                          <a:spcPts val="0"/>
                        </a:spcAft>
                      </a:pPr>
                      <a:r>
                        <a:rPr lang="en-US" sz="1000" dirty="0">
                          <a:solidFill>
                            <a:srgbClr val="000000"/>
                          </a:solidFill>
                          <a:effectLst/>
                          <a:latin typeface="Arial"/>
                          <a:ea typeface="Times New Roman"/>
                          <a:cs typeface="Times New Roman"/>
                        </a:rPr>
                        <a:t>reportingPeriod</a:t>
                      </a:r>
                      <a:endParaRPr lang="en-US" sz="10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bl>
          </a:graphicData>
        </a:graphic>
      </p:graphicFrame>
    </p:spTree>
    <p:extLst>
      <p:ext uri="{BB962C8B-B14F-4D97-AF65-F5344CB8AC3E}">
        <p14:creationId xmlns:p14="http://schemas.microsoft.com/office/powerpoint/2010/main" val="3982738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Performance Harmonization Principles (Cont.)</a:t>
            </a:r>
            <a:endParaRPr lang="en-US" dirty="0"/>
          </a:p>
        </p:txBody>
      </p:sp>
      <p:sp>
        <p:nvSpPr>
          <p:cNvPr id="3" name="Content Placeholder 2"/>
          <p:cNvSpPr>
            <a:spLocks noGrp="1"/>
          </p:cNvSpPr>
          <p:nvPr>
            <p:ph idx="1"/>
          </p:nvPr>
        </p:nvSpPr>
        <p:spPr/>
        <p:txBody>
          <a:bodyPr>
            <a:normAutofit/>
          </a:bodyPr>
          <a:lstStyle/>
          <a:p>
            <a:r>
              <a:rPr lang="en-US" dirty="0" smtClean="0"/>
              <a:t>Main system contexts considered</a:t>
            </a:r>
          </a:p>
          <a:p>
            <a:pPr lvl="1"/>
            <a:r>
              <a:rPr lang="en-US" dirty="0" smtClean="0"/>
              <a:t>Element Management – Network Management</a:t>
            </a:r>
          </a:p>
          <a:p>
            <a:pPr lvl="1"/>
            <a:r>
              <a:rPr lang="en-US" dirty="0" smtClean="0"/>
              <a:t>Network Management– Network Management </a:t>
            </a:r>
          </a:p>
          <a:p>
            <a:pPr lvl="1"/>
            <a:r>
              <a:rPr lang="en-US" dirty="0" smtClean="0"/>
              <a:t>Network Management– Service Management</a:t>
            </a:r>
          </a:p>
          <a:p>
            <a:r>
              <a:rPr lang="en-US" dirty="0" smtClean="0"/>
              <a:t>Loose relation to Inventory applications</a:t>
            </a:r>
          </a:p>
          <a:p>
            <a:r>
              <a:rPr lang="en-US" dirty="0" smtClean="0"/>
              <a:t>Multi-technology support – can be used for both Wireline &amp; Mobile</a:t>
            </a:r>
          </a:p>
        </p:txBody>
      </p:sp>
    </p:spTree>
    <p:extLst>
      <p:ext uri="{BB962C8B-B14F-4D97-AF65-F5344CB8AC3E}">
        <p14:creationId xmlns:p14="http://schemas.microsoft.com/office/powerpoint/2010/main" val="3279552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PM System Contexts (SC)</a:t>
            </a:r>
            <a:endParaRPr lang="en-US" dirty="0"/>
          </a:p>
        </p:txBody>
      </p:sp>
      <p:grpSp>
        <p:nvGrpSpPr>
          <p:cNvPr id="5" name="Group 46"/>
          <p:cNvGrpSpPr/>
          <p:nvPr/>
        </p:nvGrpSpPr>
        <p:grpSpPr>
          <a:xfrm>
            <a:off x="1304151" y="1255884"/>
            <a:ext cx="5687364" cy="793681"/>
            <a:chOff x="2554757" y="3200405"/>
            <a:chExt cx="2723249" cy="1125416"/>
          </a:xfrm>
        </p:grpSpPr>
        <p:sp>
          <p:nvSpPr>
            <p:cNvPr id="15" name="Rectangle 14"/>
            <p:cNvSpPr>
              <a:spLocks noChangeAspect="1"/>
            </p:cNvSpPr>
            <p:nvPr/>
          </p:nvSpPr>
          <p:spPr>
            <a:xfrm>
              <a:off x="2554757" y="3200405"/>
              <a:ext cx="2723249" cy="1125416"/>
            </a:xfrm>
            <a:prstGeom prst="rect">
              <a:avLst/>
            </a:prstGeom>
            <a:gradFill>
              <a:gsLst>
                <a:gs pos="0">
                  <a:schemeClr val="accent2"/>
                </a:gs>
                <a:gs pos="100000">
                  <a:schemeClr val="accent1"/>
                </a:gs>
              </a:gsLst>
              <a:lin ang="5400000" scaled="0"/>
            </a:gra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16" name="TextBox 15"/>
            <p:cNvSpPr txBox="1"/>
            <p:nvPr/>
          </p:nvSpPr>
          <p:spPr>
            <a:xfrm>
              <a:off x="2590295" y="3226776"/>
              <a:ext cx="426384" cy="349134"/>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PM SMS</a:t>
              </a:r>
            </a:p>
          </p:txBody>
        </p:sp>
      </p:grpSp>
      <p:grpSp>
        <p:nvGrpSpPr>
          <p:cNvPr id="6" name="Group 5"/>
          <p:cNvGrpSpPr/>
          <p:nvPr/>
        </p:nvGrpSpPr>
        <p:grpSpPr>
          <a:xfrm>
            <a:off x="3254782" y="1513245"/>
            <a:ext cx="503184" cy="461684"/>
            <a:chOff x="2348004" y="1675390"/>
            <a:chExt cx="503184" cy="461684"/>
          </a:xfrm>
        </p:grpSpPr>
        <p:sp>
          <p:nvSpPr>
            <p:cNvPr id="13" name="Oval 12"/>
            <p:cNvSpPr/>
            <p:nvPr/>
          </p:nvSpPr>
          <p:spPr>
            <a:xfrm>
              <a:off x="2348004"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14" name="TextBox 13"/>
            <p:cNvSpPr txBox="1"/>
            <p:nvPr/>
          </p:nvSpPr>
          <p:spPr>
            <a:xfrm>
              <a:off x="2348004" y="1794701"/>
              <a:ext cx="463588"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NMF</a:t>
              </a:r>
            </a:p>
          </p:txBody>
        </p:sp>
      </p:grpSp>
      <p:grpSp>
        <p:nvGrpSpPr>
          <p:cNvPr id="7" name="Group 6"/>
          <p:cNvGrpSpPr/>
          <p:nvPr/>
        </p:nvGrpSpPr>
        <p:grpSpPr>
          <a:xfrm>
            <a:off x="2006294" y="1509360"/>
            <a:ext cx="503184" cy="461684"/>
            <a:chOff x="1773564" y="1675390"/>
            <a:chExt cx="503184" cy="461684"/>
          </a:xfrm>
        </p:grpSpPr>
        <p:sp>
          <p:nvSpPr>
            <p:cNvPr id="11" name="Oval 10"/>
            <p:cNvSpPr/>
            <p:nvPr/>
          </p:nvSpPr>
          <p:spPr>
            <a:xfrm>
              <a:off x="1773564"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12" name="TextBox 11"/>
            <p:cNvSpPr txBox="1"/>
            <p:nvPr/>
          </p:nvSpPr>
          <p:spPr>
            <a:xfrm>
              <a:off x="1773564" y="1794701"/>
              <a:ext cx="463588"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SMF</a:t>
              </a:r>
            </a:p>
          </p:txBody>
        </p:sp>
      </p:grpSp>
      <p:grpSp>
        <p:nvGrpSpPr>
          <p:cNvPr id="8" name="Group 7"/>
          <p:cNvGrpSpPr/>
          <p:nvPr/>
        </p:nvGrpSpPr>
        <p:grpSpPr>
          <a:xfrm>
            <a:off x="4423693" y="1509360"/>
            <a:ext cx="503184" cy="461684"/>
            <a:chOff x="2916133" y="1675390"/>
            <a:chExt cx="503184" cy="461684"/>
          </a:xfrm>
        </p:grpSpPr>
        <p:sp>
          <p:nvSpPr>
            <p:cNvPr id="9" name="Oval 8"/>
            <p:cNvSpPr/>
            <p:nvPr/>
          </p:nvSpPr>
          <p:spPr>
            <a:xfrm>
              <a:off x="2916133"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10" name="TextBox 9"/>
            <p:cNvSpPr txBox="1"/>
            <p:nvPr/>
          </p:nvSpPr>
          <p:spPr>
            <a:xfrm>
              <a:off x="2958468" y="1794701"/>
              <a:ext cx="428322" cy="230832"/>
            </a:xfrm>
            <a:prstGeom prst="rect">
              <a:avLst/>
            </a:prstGeom>
            <a:noFill/>
          </p:spPr>
          <p:txBody>
            <a:bodyPr wrap="none" rtlCol="0">
              <a:spAutoFit/>
            </a:bodyPr>
            <a:lstStyle/>
            <a:p>
              <a:pPr marL="0" indent="0">
                <a:buClr>
                  <a:schemeClr val="accent2"/>
                </a:buClr>
                <a:buSzPct val="125000"/>
                <a:buFont typeface="Wingdings" pitchFamily="2" charset="2"/>
                <a:buNone/>
              </a:pPr>
              <a:r>
                <a:rPr lang="en-US" sz="900" b="1" dirty="0">
                  <a:solidFill>
                    <a:schemeClr val="tx2"/>
                  </a:solidFill>
                </a:rPr>
                <a:t>E</a:t>
              </a:r>
              <a:r>
                <a:rPr lang="en-US" sz="900" b="1" dirty="0" smtClean="0">
                  <a:solidFill>
                    <a:schemeClr val="tx2"/>
                  </a:solidFill>
                </a:rPr>
                <a:t>MF</a:t>
              </a:r>
            </a:p>
          </p:txBody>
        </p:sp>
      </p:grpSp>
      <p:sp>
        <p:nvSpPr>
          <p:cNvPr id="18" name="Rectangle 17"/>
          <p:cNvSpPr>
            <a:spLocks noChangeAspect="1"/>
          </p:cNvSpPr>
          <p:nvPr/>
        </p:nvSpPr>
        <p:spPr>
          <a:xfrm>
            <a:off x="2268851" y="2742698"/>
            <a:ext cx="2663073" cy="793681"/>
          </a:xfrm>
          <a:prstGeom prst="rect">
            <a:avLst/>
          </a:prstGeom>
          <a:gradFill>
            <a:gsLst>
              <a:gs pos="0">
                <a:schemeClr val="accent2"/>
              </a:gs>
              <a:gs pos="100000">
                <a:schemeClr val="accent1"/>
              </a:gs>
            </a:gsLst>
            <a:lin ang="5400000" scaled="0"/>
          </a:gra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19" name="TextBox 18"/>
          <p:cNvSpPr txBox="1"/>
          <p:nvPr/>
        </p:nvSpPr>
        <p:spPr>
          <a:xfrm>
            <a:off x="2326328" y="2761296"/>
            <a:ext cx="697627"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PM NMS</a:t>
            </a:r>
          </a:p>
        </p:txBody>
      </p:sp>
      <p:grpSp>
        <p:nvGrpSpPr>
          <p:cNvPr id="20" name="Group 19"/>
          <p:cNvGrpSpPr/>
          <p:nvPr/>
        </p:nvGrpSpPr>
        <p:grpSpPr>
          <a:xfrm>
            <a:off x="2675141" y="3011638"/>
            <a:ext cx="503184" cy="461684"/>
            <a:chOff x="2348004" y="1675390"/>
            <a:chExt cx="503184" cy="461684"/>
          </a:xfrm>
        </p:grpSpPr>
        <p:sp>
          <p:nvSpPr>
            <p:cNvPr id="21" name="Oval 20"/>
            <p:cNvSpPr/>
            <p:nvPr/>
          </p:nvSpPr>
          <p:spPr>
            <a:xfrm>
              <a:off x="2348004"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22" name="TextBox 21"/>
            <p:cNvSpPr txBox="1"/>
            <p:nvPr/>
          </p:nvSpPr>
          <p:spPr>
            <a:xfrm>
              <a:off x="2348004" y="1794701"/>
              <a:ext cx="463588"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NMF</a:t>
              </a:r>
            </a:p>
          </p:txBody>
        </p:sp>
      </p:grpSp>
      <p:grpSp>
        <p:nvGrpSpPr>
          <p:cNvPr id="26" name="Group 25"/>
          <p:cNvGrpSpPr/>
          <p:nvPr/>
        </p:nvGrpSpPr>
        <p:grpSpPr>
          <a:xfrm>
            <a:off x="3844052" y="3007753"/>
            <a:ext cx="503184" cy="461684"/>
            <a:chOff x="2916133" y="1675390"/>
            <a:chExt cx="503184" cy="461684"/>
          </a:xfrm>
        </p:grpSpPr>
        <p:sp>
          <p:nvSpPr>
            <p:cNvPr id="27" name="Oval 26"/>
            <p:cNvSpPr/>
            <p:nvPr/>
          </p:nvSpPr>
          <p:spPr>
            <a:xfrm>
              <a:off x="2916133"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28" name="TextBox 27"/>
            <p:cNvSpPr txBox="1"/>
            <p:nvPr/>
          </p:nvSpPr>
          <p:spPr>
            <a:xfrm>
              <a:off x="2958468" y="1794701"/>
              <a:ext cx="428322" cy="230832"/>
            </a:xfrm>
            <a:prstGeom prst="rect">
              <a:avLst/>
            </a:prstGeom>
            <a:noFill/>
          </p:spPr>
          <p:txBody>
            <a:bodyPr wrap="none" rtlCol="0">
              <a:spAutoFit/>
            </a:bodyPr>
            <a:lstStyle/>
            <a:p>
              <a:pPr marL="0" indent="0">
                <a:buClr>
                  <a:schemeClr val="accent2"/>
                </a:buClr>
                <a:buSzPct val="125000"/>
                <a:buFont typeface="Wingdings" pitchFamily="2" charset="2"/>
                <a:buNone/>
              </a:pPr>
              <a:r>
                <a:rPr lang="en-US" sz="900" b="1" dirty="0">
                  <a:solidFill>
                    <a:schemeClr val="tx2"/>
                  </a:solidFill>
                </a:rPr>
                <a:t>E</a:t>
              </a:r>
              <a:r>
                <a:rPr lang="en-US" sz="900" b="1" dirty="0" smtClean="0">
                  <a:solidFill>
                    <a:schemeClr val="tx2"/>
                  </a:solidFill>
                </a:rPr>
                <a:t>MF</a:t>
              </a:r>
            </a:p>
          </p:txBody>
        </p:sp>
      </p:grpSp>
      <p:sp>
        <p:nvSpPr>
          <p:cNvPr id="29" name="Rectangle 28"/>
          <p:cNvSpPr>
            <a:spLocks noChangeAspect="1"/>
          </p:cNvSpPr>
          <p:nvPr/>
        </p:nvSpPr>
        <p:spPr>
          <a:xfrm>
            <a:off x="1326898" y="4170927"/>
            <a:ext cx="2663073" cy="793681"/>
          </a:xfrm>
          <a:prstGeom prst="rect">
            <a:avLst/>
          </a:prstGeom>
          <a:gradFill>
            <a:gsLst>
              <a:gs pos="0">
                <a:schemeClr val="accent2"/>
              </a:gs>
              <a:gs pos="100000">
                <a:schemeClr val="accent1"/>
              </a:gs>
            </a:gsLst>
            <a:lin ang="5400000" scaled="0"/>
          </a:gra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30" name="TextBox 29"/>
          <p:cNvSpPr txBox="1"/>
          <p:nvPr/>
        </p:nvSpPr>
        <p:spPr>
          <a:xfrm>
            <a:off x="1384375" y="4189525"/>
            <a:ext cx="689612"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PM EMS</a:t>
            </a:r>
          </a:p>
        </p:txBody>
      </p:sp>
      <p:grpSp>
        <p:nvGrpSpPr>
          <p:cNvPr id="34" name="Group 33"/>
          <p:cNvGrpSpPr/>
          <p:nvPr/>
        </p:nvGrpSpPr>
        <p:grpSpPr>
          <a:xfrm>
            <a:off x="2171957" y="4435746"/>
            <a:ext cx="503184" cy="461684"/>
            <a:chOff x="2916133" y="1675390"/>
            <a:chExt cx="503184" cy="461684"/>
          </a:xfrm>
        </p:grpSpPr>
        <p:sp>
          <p:nvSpPr>
            <p:cNvPr id="35" name="Oval 34"/>
            <p:cNvSpPr/>
            <p:nvPr/>
          </p:nvSpPr>
          <p:spPr>
            <a:xfrm>
              <a:off x="2916133"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36" name="TextBox 35"/>
            <p:cNvSpPr txBox="1"/>
            <p:nvPr/>
          </p:nvSpPr>
          <p:spPr>
            <a:xfrm>
              <a:off x="2958468" y="1794701"/>
              <a:ext cx="428322" cy="230832"/>
            </a:xfrm>
            <a:prstGeom prst="rect">
              <a:avLst/>
            </a:prstGeom>
            <a:noFill/>
          </p:spPr>
          <p:txBody>
            <a:bodyPr wrap="none" rtlCol="0">
              <a:spAutoFit/>
            </a:bodyPr>
            <a:lstStyle/>
            <a:p>
              <a:pPr marL="0" indent="0">
                <a:buClr>
                  <a:schemeClr val="accent2"/>
                </a:buClr>
                <a:buSzPct val="125000"/>
                <a:buFont typeface="Wingdings" pitchFamily="2" charset="2"/>
                <a:buNone/>
              </a:pPr>
              <a:r>
                <a:rPr lang="en-US" sz="900" b="1" dirty="0">
                  <a:solidFill>
                    <a:schemeClr val="tx2"/>
                  </a:solidFill>
                </a:rPr>
                <a:t>E</a:t>
              </a:r>
              <a:r>
                <a:rPr lang="en-US" sz="900" b="1" dirty="0" smtClean="0">
                  <a:solidFill>
                    <a:schemeClr val="tx2"/>
                  </a:solidFill>
                </a:rPr>
                <a:t>MF</a:t>
              </a:r>
            </a:p>
          </p:txBody>
        </p:sp>
      </p:grpSp>
      <p:sp>
        <p:nvSpPr>
          <p:cNvPr id="37" name="Rectangle 36"/>
          <p:cNvSpPr>
            <a:spLocks noChangeAspect="1"/>
          </p:cNvSpPr>
          <p:nvPr/>
        </p:nvSpPr>
        <p:spPr>
          <a:xfrm>
            <a:off x="1304151" y="5607513"/>
            <a:ext cx="5687364" cy="793681"/>
          </a:xfrm>
          <a:prstGeom prst="rect">
            <a:avLst/>
          </a:prstGeom>
          <a:gradFill>
            <a:gsLst>
              <a:gs pos="0">
                <a:schemeClr val="accent2"/>
              </a:gs>
              <a:gs pos="100000">
                <a:schemeClr val="accent1"/>
              </a:gs>
            </a:gsLst>
            <a:lin ang="5400000" scaled="0"/>
          </a:gra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38" name="TextBox 37"/>
          <p:cNvSpPr txBox="1"/>
          <p:nvPr/>
        </p:nvSpPr>
        <p:spPr>
          <a:xfrm>
            <a:off x="1326898" y="5632461"/>
            <a:ext cx="1782860"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Network Element or Probe</a:t>
            </a:r>
          </a:p>
        </p:txBody>
      </p:sp>
      <p:grpSp>
        <p:nvGrpSpPr>
          <p:cNvPr id="39" name="Group 38"/>
          <p:cNvGrpSpPr/>
          <p:nvPr/>
        </p:nvGrpSpPr>
        <p:grpSpPr>
          <a:xfrm>
            <a:off x="3751994" y="5872332"/>
            <a:ext cx="503184" cy="461684"/>
            <a:chOff x="2916133" y="1675390"/>
            <a:chExt cx="503184" cy="461684"/>
          </a:xfrm>
        </p:grpSpPr>
        <p:sp>
          <p:nvSpPr>
            <p:cNvPr id="40" name="Oval 39"/>
            <p:cNvSpPr/>
            <p:nvPr/>
          </p:nvSpPr>
          <p:spPr>
            <a:xfrm>
              <a:off x="2916133" y="1675390"/>
              <a:ext cx="503184" cy="461684"/>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sz="1000" dirty="0" smtClean="0">
                <a:effectLst>
                  <a:outerShdw blurRad="38100" dist="38100" dir="2700000" algn="tl">
                    <a:srgbClr val="000000">
                      <a:alpha val="43137"/>
                    </a:srgbClr>
                  </a:outerShdw>
                </a:effectLst>
              </a:endParaRPr>
            </a:p>
          </p:txBody>
        </p:sp>
        <p:sp>
          <p:nvSpPr>
            <p:cNvPr id="41" name="TextBox 40"/>
            <p:cNvSpPr txBox="1"/>
            <p:nvPr/>
          </p:nvSpPr>
          <p:spPr>
            <a:xfrm>
              <a:off x="2958468" y="1794701"/>
              <a:ext cx="428322" cy="230832"/>
            </a:xfrm>
            <a:prstGeom prst="rect">
              <a:avLst/>
            </a:prstGeom>
            <a:noFill/>
          </p:spPr>
          <p:txBody>
            <a:bodyPr wrap="none" rtlCol="0">
              <a:spAutoFit/>
            </a:bodyPr>
            <a:lstStyle/>
            <a:p>
              <a:pPr marL="0" indent="0">
                <a:buClr>
                  <a:schemeClr val="accent2"/>
                </a:buClr>
                <a:buSzPct val="125000"/>
                <a:buFont typeface="Wingdings" pitchFamily="2" charset="2"/>
                <a:buNone/>
              </a:pPr>
              <a:r>
                <a:rPr lang="en-US" sz="900" b="1" dirty="0">
                  <a:solidFill>
                    <a:schemeClr val="tx2"/>
                  </a:solidFill>
                </a:rPr>
                <a:t>E</a:t>
              </a:r>
              <a:r>
                <a:rPr lang="en-US" sz="900" b="1" dirty="0" smtClean="0">
                  <a:solidFill>
                    <a:schemeClr val="tx2"/>
                  </a:solidFill>
                </a:rPr>
                <a:t>MF</a:t>
              </a:r>
            </a:p>
          </p:txBody>
        </p:sp>
      </p:grpSp>
      <p:grpSp>
        <p:nvGrpSpPr>
          <p:cNvPr id="52" name="Group 51"/>
          <p:cNvGrpSpPr/>
          <p:nvPr/>
        </p:nvGrpSpPr>
        <p:grpSpPr>
          <a:xfrm>
            <a:off x="3654581" y="2049565"/>
            <a:ext cx="103385" cy="688436"/>
            <a:chOff x="6645310" y="2740564"/>
            <a:chExt cx="103385" cy="996062"/>
          </a:xfrm>
        </p:grpSpPr>
        <p:cxnSp>
          <p:nvCxnSpPr>
            <p:cNvPr id="48" name="Straight Arrow Connector 51"/>
            <p:cNvCxnSpPr/>
            <p:nvPr/>
          </p:nvCxnSpPr>
          <p:spPr bwMode="auto">
            <a:xfrm flipH="1" flipV="1">
              <a:off x="6697003" y="3348259"/>
              <a:ext cx="2954" cy="388367"/>
            </a:xfrm>
            <a:prstGeom prst="straightConnector1">
              <a:avLst/>
            </a:prstGeom>
            <a:ln>
              <a:tailEnd type="oval" w="lg" len="med"/>
            </a:ln>
          </p:spPr>
          <p:style>
            <a:lnRef idx="3">
              <a:schemeClr val="accent3"/>
            </a:lnRef>
            <a:fillRef idx="0">
              <a:schemeClr val="accent3"/>
            </a:fillRef>
            <a:effectRef idx="2">
              <a:schemeClr val="accent3"/>
            </a:effectRef>
            <a:fontRef idx="minor">
              <a:schemeClr val="tx1"/>
            </a:fontRef>
          </p:style>
        </p:cxnSp>
        <p:sp>
          <p:nvSpPr>
            <p:cNvPr id="50" name="Arc 54"/>
            <p:cNvSpPr>
              <a:spLocks noChangeAspect="1"/>
            </p:cNvSpPr>
            <p:nvPr/>
          </p:nvSpPr>
          <p:spPr bwMode="auto">
            <a:xfrm>
              <a:off x="6645310" y="3154076"/>
              <a:ext cx="103385" cy="194183"/>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51" name="Straight Connector 55"/>
            <p:cNvCxnSpPr/>
            <p:nvPr/>
          </p:nvCxnSpPr>
          <p:spPr bwMode="auto">
            <a:xfrm>
              <a:off x="6697007" y="2740564"/>
              <a:ext cx="2954" cy="413512"/>
            </a:xfrm>
            <a:prstGeom prst="line">
              <a:avLst/>
            </a:prstGeom>
          </p:spPr>
          <p:style>
            <a:lnRef idx="3">
              <a:schemeClr val="accent3"/>
            </a:lnRef>
            <a:fillRef idx="0">
              <a:schemeClr val="accent3"/>
            </a:fillRef>
            <a:effectRef idx="2">
              <a:schemeClr val="accent3"/>
            </a:effectRef>
            <a:fontRef idx="minor">
              <a:schemeClr val="tx1"/>
            </a:fontRef>
          </p:style>
        </p:cxnSp>
      </p:grpSp>
      <p:grpSp>
        <p:nvGrpSpPr>
          <p:cNvPr id="53" name="Group 52"/>
          <p:cNvGrpSpPr/>
          <p:nvPr/>
        </p:nvGrpSpPr>
        <p:grpSpPr>
          <a:xfrm>
            <a:off x="3254782" y="3536379"/>
            <a:ext cx="103385" cy="634548"/>
            <a:chOff x="6645310" y="2740564"/>
            <a:chExt cx="103385" cy="996062"/>
          </a:xfrm>
        </p:grpSpPr>
        <p:cxnSp>
          <p:nvCxnSpPr>
            <p:cNvPr id="54" name="Straight Arrow Connector 51"/>
            <p:cNvCxnSpPr/>
            <p:nvPr/>
          </p:nvCxnSpPr>
          <p:spPr bwMode="auto">
            <a:xfrm flipH="1" flipV="1">
              <a:off x="6697003" y="3348259"/>
              <a:ext cx="2954" cy="388367"/>
            </a:xfrm>
            <a:prstGeom prst="straightConnector1">
              <a:avLst/>
            </a:prstGeom>
            <a:ln>
              <a:tailEnd type="oval" w="lg" len="med"/>
            </a:ln>
          </p:spPr>
          <p:style>
            <a:lnRef idx="3">
              <a:schemeClr val="accent3"/>
            </a:lnRef>
            <a:fillRef idx="0">
              <a:schemeClr val="accent3"/>
            </a:fillRef>
            <a:effectRef idx="2">
              <a:schemeClr val="accent3"/>
            </a:effectRef>
            <a:fontRef idx="minor">
              <a:schemeClr val="tx1"/>
            </a:fontRef>
          </p:style>
        </p:cxnSp>
        <p:sp>
          <p:nvSpPr>
            <p:cNvPr id="55" name="Arc 54"/>
            <p:cNvSpPr>
              <a:spLocks noChangeAspect="1"/>
            </p:cNvSpPr>
            <p:nvPr/>
          </p:nvSpPr>
          <p:spPr bwMode="auto">
            <a:xfrm>
              <a:off x="6645310" y="3154076"/>
              <a:ext cx="103385" cy="194183"/>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56" name="Straight Connector 55"/>
            <p:cNvCxnSpPr/>
            <p:nvPr/>
          </p:nvCxnSpPr>
          <p:spPr bwMode="auto">
            <a:xfrm>
              <a:off x="6697007" y="2740564"/>
              <a:ext cx="2954" cy="413512"/>
            </a:xfrm>
            <a:prstGeom prst="line">
              <a:avLst/>
            </a:prstGeom>
          </p:spPr>
          <p:style>
            <a:lnRef idx="3">
              <a:schemeClr val="accent3"/>
            </a:lnRef>
            <a:fillRef idx="0">
              <a:schemeClr val="accent3"/>
            </a:fillRef>
            <a:effectRef idx="2">
              <a:schemeClr val="accent3"/>
            </a:effectRef>
            <a:fontRef idx="minor">
              <a:schemeClr val="tx1"/>
            </a:fontRef>
          </p:style>
        </p:cxnSp>
      </p:grpSp>
      <p:cxnSp>
        <p:nvCxnSpPr>
          <p:cNvPr id="58" name="Straight Arrow Connector 51"/>
          <p:cNvCxnSpPr/>
          <p:nvPr/>
        </p:nvCxnSpPr>
        <p:spPr bwMode="auto">
          <a:xfrm flipV="1">
            <a:off x="1730314" y="3198570"/>
            <a:ext cx="0" cy="972358"/>
          </a:xfrm>
          <a:prstGeom prst="straightConnector1">
            <a:avLst/>
          </a:prstGeom>
          <a:ln>
            <a:tailEnd type="oval" w="lg" len="med"/>
          </a:ln>
        </p:spPr>
        <p:style>
          <a:lnRef idx="3">
            <a:schemeClr val="accent3"/>
          </a:lnRef>
          <a:fillRef idx="0">
            <a:schemeClr val="accent3"/>
          </a:fillRef>
          <a:effectRef idx="2">
            <a:schemeClr val="accent3"/>
          </a:effectRef>
          <a:fontRef idx="minor">
            <a:schemeClr val="tx1"/>
          </a:fontRef>
        </p:style>
      </p:cxnSp>
      <p:sp>
        <p:nvSpPr>
          <p:cNvPr id="60" name="Arc 54"/>
          <p:cNvSpPr>
            <a:spLocks noChangeAspect="1"/>
          </p:cNvSpPr>
          <p:nvPr/>
        </p:nvSpPr>
        <p:spPr bwMode="auto">
          <a:xfrm>
            <a:off x="1626937" y="2975122"/>
            <a:ext cx="195579" cy="268328"/>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61" name="Straight Connector 55"/>
          <p:cNvCxnSpPr/>
          <p:nvPr/>
        </p:nvCxnSpPr>
        <p:spPr bwMode="auto">
          <a:xfrm>
            <a:off x="1724726" y="2049565"/>
            <a:ext cx="5588" cy="925557"/>
          </a:xfrm>
          <a:prstGeom prst="line">
            <a:avLst/>
          </a:prstGeom>
        </p:spPr>
        <p:style>
          <a:lnRef idx="3">
            <a:schemeClr val="accent3"/>
          </a:lnRef>
          <a:fillRef idx="0">
            <a:schemeClr val="accent3"/>
          </a:fillRef>
          <a:effectRef idx="2">
            <a:schemeClr val="accent3"/>
          </a:effectRef>
          <a:fontRef idx="minor">
            <a:schemeClr val="tx1"/>
          </a:fontRef>
        </p:style>
      </p:cxnSp>
      <p:grpSp>
        <p:nvGrpSpPr>
          <p:cNvPr id="63" name="Group 62"/>
          <p:cNvGrpSpPr/>
          <p:nvPr/>
        </p:nvGrpSpPr>
        <p:grpSpPr>
          <a:xfrm>
            <a:off x="3257740" y="4964608"/>
            <a:ext cx="103385" cy="634548"/>
            <a:chOff x="6645310" y="2740564"/>
            <a:chExt cx="103385" cy="996062"/>
          </a:xfrm>
        </p:grpSpPr>
        <p:cxnSp>
          <p:nvCxnSpPr>
            <p:cNvPr id="64" name="Straight Arrow Connector 51"/>
            <p:cNvCxnSpPr/>
            <p:nvPr/>
          </p:nvCxnSpPr>
          <p:spPr bwMode="auto">
            <a:xfrm flipH="1" flipV="1">
              <a:off x="6697003" y="3348259"/>
              <a:ext cx="2954" cy="388367"/>
            </a:xfrm>
            <a:prstGeom prst="straightConnector1">
              <a:avLst/>
            </a:prstGeom>
            <a:ln>
              <a:tailEnd type="oval" w="lg" len="med"/>
            </a:ln>
          </p:spPr>
          <p:style>
            <a:lnRef idx="3">
              <a:schemeClr val="accent3"/>
            </a:lnRef>
            <a:fillRef idx="0">
              <a:schemeClr val="accent3"/>
            </a:fillRef>
            <a:effectRef idx="2">
              <a:schemeClr val="accent3"/>
            </a:effectRef>
            <a:fontRef idx="minor">
              <a:schemeClr val="tx1"/>
            </a:fontRef>
          </p:style>
        </p:cxnSp>
        <p:sp>
          <p:nvSpPr>
            <p:cNvPr id="65" name="Arc 64"/>
            <p:cNvSpPr>
              <a:spLocks noChangeAspect="1"/>
            </p:cNvSpPr>
            <p:nvPr/>
          </p:nvSpPr>
          <p:spPr bwMode="auto">
            <a:xfrm>
              <a:off x="6645310" y="3154076"/>
              <a:ext cx="103385" cy="194183"/>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66" name="Straight Connector 65"/>
            <p:cNvCxnSpPr/>
            <p:nvPr/>
          </p:nvCxnSpPr>
          <p:spPr bwMode="auto">
            <a:xfrm>
              <a:off x="6697007" y="2740564"/>
              <a:ext cx="2954" cy="413512"/>
            </a:xfrm>
            <a:prstGeom prst="line">
              <a:avLst/>
            </a:prstGeom>
          </p:spPr>
          <p:style>
            <a:lnRef idx="3">
              <a:schemeClr val="accent3"/>
            </a:lnRef>
            <a:fillRef idx="0">
              <a:schemeClr val="accent3"/>
            </a:fillRef>
            <a:effectRef idx="2">
              <a:schemeClr val="accent3"/>
            </a:effectRef>
            <a:fontRef idx="minor">
              <a:schemeClr val="tx1"/>
            </a:fontRef>
          </p:style>
        </p:cxnSp>
      </p:grpSp>
      <p:cxnSp>
        <p:nvCxnSpPr>
          <p:cNvPr id="73" name="Straight Arrow Connector 51"/>
          <p:cNvCxnSpPr/>
          <p:nvPr/>
        </p:nvCxnSpPr>
        <p:spPr bwMode="auto">
          <a:xfrm flipH="1" flipV="1">
            <a:off x="5954580" y="3238595"/>
            <a:ext cx="5588" cy="2368918"/>
          </a:xfrm>
          <a:prstGeom prst="straightConnector1">
            <a:avLst/>
          </a:prstGeom>
          <a:ln>
            <a:prstDash val="dash"/>
            <a:tailEnd type="oval" w="lg" len="med"/>
          </a:ln>
        </p:spPr>
        <p:style>
          <a:lnRef idx="3">
            <a:schemeClr val="accent3"/>
          </a:lnRef>
          <a:fillRef idx="0">
            <a:schemeClr val="accent3"/>
          </a:fillRef>
          <a:effectRef idx="2">
            <a:schemeClr val="accent3"/>
          </a:effectRef>
          <a:fontRef idx="minor">
            <a:schemeClr val="tx1"/>
          </a:fontRef>
        </p:style>
      </p:cxnSp>
      <p:sp>
        <p:nvSpPr>
          <p:cNvPr id="74" name="Arc 54"/>
          <p:cNvSpPr>
            <a:spLocks noChangeAspect="1"/>
          </p:cNvSpPr>
          <p:nvPr/>
        </p:nvSpPr>
        <p:spPr bwMode="auto">
          <a:xfrm>
            <a:off x="5856791" y="3025924"/>
            <a:ext cx="195579" cy="268328"/>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75" name="Straight Connector 55"/>
          <p:cNvCxnSpPr/>
          <p:nvPr/>
        </p:nvCxnSpPr>
        <p:spPr bwMode="auto">
          <a:xfrm>
            <a:off x="5954580" y="2049565"/>
            <a:ext cx="5588" cy="962073"/>
          </a:xfrm>
          <a:prstGeom prst="line">
            <a:avLst/>
          </a:prstGeom>
          <a:ln>
            <a:prstDash val="dash"/>
          </a:ln>
        </p:spPr>
        <p:style>
          <a:lnRef idx="3">
            <a:schemeClr val="accent3"/>
          </a:lnRef>
          <a:fillRef idx="0">
            <a:schemeClr val="accent3"/>
          </a:fillRef>
          <a:effectRef idx="2">
            <a:schemeClr val="accent3"/>
          </a:effectRef>
          <a:fontRef idx="minor">
            <a:schemeClr val="tx1"/>
          </a:fontRef>
        </p:style>
      </p:cxnSp>
      <p:cxnSp>
        <p:nvCxnSpPr>
          <p:cNvPr id="77" name="Straight Arrow Connector 51"/>
          <p:cNvCxnSpPr/>
          <p:nvPr/>
        </p:nvCxnSpPr>
        <p:spPr bwMode="auto">
          <a:xfrm flipV="1">
            <a:off x="4526758" y="4685385"/>
            <a:ext cx="0" cy="922128"/>
          </a:xfrm>
          <a:prstGeom prst="straightConnector1">
            <a:avLst/>
          </a:prstGeom>
          <a:ln>
            <a:tailEnd type="oval" w="lg" len="med"/>
          </a:ln>
        </p:spPr>
        <p:style>
          <a:lnRef idx="3">
            <a:schemeClr val="accent3"/>
          </a:lnRef>
          <a:fillRef idx="0">
            <a:schemeClr val="accent3"/>
          </a:fillRef>
          <a:effectRef idx="2">
            <a:schemeClr val="accent3"/>
          </a:effectRef>
          <a:fontRef idx="minor">
            <a:schemeClr val="tx1"/>
          </a:fontRef>
        </p:style>
      </p:cxnSp>
      <p:sp>
        <p:nvSpPr>
          <p:cNvPr id="78" name="Arc 54"/>
          <p:cNvSpPr>
            <a:spLocks noChangeAspect="1"/>
          </p:cNvSpPr>
          <p:nvPr/>
        </p:nvSpPr>
        <p:spPr bwMode="auto">
          <a:xfrm>
            <a:off x="4423381" y="4461936"/>
            <a:ext cx="195579" cy="268328"/>
          </a:xfrm>
          <a:prstGeom prst="arc">
            <a:avLst>
              <a:gd name="adj1" fmla="val 10821221"/>
              <a:gd name="adj2" fmla="val 0"/>
            </a:avLst>
          </a:prstGeom>
        </p:spPr>
        <p:style>
          <a:lnRef idx="3">
            <a:schemeClr val="accent3"/>
          </a:lnRef>
          <a:fillRef idx="0">
            <a:schemeClr val="accent3"/>
          </a:fillRef>
          <a:effectRef idx="2">
            <a:schemeClr val="accent3"/>
          </a:effectRef>
          <a:fontRef idx="minor">
            <a:schemeClr val="tx1"/>
          </a:fontRef>
        </p:style>
        <p:txBody>
          <a:bodyPr anchor="ctr"/>
          <a:lstStyle/>
          <a:p>
            <a:pPr algn="ctr" fontAlgn="auto">
              <a:spcBef>
                <a:spcPts val="0"/>
              </a:spcBef>
              <a:spcAft>
                <a:spcPts val="0"/>
              </a:spcAft>
              <a:defRPr/>
            </a:pPr>
            <a:endParaRPr lang="en-US" sz="1600" b="0" dirty="0">
              <a:latin typeface="+mj-lt"/>
            </a:endParaRPr>
          </a:p>
        </p:txBody>
      </p:sp>
      <p:cxnSp>
        <p:nvCxnSpPr>
          <p:cNvPr id="79" name="Straight Connector 55"/>
          <p:cNvCxnSpPr/>
          <p:nvPr/>
        </p:nvCxnSpPr>
        <p:spPr bwMode="auto">
          <a:xfrm>
            <a:off x="4521170" y="3536379"/>
            <a:ext cx="5588" cy="925557"/>
          </a:xfrm>
          <a:prstGeom prst="line">
            <a:avLst/>
          </a:prstGeom>
        </p:spPr>
        <p:style>
          <a:lnRef idx="3">
            <a:schemeClr val="accent3"/>
          </a:lnRef>
          <a:fillRef idx="0">
            <a:schemeClr val="accent3"/>
          </a:fillRef>
          <a:effectRef idx="2">
            <a:schemeClr val="accent3"/>
          </a:effectRef>
          <a:fontRef idx="minor">
            <a:schemeClr val="tx1"/>
          </a:fontRef>
        </p:style>
      </p:cxnSp>
      <p:sp>
        <p:nvSpPr>
          <p:cNvPr id="82" name="TextBox 81"/>
          <p:cNvSpPr txBox="1"/>
          <p:nvPr/>
        </p:nvSpPr>
        <p:spPr>
          <a:xfrm>
            <a:off x="2604129" y="5146449"/>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1.2</a:t>
            </a:r>
          </a:p>
        </p:txBody>
      </p:sp>
      <p:sp>
        <p:nvSpPr>
          <p:cNvPr id="83" name="TextBox 82"/>
          <p:cNvSpPr txBox="1"/>
          <p:nvPr/>
        </p:nvSpPr>
        <p:spPr>
          <a:xfrm>
            <a:off x="4607252" y="5146449"/>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1.3</a:t>
            </a:r>
          </a:p>
        </p:txBody>
      </p:sp>
      <p:sp>
        <p:nvSpPr>
          <p:cNvPr id="84" name="TextBox 83"/>
          <p:cNvSpPr txBox="1"/>
          <p:nvPr/>
        </p:nvSpPr>
        <p:spPr>
          <a:xfrm>
            <a:off x="6071280" y="5146448"/>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1.4</a:t>
            </a:r>
          </a:p>
        </p:txBody>
      </p:sp>
      <p:sp>
        <p:nvSpPr>
          <p:cNvPr id="85" name="TextBox 84"/>
          <p:cNvSpPr txBox="1"/>
          <p:nvPr/>
        </p:nvSpPr>
        <p:spPr>
          <a:xfrm>
            <a:off x="3464896" y="3738552"/>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2.3</a:t>
            </a:r>
          </a:p>
        </p:txBody>
      </p:sp>
      <p:sp>
        <p:nvSpPr>
          <p:cNvPr id="97" name="Freeform 96"/>
          <p:cNvSpPr/>
          <p:nvPr/>
        </p:nvSpPr>
        <p:spPr>
          <a:xfrm>
            <a:off x="4546868" y="2551795"/>
            <a:ext cx="962696" cy="597805"/>
          </a:xfrm>
          <a:custGeom>
            <a:avLst/>
            <a:gdLst>
              <a:gd name="connsiteX0" fmla="*/ 372534 w 962696"/>
              <a:gd name="connsiteY0" fmla="*/ 597805 h 597805"/>
              <a:gd name="connsiteX1" fmla="*/ 956734 w 962696"/>
              <a:gd name="connsiteY1" fmla="*/ 360738 h 597805"/>
              <a:gd name="connsiteX2" fmla="*/ 635000 w 962696"/>
              <a:gd name="connsiteY2" fmla="*/ 5138 h 597805"/>
              <a:gd name="connsiteX3" fmla="*/ 0 w 962696"/>
              <a:gd name="connsiteY3" fmla="*/ 182938 h 597805"/>
            </a:gdLst>
            <a:ahLst/>
            <a:cxnLst>
              <a:cxn ang="0">
                <a:pos x="connsiteX0" y="connsiteY0"/>
              </a:cxn>
              <a:cxn ang="0">
                <a:pos x="connsiteX1" y="connsiteY1"/>
              </a:cxn>
              <a:cxn ang="0">
                <a:pos x="connsiteX2" y="connsiteY2"/>
              </a:cxn>
              <a:cxn ang="0">
                <a:pos x="connsiteX3" y="connsiteY3"/>
              </a:cxn>
            </a:cxnLst>
            <a:rect l="l" t="t" r="r" b="b"/>
            <a:pathLst>
              <a:path w="962696" h="597805">
                <a:moveTo>
                  <a:pt x="372534" y="597805"/>
                </a:moveTo>
                <a:cubicBezTo>
                  <a:pt x="642762" y="528660"/>
                  <a:pt x="912990" y="459516"/>
                  <a:pt x="956734" y="360738"/>
                </a:cubicBezTo>
                <a:cubicBezTo>
                  <a:pt x="1000478" y="261960"/>
                  <a:pt x="794456" y="34771"/>
                  <a:pt x="635000" y="5138"/>
                </a:cubicBezTo>
                <a:cubicBezTo>
                  <a:pt x="475544" y="-24495"/>
                  <a:pt x="237772" y="79221"/>
                  <a:pt x="0" y="182938"/>
                </a:cubicBezTo>
              </a:path>
            </a:pathLst>
          </a:cu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dirty="0"/>
          </a:p>
        </p:txBody>
      </p:sp>
      <p:sp>
        <p:nvSpPr>
          <p:cNvPr id="98" name="TextBox 97"/>
          <p:cNvSpPr txBox="1"/>
          <p:nvPr/>
        </p:nvSpPr>
        <p:spPr>
          <a:xfrm>
            <a:off x="1786889" y="3738551"/>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2.4</a:t>
            </a:r>
          </a:p>
        </p:txBody>
      </p:sp>
      <p:sp>
        <p:nvSpPr>
          <p:cNvPr id="99" name="TextBox 98"/>
          <p:cNvSpPr txBox="1"/>
          <p:nvPr/>
        </p:nvSpPr>
        <p:spPr>
          <a:xfrm>
            <a:off x="3860735" y="2279361"/>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3.4</a:t>
            </a:r>
          </a:p>
        </p:txBody>
      </p:sp>
      <p:sp>
        <p:nvSpPr>
          <p:cNvPr id="100" name="TextBox 99"/>
          <p:cNvSpPr txBox="1"/>
          <p:nvPr/>
        </p:nvSpPr>
        <p:spPr>
          <a:xfrm>
            <a:off x="4894350" y="2266122"/>
            <a:ext cx="574196" cy="246221"/>
          </a:xfrm>
          <a:prstGeom prst="rect">
            <a:avLst/>
          </a:prstGeom>
          <a:noFill/>
        </p:spPr>
        <p:txBody>
          <a:bodyPr wrap="none" rtlCol="0">
            <a:spAutoFit/>
          </a:bodyPr>
          <a:lstStyle/>
          <a:p>
            <a:pPr marL="0" indent="0">
              <a:buClr>
                <a:schemeClr val="accent2"/>
              </a:buClr>
              <a:buSzPct val="125000"/>
              <a:buFont typeface="Wingdings" pitchFamily="2" charset="2"/>
              <a:buNone/>
            </a:pPr>
            <a:r>
              <a:rPr lang="en-US" sz="1000" b="1" dirty="0" smtClean="0">
                <a:solidFill>
                  <a:schemeClr val="tx2"/>
                </a:solidFill>
              </a:rPr>
              <a:t>SC 3.x</a:t>
            </a:r>
          </a:p>
        </p:txBody>
      </p:sp>
      <p:sp>
        <p:nvSpPr>
          <p:cNvPr id="102" name="TextBox 101"/>
          <p:cNvSpPr txBox="1"/>
          <p:nvPr/>
        </p:nvSpPr>
        <p:spPr>
          <a:xfrm>
            <a:off x="6607387" y="3061742"/>
            <a:ext cx="2414056" cy="707886"/>
          </a:xfrm>
          <a:prstGeom prst="rect">
            <a:avLst/>
          </a:prstGeom>
          <a:noFill/>
        </p:spPr>
        <p:txBody>
          <a:bodyPr wrap="square" rtlCol="0">
            <a:spAutoFit/>
          </a:bodyPr>
          <a:lstStyle/>
          <a:p>
            <a:pPr>
              <a:buClr>
                <a:schemeClr val="accent2"/>
              </a:buClr>
              <a:buSzPct val="125000"/>
            </a:pPr>
            <a:r>
              <a:rPr lang="en-US" sz="1000" b="1" dirty="0" smtClean="0">
                <a:solidFill>
                  <a:schemeClr val="tx2"/>
                </a:solidFill>
              </a:rPr>
              <a:t>The various System Contexts (SC) are explained in details in </a:t>
            </a:r>
            <a:r>
              <a:rPr lang="en-US" sz="1000" b="1" dirty="0">
                <a:solidFill>
                  <a:schemeClr val="tx2"/>
                </a:solidFill>
              </a:rPr>
              <a:t>TMF_PM_BA, Performance Management Business </a:t>
            </a:r>
            <a:r>
              <a:rPr lang="en-US" sz="1000" b="1" dirty="0" smtClean="0">
                <a:solidFill>
                  <a:schemeClr val="tx2"/>
                </a:solidFill>
              </a:rPr>
              <a:t>Agreement.</a:t>
            </a:r>
          </a:p>
        </p:txBody>
      </p:sp>
    </p:spTree>
    <p:extLst>
      <p:ext uri="{BB962C8B-B14F-4D97-AF65-F5344CB8AC3E}">
        <p14:creationId xmlns:p14="http://schemas.microsoft.com/office/powerpoint/2010/main" val="129229530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TIP PM &amp; 3GPP PM Similarities/Differences</a:t>
            </a:r>
            <a:endParaRPr lang="en-US" dirty="0"/>
          </a:p>
        </p:txBody>
      </p:sp>
      <p:sp>
        <p:nvSpPr>
          <p:cNvPr id="3" name="Content Placeholder 2"/>
          <p:cNvSpPr>
            <a:spLocks noGrp="1"/>
          </p:cNvSpPr>
          <p:nvPr>
            <p:ph idx="1"/>
          </p:nvPr>
        </p:nvSpPr>
        <p:spPr/>
        <p:txBody>
          <a:bodyPr>
            <a:normAutofit/>
          </a:bodyPr>
          <a:lstStyle/>
          <a:p>
            <a:pPr>
              <a:buNone/>
            </a:pPr>
            <a:r>
              <a:rPr lang="en-US" dirty="0" smtClean="0"/>
              <a:t>Main Similarities</a:t>
            </a:r>
          </a:p>
          <a:p>
            <a:r>
              <a:rPr lang="en-US" dirty="0" smtClean="0"/>
              <a:t>The measurement job concept</a:t>
            </a:r>
          </a:p>
          <a:p>
            <a:r>
              <a:rPr lang="en-US" dirty="0" smtClean="0"/>
              <a:t>3GPP file format can be used (as well as MTOSI Format)</a:t>
            </a:r>
          </a:p>
          <a:p>
            <a:r>
              <a:rPr lang="en-US" dirty="0" smtClean="0"/>
              <a:t>Asynchronous file transfer support</a:t>
            </a:r>
          </a:p>
          <a:p>
            <a:pPr>
              <a:buNone/>
            </a:pPr>
            <a:r>
              <a:rPr lang="en-US" dirty="0" smtClean="0"/>
              <a:t>Main differences</a:t>
            </a:r>
          </a:p>
          <a:p>
            <a:r>
              <a:rPr lang="en-US" dirty="0" smtClean="0"/>
              <a:t>Separation between PM production &amp; PM collection</a:t>
            </a:r>
          </a:p>
          <a:p>
            <a:r>
              <a:rPr lang="en-US" dirty="0" smtClean="0"/>
              <a:t>Ad hoc collection support</a:t>
            </a:r>
          </a:p>
          <a:p>
            <a:r>
              <a:rPr lang="en-US" dirty="0" smtClean="0"/>
              <a:t>Looser relation to Inventory objects</a:t>
            </a:r>
          </a:p>
          <a:p>
            <a:r>
              <a:rPr lang="en-US" dirty="0" smtClean="0"/>
              <a:t>Can be used for inter-OSS and Service layer</a:t>
            </a:r>
          </a:p>
        </p:txBody>
      </p:sp>
    </p:spTree>
    <p:extLst>
      <p:ext uri="{BB962C8B-B14F-4D97-AF65-F5344CB8AC3E}">
        <p14:creationId xmlns:p14="http://schemas.microsoft.com/office/powerpoint/2010/main" val="3279552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22301"/>
            <a:ext cx="5410200" cy="972796"/>
          </a:xfrm>
        </p:spPr>
        <p:txBody>
          <a:bodyPr>
            <a:normAutofit fontScale="90000"/>
          </a:bodyPr>
          <a:lstStyle/>
          <a:p>
            <a:pPr algn="l"/>
            <a:r>
              <a:rPr lang="en-US" dirty="0" smtClean="0"/>
              <a:t>Performance Production Vs. Performance Collection</a:t>
            </a:r>
            <a:endParaRPr lang="en-US" dirty="0"/>
          </a:p>
        </p:txBody>
      </p:sp>
      <p:sp>
        <p:nvSpPr>
          <p:cNvPr id="4" name="Content Placeholder 3"/>
          <p:cNvSpPr>
            <a:spLocks noGrp="1"/>
          </p:cNvSpPr>
          <p:nvPr>
            <p:ph sz="quarter" idx="10"/>
          </p:nvPr>
        </p:nvSpPr>
        <p:spPr>
          <a:xfrm>
            <a:off x="463639" y="1032457"/>
            <a:ext cx="8204111" cy="2244143"/>
          </a:xfrm>
        </p:spPr>
        <p:txBody>
          <a:bodyPr>
            <a:normAutofit/>
          </a:bodyPr>
          <a:lstStyle/>
          <a:p>
            <a:pPr marL="0" indent="0">
              <a:buNone/>
            </a:pPr>
            <a:r>
              <a:rPr lang="en-US" sz="2000" dirty="0" smtClean="0"/>
              <a:t>A </a:t>
            </a:r>
            <a:r>
              <a:rPr lang="en-US" sz="2000" dirty="0"/>
              <a:t>key concept of the interface is the separation between performance measurements </a:t>
            </a:r>
            <a:r>
              <a:rPr lang="en-US" sz="2000" b="1" dirty="0"/>
              <a:t>production</a:t>
            </a:r>
            <a:r>
              <a:rPr lang="en-US" sz="2000" dirty="0"/>
              <a:t> (e.g. PM Control in MTOSI) and performance measurements </a:t>
            </a:r>
            <a:r>
              <a:rPr lang="en-US" sz="2000" b="1" dirty="0"/>
              <a:t>collection</a:t>
            </a:r>
            <a:r>
              <a:rPr lang="en-US" sz="2000" dirty="0"/>
              <a:t> (sometimes called PM Reporting). This is based on the understanding that for practical efficiency and security reasons, the lifecycle of generating performance indicators may be very different from the lifecycle of collecting them by a performance consuming application. </a:t>
            </a:r>
          </a:p>
        </p:txBody>
      </p:sp>
      <p:sp>
        <p:nvSpPr>
          <p:cNvPr id="6" name="ZoneTexte 29"/>
          <p:cNvSpPr txBox="1">
            <a:spLocks noChangeArrowheads="1"/>
          </p:cNvSpPr>
          <p:nvPr/>
        </p:nvSpPr>
        <p:spPr bwMode="auto">
          <a:xfrm>
            <a:off x="5338339" y="4062837"/>
            <a:ext cx="16720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1200" dirty="0" smtClean="0">
                <a:latin typeface="Calibri" pitchFamily="34" charset="0"/>
              </a:rPr>
              <a:t>Delete</a:t>
            </a:r>
            <a:r>
              <a:rPr lang="fr-FR" sz="1200" dirty="0" smtClean="0">
                <a:latin typeface="Calibri" pitchFamily="34" charset="0"/>
              </a:rPr>
              <a:t> </a:t>
            </a:r>
            <a:r>
              <a:rPr lang="fr-FR" sz="1200" dirty="0">
                <a:latin typeface="Calibri" pitchFamily="34" charset="0"/>
              </a:rPr>
              <a:t>a Production Job</a:t>
            </a:r>
          </a:p>
        </p:txBody>
      </p:sp>
      <p:sp>
        <p:nvSpPr>
          <p:cNvPr id="7" name="ZoneTexte 27"/>
          <p:cNvSpPr txBox="1">
            <a:spLocks noChangeArrowheads="1"/>
          </p:cNvSpPr>
          <p:nvPr/>
        </p:nvSpPr>
        <p:spPr bwMode="auto">
          <a:xfrm>
            <a:off x="5339365" y="3810000"/>
            <a:ext cx="16710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Create a Production Job</a:t>
            </a:r>
          </a:p>
        </p:txBody>
      </p:sp>
      <p:sp>
        <p:nvSpPr>
          <p:cNvPr id="8" name="Rectangle 7"/>
          <p:cNvSpPr/>
          <p:nvPr/>
        </p:nvSpPr>
        <p:spPr>
          <a:xfrm>
            <a:off x="6981247" y="3505200"/>
            <a:ext cx="1553153" cy="202810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Producer (EM)</a:t>
            </a:r>
          </a:p>
        </p:txBody>
      </p:sp>
      <p:sp>
        <p:nvSpPr>
          <p:cNvPr id="9" name="Rectangle 8"/>
          <p:cNvSpPr/>
          <p:nvPr/>
        </p:nvSpPr>
        <p:spPr>
          <a:xfrm>
            <a:off x="609600" y="3509620"/>
            <a:ext cx="1486885" cy="2100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1 (NM)</a:t>
            </a:r>
          </a:p>
        </p:txBody>
      </p:sp>
      <p:sp>
        <p:nvSpPr>
          <p:cNvPr id="12" name="ZoneTexte 31"/>
          <p:cNvSpPr txBox="1">
            <a:spLocks noChangeArrowheads="1"/>
          </p:cNvSpPr>
          <p:nvPr/>
        </p:nvSpPr>
        <p:spPr bwMode="auto">
          <a:xfrm>
            <a:off x="5325889" y="3505200"/>
            <a:ext cx="14559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Discover capabilities</a:t>
            </a:r>
          </a:p>
        </p:txBody>
      </p:sp>
      <p:cxnSp>
        <p:nvCxnSpPr>
          <p:cNvPr id="13" name="Connecteur droit avec flèche 19"/>
          <p:cNvCxnSpPr/>
          <p:nvPr/>
        </p:nvCxnSpPr>
        <p:spPr>
          <a:xfrm flipH="1">
            <a:off x="5414020" y="4046038"/>
            <a:ext cx="132121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3780847" y="3505200"/>
            <a:ext cx="1553153" cy="2089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dirty="0"/>
              <a:t>PM Consumer 2 (NM)</a:t>
            </a:r>
          </a:p>
        </p:txBody>
      </p:sp>
      <p:sp>
        <p:nvSpPr>
          <p:cNvPr id="15" name="ZoneTexte 33"/>
          <p:cNvSpPr txBox="1">
            <a:spLocks noChangeArrowheads="1"/>
          </p:cNvSpPr>
          <p:nvPr/>
        </p:nvSpPr>
        <p:spPr bwMode="auto">
          <a:xfrm>
            <a:off x="5329965" y="5015231"/>
            <a:ext cx="1458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1200" dirty="0">
                <a:latin typeface="Calibri" pitchFamily="34" charset="0"/>
              </a:rPr>
              <a:t>Data Available </a:t>
            </a:r>
            <a:r>
              <a:rPr lang="en-US" sz="1200" dirty="0" smtClean="0">
                <a:latin typeface="Calibri" pitchFamily="34" charset="0"/>
              </a:rPr>
              <a:t>Notif</a:t>
            </a:r>
            <a:endParaRPr lang="en-US" sz="1200" dirty="0">
              <a:latin typeface="Calibri" pitchFamily="34" charset="0"/>
            </a:endParaRPr>
          </a:p>
        </p:txBody>
      </p:sp>
      <p:sp>
        <p:nvSpPr>
          <p:cNvPr id="16" name="ZoneTexte 29"/>
          <p:cNvSpPr txBox="1">
            <a:spLocks noChangeArrowheads="1"/>
          </p:cNvSpPr>
          <p:nvPr/>
        </p:nvSpPr>
        <p:spPr bwMode="auto">
          <a:xfrm>
            <a:off x="5334000" y="5244211"/>
            <a:ext cx="1431662"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Modify a Collection Job</a:t>
            </a:r>
          </a:p>
        </p:txBody>
      </p:sp>
      <p:sp>
        <p:nvSpPr>
          <p:cNvPr id="17" name="ZoneTexte 27"/>
          <p:cNvSpPr txBox="1">
            <a:spLocks noChangeArrowheads="1"/>
          </p:cNvSpPr>
          <p:nvPr/>
        </p:nvSpPr>
        <p:spPr bwMode="auto">
          <a:xfrm>
            <a:off x="5334000" y="4775641"/>
            <a:ext cx="1399909" cy="154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Create a Collection Job</a:t>
            </a:r>
          </a:p>
        </p:txBody>
      </p:sp>
      <p:cxnSp>
        <p:nvCxnSpPr>
          <p:cNvPr id="18" name="Connecteur droit avec flèche 15"/>
          <p:cNvCxnSpPr/>
          <p:nvPr/>
        </p:nvCxnSpPr>
        <p:spPr>
          <a:xfrm flipH="1">
            <a:off x="5480288" y="4775641"/>
            <a:ext cx="125494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19" name="Connecteur droit avec flèche 17"/>
          <p:cNvCxnSpPr/>
          <p:nvPr/>
        </p:nvCxnSpPr>
        <p:spPr>
          <a:xfrm flipV="1">
            <a:off x="5450653" y="4315599"/>
            <a:ext cx="1254947" cy="132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ZoneTexte 31"/>
          <p:cNvSpPr txBox="1">
            <a:spLocks noChangeArrowheads="1"/>
          </p:cNvSpPr>
          <p:nvPr/>
        </p:nvSpPr>
        <p:spPr bwMode="auto">
          <a:xfrm>
            <a:off x="5335327" y="4532516"/>
            <a:ext cx="1265993"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Discover capabilities</a:t>
            </a:r>
          </a:p>
        </p:txBody>
      </p:sp>
      <p:cxnSp>
        <p:nvCxnSpPr>
          <p:cNvPr id="21" name="Connecteur droit avec flèche 19"/>
          <p:cNvCxnSpPr/>
          <p:nvPr/>
        </p:nvCxnSpPr>
        <p:spPr>
          <a:xfrm>
            <a:off x="5480288" y="5015231"/>
            <a:ext cx="120110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2" name="Connecteur droit avec flèche 19"/>
          <p:cNvCxnSpPr/>
          <p:nvPr/>
        </p:nvCxnSpPr>
        <p:spPr>
          <a:xfrm flipH="1">
            <a:off x="5480288" y="5227413"/>
            <a:ext cx="125494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23" name="ZoneTexte 29"/>
          <p:cNvSpPr txBox="1">
            <a:spLocks noChangeArrowheads="1"/>
          </p:cNvSpPr>
          <p:nvPr/>
        </p:nvSpPr>
        <p:spPr bwMode="auto">
          <a:xfrm>
            <a:off x="5347752" y="5456393"/>
            <a:ext cx="1399909"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Delete a Collection Job</a:t>
            </a:r>
          </a:p>
        </p:txBody>
      </p:sp>
      <p:sp>
        <p:nvSpPr>
          <p:cNvPr id="25" name="ZoneTexte 33"/>
          <p:cNvSpPr txBox="1">
            <a:spLocks noChangeArrowheads="1"/>
          </p:cNvSpPr>
          <p:nvPr/>
        </p:nvSpPr>
        <p:spPr bwMode="auto">
          <a:xfrm>
            <a:off x="2133600" y="4522791"/>
            <a:ext cx="1458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en-US" sz="1200" dirty="0">
                <a:latin typeface="Calibri" pitchFamily="34" charset="0"/>
              </a:rPr>
              <a:t>Data Available </a:t>
            </a:r>
            <a:r>
              <a:rPr lang="en-US" sz="1200" dirty="0" smtClean="0">
                <a:latin typeface="Calibri" pitchFamily="34" charset="0"/>
              </a:rPr>
              <a:t>Notif</a:t>
            </a:r>
            <a:endParaRPr lang="en-US" sz="1200" dirty="0">
              <a:latin typeface="Calibri" pitchFamily="34" charset="0"/>
            </a:endParaRPr>
          </a:p>
        </p:txBody>
      </p:sp>
      <p:sp>
        <p:nvSpPr>
          <p:cNvPr id="26" name="ZoneTexte 29"/>
          <p:cNvSpPr txBox="1">
            <a:spLocks noChangeArrowheads="1"/>
          </p:cNvSpPr>
          <p:nvPr/>
        </p:nvSpPr>
        <p:spPr bwMode="auto">
          <a:xfrm>
            <a:off x="2162753" y="4751771"/>
            <a:ext cx="1430281"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Modify a Collection Job</a:t>
            </a:r>
          </a:p>
        </p:txBody>
      </p:sp>
      <p:sp>
        <p:nvSpPr>
          <p:cNvPr id="27" name="ZoneTexte 27"/>
          <p:cNvSpPr txBox="1">
            <a:spLocks noChangeArrowheads="1"/>
          </p:cNvSpPr>
          <p:nvPr/>
        </p:nvSpPr>
        <p:spPr bwMode="auto">
          <a:xfrm>
            <a:off x="2133600" y="4267200"/>
            <a:ext cx="1399909"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Create a Collection Job</a:t>
            </a:r>
          </a:p>
        </p:txBody>
      </p:sp>
      <p:cxnSp>
        <p:nvCxnSpPr>
          <p:cNvPr id="28" name="Connecteur droit avec flèche 15"/>
          <p:cNvCxnSpPr/>
          <p:nvPr/>
        </p:nvCxnSpPr>
        <p:spPr>
          <a:xfrm flipH="1">
            <a:off x="2295288" y="4279665"/>
            <a:ext cx="1201105" cy="442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29" name="Connecteur droit avec flèche 17"/>
          <p:cNvCxnSpPr/>
          <p:nvPr/>
        </p:nvCxnSpPr>
        <p:spPr>
          <a:xfrm>
            <a:off x="2295288" y="4040076"/>
            <a:ext cx="120110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ZoneTexte 31"/>
          <p:cNvSpPr txBox="1">
            <a:spLocks noChangeArrowheads="1"/>
          </p:cNvSpPr>
          <p:nvPr/>
        </p:nvSpPr>
        <p:spPr bwMode="auto">
          <a:xfrm>
            <a:off x="2150328" y="3962400"/>
            <a:ext cx="1265992"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Discover capabilities</a:t>
            </a:r>
          </a:p>
        </p:txBody>
      </p:sp>
      <p:cxnSp>
        <p:nvCxnSpPr>
          <p:cNvPr id="31" name="Connecteur droit avec flèche 19"/>
          <p:cNvCxnSpPr/>
          <p:nvPr/>
        </p:nvCxnSpPr>
        <p:spPr>
          <a:xfrm>
            <a:off x="2295288" y="4562275"/>
            <a:ext cx="1121031" cy="9725"/>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32" name="Connecteur droit avec flèche 19"/>
          <p:cNvCxnSpPr/>
          <p:nvPr/>
        </p:nvCxnSpPr>
        <p:spPr>
          <a:xfrm flipH="1">
            <a:off x="2295288" y="4800600"/>
            <a:ext cx="120110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
        <p:nvSpPr>
          <p:cNvPr id="33" name="ZoneTexte 29"/>
          <p:cNvSpPr txBox="1">
            <a:spLocks noChangeArrowheads="1"/>
          </p:cNvSpPr>
          <p:nvPr/>
        </p:nvSpPr>
        <p:spPr bwMode="auto">
          <a:xfrm>
            <a:off x="2162753" y="5029200"/>
            <a:ext cx="1399909" cy="15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pitchFamily="34" charset="-128"/>
              </a:defRPr>
            </a:lvl1pPr>
            <a:lvl2pPr marL="742950" indent="-285750" eaLnBrk="0" hangingPunct="0">
              <a:defRPr>
                <a:solidFill>
                  <a:schemeClr val="tx1"/>
                </a:solidFill>
                <a:latin typeface="Arial" charset="0"/>
                <a:ea typeface="MS PGothic" pitchFamily="34" charset="-128"/>
              </a:defRPr>
            </a:lvl2pPr>
            <a:lvl3pPr marL="1143000" indent="-228600" eaLnBrk="0" hangingPunct="0">
              <a:defRPr>
                <a:solidFill>
                  <a:schemeClr val="tx1"/>
                </a:solidFill>
                <a:latin typeface="Arial" charset="0"/>
                <a:ea typeface="MS PGothic" pitchFamily="34" charset="-128"/>
              </a:defRPr>
            </a:lvl3pPr>
            <a:lvl4pPr marL="1600200" indent="-228600" eaLnBrk="0" hangingPunct="0">
              <a:defRPr>
                <a:solidFill>
                  <a:schemeClr val="tx1"/>
                </a:solidFill>
                <a:latin typeface="Arial" charset="0"/>
                <a:ea typeface="MS PGothic" pitchFamily="34" charset="-128"/>
              </a:defRPr>
            </a:lvl4pPr>
            <a:lvl5pPr marL="2057400" indent="-228600" eaLnBrk="0" hangingPunct="0">
              <a:defRPr>
                <a:solidFill>
                  <a:schemeClr val="tx1"/>
                </a:solidFill>
                <a:latin typeface="Arial" charset="0"/>
                <a:ea typeface="MS PGothic" pitchFamily="34" charset="-128"/>
              </a:defRPr>
            </a:lvl5pPr>
            <a:lvl6pPr marL="2514600" indent="-228600" eaLnBrk="0" fontAlgn="base" hangingPunct="0">
              <a:spcBef>
                <a:spcPct val="0"/>
              </a:spcBef>
              <a:spcAft>
                <a:spcPct val="0"/>
              </a:spcAft>
              <a:defRPr>
                <a:solidFill>
                  <a:schemeClr val="tx1"/>
                </a:solidFill>
                <a:latin typeface="Arial" charset="0"/>
                <a:ea typeface="MS PGothic" pitchFamily="34" charset="-128"/>
              </a:defRPr>
            </a:lvl6pPr>
            <a:lvl7pPr marL="2971800" indent="-228600" eaLnBrk="0" fontAlgn="base" hangingPunct="0">
              <a:spcBef>
                <a:spcPct val="0"/>
              </a:spcBef>
              <a:spcAft>
                <a:spcPct val="0"/>
              </a:spcAft>
              <a:defRPr>
                <a:solidFill>
                  <a:schemeClr val="tx1"/>
                </a:solidFill>
                <a:latin typeface="Arial" charset="0"/>
                <a:ea typeface="MS PGothic" pitchFamily="34" charset="-128"/>
              </a:defRPr>
            </a:lvl7pPr>
            <a:lvl8pPr marL="3429000" indent="-228600" eaLnBrk="0" fontAlgn="base" hangingPunct="0">
              <a:spcBef>
                <a:spcPct val="0"/>
              </a:spcBef>
              <a:spcAft>
                <a:spcPct val="0"/>
              </a:spcAft>
              <a:defRPr>
                <a:solidFill>
                  <a:schemeClr val="tx1"/>
                </a:solidFill>
                <a:latin typeface="Arial" charset="0"/>
                <a:ea typeface="MS PGothic" pitchFamily="34" charset="-128"/>
              </a:defRPr>
            </a:lvl8pPr>
            <a:lvl9pPr marL="3886200" indent="-228600" eaLnBrk="0" fontAlgn="base" hangingPunct="0">
              <a:spcBef>
                <a:spcPct val="0"/>
              </a:spcBef>
              <a:spcAft>
                <a:spcPct val="0"/>
              </a:spcAft>
              <a:defRPr>
                <a:solidFill>
                  <a:schemeClr val="tx1"/>
                </a:solidFill>
                <a:latin typeface="Arial" charset="0"/>
                <a:ea typeface="MS PGothic" pitchFamily="34" charset="-128"/>
              </a:defRPr>
            </a:lvl9pPr>
          </a:lstStyle>
          <a:p>
            <a:pPr eaLnBrk="1" hangingPunct="1"/>
            <a:r>
              <a:rPr lang="fr-FR" sz="1200" dirty="0">
                <a:latin typeface="Calibri" pitchFamily="34" charset="0"/>
              </a:rPr>
              <a:t>Delete a Collection Job</a:t>
            </a:r>
          </a:p>
        </p:txBody>
      </p:sp>
      <p:cxnSp>
        <p:nvCxnSpPr>
          <p:cNvPr id="35" name="Connecteur droit avec flèche 19"/>
          <p:cNvCxnSpPr/>
          <p:nvPr/>
        </p:nvCxnSpPr>
        <p:spPr>
          <a:xfrm flipH="1">
            <a:off x="5486400" y="5486400"/>
            <a:ext cx="1254947"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cxnSp>
        <p:nvCxnSpPr>
          <p:cNvPr id="36" name="Connecteur droit avec flèche 17"/>
          <p:cNvCxnSpPr/>
          <p:nvPr/>
        </p:nvCxnSpPr>
        <p:spPr>
          <a:xfrm flipV="1">
            <a:off x="5450653" y="3540337"/>
            <a:ext cx="1254947" cy="132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avec flèche 17"/>
          <p:cNvCxnSpPr/>
          <p:nvPr/>
        </p:nvCxnSpPr>
        <p:spPr>
          <a:xfrm flipV="1">
            <a:off x="5450653" y="3782199"/>
            <a:ext cx="1254947" cy="132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Connecteur droit avec flèche 19"/>
          <p:cNvCxnSpPr/>
          <p:nvPr/>
        </p:nvCxnSpPr>
        <p:spPr>
          <a:xfrm flipH="1">
            <a:off x="2286000" y="5029200"/>
            <a:ext cx="1201105" cy="0"/>
          </a:xfrm>
          <a:prstGeom prst="straightConnector1">
            <a:avLst/>
          </a:prstGeom>
          <a:ln>
            <a:headEnd type="arrow"/>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629214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2411413" y="0"/>
            <a:ext cx="6732587" cy="981075"/>
          </a:xfrm>
        </p:spPr>
        <p:txBody>
          <a:bodyPr>
            <a:normAutofit fontScale="90000"/>
          </a:bodyPr>
          <a:lstStyle/>
          <a:p>
            <a:r>
              <a:rPr lang="en-US" dirty="0" smtClean="0"/>
              <a:t>General Scenario – Production, Collection &amp; Thresholds</a:t>
            </a:r>
          </a:p>
        </p:txBody>
      </p:sp>
      <p:pic>
        <p:nvPicPr>
          <p:cNvPr id="10243" name="Picture 130" descr="BA Use Case 1.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213" y="981075"/>
            <a:ext cx="7427912"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ounded Rectangle 3"/>
          <p:cNvSpPr/>
          <p:nvPr/>
        </p:nvSpPr>
        <p:spPr>
          <a:xfrm>
            <a:off x="2339975" y="1341438"/>
            <a:ext cx="1584325" cy="4608512"/>
          </a:xfrm>
          <a:prstGeom prst="roundRect">
            <a:avLst/>
          </a:prstGeom>
          <a:solidFill>
            <a:srgbClr val="FFFF00">
              <a:alpha val="3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 name="Rounded Rectangle 4"/>
          <p:cNvSpPr/>
          <p:nvPr/>
        </p:nvSpPr>
        <p:spPr>
          <a:xfrm>
            <a:off x="6588125" y="1412875"/>
            <a:ext cx="1512888" cy="4464050"/>
          </a:xfrm>
          <a:prstGeom prst="roundRect">
            <a:avLst/>
          </a:prstGeom>
          <a:solidFill>
            <a:srgbClr val="FFFF00">
              <a:alpha val="3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ounded Rectangle 5"/>
          <p:cNvSpPr/>
          <p:nvPr/>
        </p:nvSpPr>
        <p:spPr>
          <a:xfrm>
            <a:off x="3924300" y="1335088"/>
            <a:ext cx="1409700" cy="4608512"/>
          </a:xfrm>
          <a:prstGeom prst="roundRect">
            <a:avLst/>
          </a:prstGeom>
          <a:solidFill>
            <a:srgbClr val="FFFF00">
              <a:alpha val="3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441038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1000" fill="hold"/>
                                        <p:tgtEl>
                                          <p:spTgt spid="5"/>
                                        </p:tgtEl>
                                        <p:attrNameLst>
                                          <p:attrName>ppt_x</p:attrName>
                                        </p:attrNameLst>
                                      </p:cBhvr>
                                      <p:tavLst>
                                        <p:tav tm="0">
                                          <p:val>
                                            <p:strVal val="0-#ppt_w/2"/>
                                          </p:val>
                                        </p:tav>
                                        <p:tav tm="100000">
                                          <p:val>
                                            <p:strVal val="#ppt_x"/>
                                          </p:val>
                                        </p:tav>
                                      </p:tavLst>
                                    </p:anim>
                                    <p:anim calcmode="lin" valueType="num">
                                      <p:cBhvr additive="base">
                                        <p:cTn id="2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theme/theme1.xml><?xml version="1.0" encoding="utf-8"?>
<a:theme xmlns:a="http://schemas.openxmlformats.org/drawingml/2006/main" name="TM Forum Theme 2011">
  <a:themeElements>
    <a:clrScheme name="TM Forum">
      <a:dk1>
        <a:srgbClr val="262626"/>
      </a:dk1>
      <a:lt1>
        <a:srgbClr val="FFFFFF"/>
      </a:lt1>
      <a:dk2>
        <a:srgbClr val="172E7D"/>
      </a:dk2>
      <a:lt2>
        <a:srgbClr val="F2F2F2"/>
      </a:lt2>
      <a:accent1>
        <a:srgbClr val="FF6600"/>
      </a:accent1>
      <a:accent2>
        <a:srgbClr val="FF8B00"/>
      </a:accent2>
      <a:accent3>
        <a:srgbClr val="000080"/>
      </a:accent3>
      <a:accent4>
        <a:srgbClr val="6666CC"/>
      </a:accent4>
      <a:accent5>
        <a:srgbClr val="66CC00"/>
      </a:accent5>
      <a:accent6>
        <a:srgbClr val="339966"/>
      </a:accent6>
      <a:hlink>
        <a:srgbClr val="00B0F0"/>
      </a:hlink>
      <a:folHlink>
        <a:srgbClr val="00B0F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chemeClr val="accent2"/>
            </a:gs>
            <a:gs pos="100000">
              <a:schemeClr val="accent1"/>
            </a:gs>
          </a:gsLst>
          <a:lin ang="5400000" scaled="0"/>
        </a:gradFill>
        <a:ln>
          <a:noFill/>
        </a:ln>
        <a:effectLst/>
      </a:spPr>
      <a:bodyPr rtlCol="0" anchor="ctr"/>
      <a:lstStyle>
        <a:defPPr algn="ctr">
          <a:defRPr sz="2400" dirty="0" smtClean="0">
            <a:effectLst>
              <a:outerShdw blurRad="38100" dist="38100" dir="2700000" algn="tl">
                <a:srgbClr val="000000">
                  <a:alpha val="43137"/>
                </a:srgbClr>
              </a:outerShdw>
            </a:effectLst>
          </a:defRPr>
        </a:defPPr>
      </a:lstStyle>
      <a:style>
        <a:lnRef idx="0">
          <a:schemeClr val="accent6"/>
        </a:lnRef>
        <a:fillRef idx="3">
          <a:schemeClr val="accent6"/>
        </a:fillRef>
        <a:effectRef idx="3">
          <a:schemeClr val="accent6"/>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indent="0">
          <a:buClr>
            <a:schemeClr val="accent2"/>
          </a:buClr>
          <a:buSzPct val="125000"/>
          <a:buFont typeface="Wingdings" pitchFamily="2" charset="2"/>
          <a:buNone/>
          <a:defRPr sz="24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TM_Forum_Slide_Template_2011.1</Template>
  <TotalTime>5320</TotalTime>
  <Words>913</Words>
  <Application>Microsoft Office PowerPoint</Application>
  <PresentationFormat>On-screen Show (4:3)</PresentationFormat>
  <Paragraphs>233</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TM Forum Theme 2011</vt:lpstr>
      <vt:lpstr>TM Forum  Performance  Management Interface Introduction </vt:lpstr>
      <vt:lpstr>Performance Management</vt:lpstr>
      <vt:lpstr>Performance Harmonization Principles</vt:lpstr>
      <vt:lpstr>Performance Terminology</vt:lpstr>
      <vt:lpstr>Performance Harmonization Principles (Cont.)</vt:lpstr>
      <vt:lpstr>PM System Contexts (SC)</vt:lpstr>
      <vt:lpstr>TIP PM &amp; 3GPP PM Similarities/Differences</vt:lpstr>
      <vt:lpstr>Performance Production Vs. Performance Collection</vt:lpstr>
      <vt:lpstr>General Scenario – Production, Collection &amp; Thresholds</vt:lpstr>
      <vt:lpstr>Performance Monitoring Interface</vt:lpstr>
      <vt:lpstr>The Measurement Production Service</vt:lpstr>
      <vt:lpstr>The Measurement Collection Service</vt:lpstr>
      <vt:lpstr>The Ad-hoc Collection Service</vt:lpstr>
      <vt:lpstr>The Collection Retrieval Service (Optional)</vt:lpstr>
      <vt:lpstr>EM-NM System Context (1) </vt:lpstr>
      <vt:lpstr>EM-NM System Context (2) </vt:lpstr>
      <vt:lpstr>EM-NM-NM(SM)  System Context (1) </vt:lpstr>
      <vt:lpstr>PM Thresholds Work</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TMF PM Interface Introduction</dc:title>
  <dc:creator>Yuval.Stein@teoco.com</dc:creator>
  <cp:lastModifiedBy>Yuval Stein</cp:lastModifiedBy>
  <cp:revision>97</cp:revision>
  <dcterms:created xsi:type="dcterms:W3CDTF">2012-01-10T08:14:59Z</dcterms:created>
  <dcterms:modified xsi:type="dcterms:W3CDTF">2013-01-14T15:42:35Z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(2)b1I9OMm9p3ux/PCkgkrWbjVfwr99J3fwrL3qBfb6olqDJGJ5wki5DqfyiDJq69xnjsYW+1Qt
0xKNwuQHU0vRoyaHw4EbEo6bqgj31+zsUy4mlQAuaFtmRQ+0XOY1xeR7TRgmTFLw1fJuhGAa
clxKHshFPxl5j4QIhgaIOGG3WyjKeM19AiH+rdt66s5QfPqrPhKbO3B8L0rKezBueZAZ95OI
9pAQadG631LqAMitcA</vt:lpwstr>
  </property>
  <property fmtid="{D5CDD505-2E9C-101B-9397-08002B2CF9AE}" pid="3" name="_ms_pID_7253431">
    <vt:lpwstr>S7qols2Cr+q3DMGTqeIDhvsWaTCMGOo1Z5kEgNh9jLFENhKS4fueio
Zz+wfZkAh63VT1jS4U9ji57YN+ZPwBv1LskQpU262alDDFSFT0ilmRIPHshR0EJQCdVdzh6H
J2I=</vt:lpwstr>
  </property>
</Properties>
</file>