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  <p:sldMasterId id="2147484572" r:id="rId5"/>
  </p:sldMasterIdLst>
  <p:notesMasterIdLst>
    <p:notesMasterId r:id="rId18"/>
  </p:notesMasterIdLst>
  <p:handoutMasterIdLst>
    <p:handoutMasterId r:id="rId19"/>
  </p:handoutMasterIdLst>
  <p:sldIdLst>
    <p:sldId id="256" r:id="rId6"/>
    <p:sldId id="781" r:id="rId7"/>
    <p:sldId id="259" r:id="rId8"/>
    <p:sldId id="785" r:id="rId9"/>
    <p:sldId id="258" r:id="rId10"/>
    <p:sldId id="769" r:id="rId11"/>
    <p:sldId id="777" r:id="rId12"/>
    <p:sldId id="786" r:id="rId13"/>
    <p:sldId id="783" r:id="rId14"/>
    <p:sldId id="784" r:id="rId15"/>
    <p:sldId id="782" r:id="rId16"/>
    <p:sldId id="787" r:id="rId17"/>
  </p:sldIdLst>
  <p:sldSz cx="12192000" cy="6858000"/>
  <p:notesSz cx="6729413" cy="97155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FFFF"/>
    <a:srgbClr val="000099"/>
    <a:srgbClr val="FFCCCC"/>
    <a:srgbClr val="0533C5"/>
    <a:srgbClr val="3333CC"/>
    <a:srgbClr val="C0FEF9"/>
    <a:srgbClr val="FAFD00"/>
    <a:srgbClr val="A2C1FE"/>
    <a:srgbClr val="063DE8"/>
    <a:srgbClr val="FCF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04" autoAdjust="0"/>
    <p:restoredTop sz="93562" autoAdjust="0"/>
  </p:normalViewPr>
  <p:slideViewPr>
    <p:cSldViewPr>
      <p:cViewPr varScale="1">
        <p:scale>
          <a:sx n="136" d="100"/>
          <a:sy n="136" d="100"/>
        </p:scale>
        <p:origin x="880" y="2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296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c">
            <a:extLst>
              <a:ext uri="{FF2B5EF4-FFF2-40B4-BE49-F238E27FC236}">
                <a16:creationId xmlns:a16="http://schemas.microsoft.com/office/drawing/2014/main" id="{2B9D32D6-1838-4A18-B619-3DEB13929C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45EE3AC-13BB-49E4-9F5D-55CF23468EE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30738"/>
            <a:ext cx="4935537" cy="43926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351AD7B-F6FA-456C-A3DB-F3A78E220EC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9725" y="844550"/>
            <a:ext cx="6049963" cy="3403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4" name="fc">
            <a:extLst>
              <a:ext uri="{FF2B5EF4-FFF2-40B4-BE49-F238E27FC236}">
                <a16:creationId xmlns:a16="http://schemas.microsoft.com/office/drawing/2014/main" id="{4DA824D9-5DF6-4AD6-B84C-5939EF1F1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D7C4C5CE-9F4E-4215-B46F-D9EDDC1BD8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4BCA0CA0-F193-4286-95EC-D2F0AA4CB3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6321F4EC-62DC-491E-8D90-54FB271839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535F47BA-3BF0-4167-B5D8-D02AA4D5E1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1931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17510CD-FD4F-4EE0-91A2-2646D0A252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78436629-2B54-464D-BAF7-B1EC774919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17510CD-FD4F-4EE0-91A2-2646D0A252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78436629-2B54-464D-BAF7-B1EC774919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2703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c">
            <a:extLst>
              <a:ext uri="{FF2B5EF4-FFF2-40B4-BE49-F238E27FC236}">
                <a16:creationId xmlns:a16="http://schemas.microsoft.com/office/drawing/2014/main" id="{E200D240-3433-42A9-9765-14FAF1E2B34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12" indent="0" algn="ctr">
              <a:buNone/>
              <a:defRPr/>
            </a:lvl2pPr>
            <a:lvl3pPr marL="914423" indent="0" algn="ctr">
              <a:buNone/>
              <a:defRPr/>
            </a:lvl3pPr>
            <a:lvl4pPr marL="1371634" indent="0" algn="ctr">
              <a:buNone/>
              <a:defRPr/>
            </a:lvl4pPr>
            <a:lvl5pPr marL="1828846" indent="0" algn="ctr">
              <a:buNone/>
              <a:defRPr/>
            </a:lvl5pPr>
            <a:lvl6pPr marL="2286057" indent="0" algn="ctr">
              <a:buNone/>
              <a:defRPr/>
            </a:lvl6pPr>
            <a:lvl7pPr marL="2743269" indent="0" algn="ctr">
              <a:buNone/>
              <a:defRPr/>
            </a:lvl7pPr>
            <a:lvl8pPr marL="3200480" indent="0" algn="ctr">
              <a:buNone/>
              <a:defRPr/>
            </a:lvl8pPr>
            <a:lvl9pPr marL="365769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6646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7629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2646" y="228600"/>
            <a:ext cx="2766646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2709" y="228600"/>
            <a:ext cx="8112369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699789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036476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2400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653726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141618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8058393"/>
      </p:ext>
    </p:extLst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973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‹N°›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07970549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9070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247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12" indent="0">
              <a:buNone/>
              <a:defRPr sz="1800"/>
            </a:lvl2pPr>
            <a:lvl3pPr marL="914423" indent="0">
              <a:buNone/>
              <a:defRPr sz="1600"/>
            </a:lvl3pPr>
            <a:lvl4pPr marL="1371634" indent="0">
              <a:buNone/>
              <a:defRPr sz="1400"/>
            </a:lvl4pPr>
            <a:lvl5pPr marL="1828846" indent="0">
              <a:buNone/>
              <a:defRPr sz="1400"/>
            </a:lvl5pPr>
            <a:lvl6pPr marL="2286057" indent="0">
              <a:buNone/>
              <a:defRPr sz="1400"/>
            </a:lvl6pPr>
            <a:lvl7pPr marL="2743269" indent="0">
              <a:buNone/>
              <a:defRPr sz="1400"/>
            </a:lvl7pPr>
            <a:lvl8pPr marL="3200480" indent="0">
              <a:buNone/>
              <a:defRPr sz="1400"/>
            </a:lvl8pPr>
            <a:lvl9pPr marL="3657691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5972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2708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9784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3915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695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695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2683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6072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5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386" y="273055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976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12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7327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C61FDEB-0250-48B8-8642-ED80B93B61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62708" y="228600"/>
            <a:ext cx="1102750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Title: 36 pt Rotis Sans Serif for Nokia Bold</a:t>
            </a:r>
          </a:p>
        </p:txBody>
      </p:sp>
      <p:sp>
        <p:nvSpPr>
          <p:cNvPr id="1027" name="Rectangle 14">
            <a:extLst>
              <a:ext uri="{FF2B5EF4-FFF2-40B4-BE49-F238E27FC236}">
                <a16:creationId xmlns:a16="http://schemas.microsoft.com/office/drawing/2014/main" id="{58EE6EA0-95ED-4CFB-9413-C0D40C61D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6034" y="6124575"/>
            <a:ext cx="212187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endParaRPr lang="en-US" altLang="en-US" sz="4401"/>
          </a:p>
        </p:txBody>
      </p:sp>
      <p:sp>
        <p:nvSpPr>
          <p:cNvPr id="1028" name="Rectangle 33">
            <a:extLst>
              <a:ext uri="{FF2B5EF4-FFF2-40B4-BE49-F238E27FC236}">
                <a16:creationId xmlns:a16="http://schemas.microsoft.com/office/drawing/2014/main" id="{30B0EF2F-4DB8-4A13-B199-87FED097C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62710" y="1143000"/>
            <a:ext cx="11066585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Nokia PowerPoint 99Template - July 1999</a:t>
            </a:r>
            <a:br>
              <a:rPr lang="en-US" altLang="en-US"/>
            </a:br>
            <a:r>
              <a:rPr lang="en-US" altLang="en-US"/>
              <a:t>(Rotis Sans Serif for Nokia 24 pt)</a:t>
            </a:r>
          </a:p>
          <a:p>
            <a:pPr lvl="0"/>
            <a:r>
              <a:rPr lang="en-US" altLang="en-US"/>
              <a:t>1st Level Bullet</a:t>
            </a:r>
          </a:p>
          <a:p>
            <a:pPr lvl="1"/>
            <a:r>
              <a:rPr lang="en-US" altLang="en-US"/>
              <a:t>2nd Level Bullet</a:t>
            </a:r>
          </a:p>
          <a:p>
            <a:pPr lvl="2"/>
            <a:r>
              <a:rPr lang="en-US" altLang="en-US"/>
              <a:t>3rd Level Bullet</a:t>
            </a:r>
          </a:p>
          <a:p>
            <a:pPr lvl="2"/>
            <a:endParaRPr lang="en-US" altLang="en-US"/>
          </a:p>
          <a:p>
            <a:pPr lvl="1"/>
            <a:endParaRPr lang="en-US" altLang="en-US"/>
          </a:p>
          <a:p>
            <a:pPr lvl="0"/>
            <a:endParaRPr lang="en-US" altLang="en-US"/>
          </a:p>
          <a:p>
            <a:pPr lvl="0"/>
            <a:endParaRPr lang="en-US" altLang="en-US"/>
          </a:p>
          <a:p>
            <a:pPr lvl="0"/>
            <a:r>
              <a:rPr lang="en-US" altLang="en-US"/>
              <a:t>CHANGE THE CODE = File name</a:t>
            </a:r>
            <a:br>
              <a:rPr lang="en-US" altLang="en-US"/>
            </a:br>
            <a:r>
              <a:rPr lang="en-US" altLang="en-US"/>
              <a:t>(Rotis Sans Serif for Nokia 9 pt) </a:t>
            </a:r>
            <a:br>
              <a:rPr lang="en-US" altLang="en-US"/>
            </a:br>
            <a:r>
              <a:rPr lang="en-US" altLang="en-US"/>
              <a:t>7 characters + a (animated) s (still).PPT</a:t>
            </a:r>
            <a:br>
              <a:rPr lang="en-US" altLang="en-US"/>
            </a:br>
            <a:r>
              <a:rPr lang="en-US" altLang="en-US"/>
              <a:t>DATE: dd.mm.yyyy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1029" name="fc">
            <a:extLst>
              <a:ext uri="{FF2B5EF4-FFF2-40B4-BE49-F238E27FC236}">
                <a16:creationId xmlns:a16="http://schemas.microsoft.com/office/drawing/2014/main" id="{3C90C85E-550A-4E49-B85C-E37887F0382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1" r:id="rId1"/>
    <p:sldLayoutId id="2147484561" r:id="rId2"/>
    <p:sldLayoutId id="2147484562" r:id="rId3"/>
    <p:sldLayoutId id="2147484563" r:id="rId4"/>
    <p:sldLayoutId id="2147484564" r:id="rId5"/>
    <p:sldLayoutId id="2147484565" r:id="rId6"/>
    <p:sldLayoutId id="2147484566" r:id="rId7"/>
    <p:sldLayoutId id="2147484567" r:id="rId8"/>
    <p:sldLayoutId id="2147484568" r:id="rId9"/>
    <p:sldLayoutId id="2147484569" r:id="rId10"/>
    <p:sldLayoutId id="2147484570" r:id="rId11"/>
    <p:sldLayoutId id="2147484579" r:id="rId12"/>
  </p:sldLayoutIdLst>
  <p:txStyles>
    <p:titleStyle>
      <a:lvl1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2pPr>
      <a:lvl3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3pPr>
      <a:lvl4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4pPr>
      <a:lvl5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5pPr>
      <a:lvl6pPr marL="457212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6pPr>
      <a:lvl7pPr marL="914423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7pPr>
      <a:lvl8pPr marL="1371634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8pPr>
      <a:lvl9pPr marL="1828846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9pPr>
    </p:titleStyle>
    <p:bodyStyle>
      <a:lvl1pPr marL="280995" indent="-280995" algn="l" defTabSz="762019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6767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 sz="2400">
          <a:solidFill>
            <a:schemeClr val="tx1"/>
          </a:solidFill>
          <a:latin typeface="+mn-lt"/>
        </a:defRPr>
      </a:lvl2pPr>
      <a:lvl3pPr marL="1147792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>
          <a:solidFill>
            <a:schemeClr val="tx1"/>
          </a:solidFill>
          <a:latin typeface="+mn-lt"/>
        </a:defRPr>
      </a:lvl3pPr>
      <a:lvl4pPr marL="1805033" indent="-277820" algn="l" defTabSz="762019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286057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743269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3200480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657691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4114903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‹N°›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S4-221408, SA4#121 Toulouse, France, 14-18 Nov. 2022</a:t>
            </a:r>
          </a:p>
        </p:txBody>
      </p:sp>
    </p:spTree>
    <p:extLst>
      <p:ext uri="{BB962C8B-B14F-4D97-AF65-F5344CB8AC3E}">
        <p14:creationId xmlns:p14="http://schemas.microsoft.com/office/powerpoint/2010/main" val="22535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3" r:id="rId1"/>
    <p:sldLayoutId id="2147484574" r:id="rId2"/>
    <p:sldLayoutId id="2147484575" r:id="rId3"/>
    <p:sldLayoutId id="2147484576" r:id="rId4"/>
    <p:sldLayoutId id="2147484577" r:id="rId5"/>
    <p:sldLayoutId id="214748457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DynaReport/TSG-WG--S4.htm?Itemid=461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6">
            <a:extLst>
              <a:ext uri="{FF2B5EF4-FFF2-40B4-BE49-F238E27FC236}">
                <a16:creationId xmlns:a16="http://schemas.microsoft.com/office/drawing/2014/main" id="{3B6BF1C7-0FBD-489E-88EF-E2EEFD781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6051" y="1052517"/>
            <a:ext cx="935990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defTabSz="762000">
              <a:lnSpc>
                <a:spcPct val="90000"/>
              </a:lnSpc>
              <a:spcBef>
                <a:spcPct val="40000"/>
              </a:spcBef>
              <a:buClr>
                <a:schemeClr val="accent1"/>
              </a:buClr>
              <a:buChar char="•"/>
              <a:tabLst>
                <a:tab pos="2860675" algn="l"/>
              </a:tabLst>
              <a:defRPr sz="2400">
                <a:solidFill>
                  <a:schemeClr val="tx1"/>
                </a:solidFill>
                <a:latin typeface="Rotis Sans Serif for Nokia" pitchFamily="34" charset="0"/>
              </a:defRPr>
            </a:lvl1pPr>
            <a:lvl2pPr marL="742950" indent="-285750" defTabSz="762000">
              <a:lnSpc>
                <a:spcPct val="90000"/>
              </a:lnSpc>
              <a:buClr>
                <a:schemeClr val="accent1"/>
              </a:buClr>
              <a:buSzPct val="75000"/>
              <a:buChar char="•"/>
              <a:tabLst>
                <a:tab pos="2860675" algn="l"/>
              </a:tabLst>
              <a:defRPr sz="2400">
                <a:solidFill>
                  <a:schemeClr val="tx1"/>
                </a:solidFill>
                <a:latin typeface="Rotis Sans Serif for Nokia" pitchFamily="34" charset="0"/>
              </a:defRPr>
            </a:lvl2pPr>
            <a:lvl3pPr marL="1143000" indent="-228600" defTabSz="762000">
              <a:lnSpc>
                <a:spcPct val="90000"/>
              </a:lnSpc>
              <a:buClr>
                <a:schemeClr val="accent1"/>
              </a:buClr>
              <a:buSzPct val="75000"/>
              <a:buChar char="•"/>
              <a:tabLst>
                <a:tab pos="2860675" algn="l"/>
              </a:tabLst>
              <a:defRPr>
                <a:solidFill>
                  <a:schemeClr val="tx1"/>
                </a:solidFill>
                <a:latin typeface="Rotis Sans Serif for Nokia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SA WG4 (SA4)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 #133-e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b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SA4#133-e, Online, 18-25 July 2025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Hosted by MCC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endParaRPr lang="en-US" altLang="en-US" sz="32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to SA4 opening plenary,</a:t>
            </a:r>
            <a:b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SA4 Chair, </a:t>
            </a:r>
            <a:r>
              <a:rPr lang="en-GB" altLang="en-US" sz="2800" b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Tdoc S4-251457 (rev of S4-251214)</a:t>
            </a:r>
            <a:endParaRPr lang="en-GB" altLang="en-US" sz="28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5400"/>
              </a:spcBef>
              <a:buNone/>
            </a:pPr>
            <a:endParaRPr lang="en-GB" altLang="en-US" sz="28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3" name="Picture 3" descr="3gpp">
            <a:extLst>
              <a:ext uri="{FF2B5EF4-FFF2-40B4-BE49-F238E27FC236}">
                <a16:creationId xmlns:a16="http://schemas.microsoft.com/office/drawing/2014/main" id="{162CC45A-65FD-483F-A112-71A2ED135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91" y="404813"/>
            <a:ext cx="1152525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4BF31B-3819-1A21-E58E-4A9C1CBCB0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B70911E-26F2-36C2-D1CD-38E700AC1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SA4 calendar – 2027 (proposal)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42F90A-73E4-6D33-CEED-3A1CA2FB361A}"/>
              </a:ext>
            </a:extLst>
          </p:cNvPr>
          <p:cNvSpPr txBox="1"/>
          <p:nvPr/>
        </p:nvSpPr>
        <p:spPr>
          <a:xfrm>
            <a:off x="1271464" y="1124744"/>
            <a:ext cx="9577064" cy="5102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SA4 plenary meetings (2027): 3 F2F and 2 e-meetings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lang="en-GB" altLang="en-US" sz="2800" b="0" kern="0" dirty="0">
              <a:solidFill>
                <a:prstClr val="black"/>
              </a:solidFill>
              <a:latin typeface="Calibri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* Only one of April or October bis meeting is expected to be needed.</a:t>
            </a:r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A406C0D-AFA2-3DB3-9197-455E4E2517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1972267"/>
              </p:ext>
            </p:extLst>
          </p:nvPr>
        </p:nvGraphicFramePr>
        <p:xfrm>
          <a:off x="191344" y="1868328"/>
          <a:ext cx="7559675" cy="3864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1795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2027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6487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SA4#139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22-26 Feb. 2027</a:t>
                      </a:r>
                      <a:endParaRPr lang="en-US" sz="1400" u="sng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Korea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335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SA4#139(e)bis*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19-23 Apr. 2027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058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SA4#140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24-28 May 2027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China</a:t>
                      </a:r>
                      <a:endParaRPr lang="en-US" sz="1400" b="0" u="sng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137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SA4#141e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19-23 Jul. 2027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(rather than 30 Aug. – 3 Sep. 2027 in EU to avoid August meeting)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90461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strike="noStrik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SA4#141(e)bis*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11-15 Oct. 2027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626309156"/>
                  </a:ext>
                </a:extLst>
              </a:tr>
              <a:tr h="51073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SA4#142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15-19 Nov. 2027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North America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A5DDA203-BA2C-D4EF-6774-A08B7B97FA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419464"/>
              </p:ext>
            </p:extLst>
          </p:nvPr>
        </p:nvGraphicFramePr>
        <p:xfrm>
          <a:off x="7896200" y="3606133"/>
          <a:ext cx="4032447" cy="184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4149">
                  <a:extLst>
                    <a:ext uri="{9D8B030D-6E8A-4147-A177-3AD203B41FA5}">
                      <a16:colId xmlns:a16="http://schemas.microsoft.com/office/drawing/2014/main" val="1281673689"/>
                    </a:ext>
                  </a:extLst>
                </a:gridCol>
                <a:gridCol w="1344149">
                  <a:extLst>
                    <a:ext uri="{9D8B030D-6E8A-4147-A177-3AD203B41FA5}">
                      <a16:colId xmlns:a16="http://schemas.microsoft.com/office/drawing/2014/main" val="1835063047"/>
                    </a:ext>
                  </a:extLst>
                </a:gridCol>
                <a:gridCol w="1344149">
                  <a:extLst>
                    <a:ext uri="{9D8B030D-6E8A-4147-A177-3AD203B41FA5}">
                      <a16:colId xmlns:a16="http://schemas.microsoft.com/office/drawing/2014/main" val="3011021118"/>
                    </a:ext>
                  </a:extLst>
                </a:gridCol>
              </a:tblGrid>
              <a:tr h="325802">
                <a:tc>
                  <a:txBody>
                    <a:bodyPr/>
                    <a:lstStyle/>
                    <a:p>
                      <a:r>
                        <a:rPr lang="en-US" b="1" dirty="0"/>
                        <a:t>#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Start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End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4788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2027-01-18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2027-01-22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1041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2027-04-XX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2027-04-XX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2123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2027-07-12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2027-07-16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9502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2027-10-25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2027-10-29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3006306"/>
                  </a:ext>
                </a:extLst>
              </a:tr>
            </a:tbl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374B3F67-5B2A-7E9C-8C5F-238B53DD77A2}"/>
              </a:ext>
            </a:extLst>
          </p:cNvPr>
          <p:cNvSpPr txBox="1"/>
          <p:nvPr/>
        </p:nvSpPr>
        <p:spPr>
          <a:xfrm>
            <a:off x="9264352" y="2905214"/>
            <a:ext cx="18469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MPEG</a:t>
            </a:r>
          </a:p>
        </p:txBody>
      </p:sp>
    </p:spTree>
    <p:extLst>
      <p:ext uri="{BB962C8B-B14F-4D97-AF65-F5344CB8AC3E}">
        <p14:creationId xmlns:p14="http://schemas.microsoft.com/office/powerpoint/2010/main" val="2617420128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708" y="228600"/>
            <a:ext cx="11027508" cy="685800"/>
          </a:xfrm>
        </p:spPr>
        <p:txBody>
          <a:bodyPr wrap="square" anchor="ctr">
            <a:normAutofit/>
          </a:bodyPr>
          <a:lstStyle/>
          <a:p>
            <a:r>
              <a:rPr lang="sv-SE" dirty="0"/>
              <a:t>Rel-19/20 planning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65E018E-2BCE-1FA5-0CB0-0418C811F2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832619"/>
            <a:ext cx="11437948" cy="6036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57707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2746DA-022A-6ECA-9DEC-3AC6DC13E2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D0D84F3-DD7D-AD67-E0B4-2A14F4BA9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TS/TR </a:t>
            </a:r>
            <a:r>
              <a:rPr lang="sv-SE" dirty="0" err="1"/>
              <a:t>Rapporteurs</a:t>
            </a:r>
            <a:endParaRPr lang="sv-SE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90D36D-D9BE-DA51-0E96-CBB948EF7A67}"/>
              </a:ext>
            </a:extLst>
          </p:cNvPr>
          <p:cNvSpPr txBox="1"/>
          <p:nvPr/>
        </p:nvSpPr>
        <p:spPr>
          <a:xfrm>
            <a:off x="1343472" y="1196752"/>
            <a:ext cx="9721080" cy="5133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GB" altLang="en-US" sz="2800" b="0" kern="0" dirty="0">
                <a:solidFill>
                  <a:prstClr val="black"/>
                </a:solidFill>
                <a:latin typeface="Calibri"/>
              </a:rPr>
              <a:t> Action to all:</a:t>
            </a:r>
          </a:p>
          <a:p>
            <a:pPr marL="800100" lvl="1" indent="-342900">
              <a:spcBef>
                <a:spcPts val="2800"/>
              </a:spcBef>
              <a:buBlip>
                <a:blip r:embed="rId2"/>
              </a:buBlip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Please check S4-251417</a:t>
            </a: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-&gt;1451</a:t>
            </a:r>
          </a:p>
          <a:p>
            <a:pPr marL="1257300" lvl="2" indent="-342900">
              <a:spcBef>
                <a:spcPts val="2800"/>
              </a:spcBef>
              <a:buBlip>
                <a:blip r:embed="rId2"/>
              </a:buBlip>
              <a:defRPr/>
            </a:pPr>
            <a:r>
              <a:rPr lang="en-GB" altLang="en-US" sz="2800" b="0" kern="0" dirty="0">
                <a:solidFill>
                  <a:prstClr val="black"/>
                </a:solidFill>
                <a:latin typeface="Calibri"/>
              </a:rPr>
              <a:t> Some rapporteurs no longer attend SA4, they may be replaced by colleagues still present or any volunteer.</a:t>
            </a:r>
          </a:p>
          <a:p>
            <a:pPr marL="1257300" lvl="2" indent="-342900">
              <a:spcBef>
                <a:spcPts val="2800"/>
              </a:spcBef>
              <a:buBlip>
                <a:blip r:embed="rId2"/>
              </a:buBlip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Some TSs and TRs do not need to be elevated to the next release. Please identify those that have a Rel-18 version but are no longer needed for the release. (e.g., last CR in Release 4…)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619046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04E99891-2FEB-49E2-94C2-BFBFBA8D5C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925" y="333375"/>
            <a:ext cx="8959850" cy="685800"/>
          </a:xfrm>
        </p:spPr>
        <p:txBody>
          <a:bodyPr/>
          <a:lstStyle/>
          <a:p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A.I.3 - Call for IPRs</a:t>
            </a:r>
            <a:r>
              <a:rPr lang="en-US" altLang="en-US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171" name="Rectangle 73">
            <a:extLst>
              <a:ext uri="{FF2B5EF4-FFF2-40B4-BE49-F238E27FC236}">
                <a16:creationId xmlns:a16="http://schemas.microsoft.com/office/drawing/2014/main" id="{141C4D23-6522-41C7-ABF4-85371B3A3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2D2E92-00A6-EF54-F84B-E7AC54D339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755" y="1514208"/>
            <a:ext cx="10488489" cy="382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432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A5343EA3-3C3F-44BF-BC2C-0648EEE432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7408" y="295275"/>
            <a:ext cx="9792642" cy="685800"/>
          </a:xfrm>
        </p:spPr>
        <p:txBody>
          <a:bodyPr/>
          <a:lstStyle/>
          <a:p>
            <a:r>
              <a:rPr lang="en-US" altLang="en-US" sz="36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A.I.3 - </a:t>
            </a:r>
            <a:r>
              <a:rPr lang="en-GB" altLang="en-US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Statement regarding competition law</a:t>
            </a:r>
            <a:endParaRPr lang="en-US" altLang="en-US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F30737-C78B-2768-2F2F-83276B3C61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519" y="1995287"/>
            <a:ext cx="10478962" cy="28674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0A9A56-E527-7557-13F8-15BB98585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D091977B-B4BB-0919-45F4-4B8B708537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7408" y="295275"/>
            <a:ext cx="9792642" cy="685800"/>
          </a:xfrm>
        </p:spPr>
        <p:txBody>
          <a:bodyPr/>
          <a:lstStyle/>
          <a:p>
            <a:r>
              <a:rPr lang="en-US" altLang="en-US" sz="36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A.I.3 - </a:t>
            </a:r>
            <a:r>
              <a:rPr lang="en-GB" altLang="en-US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Statement regarding consensus principles</a:t>
            </a:r>
            <a:endParaRPr lang="en-US" altLang="en-US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3424E4F-0472-CD68-8C85-0A7741D67FC3}"/>
              </a:ext>
            </a:extLst>
          </p:cNvPr>
          <p:cNvSpPr txBox="1"/>
          <p:nvPr/>
        </p:nvSpPr>
        <p:spPr>
          <a:xfrm>
            <a:off x="407368" y="1700808"/>
            <a:ext cx="1137726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b="1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also draw your attention to the fact that 3GPP </a:t>
            </a:r>
            <a:r>
              <a:rPr lang="en-US" altLang="en-US" sz="2800" b="1" i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endeavours</a:t>
            </a:r>
            <a:r>
              <a:rPr lang="en-US" altLang="en-US" sz="2800" b="1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reach consensus on all decisions and therefore depends on a cooperative spirit of the Individual Members. In particular, Individual Members are encouraged to seek a consensus-based solution and only to sustain objections as a very last resort, and where absolutely necessary and well justified. The leadership will conduct the present meeting in a manner whereby informal methods of reaching consensus are encouraged, whilst ensuring that well justified concerns are taken into account.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73673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50889BBB-F01D-491A-85BE-C93AC1FFA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7408" y="333375"/>
            <a:ext cx="9751367" cy="685800"/>
          </a:xfrm>
        </p:spPr>
        <p:txBody>
          <a:bodyPr/>
          <a:lstStyle/>
          <a:p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 6 - Issues for immediate attention</a:t>
            </a:r>
            <a:endParaRPr lang="en-US" altLang="en-US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1" name="Rectangle 73">
            <a:extLst>
              <a:ext uri="{FF2B5EF4-FFF2-40B4-BE49-F238E27FC236}">
                <a16:creationId xmlns:a16="http://schemas.microsoft.com/office/drawing/2014/main" id="{7AA573C1-F9EE-435F-80DC-9A2FD3A9E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851B02-9BAD-4EF7-924C-A38AED351AE0}"/>
              </a:ext>
            </a:extLst>
          </p:cNvPr>
          <p:cNvSpPr txBox="1"/>
          <p:nvPr/>
        </p:nvSpPr>
        <p:spPr>
          <a:xfrm>
            <a:off x="1992316" y="1241425"/>
            <a:ext cx="8351837" cy="32008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6.1 Rel-20 planning</a:t>
            </a: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6.2 Other immediate issues</a:t>
            </a:r>
          </a:p>
          <a:p>
            <a:pPr marL="742957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SWG Ad Hoc Telcos </a:t>
            </a:r>
          </a:p>
          <a:p>
            <a:pPr marL="742957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SA4 Calendar 2025/2026/2027</a:t>
            </a:r>
          </a:p>
          <a:p>
            <a:pPr marL="742957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Rel-19/20 planning status</a:t>
            </a:r>
          </a:p>
          <a:p>
            <a:pPr marL="742957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TS/TR Rapporteurs</a:t>
            </a:r>
          </a:p>
          <a:p>
            <a:pPr marL="1200169" lvl="2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  <a:hlinkClick r:id="rId3"/>
              </a:rPr>
              <a:t>http://www.3gpp.org/DynaReport/TSG-WG--S4.htm?Itemid=461</a:t>
            </a: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>
              <a:spcBef>
                <a:spcPts val="600"/>
              </a:spcBef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50889BBB-F01D-491A-85BE-C93AC1FFA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925" y="333374"/>
            <a:ext cx="8959850" cy="1078068"/>
          </a:xfrm>
        </p:spPr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en-US" sz="4000" dirty="0">
                <a:solidFill>
                  <a:srgbClr val="000099"/>
                </a:solidFill>
                <a:latin typeface="Arial" charset="0"/>
              </a:rPr>
              <a:t>SWG Ad Hoc </a:t>
            </a:r>
            <a:r>
              <a:rPr lang="en-US" sz="4000" dirty="0" err="1">
                <a:solidFill>
                  <a:srgbClr val="000099"/>
                </a:solidFill>
                <a:latin typeface="Arial" charset="0"/>
              </a:rPr>
              <a:t>Telcos</a:t>
            </a:r>
            <a:endParaRPr lang="en-US" sz="4000" dirty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12291" name="Rectangle 73">
            <a:extLst>
              <a:ext uri="{FF2B5EF4-FFF2-40B4-BE49-F238E27FC236}">
                <a16:creationId xmlns:a16="http://schemas.microsoft.com/office/drawing/2014/main" id="{7AA573C1-F9EE-435F-80DC-9A2FD3A9E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851B02-9BAD-4EF7-924C-A38AED351AE0}"/>
              </a:ext>
            </a:extLst>
          </p:cNvPr>
          <p:cNvSpPr txBox="1"/>
          <p:nvPr/>
        </p:nvSpPr>
        <p:spPr>
          <a:xfrm>
            <a:off x="1991548" y="1484787"/>
            <a:ext cx="8351837" cy="723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>
              <a:spcBef>
                <a:spcPts val="600"/>
              </a:spcBef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C3DF2314-33F5-46E0-B2D1-A19596249F9B}"/>
              </a:ext>
            </a:extLst>
          </p:cNvPr>
          <p:cNvSpPr txBox="1"/>
          <p:nvPr/>
        </p:nvSpPr>
        <p:spPr>
          <a:xfrm>
            <a:off x="983432" y="1556792"/>
            <a:ext cx="10065563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To WI/SI rapporteurs, when preparing post SA4#132 WI/SI work plans, please beware of the following guidelines: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Available weeks: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For post SA4#133-e SWG AH calls, we should avoid: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the week after SA4#133-e (28 Jul. - 1 Aug. 2025)</a:t>
            </a:r>
            <a:endParaRPr lang="en-US" sz="1400" b="0" dirty="0">
              <a:solidFill>
                <a:schemeClr val="tx1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TSG SA#109 week (15-19 Sept. 2025)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400" b="0" dirty="0">
                <a:solidFill>
                  <a:schemeClr val="tx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The week before SA4#134 (10-14 Nov.2025)</a:t>
            </a:r>
            <a:endParaRPr lang="en-US" sz="1400" b="0" dirty="0">
              <a:solidFill>
                <a:schemeClr val="tx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And we should be mindful of MPEG#152 (6-10 Oct. 2025), mid-Autumn festival-Chuseok (1</a:t>
            </a:r>
            <a:r>
              <a:rPr lang="en-US" sz="1400" b="0" baseline="300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st</a:t>
            </a: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-8</a:t>
            </a:r>
            <a:r>
              <a:rPr lang="en-US" sz="1400" b="0" baseline="300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Oct. 2025).</a:t>
            </a:r>
          </a:p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Here is the proposed list of available weeks for SA4 AH meetings: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4-8 August 2025 (note summer break)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11-15 August 2025 (note summer break)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18-22 August 2025 (note summer break)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25-29 August 2025 (note summer break)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1-5 September 2025 (note AH F2F MBS and RTC)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8-12 September 2025 (note IBC)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22-26 September 2025 (note AH F2F Audio)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13-17 October (note Chair’s birthday 😜)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20-24 October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27-31 October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endParaRPr lang="en-US" sz="1400" b="0" dirty="0">
              <a:solidFill>
                <a:schemeClr val="tx1"/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Note that it is expected that not all available weeks will be filled with SA4 AH Telcos.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C8001FD6-2037-CBA3-E925-5811BE2E2093}"/>
              </a:ext>
            </a:extLst>
          </p:cNvPr>
          <p:cNvSpPr txBox="1"/>
          <p:nvPr/>
        </p:nvSpPr>
        <p:spPr>
          <a:xfrm>
            <a:off x="7248128" y="3831783"/>
            <a:ext cx="4160907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Reminder on preferred day of the week per SWG: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Monday – Audio SWG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Tuesday – Video SWG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Wednesday – RTC SWG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Thursday – MBS SWG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Friday –  Audio SWG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AEED828-1448-9E9A-CE8B-8A5A863EC277}"/>
              </a:ext>
            </a:extLst>
          </p:cNvPr>
          <p:cNvSpPr txBox="1"/>
          <p:nvPr/>
        </p:nvSpPr>
        <p:spPr>
          <a:xfrm>
            <a:off x="7896200" y="5410044"/>
            <a:ext cx="41873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Audio SWG on Monday/Friday </a:t>
            </a:r>
          </a:p>
          <a:p>
            <a:r>
              <a:rPr lang="en-US" sz="2000" dirty="0"/>
              <a:t>has been reported to be an issue</a:t>
            </a:r>
          </a:p>
        </p:txBody>
      </p:sp>
    </p:spTree>
    <p:extLst>
      <p:ext uri="{BB962C8B-B14F-4D97-AF65-F5344CB8AC3E}">
        <p14:creationId xmlns:p14="http://schemas.microsoft.com/office/powerpoint/2010/main" val="2414503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SA4 calendar – 2025 (agreed- confirmed by SA/MHPG)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A5FC336-8468-CF41-38A8-F93E76CFA5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54932"/>
              </p:ext>
            </p:extLst>
          </p:nvPr>
        </p:nvGraphicFramePr>
        <p:xfrm>
          <a:off x="1888079" y="2324100"/>
          <a:ext cx="7559675" cy="3785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5306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2025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7178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SA4#131</a:t>
                      </a:r>
                      <a:endParaRPr lang="en-US" sz="1400" b="0" dirty="0">
                        <a:solidFill>
                          <a:schemeClr val="bg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bg2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17-21 Feb.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u="none" dirty="0">
                        <a:solidFill>
                          <a:schemeClr val="bg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Host: EBU, Venue: Geneva, Switzerland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9538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SA4#131e-bis 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11-17 April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388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SA4#132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19-23 May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Host: JF3, Venue: Fukuoka, Japan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5851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SA4#133e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21-25 Jul.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388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SA4#134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17-21 Nov.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ATIS, Venue: Dallas, TX, USA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DC1F865-AAF3-91F0-BF30-FFF950F437BF}"/>
              </a:ext>
            </a:extLst>
          </p:cNvPr>
          <p:cNvSpPr txBox="1"/>
          <p:nvPr/>
        </p:nvSpPr>
        <p:spPr>
          <a:xfrm>
            <a:off x="1055440" y="1124744"/>
            <a:ext cx="9721080" cy="1040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SA4 plenary meetings (2025): 3 F2F and 2 e-meetings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033444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MPEG </a:t>
            </a:r>
            <a:r>
              <a:rPr lang="sv-SE" dirty="0" err="1"/>
              <a:t>calendar</a:t>
            </a:r>
            <a:r>
              <a:rPr lang="sv-SE" dirty="0"/>
              <a:t> for information</a:t>
            </a: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79E90554-C22A-4C52-76F8-7C5B5BDDFF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456278"/>
              </p:ext>
            </p:extLst>
          </p:nvPr>
        </p:nvGraphicFramePr>
        <p:xfrm>
          <a:off x="407368" y="1948180"/>
          <a:ext cx="11182850" cy="4241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6570">
                  <a:extLst>
                    <a:ext uri="{9D8B030D-6E8A-4147-A177-3AD203B41FA5}">
                      <a16:colId xmlns:a16="http://schemas.microsoft.com/office/drawing/2014/main" val="1281673689"/>
                    </a:ext>
                  </a:extLst>
                </a:gridCol>
                <a:gridCol w="2236570">
                  <a:extLst>
                    <a:ext uri="{9D8B030D-6E8A-4147-A177-3AD203B41FA5}">
                      <a16:colId xmlns:a16="http://schemas.microsoft.com/office/drawing/2014/main" val="1549698635"/>
                    </a:ext>
                  </a:extLst>
                </a:gridCol>
                <a:gridCol w="2236570">
                  <a:extLst>
                    <a:ext uri="{9D8B030D-6E8A-4147-A177-3AD203B41FA5}">
                      <a16:colId xmlns:a16="http://schemas.microsoft.com/office/drawing/2014/main" val="3778643916"/>
                    </a:ext>
                  </a:extLst>
                </a:gridCol>
                <a:gridCol w="2236570">
                  <a:extLst>
                    <a:ext uri="{9D8B030D-6E8A-4147-A177-3AD203B41FA5}">
                      <a16:colId xmlns:a16="http://schemas.microsoft.com/office/drawing/2014/main" val="1835063047"/>
                    </a:ext>
                  </a:extLst>
                </a:gridCol>
                <a:gridCol w="2236570">
                  <a:extLst>
                    <a:ext uri="{9D8B030D-6E8A-4147-A177-3AD203B41FA5}">
                      <a16:colId xmlns:a16="http://schemas.microsoft.com/office/drawing/2014/main" val="3011021118"/>
                    </a:ext>
                  </a:extLst>
                </a:gridCol>
              </a:tblGrid>
              <a:tr h="325802">
                <a:tc>
                  <a:txBody>
                    <a:bodyPr/>
                    <a:lstStyle/>
                    <a:p>
                      <a:r>
                        <a:rPr lang="en-US" b="1" dirty="0"/>
                        <a:t>#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City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Country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Start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End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4788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Geneva (CICG) with SG 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2025-10-07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2025-10-11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03238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Online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2026-01-19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2026-01-23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1041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Santa Eularia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2026-04-27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2026-05-01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2123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Geneva (Crowne Plaza) with SG21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2026-07-13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2026-07-17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9502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Hangzhou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2026-10-19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2026-10-23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3006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Brisbane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AU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2027-01-18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2027-01-22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377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TBD with SG21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2027-04-XX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2027-04-XX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7901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Tampere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FI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2027-07-12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2027-07-16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92158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Shenzhen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2027-10-25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2027-10-29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40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839258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A82F6-33F7-DE6F-AB0F-1BFAE828D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CF35B2E-A8C8-4E39-B228-DCFA3FEC9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SA4 calendar – 2026 (agreed- confirmed by SA/MHPG)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EF4A51-23F2-D9FE-EAE5-99199CDE6532}"/>
              </a:ext>
            </a:extLst>
          </p:cNvPr>
          <p:cNvSpPr txBox="1"/>
          <p:nvPr/>
        </p:nvSpPr>
        <p:spPr>
          <a:xfrm>
            <a:off x="1271464" y="1124744"/>
            <a:ext cx="9577064" cy="5102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SA4 plenary meetings (2026): 3 F2F and 2 e-meetings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lang="en-GB" altLang="en-US" sz="2800" b="0" kern="0" dirty="0">
              <a:solidFill>
                <a:prstClr val="black"/>
              </a:solidFill>
              <a:latin typeface="Calibri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* Only one of April or October bis meeting is expected to be needed.</a:t>
            </a:r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E6FAD7A-99C2-F1DF-9D3A-318E0C2D66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43565"/>
              </p:ext>
            </p:extLst>
          </p:nvPr>
        </p:nvGraphicFramePr>
        <p:xfrm>
          <a:off x="263352" y="1864739"/>
          <a:ext cx="7488831" cy="35847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86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46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54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1795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2026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6487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SA4#135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9-13 Feb. 2026</a:t>
                      </a:r>
                      <a:endParaRPr lang="en-US" sz="1400" u="sng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India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335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SA4#135e-bis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13-17 Apr.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058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SA4#136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11-15 May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Interdigital, Venue: Montreal</a:t>
                      </a:r>
                      <a:endParaRPr lang="en-US" sz="1400" b="0" u="sng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137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SA4#137e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24-28 Aug.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90461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strike="noStrik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SA4#137e-bis*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12-16 Oct. 2026</a:t>
                      </a: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Note: dates TBC depending on MPEG#156 exact dates.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626309156"/>
                  </a:ext>
                </a:extLst>
              </a:tr>
              <a:tr h="51073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SA4#138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16-20 Nov.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North America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19A65EAF-C46A-AC21-A197-2812A623E8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846644"/>
              </p:ext>
            </p:extLst>
          </p:nvPr>
        </p:nvGraphicFramePr>
        <p:xfrm>
          <a:off x="7896200" y="3606133"/>
          <a:ext cx="4032447" cy="184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4149">
                  <a:extLst>
                    <a:ext uri="{9D8B030D-6E8A-4147-A177-3AD203B41FA5}">
                      <a16:colId xmlns:a16="http://schemas.microsoft.com/office/drawing/2014/main" val="1281673689"/>
                    </a:ext>
                  </a:extLst>
                </a:gridCol>
                <a:gridCol w="1344149">
                  <a:extLst>
                    <a:ext uri="{9D8B030D-6E8A-4147-A177-3AD203B41FA5}">
                      <a16:colId xmlns:a16="http://schemas.microsoft.com/office/drawing/2014/main" val="1835063047"/>
                    </a:ext>
                  </a:extLst>
                </a:gridCol>
                <a:gridCol w="1344149">
                  <a:extLst>
                    <a:ext uri="{9D8B030D-6E8A-4147-A177-3AD203B41FA5}">
                      <a16:colId xmlns:a16="http://schemas.microsoft.com/office/drawing/2014/main" val="3011021118"/>
                    </a:ext>
                  </a:extLst>
                </a:gridCol>
              </a:tblGrid>
              <a:tr h="325802">
                <a:tc>
                  <a:txBody>
                    <a:bodyPr/>
                    <a:lstStyle/>
                    <a:p>
                      <a:r>
                        <a:rPr lang="en-US" b="1" dirty="0"/>
                        <a:t>#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Start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End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4788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2026-01-19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2026-01-23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1041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2026-04-27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2026-05-01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2123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2026-07-13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2026-07-17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9502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2026-10-19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2026-10-23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3006306"/>
                  </a:ext>
                </a:extLst>
              </a:tr>
            </a:tbl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3722F7C4-757A-C10A-5BDC-8D6A9BB49350}"/>
              </a:ext>
            </a:extLst>
          </p:cNvPr>
          <p:cNvSpPr txBox="1"/>
          <p:nvPr/>
        </p:nvSpPr>
        <p:spPr>
          <a:xfrm>
            <a:off x="9264352" y="2905214"/>
            <a:ext cx="18469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MPEG</a:t>
            </a:r>
          </a:p>
        </p:txBody>
      </p:sp>
    </p:spTree>
    <p:extLst>
      <p:ext uri="{BB962C8B-B14F-4D97-AF65-F5344CB8AC3E}">
        <p14:creationId xmlns:p14="http://schemas.microsoft.com/office/powerpoint/2010/main" val="144519744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Blank Presentation A4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Blank Presentation A4">
      <a:majorFont>
        <a:latin typeface="Rotis Sans Serif for Nokia"/>
        <a:ea typeface=""/>
        <a:cs typeface=""/>
      </a:majorFont>
      <a:minorFont>
        <a:latin typeface="Rotis Sans Serif for Nok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A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A4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7D6687F-66FD-4CCD-AF93-C143275A0DB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EA459C4-D0C9-4E88-9E61-2AD86A1A46A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DDFAA503-E9D4-4967-9C7E-DF2959FC2F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C:\USERS\USERINF\MSOFFICE\TEMPLATE\Blank Presentation A4.pot</Template>
  <TotalTime>16880</TotalTime>
  <Pages>15</Pages>
  <Words>1016</Words>
  <Application>Microsoft Macintosh PowerPoint</Application>
  <PresentationFormat>Grand écran</PresentationFormat>
  <Paragraphs>225</Paragraphs>
  <Slides>12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12</vt:i4>
      </vt:variant>
    </vt:vector>
  </HeadingPairs>
  <TitlesOfParts>
    <vt:vector size="21" baseType="lpstr">
      <vt:lpstr>华文细黑</vt:lpstr>
      <vt:lpstr>Arial</vt:lpstr>
      <vt:lpstr>Arial</vt:lpstr>
      <vt:lpstr>Calibri</vt:lpstr>
      <vt:lpstr>Calibri Light</vt:lpstr>
      <vt:lpstr>Rotis Sans Serif for Nokia</vt:lpstr>
      <vt:lpstr>Times New Roman</vt:lpstr>
      <vt:lpstr>Blank Presentation A4</vt:lpstr>
      <vt:lpstr>Office Theme</vt:lpstr>
      <vt:lpstr>Présentation PowerPoint</vt:lpstr>
      <vt:lpstr>A.I.3 - Call for IPRs </vt:lpstr>
      <vt:lpstr>A.I.3 - Statement regarding competition law</vt:lpstr>
      <vt:lpstr>A.I.3 - Statement regarding consensus principles</vt:lpstr>
      <vt:lpstr>A.I. 6 - Issues for immediate attention</vt:lpstr>
      <vt:lpstr>SWG Ad Hoc Telcos</vt:lpstr>
      <vt:lpstr>SA4 calendar – 2025 (agreed- confirmed by SA/MHPG)</vt:lpstr>
      <vt:lpstr>MPEG calendar for information</vt:lpstr>
      <vt:lpstr>SA4 calendar – 2026 (agreed- confirmed by SA/MHPG)</vt:lpstr>
      <vt:lpstr>SA4 calendar – 2027 (proposal)</vt:lpstr>
      <vt:lpstr>Rel-19/20 planning</vt:lpstr>
      <vt:lpstr>TS/TR Rapporteurs</vt:lpstr>
    </vt:vector>
  </TitlesOfParts>
  <Company>Nokia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jarvinek</dc:creator>
  <dc:description>Nokia Standard Presentation Template - A4_x000d_
v. 4 2000/01/05 Eric Beasley_x000d_
Fixed RGB values for Nokia logo_x000d_
NO Security Label</dc:description>
  <cp:lastModifiedBy>Gilles Teniou</cp:lastModifiedBy>
  <cp:revision>605</cp:revision>
  <cp:lastPrinted>1999-04-27T06:51:51Z</cp:lastPrinted>
  <dcterms:created xsi:type="dcterms:W3CDTF">2002-09-29T21:39:56Z</dcterms:created>
  <dcterms:modified xsi:type="dcterms:W3CDTF">2025-07-18T21:52:00Z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979a0715-4389-4544-92f0-6962135516a4</vt:lpwstr>
  </property>
  <property fmtid="{D5CDD505-2E9C-101B-9397-08002B2CF9AE}" pid="3" name="NokiaConfidentiality">
    <vt:lpwstr>Public</vt:lpwstr>
  </property>
  <property fmtid="{D5CDD505-2E9C-101B-9397-08002B2CF9AE}" pid="4" name="ContentTypeId">
    <vt:lpwstr>0x0101004814B433DB9B594885F4112FE4976328</vt:lpwstr>
  </property>
</Properties>
</file>