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9" r:id="rId4"/>
  </p:sldMasterIdLst>
  <p:notesMasterIdLst>
    <p:notesMasterId r:id="rId26"/>
  </p:notesMasterIdLst>
  <p:handoutMasterIdLst>
    <p:handoutMasterId r:id="rId27"/>
  </p:handoutMasterIdLst>
  <p:sldIdLst>
    <p:sldId id="303" r:id="rId5"/>
    <p:sldId id="705" r:id="rId6"/>
    <p:sldId id="1076" r:id="rId7"/>
    <p:sldId id="1107" r:id="rId8"/>
    <p:sldId id="1108" r:id="rId9"/>
    <p:sldId id="1118" r:id="rId10"/>
    <p:sldId id="1116" r:id="rId11"/>
    <p:sldId id="926" r:id="rId12"/>
    <p:sldId id="1114" r:id="rId13"/>
    <p:sldId id="1113" r:id="rId14"/>
    <p:sldId id="1089" r:id="rId15"/>
    <p:sldId id="1106" r:id="rId16"/>
    <p:sldId id="1103" r:id="rId17"/>
    <p:sldId id="1104" r:id="rId18"/>
    <p:sldId id="1119" r:id="rId19"/>
    <p:sldId id="1109" r:id="rId20"/>
    <p:sldId id="1105" r:id="rId21"/>
    <p:sldId id="1110" r:id="rId22"/>
    <p:sldId id="1112" r:id="rId23"/>
    <p:sldId id="1115" r:id="rId24"/>
    <p:sldId id="1117" r:id="rId25"/>
  </p:sldIdLst>
  <p:sldSz cx="12192000" cy="6858000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33"/>
    <a:srgbClr val="00CC00"/>
    <a:srgbClr val="0000FF"/>
    <a:srgbClr val="72AF2F"/>
    <a:srgbClr val="00CC66"/>
    <a:srgbClr val="008000"/>
    <a:srgbClr val="D0D8E8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6370" autoAdjust="0"/>
  </p:normalViewPr>
  <p:slideViewPr>
    <p:cSldViewPr snapToGrid="0">
      <p:cViewPr varScale="1">
        <p:scale>
          <a:sx n="72" d="100"/>
          <a:sy n="72" d="100"/>
        </p:scale>
        <p:origin x="40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31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7512"/>
    </p:cViewPr>
  </p:sorterViewPr>
  <p:notesViewPr>
    <p:cSldViewPr snapToGrid="0">
      <p:cViewPr varScale="1">
        <p:scale>
          <a:sx n="51" d="100"/>
          <a:sy n="51" d="100"/>
        </p:scale>
        <p:origin x="2976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4BA2FF4-9C9B-43A0-99D9-70E7AE1814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55D618B-E92D-4220-AAB6-335AFF91638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74FF9D4-381D-4F65-A2E3-3E22297D6482}" type="datetime1">
              <a:rPr lang="en-US"/>
              <a:pPr>
                <a:defRPr/>
              </a:pPr>
              <a:t>11/18/2024</a:t>
            </a:fld>
            <a:endParaRPr lang="en-US" dirty="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AE42738-A574-4AFC-8C12-D7289D224FB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D7536795-C30F-4339-87FD-38966263D01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A61D28B-C48B-4FDA-8101-AB067B74288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2A30284-36D3-437C-A331-867BE010FA5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384AF11-2BF1-4BBF-AEE4-E5E2B9A94B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AC44ACD-ACA2-48FF-933F-C98682059B2D}" type="datetime1">
              <a:rPr lang="en-US"/>
              <a:pPr>
                <a:defRPr/>
              </a:pPr>
              <a:t>11/18/2024</a:t>
            </a:fld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BC8989B-9C99-43E8-AE90-A608F1DA27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5ACF14E2-24D8-40D5-B992-B602782AEA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612919D8-380F-455F-B948-9F29474F9DB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36B91F1B-C2A5-4A48-A531-B87A102E17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569630-D4C4-4930-941B-2F103ACDDD1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CC1142FD-101E-427D-96F6-FDB64D9722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750AEEB-43BF-4C78-A9BB-4901C20CE6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D8C01C9-DA69-44AE-93F5-5827D88296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7C0C384-8A03-4406-B265-27593EAE50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5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id="{AB6CF3B8-1087-4EA1-B913-F019DD3E24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1800" y="52810"/>
            <a:ext cx="7747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SA4#130</a:t>
            </a:r>
          </a:p>
          <a:p>
            <a:pPr eaLnBrk="1" hangingPunct="1">
              <a:defRPr/>
            </a:pPr>
            <a:r>
              <a:rPr lang="en-US" altLang="en-US" sz="1200" b="1" dirty="0">
                <a:latin typeface="Arial "/>
              </a:rPr>
              <a:t>Orlando, FL, USA, 18-22 November 2024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5" name="Text Box 13">
            <a:extLst>
              <a:ext uri="{FF2B5EF4-FFF2-40B4-BE49-F238E27FC236}">
                <a16:creationId xmlns:a16="http://schemas.microsoft.com/office/drawing/2014/main" id="{95FCF8CD-2C30-4430-B3A5-F165BE96BF3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761818" y="177801"/>
            <a:ext cx="195156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/>
              <a:t>S4-241795</a:t>
            </a:r>
            <a:endParaRPr lang="en-GB" altLang="en-US" sz="1200" dirty="0">
              <a:highlight>
                <a:srgbClr val="FFFF00"/>
              </a:highligh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74762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36781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58172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>
            <a:extLst>
              <a:ext uri="{FF2B5EF4-FFF2-40B4-BE49-F238E27FC236}">
                <a16:creationId xmlns:a16="http://schemas.microsoft.com/office/drawing/2014/main" id="{3E43BB85-D592-4477-85C5-C4386A8D7CF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7401" y="6373813"/>
            <a:ext cx="8225367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 dirty="0"/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68A9C30A-2580-43D9-BAEE-FEECE59C0B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4AFB3978-2F51-4806-8F68-F672654923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0DF169-4F9A-4D13-8638-5028A4E3BEAA}"/>
              </a:ext>
            </a:extLst>
          </p:cNvPr>
          <p:cNvSpPr txBox="1"/>
          <p:nvPr userDrawn="1"/>
        </p:nvSpPr>
        <p:spPr>
          <a:xfrm>
            <a:off x="717551" y="6394450"/>
            <a:ext cx="5767916" cy="311150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z="1000" spc="300" dirty="0"/>
              <a:t>3GPP TSG SA4#130, 18-22 November 2024</a:t>
            </a:r>
            <a:endParaRPr lang="en-GB" sz="1000" spc="300" dirty="0">
              <a:solidFill>
                <a:schemeClr val="bg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9773661-2F87-4456-BE3A-674631874291}"/>
              </a:ext>
            </a:extLst>
          </p:cNvPr>
          <p:cNvSpPr/>
          <p:nvPr userDrawn="1"/>
        </p:nvSpPr>
        <p:spPr bwMode="auto">
          <a:xfrm>
            <a:off x="11091334" y="638333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840CD29-0815-49FF-A34C-B092584A5C36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>
            <a:extLst>
              <a:ext uri="{FF2B5EF4-FFF2-40B4-BE49-F238E27FC236}">
                <a16:creationId xmlns:a16="http://schemas.microsoft.com/office/drawing/2014/main" id="{A6F55D34-226B-477C-A56F-A8513C8951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</a:rPr>
              <a:t>© 3GPP 2012</a:t>
            </a:r>
            <a:endParaRPr lang="en-GB" altLang="en-US" sz="1000" dirty="0"/>
          </a:p>
        </p:txBody>
      </p:sp>
      <p:sp>
        <p:nvSpPr>
          <p:cNvPr id="1032" name="Rectangle 16">
            <a:extLst>
              <a:ext uri="{FF2B5EF4-FFF2-40B4-BE49-F238E27FC236}">
                <a16:creationId xmlns:a16="http://schemas.microsoft.com/office/drawing/2014/main" id="{9FBAA978-A6A7-4DCB-B504-0D831B9DD8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8701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>
            <a:extLst>
              <a:ext uri="{FF2B5EF4-FFF2-40B4-BE49-F238E27FC236}">
                <a16:creationId xmlns:a16="http://schemas.microsoft.com/office/drawing/2014/main" id="{EA0CB296-0D11-483D-8C82-78C10FF5A30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118" y="415925"/>
            <a:ext cx="174413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6" r:id="rId2"/>
    <p:sldLayoutId id="2147483987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21330.zip" TargetMode="External"/><Relationship Id="rId2" Type="http://schemas.openxmlformats.org/officeDocument/2006/relationships/hyperlink" Target="mailto:wangbin23@xiaomi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fgabi\Box\Documents\3GPP%20SA\TSGS_100_Taipei_2023-06\Docs\SP-230544.zi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103_Maastricht_2024-03/Docs/SP-240481.zi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103_Maastricht_2024-03/Docs/SP-240477.zi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104_Shanghai_2024-06/Docs/SP-241011.zip" TargetMode="External"/><Relationship Id="rId2" Type="http://schemas.openxmlformats.org/officeDocument/2006/relationships/hyperlink" Target="mailto:tsto@qti.qualcomm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4_CODEC/TSGS4_129-e/Docs/S4-241758.zip" TargetMode="External"/><Relationship Id="rId13" Type="http://schemas.openxmlformats.org/officeDocument/2006/relationships/hyperlink" Target="https://www.3gpp.org/ftp/TSG_SA/WG4_CODEC/TSGS4_129-e/Docs/S4-241760.zip" TargetMode="External"/><Relationship Id="rId18" Type="http://schemas.openxmlformats.org/officeDocument/2006/relationships/hyperlink" Target="https://www.3gpp.org/ftp/TSG_SA/WG4_CODEC/TSGS4_129-e/Docs/S4-241698.zip" TargetMode="External"/><Relationship Id="rId3" Type="http://schemas.openxmlformats.org/officeDocument/2006/relationships/hyperlink" Target="https://www.3gpp.org/ftp/TSG_SA/WG4_CODEC/3GPP_SA4_AHOC_MTGs/SA4_MBS/Docs/S4aI240184.zip" TargetMode="External"/><Relationship Id="rId21" Type="http://schemas.openxmlformats.org/officeDocument/2006/relationships/hyperlink" Target="https://www.3gpp.org/ftp/TSG_SA/WG4_CODEC/TSGS4_129-e/Docs/S4-241756.zip" TargetMode="External"/><Relationship Id="rId7" Type="http://schemas.openxmlformats.org/officeDocument/2006/relationships/hyperlink" Target="https://www.3gpp.org/ftp/TSG_SA/WG4_CODEC/3GPP_SA4_AHOC_MTGs/SA4_MBS/Docs/S4aI240192.zip" TargetMode="External"/><Relationship Id="rId12" Type="http://schemas.openxmlformats.org/officeDocument/2006/relationships/hyperlink" Target="https://www.3gpp.org/ftp/TSG_SA/WG4_CODEC/3GPP_SA4_AHOC_MTGs/SA4_MBS/Docs/S4aI240180.zip" TargetMode="External"/><Relationship Id="rId17" Type="http://schemas.openxmlformats.org/officeDocument/2006/relationships/hyperlink" Target="https://www.3gpp.org/ftp/TSG_SA/WG4_CODEC/3GPP_SA4_AHOC_MTGs/SA4_MBS/Docs/S4aI240186.zip" TargetMode="External"/><Relationship Id="rId2" Type="http://schemas.openxmlformats.org/officeDocument/2006/relationships/hyperlink" Target="https://www.3gpp.org/ftp/TSG_SA/WG4_CODEC/TSGS4_129-e/Docs/S4-241472.zip" TargetMode="External"/><Relationship Id="rId16" Type="http://schemas.openxmlformats.org/officeDocument/2006/relationships/hyperlink" Target="https://www.3gpp.org/ftp/TSG_SA/WG4_CODEC/3GPP_SA4_AHOC_MTGs/SA4_MBS/Docs/S4aI240200.zip" TargetMode="External"/><Relationship Id="rId20" Type="http://schemas.openxmlformats.org/officeDocument/2006/relationships/hyperlink" Target="https://www.3gpp.org/ftp/TSG_SA/WG4_CODEC/3GPP_SA4_AHOC_MTGs/SA4_MBS/Docs/S4aI240154.zip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3gpp.org/ftp/TSG_SA/WG4_CODEC/3GPP_SA4_AHOC_MTGs/SA4_MBS/Docs/S4aI240199.zip" TargetMode="External"/><Relationship Id="rId11" Type="http://schemas.openxmlformats.org/officeDocument/2006/relationships/hyperlink" Target="https://www.3gpp.org/ftp/TSG_SA/WG4_CODEC/3GPP_SA4_AHOC_MTGs/SA4_MBS/Docs/S4aI240179.zip" TargetMode="External"/><Relationship Id="rId5" Type="http://schemas.openxmlformats.org/officeDocument/2006/relationships/hyperlink" Target="https://www.3gpp.org/ftp/TSG_SA/WG4_CODEC/3GPP_SA4_AHOC_MTGs/SA4_MBS/Docs/S4aI240185.zip" TargetMode="External"/><Relationship Id="rId15" Type="http://schemas.openxmlformats.org/officeDocument/2006/relationships/hyperlink" Target="https://www.3gpp.org/ftp/TSG_SA/WG4_CODEC/3GPP_SA4_AHOC_MTGs/SA4_MBS/Docs/S4aI240190.zip" TargetMode="External"/><Relationship Id="rId10" Type="http://schemas.openxmlformats.org/officeDocument/2006/relationships/hyperlink" Target="https://www.3gpp.org/ftp/TSG_SA/WG4_CODEC/3GPP_SA4_AHOC_MTGs/SA4_MBS/Docs/S4aI240181.zip" TargetMode="External"/><Relationship Id="rId19" Type="http://schemas.openxmlformats.org/officeDocument/2006/relationships/hyperlink" Target="https://www.3gpp.org/ftp/TSG_SA/WG4_CODEC/3GPP_SA4_AHOC_MTGs/SA4_MBS/Docs/S4aI240183.zip" TargetMode="External"/><Relationship Id="rId4" Type="http://schemas.openxmlformats.org/officeDocument/2006/relationships/hyperlink" Target="https://www.3gpp.org/ftp/TSG_SA/WG4_CODEC/TSGS4_129-e/Docs/S4-241661.zip" TargetMode="External"/><Relationship Id="rId9" Type="http://schemas.openxmlformats.org/officeDocument/2006/relationships/hyperlink" Target="https://www.3gpp.org/ftp/TSG_SA/WG4_CODEC/3GPP_SA4_AHOC_MTGs/SA4_MBS/Docs/S4aI240188.zip" TargetMode="External"/><Relationship Id="rId14" Type="http://schemas.openxmlformats.org/officeDocument/2006/relationships/hyperlink" Target="https://www.3gpp.org/ftp/TSG_SA/WG4_CODEC/TSGS4_128_Jeju/Docs/S4-240908.zip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103_Maastricht_2024-03/Docs/SP-240482.zip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xujiayi@chinamobile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3gpp.org/ftp/TSG_SA/TSG_SA/TSGS_103_Maastricht_2024-03/Docs/SP-240479.zip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103_Maastricht_2024-03/Docs/SP-240480.zip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104_Shanghai_2024-06/Docs/SP-240979.zip" TargetMode="External"/><Relationship Id="rId2" Type="http://schemas.openxmlformats.org/officeDocument/2006/relationships/hyperlink" Target="mailto:Gaelle.Martin-Cocher@InterDigita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3gpp.org/ftp/TSG_SA/TSG_SA/TSGS_105_Melbourne_2024-09/Docs/SP-241121.zi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104_Shanghai_2024-06/Docs/SP-240927.zi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105_Melbourne_2024-09/Docs/SP-241374.zip" TargetMode="External"/><Relationship Id="rId2" Type="http://schemas.openxmlformats.org/officeDocument/2006/relationships/hyperlink" Target="mailto:hakju00.lee@samsung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103_Maastricht_2024-03/Docs/SP-240492.zip" TargetMode="External"/><Relationship Id="rId2" Type="http://schemas.openxmlformats.org/officeDocument/2006/relationships/hyperlink" Target="https://www.3gpp.org/ftp/TSG_SA/TSG_SA/TSGS_103_Maastricht_2024-03/Docs/SP-240060.zi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TSG_SA/TSG_SA/TSGS_105_Melbourne_2024-09/Docs/SP-241314.zip" TargetMode="External"/><Relationship Id="rId4" Type="http://schemas.openxmlformats.org/officeDocument/2006/relationships/hyperlink" Target="https://www.3gpp.org/ftp/TSG_SA/TSG_SA/TSGS_104_Shanghai_2024-06/Docs/SP-241000.zip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103_Maastricht_2024-03/Docs/SP-240060.zi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4_CODEC/3GPP_SA4_AHOC_MTGs/SA4_RTC/Docs/S4aR240101.zip" TargetMode="External"/><Relationship Id="rId13" Type="http://schemas.openxmlformats.org/officeDocument/2006/relationships/hyperlink" Target="https://www.3gpp.org/ftp/TSG_SA/WG4_CODEC/TSGS4_130_Orlando/Docs/S4-241953.zip" TargetMode="External"/><Relationship Id="rId18" Type="http://schemas.openxmlformats.org/officeDocument/2006/relationships/hyperlink" Target="https://www.3gpp.org/ftp/TSG_SA/WG4_CODEC/TSGS4_130_Orlando/Docs/S4-242040.zip" TargetMode="External"/><Relationship Id="rId3" Type="http://schemas.openxmlformats.org/officeDocument/2006/relationships/hyperlink" Target="https://www.3gpp.org/ftp/TSG_SA/WG4_CODEC/3GPP_SA4_AHOC_MTGs/SA4_RTC/Docs/S4aR240081.zip" TargetMode="External"/><Relationship Id="rId21" Type="http://schemas.openxmlformats.org/officeDocument/2006/relationships/hyperlink" Target="https://www.3gpp.org/ftp/TSG_SA/WG4_CODEC/TSGS4_130_Orlando/Docs/S4-242043.zip" TargetMode="External"/><Relationship Id="rId7" Type="http://schemas.openxmlformats.org/officeDocument/2006/relationships/hyperlink" Target="https://www.3gpp.org/ftp/TSG_SA/WG4_CODEC/3GPP_SA4_AHOC_MTGs/SA4_RTC/Docs/S4aR240100.zip" TargetMode="External"/><Relationship Id="rId12" Type="http://schemas.openxmlformats.org/officeDocument/2006/relationships/hyperlink" Target="https://www.3gpp.org/ftp/TSG_SA/WG4_CODEC/TSGS4_130_Orlando/Docs/S4-241947.zip" TargetMode="External"/><Relationship Id="rId17" Type="http://schemas.openxmlformats.org/officeDocument/2006/relationships/hyperlink" Target="https://www.3gpp.org/ftp/TSG_SA/WG4_CODEC/TSGS4_130_Orlando/Docs/S4-242007.zip" TargetMode="External"/><Relationship Id="rId2" Type="http://schemas.openxmlformats.org/officeDocument/2006/relationships/hyperlink" Target="mailto:shane.he@nokia.com" TargetMode="External"/><Relationship Id="rId16" Type="http://schemas.openxmlformats.org/officeDocument/2006/relationships/hyperlink" Target="https://www.3gpp.org/ftp/TSG_SA/WG4_CODEC/TSGS4_130_Orlando/Docs/S4-241972.zip" TargetMode="External"/><Relationship Id="rId20" Type="http://schemas.openxmlformats.org/officeDocument/2006/relationships/hyperlink" Target="https://www.3gpp.org/ftp/TSG_SA/WG4_CODEC/TSGS4_130_Orlando/Docs/S4-242042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4_CODEC/3GPP_SA4_AHOC_MTGs/SA4_RTC/Docs/S4aR240079.zip" TargetMode="External"/><Relationship Id="rId11" Type="http://schemas.openxmlformats.org/officeDocument/2006/relationships/hyperlink" Target="https://www.3gpp.org/ftp/TSG_SA/WG4_CODEC/TSGS4_130_Orlando/Docs/S4-241921.zip" TargetMode="External"/><Relationship Id="rId5" Type="http://schemas.openxmlformats.org/officeDocument/2006/relationships/hyperlink" Target="https://www.3gpp.org/ftp/TSG_SA/WG4_CODEC/3GPP_SA4_AHOC_MTGs/SA4_RTC/Docs/S4aR240066.zip" TargetMode="External"/><Relationship Id="rId15" Type="http://schemas.openxmlformats.org/officeDocument/2006/relationships/hyperlink" Target="https://www.3gpp.org/ftp/TSG_SA/WG4_CODEC/TSGS4_130_Orlando/Docs/S4-241963.zip" TargetMode="External"/><Relationship Id="rId10" Type="http://schemas.openxmlformats.org/officeDocument/2006/relationships/hyperlink" Target="https://www.3gpp.org/ftp/TSG_SA/WG4_CODEC/TSGS4_130_Orlando/Docs/S4-241918.zip" TargetMode="External"/><Relationship Id="rId19" Type="http://schemas.openxmlformats.org/officeDocument/2006/relationships/hyperlink" Target="https://www.3gpp.org/ftp/TSG_SA/WG4_CODEC/TSGS4_130_Orlando/Docs/S4-242041.zip" TargetMode="External"/><Relationship Id="rId4" Type="http://schemas.openxmlformats.org/officeDocument/2006/relationships/hyperlink" Target="https://www.3gpp.org/ftp/TSG_SA/WG4_CODEC/3GPP_SA4_AHOC_MTGs/SA4_RTC/Docs/S4aR240063.zip" TargetMode="External"/><Relationship Id="rId9" Type="http://schemas.openxmlformats.org/officeDocument/2006/relationships/hyperlink" Target="https://www.3gpp.org/ftp/TSG_SA/WG4_CODEC/TSGS4_130_Orlando/Docs/S4-241917.zip" TargetMode="External"/><Relationship Id="rId14" Type="http://schemas.openxmlformats.org/officeDocument/2006/relationships/hyperlink" Target="https://www.3gpp.org/ftp/TSG_SA/WG4_CODEC/TSGS4_130_Orlando/Docs/S4-241962.zip" TargetMode="External"/><Relationship Id="rId22" Type="http://schemas.openxmlformats.org/officeDocument/2006/relationships/hyperlink" Target="https://www.3gpp.org/ftp/TSG_SA/TSG_SA/TSGS_103_Maastricht_2024-03/Docs/SP-240492.zip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104_Shanghai_2024-06/Docs/SP-241000.zi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4_CODEC/TSGS4_130_Orlando/Docs/S4-242015.zip" TargetMode="External"/><Relationship Id="rId2" Type="http://schemas.openxmlformats.org/officeDocument/2006/relationships/hyperlink" Target="https://www.3gpp.org/ftp/TSG_SA/WG4_CODEC/TSGS4_130_Orlando/Docs/S4-241964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TSG_SA/TSGS_105_Melbourne_2024-09/Docs/SP-241314.zip" TargetMode="External"/><Relationship Id="rId5" Type="http://schemas.openxmlformats.org/officeDocument/2006/relationships/hyperlink" Target="https://www.3gpp.org/ftp/TSG_SA/WG4_CODEC/TSGS4_130_Orlando/Docs/S4-241969.zip" TargetMode="External"/><Relationship Id="rId4" Type="http://schemas.openxmlformats.org/officeDocument/2006/relationships/hyperlink" Target="https://www.3gpp.org/ftp/TSG_SA/WG4_CODEC/TSGS4_130_Orlando/Docs/S4-241840.zip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TSG_SA/TSGS_103_Maastricht_2024-03/Docs/SP-240482.zip" TargetMode="External"/><Relationship Id="rId13" Type="http://schemas.openxmlformats.org/officeDocument/2006/relationships/hyperlink" Target="https://www.3gpp.org/ftp/TSG_SA/TSG_SA/TSGS_104_Shanghai_2024-06/Docs/SP-240927.zip" TargetMode="External"/><Relationship Id="rId3" Type="http://schemas.openxmlformats.org/officeDocument/2006/relationships/hyperlink" Target="https://www.3gpp.org/ftp/Information/WI_Sheet/SP-221330.zip" TargetMode="External"/><Relationship Id="rId7" Type="http://schemas.openxmlformats.org/officeDocument/2006/relationships/hyperlink" Target="https://www.3gpp.org/ftp/TSG_SA/TSG_SA/TSGS_104_Shanghai_2024-06/Docs/SP-241011.zip" TargetMode="External"/><Relationship Id="rId12" Type="http://schemas.openxmlformats.org/officeDocument/2006/relationships/hyperlink" Target="https://www.3gpp.org/ftp/TSG_SA/TSG_SA/TSGS_105_Melbourne_2024-09/Docs/SP-241121.zip" TargetMode="External"/><Relationship Id="rId2" Type="http://schemas.openxmlformats.org/officeDocument/2006/relationships/hyperlink" Target="https://www.3gpp.org/ftp/Information/WI_Sheet/SP-220328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TSG_SA/TSGS_103_Maastricht_2024-03/Docs/SP-240477.zip" TargetMode="External"/><Relationship Id="rId11" Type="http://schemas.openxmlformats.org/officeDocument/2006/relationships/hyperlink" Target="https://www.3gpp.org/ftp/TSG_SA/TSG_SA/TSGS_104_Shanghai_2024-06/Docs/SP-240979.zip" TargetMode="External"/><Relationship Id="rId5" Type="http://schemas.openxmlformats.org/officeDocument/2006/relationships/hyperlink" Target="https://www.3gpp.org/ftp/TSG_SA/TSG_SA/TSGS_103_Maastricht_2024-03/Docs/SP-240481.zip" TargetMode="External"/><Relationship Id="rId10" Type="http://schemas.openxmlformats.org/officeDocument/2006/relationships/hyperlink" Target="https://www.3gpp.org/ftp/TSG_SA/TSG_SA/TSGS_103_Maastricht_2024-03/Docs/SP-240480.zip" TargetMode="External"/><Relationship Id="rId4" Type="http://schemas.openxmlformats.org/officeDocument/2006/relationships/hyperlink" Target="file:///C:\Users\fgabi\Box\Documents\3GPP%20SA\TSGS_100_Taipei_2023-06\Docs\SP-230544.zip" TargetMode="External"/><Relationship Id="rId9" Type="http://schemas.openxmlformats.org/officeDocument/2006/relationships/hyperlink" Target="https://www.3gpp.org/ftp/TSG_SA/TSG_SA/TSGS_103_Maastricht_2024-03/Docs/SP-240479.zi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Information/WI_Sheet/SP-220328.zip" TargetMode="External"/><Relationship Id="rId2" Type="http://schemas.openxmlformats.org/officeDocument/2006/relationships/hyperlink" Target="mailto:eric.yip@samsung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8EE155D7-4578-4DE9-B201-A26BBC2A7B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29389" y="1671639"/>
            <a:ext cx="11213432" cy="1470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US" sz="6000" b="1" dirty="0"/>
            </a:br>
            <a:r>
              <a:rPr lang="en-US" sz="5300" b="1" dirty="0"/>
              <a:t>SA4 Work and Study Items Status at the start of SA4#130</a:t>
            </a:r>
            <a:br>
              <a:rPr lang="en-GB" sz="6000" b="1" i="1" dirty="0"/>
            </a:br>
            <a:r>
              <a:rPr lang="en-GB" dirty="0">
                <a:latin typeface="Arial" pitchFamily="34" charset="0"/>
              </a:rPr>
              <a:t> </a:t>
            </a:r>
            <a:b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CE970FC0-E315-4AAB-908E-5027477CC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4406900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dirty="0"/>
            </a:br>
            <a:r>
              <a:rPr lang="en-US" altLang="en-US" sz="2000" dirty="0">
                <a:latin typeface="Arial" panose="020B0604020202020204" pitchFamily="34" charset="0"/>
              </a:rPr>
              <a:t>Frédéric Gabin, SA4 Chair (Dolby France SAS)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and all SA4 WID/SID Rapporteurs</a:t>
            </a: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A466663D-F8DD-4C2B-86B0-D8D110D84A17}"/>
              </a:ext>
            </a:extLst>
          </p:cNvPr>
          <p:cNvSpPr txBox="1">
            <a:spLocks/>
          </p:cNvSpPr>
          <p:nvPr/>
        </p:nvSpPr>
        <p:spPr bwMode="auto">
          <a:xfrm>
            <a:off x="2862263" y="3197225"/>
            <a:ext cx="64008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br>
              <a:rPr lang="en-US" altLang="en-US" sz="2000" kern="0" dirty="0"/>
            </a:br>
            <a:r>
              <a:rPr lang="en-US" altLang="en-US" sz="2000" kern="0" dirty="0">
                <a:solidFill>
                  <a:srgbClr val="FF0000"/>
                </a:solidFill>
                <a:latin typeface="Arial" panose="020B0604020202020204" pitchFamily="34" charset="0"/>
              </a:rPr>
              <a:t>(Agenda Item 5.1)</a:t>
            </a: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Study on Diverse audio Capturing system for End-user Devices </a:t>
            </a:r>
            <a:r>
              <a:rPr lang="en-US" altLang="en-US" sz="3200" dirty="0"/>
              <a:t>(</a:t>
            </a:r>
            <a:r>
              <a:rPr lang="en-US" sz="3200" dirty="0" err="1"/>
              <a:t>FS_DaCED</a:t>
            </a:r>
            <a:r>
              <a:rPr lang="en-US" altLang="en-US" sz="3200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2362489"/>
            <a:ext cx="11045536" cy="3106156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 </a:t>
            </a:r>
            <a:r>
              <a:rPr lang="de-DE" altLang="zh-CN" sz="1600" dirty="0">
                <a:cs typeface="Arial" pitchFamily="34" charset="0"/>
              </a:rPr>
              <a:t>Wang Bin, Xiaomi, email: </a:t>
            </a:r>
            <a:r>
              <a:rPr lang="de-DE" altLang="zh-CN" sz="1600" dirty="0">
                <a:cs typeface="Arial" pitchFamily="34" charset="0"/>
                <a:hlinkClick r:id="rId2"/>
              </a:rPr>
              <a:t>wangbin23@xiaomi.com</a:t>
            </a:r>
            <a:r>
              <a:rPr lang="de-DE" altLang="zh-CN" sz="1600" dirty="0">
                <a:cs typeface="Arial" pitchFamily="34" charset="0"/>
              </a:rPr>
              <a:t> 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endParaRPr lang="en-GB" sz="1600" b="1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What happened during the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There were 6 contributions </a:t>
            </a:r>
            <a:r>
              <a:rPr lang="zh-CN" altLang="zh-CN" sz="1400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reviewed and noted</a:t>
            </a:r>
            <a:r>
              <a:rPr lang="en-US" altLang="zh-CN" sz="1400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 in Sep telco, the TR doc content was reviewed and discussed, there were some controversies on the expected output, the key point is on the conclusion part.  </a:t>
            </a:r>
            <a:endParaRPr lang="en-US" altLang="zh-CN" sz="1400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Any recommendations based on the agreements ? 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The TR version 1.3.0 was made for further work, the target finalization data was delayed to 130# meeting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Plans for the meeting based on the input contributions that have been reviewed by the rapporteur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There are 4 contributions: S4-241931, S4-241946, S4-241998 and S4-242011</a:t>
            </a:r>
            <a:r>
              <a:rPr lang="zh-CN" altLang="en-US" sz="1400" dirty="0">
                <a:cs typeface="Arial" pitchFamily="34" charset="0"/>
              </a:rPr>
              <a:t>，</a:t>
            </a:r>
            <a:r>
              <a:rPr lang="en-US" altLang="zh-CN" sz="1400" dirty="0">
                <a:cs typeface="Arial" pitchFamily="34" charset="0"/>
              </a:rPr>
              <a:t>related to editorial updates, conclusion proposal, fold phone study, and TR review. They will be discussed, and target to finalize the SI.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6C410E-82FA-476F-B093-00474D9D4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647416"/>
              </p:ext>
            </p:extLst>
          </p:nvPr>
        </p:nvGraphicFramePr>
        <p:xfrm>
          <a:off x="647700" y="1454150"/>
          <a:ext cx="10084901" cy="86328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2803819478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3505420422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1490831781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3229099977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518572133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76600358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420571077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3286458435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2693579738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980008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Study on Diverse audio Capturing system for End-user Devices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 err="1"/>
                        <a:t>FS_DaCED</a:t>
                      </a:r>
                      <a:endParaRPr lang="en-US" sz="11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9/9/2024</a:t>
                      </a:r>
                      <a:br>
                        <a:rPr lang="en-US" sz="1100" dirty="0"/>
                      </a:br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-&gt;12/12/2024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dirty="0">
                          <a:hlinkClick r:id="rId3"/>
                        </a:rPr>
                        <a:t>SP-221330</a:t>
                      </a:r>
                      <a:endParaRPr lang="en-US" sz="1100" b="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76874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31049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Feasibility Study on Avatars for Real-Time Communication </a:t>
            </a:r>
            <a:r>
              <a:rPr lang="en-US" altLang="en-US" sz="3200" dirty="0"/>
              <a:t>(</a:t>
            </a:r>
            <a:r>
              <a:rPr lang="en-US" sz="3200" dirty="0"/>
              <a:t>FS_AVATAR</a:t>
            </a:r>
            <a:r>
              <a:rPr lang="en-US" altLang="en-US" sz="3200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676525"/>
            <a:ext cx="11068050" cy="3608389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 </a:t>
            </a:r>
            <a:r>
              <a:rPr lang="de-DE" altLang="zh-CN" sz="1600" dirty="0">
                <a:cs typeface="Arial" pitchFamily="34" charset="0"/>
              </a:rPr>
              <a:t>Bouazizi, Imed, Qualcomm Incorporated, </a:t>
            </a:r>
            <a:r>
              <a:rPr lang="de-DE" altLang="zh-CN" sz="1600" dirty="0" err="1">
                <a:cs typeface="Arial" pitchFamily="34" charset="0"/>
              </a:rPr>
              <a:t>bouazizi</a:t>
            </a:r>
            <a:r>
              <a:rPr lang="de-DE" altLang="zh-CN" sz="1600" dirty="0">
                <a:cs typeface="Arial" pitchFamily="34" charset="0"/>
              </a:rPr>
              <a:t> AT </a:t>
            </a:r>
            <a:r>
              <a:rPr lang="de-DE" altLang="zh-CN" sz="1600" dirty="0" err="1">
                <a:cs typeface="Arial" pitchFamily="34" charset="0"/>
              </a:rPr>
              <a:t>qti</a:t>
            </a:r>
            <a:r>
              <a:rPr lang="de-DE" altLang="zh-CN" sz="1600" dirty="0">
                <a:cs typeface="Arial" pitchFamily="34" charset="0"/>
              </a:rPr>
              <a:t> DOT </a:t>
            </a:r>
            <a:r>
              <a:rPr lang="de-DE" altLang="zh-CN" sz="1600" dirty="0" err="1">
                <a:cs typeface="Arial" pitchFamily="34" charset="0"/>
              </a:rPr>
              <a:t>qualcomm</a:t>
            </a:r>
            <a:r>
              <a:rPr lang="de-DE" altLang="zh-CN" sz="1600" dirty="0">
                <a:cs typeface="Arial" pitchFamily="34" charset="0"/>
              </a:rPr>
              <a:t> DOT </a:t>
            </a:r>
            <a:r>
              <a:rPr lang="de-DE" altLang="zh-CN" sz="1600" dirty="0" err="1">
                <a:cs typeface="Arial" pitchFamily="34" charset="0"/>
              </a:rPr>
              <a:t>com</a:t>
            </a:r>
            <a:endParaRPr lang="de-DE" altLang="zh-CN" sz="1600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endParaRPr lang="en-GB" sz="1600" b="1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What happened during the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No progress during ad-hoc calls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Any recommendations based on the agreements ? 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None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Plans for the meeting based on the input contributions that have been reviewed by the rapporteur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Align architecture and call flow descriptions with latest progress in SA2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Document the MPEG avatar representation format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endParaRPr lang="en-US" altLang="zh-CN" sz="1400" dirty="0">
              <a:cs typeface="Arial" pitchFamily="34" charset="0"/>
            </a:endParaRPr>
          </a:p>
          <a:p>
            <a:pPr>
              <a:buNone/>
            </a:pPr>
            <a:endParaRPr lang="fr-FR" sz="1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6C410E-82FA-476F-B093-00474D9D4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322144"/>
              </p:ext>
            </p:extLst>
          </p:nvPr>
        </p:nvGraphicFramePr>
        <p:xfrm>
          <a:off x="647700" y="1454150"/>
          <a:ext cx="10084901" cy="61602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2803819478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3505420422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1490831781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3229099977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518572133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76600358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420571077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3286458435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2693579738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1000019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Feasibility Study on Avatars for Real-Time Communication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FS_AVATAR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12/12/2024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action="ppaction://hlinkfile"/>
                        </a:rPr>
                        <a:t>SP-230544</a:t>
                      </a:r>
                      <a:endParaRPr lang="en-US" sz="1100" b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55%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76874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38974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61" y="228600"/>
            <a:ext cx="9684774" cy="1143000"/>
          </a:xfrm>
        </p:spPr>
        <p:txBody>
          <a:bodyPr/>
          <a:lstStyle/>
          <a:p>
            <a:r>
              <a:rPr lang="en-US" sz="3200" dirty="0"/>
              <a:t>Study on Media </a:t>
            </a:r>
            <a:r>
              <a:rPr lang="en-US" sz="3200" dirty="0" err="1"/>
              <a:t>enerGy</a:t>
            </a:r>
            <a:r>
              <a:rPr lang="en-US" sz="3200" dirty="0"/>
              <a:t> consumption </a:t>
            </a:r>
            <a:r>
              <a:rPr lang="en-US" sz="3200" dirty="0" err="1"/>
              <a:t>exposuRE</a:t>
            </a:r>
            <a:r>
              <a:rPr lang="en-US" sz="3200" dirty="0"/>
              <a:t> and </a:t>
            </a:r>
            <a:r>
              <a:rPr lang="en-US" sz="3200" dirty="0" err="1"/>
              <a:t>EvaluatioN</a:t>
            </a:r>
            <a:r>
              <a:rPr lang="en-US" sz="3200" dirty="0"/>
              <a:t> framework </a:t>
            </a:r>
            <a:r>
              <a:rPr lang="en-US" altLang="en-US" sz="3200" dirty="0"/>
              <a:t>(</a:t>
            </a:r>
            <a:r>
              <a:rPr lang="en-US" sz="3200" dirty="0" err="1"/>
              <a:t>FS_MediaEnergyGREEN</a:t>
            </a:r>
            <a:r>
              <a:rPr lang="en-US" altLang="en-US" sz="3200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429044"/>
            <a:ext cx="11068050" cy="3608389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 </a:t>
            </a:r>
            <a:r>
              <a:rPr lang="de-DE" altLang="zh-CN" sz="1600" dirty="0">
                <a:cs typeface="Arial" pitchFamily="34" charset="0"/>
              </a:rPr>
              <a:t>Julien Lemotheux, Orange, julien.lemotheux@orange.com 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endParaRPr lang="en-GB" sz="1600" b="1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3 contributions agreed during the MBS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calls: Correction on collection and exposure at NF (S4aI240173), Complements on KI#2 (S4aI240142) and Modification to description to Key Issue #1: Information exposure (S4aI240126). 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This has been integrated in new v0.3.2 of TR 26.942.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For the meeting, 10 contributions have been submitted. The goal is to :</a:t>
            </a:r>
          </a:p>
          <a:p>
            <a:pPr lvl="1">
              <a:buFont typeface="+mj-lt"/>
              <a:buAutoNum type="arabicPeriod"/>
            </a:pPr>
            <a:r>
              <a:rPr lang="fr-FR" sz="1200" dirty="0"/>
              <a:t>Progress on </a:t>
            </a:r>
            <a:r>
              <a:rPr lang="fr-FR" sz="1200" dirty="0" err="1"/>
              <a:t>References</a:t>
            </a:r>
            <a:r>
              <a:rPr lang="fr-FR" sz="1200" dirty="0"/>
              <a:t>, </a:t>
            </a:r>
            <a:r>
              <a:rPr lang="fr-FR" sz="1200" dirty="0" err="1"/>
              <a:t>Terms</a:t>
            </a:r>
            <a:r>
              <a:rPr lang="fr-FR" sz="1200" dirty="0"/>
              <a:t> and </a:t>
            </a:r>
            <a:r>
              <a:rPr lang="fr-FR" sz="1200" dirty="0" err="1"/>
              <a:t>Definitions</a:t>
            </a:r>
            <a:endParaRPr lang="fr-FR" sz="1200" dirty="0"/>
          </a:p>
          <a:p>
            <a:pPr lvl="1">
              <a:buFont typeface="+mj-lt"/>
              <a:buAutoNum type="arabicPeriod"/>
            </a:pPr>
            <a:r>
              <a:rPr lang="fr-FR" sz="1200" dirty="0" err="1"/>
              <a:t>Precise</a:t>
            </a:r>
            <a:r>
              <a:rPr lang="fr-FR" sz="1200" dirty="0"/>
              <a:t> Key Issue description #2</a:t>
            </a:r>
          </a:p>
          <a:p>
            <a:pPr lvl="1">
              <a:buFont typeface="+mj-lt"/>
              <a:buAutoNum type="arabicPeriod"/>
            </a:pPr>
            <a:r>
              <a:rPr lang="fr-FR" sz="1200" dirty="0"/>
              <a:t>Progress on solutions for </a:t>
            </a:r>
            <a:r>
              <a:rPr lang="fr-FR" sz="1200" dirty="0" err="1"/>
              <a:t>each</a:t>
            </a:r>
            <a:r>
              <a:rPr lang="fr-FR" sz="1200" dirty="0"/>
              <a:t> Key Issue</a:t>
            </a:r>
          </a:p>
          <a:p>
            <a:pPr lvl="1">
              <a:buFont typeface="+mj-lt"/>
              <a:buAutoNum type="arabicPeriod"/>
            </a:pPr>
            <a:r>
              <a:rPr lang="fr-FR" sz="1200" dirty="0" err="1"/>
              <a:t>Discuss</a:t>
            </a:r>
            <a:r>
              <a:rPr lang="fr-FR" sz="1200" dirty="0"/>
              <a:t> on the </a:t>
            </a:r>
            <a:r>
              <a:rPr lang="fr-FR" sz="1200" dirty="0" err="1"/>
              <a:t>interest</a:t>
            </a:r>
            <a:r>
              <a:rPr lang="fr-FR" sz="1200" dirty="0"/>
              <a:t> of UE Energy </a:t>
            </a:r>
            <a:r>
              <a:rPr lang="fr-FR" sz="1200" dirty="0" err="1"/>
              <a:t>consumption</a:t>
            </a:r>
            <a:r>
              <a:rPr lang="fr-FR" sz="1200" dirty="0"/>
              <a:t> </a:t>
            </a:r>
            <a:r>
              <a:rPr lang="fr-FR" sz="1200" dirty="0" err="1"/>
              <a:t>reporting</a:t>
            </a:r>
            <a:endParaRPr lang="fr-FR" sz="1200" dirty="0"/>
          </a:p>
          <a:p>
            <a:pPr lvl="1">
              <a:buFont typeface="+mj-lt"/>
              <a:buAutoNum type="arabicPeriod"/>
            </a:pPr>
            <a:r>
              <a:rPr lang="fr-FR" sz="1200" dirty="0" err="1"/>
              <a:t>Discuss</a:t>
            </a:r>
            <a:r>
              <a:rPr lang="fr-FR" sz="1200" dirty="0"/>
              <a:t> on power </a:t>
            </a:r>
            <a:r>
              <a:rPr lang="fr-FR" sz="1200" dirty="0" err="1"/>
              <a:t>efficiency</a:t>
            </a:r>
            <a:r>
              <a:rPr lang="fr-FR" sz="1200" dirty="0"/>
              <a:t> </a:t>
            </a:r>
            <a:r>
              <a:rPr lang="fr-FR" sz="1200" dirty="0" err="1"/>
              <a:t>characterization</a:t>
            </a:r>
            <a:endParaRPr lang="fr-FR" sz="1200" dirty="0"/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At the end of this meeting, the plan is to present TR 26.942 v1.0.0 to SA for information (means TR completed at least at 60%)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endParaRPr lang="fr-FR" sz="1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6C410E-82FA-476F-B093-00474D9D4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981024"/>
              </p:ext>
            </p:extLst>
          </p:nvPr>
        </p:nvGraphicFramePr>
        <p:xfrm>
          <a:off x="647700" y="1454150"/>
          <a:ext cx="10084901" cy="69564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2803819478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3505420422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1490831781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3229099977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518572133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76600358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420571077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3286458435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2693579738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1030004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on Media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enerGy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consumption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exposuRE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EvaluatioN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framework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FS_MediaEnergyGREEN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SP-240481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30%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76874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412554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61" y="228600"/>
            <a:ext cx="9684774" cy="1143000"/>
          </a:xfrm>
        </p:spPr>
        <p:txBody>
          <a:bodyPr/>
          <a:lstStyle/>
          <a:p>
            <a:r>
              <a:rPr lang="en-US" sz="3200" dirty="0"/>
              <a:t>Study on Media Messaging</a:t>
            </a:r>
            <a:br>
              <a:rPr lang="en-US" sz="3200" dirty="0"/>
            </a:br>
            <a:r>
              <a:rPr lang="en-US" altLang="en-US" sz="3200" dirty="0"/>
              <a:t>(</a:t>
            </a:r>
            <a:r>
              <a:rPr lang="en-US" sz="3200" dirty="0" err="1"/>
              <a:t>FS_MeMe</a:t>
            </a:r>
            <a:r>
              <a:rPr lang="en-US" altLang="en-US" sz="3200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676525"/>
            <a:ext cx="11068050" cy="3608389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 </a:t>
            </a:r>
            <a:r>
              <a:rPr lang="de-DE" altLang="zh-CN" sz="1600" dirty="0">
                <a:cs typeface="Arial" pitchFamily="34" charset="0"/>
              </a:rPr>
              <a:t>Thomas Stockhammer, Qualcomm Incorporated, tsto@qti.qualcomm.com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endParaRPr lang="en-GB" sz="1600" b="1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What happened during the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During the AHG 2 documents were agreed, one update to IETF MIMI and one principal one (S4aI240149)</a:t>
            </a: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consider core aspects of the study such as MIMI and </a:t>
            </a:r>
            <a:r>
              <a:rPr lang="en-US" altLang="zh-CN" sz="1400" dirty="0" err="1">
                <a:cs typeface="Arial" pitchFamily="34" charset="0"/>
              </a:rPr>
              <a:t>MeMAF</a:t>
            </a:r>
            <a:r>
              <a:rPr lang="en-US" altLang="zh-CN" sz="1400" dirty="0">
                <a:cs typeface="Arial" pitchFamily="34" charset="0"/>
              </a:rPr>
              <a:t> as candidates for standardization in future Releases of 3GPP, but not in Rel-19. The discussion in the study should still continue.</a:t>
            </a: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focus study efforts on completion of smaller extensions for Rel-19.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Any recommendations based on the agreements ? 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Agree the updated version TR 26.841v0.3.1 (S4-241877) and the updated time and work plan in S4-241878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Plans for the meeting based on the input contributions that have been reviewed by the rapporteur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Progress the work on the spatial video, update TR and prepare TR 26.841 for submission for information to SA plenary.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endParaRPr lang="en-US" altLang="zh-CN" sz="1200" dirty="0">
              <a:cs typeface="Arial" pitchFamily="34" charset="0"/>
            </a:endParaRP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endParaRPr lang="en-US" altLang="zh-CN" sz="1200" dirty="0">
              <a:cs typeface="Arial" pitchFamily="34" charset="0"/>
            </a:endParaRPr>
          </a:p>
          <a:p>
            <a:pPr>
              <a:buNone/>
            </a:pPr>
            <a:endParaRPr lang="fr-FR" sz="1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6C410E-82FA-476F-B093-00474D9D4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348144"/>
              </p:ext>
            </p:extLst>
          </p:nvPr>
        </p:nvGraphicFramePr>
        <p:xfrm>
          <a:off x="647700" y="1454150"/>
          <a:ext cx="10084901" cy="61602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2803819478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3505420422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1490831781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3229099977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518572133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76600358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420571077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3286458435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2693579738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1030005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on Media Messaging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FS_MeMe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SP-240477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30%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76874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227813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61" y="228600"/>
            <a:ext cx="9684774" cy="1143000"/>
          </a:xfrm>
        </p:spPr>
        <p:txBody>
          <a:bodyPr/>
          <a:lstStyle/>
          <a:p>
            <a:r>
              <a:rPr lang="en-US" sz="3200" dirty="0"/>
              <a:t>Study on Advanced Media Delivery</a:t>
            </a:r>
            <a:br>
              <a:rPr lang="en-US" sz="3200" dirty="0"/>
            </a:br>
            <a:r>
              <a:rPr lang="en-US" altLang="en-US" sz="3200" dirty="0"/>
              <a:t>(</a:t>
            </a:r>
            <a:r>
              <a:rPr lang="en-US" sz="3200" dirty="0"/>
              <a:t>FS_AMD</a:t>
            </a:r>
            <a:r>
              <a:rPr lang="en-US" altLang="en-US" sz="3200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454" y="2192431"/>
            <a:ext cx="11068050" cy="3608389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</a:t>
            </a:r>
          </a:p>
          <a:p>
            <a:pPr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750" algn="l"/>
              </a:tabLst>
              <a:defRPr/>
            </a:pPr>
            <a:r>
              <a:rPr lang="en-GB" sz="1600" dirty="0">
                <a:cs typeface="Arial" pitchFamily="34" charset="0"/>
              </a:rPr>
              <a:t>Thomas Stockhammer, Qualcomm Incorporated, </a:t>
            </a:r>
            <a:r>
              <a:rPr lang="en-GB" sz="1600" dirty="0">
                <a:cs typeface="Arial" pitchFamily="34" charset="0"/>
                <a:hlinkClick r:id="rId2"/>
              </a:rPr>
              <a:t>tsto@qti.qualcomm.com</a:t>
            </a:r>
            <a:endParaRPr lang="en-GB" sz="1600" b="1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What happened during the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Document S4-241976 MBS Report includes details from AHG Meetings and calls: 53 docs, 16 revised, 14 endorsed, 11 agreed, 3 not treated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Significant progress in online and offline AHG calls for 8 out of the 15 topics (see next slide)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Any recommendations based on the agreements ? 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Agree the endorsements from the AHG calls and prioritize the work for the topics that are candidates.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Plans for the meeting based on the input contributions that have been reviewed by the rapporteur (see workplan S4-242051)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25 input documents for this meeting that progresses the work from the AHG Calls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sz="1400" dirty="0">
                <a:cs typeface="Arial" pitchFamily="34" charset="0"/>
              </a:rPr>
              <a:t>SA4#130 the focus should be on agreeing CRs for all individual work topics and also agreeing which ones go to stage-2 normative work.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sz="1400" dirty="0">
                <a:cs typeface="Arial" pitchFamily="34" charset="0"/>
              </a:rPr>
              <a:t>Telco on Nov 26 to agree an integrated CR to TR 26.804 and TR26.802 that includes all agreements from AMD for stage-2 and agree WID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Plan for another AHG for MBS to complete stage-3 </a:t>
            </a:r>
            <a:r>
              <a:rPr lang="en-US" altLang="zh-CN" sz="1400" dirty="0" err="1">
                <a:cs typeface="Arial" pitchFamily="34" charset="0"/>
              </a:rPr>
              <a:t>studz</a:t>
            </a:r>
            <a:r>
              <a:rPr lang="en-US" altLang="zh-CN" sz="1400" dirty="0">
                <a:cs typeface="Arial" pitchFamily="34" charset="0"/>
              </a:rPr>
              <a:t> work and to initiate stage-2 normative work</a:t>
            </a:r>
          </a:p>
          <a:p>
            <a:pPr>
              <a:buNone/>
            </a:pPr>
            <a:endParaRPr lang="fr-FR" sz="1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6C410E-82FA-476F-B093-00474D9D4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085527"/>
              </p:ext>
            </p:extLst>
          </p:nvPr>
        </p:nvGraphicFramePr>
        <p:xfrm>
          <a:off x="647700" y="1454150"/>
          <a:ext cx="10084901" cy="61602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2803819478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3505420422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1490831781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3229099977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518572133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76600358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420571077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3286458435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2693579738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1030006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on Advanced Media Delivery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FS_AMD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12/12/2024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SP-241011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30%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76874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33288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A5908A9-3881-9E19-5F96-C59E78BB00AC}"/>
              </a:ext>
            </a:extLst>
          </p:cNvPr>
          <p:cNvGraphicFramePr>
            <a:graphicFrameLocks noGrp="1"/>
          </p:cNvGraphicFramePr>
          <p:nvPr/>
        </p:nvGraphicFramePr>
        <p:xfrm>
          <a:off x="0" y="626840"/>
          <a:ext cx="12192000" cy="6231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959">
                  <a:extLst>
                    <a:ext uri="{9D8B030D-6E8A-4147-A177-3AD203B41FA5}">
                      <a16:colId xmlns:a16="http://schemas.microsoft.com/office/drawing/2014/main" val="2085130909"/>
                    </a:ext>
                  </a:extLst>
                </a:gridCol>
                <a:gridCol w="1693041">
                  <a:extLst>
                    <a:ext uri="{9D8B030D-6E8A-4147-A177-3AD203B41FA5}">
                      <a16:colId xmlns:a16="http://schemas.microsoft.com/office/drawing/2014/main" val="2780660600"/>
                    </a:ext>
                  </a:extLst>
                </a:gridCol>
                <a:gridCol w="1223579">
                  <a:extLst>
                    <a:ext uri="{9D8B030D-6E8A-4147-A177-3AD203B41FA5}">
                      <a16:colId xmlns:a16="http://schemas.microsoft.com/office/drawing/2014/main" val="1826906011"/>
                    </a:ext>
                  </a:extLst>
                </a:gridCol>
                <a:gridCol w="906518">
                  <a:extLst>
                    <a:ext uri="{9D8B030D-6E8A-4147-A177-3AD203B41FA5}">
                      <a16:colId xmlns:a16="http://schemas.microsoft.com/office/drawing/2014/main" val="2342452685"/>
                    </a:ext>
                  </a:extLst>
                </a:gridCol>
                <a:gridCol w="1016875">
                  <a:extLst>
                    <a:ext uri="{9D8B030D-6E8A-4147-A177-3AD203B41FA5}">
                      <a16:colId xmlns:a16="http://schemas.microsoft.com/office/drawing/2014/main" val="1360831766"/>
                    </a:ext>
                  </a:extLst>
                </a:gridCol>
                <a:gridCol w="646387">
                  <a:extLst>
                    <a:ext uri="{9D8B030D-6E8A-4147-A177-3AD203B41FA5}">
                      <a16:colId xmlns:a16="http://schemas.microsoft.com/office/drawing/2014/main" val="2938782386"/>
                    </a:ext>
                  </a:extLst>
                </a:gridCol>
                <a:gridCol w="520262">
                  <a:extLst>
                    <a:ext uri="{9D8B030D-6E8A-4147-A177-3AD203B41FA5}">
                      <a16:colId xmlns:a16="http://schemas.microsoft.com/office/drawing/2014/main" val="2090769449"/>
                    </a:ext>
                  </a:extLst>
                </a:gridCol>
                <a:gridCol w="938048">
                  <a:extLst>
                    <a:ext uri="{9D8B030D-6E8A-4147-A177-3AD203B41FA5}">
                      <a16:colId xmlns:a16="http://schemas.microsoft.com/office/drawing/2014/main" val="751722748"/>
                    </a:ext>
                  </a:extLst>
                </a:gridCol>
                <a:gridCol w="1016876">
                  <a:extLst>
                    <a:ext uri="{9D8B030D-6E8A-4147-A177-3AD203B41FA5}">
                      <a16:colId xmlns:a16="http://schemas.microsoft.com/office/drawing/2014/main" val="1046589979"/>
                    </a:ext>
                  </a:extLst>
                </a:gridCol>
                <a:gridCol w="756745">
                  <a:extLst>
                    <a:ext uri="{9D8B030D-6E8A-4147-A177-3AD203B41FA5}">
                      <a16:colId xmlns:a16="http://schemas.microsoft.com/office/drawing/2014/main" val="203892439"/>
                    </a:ext>
                  </a:extLst>
                </a:gridCol>
                <a:gridCol w="733096">
                  <a:extLst>
                    <a:ext uri="{9D8B030D-6E8A-4147-A177-3AD203B41FA5}">
                      <a16:colId xmlns:a16="http://schemas.microsoft.com/office/drawing/2014/main" val="1499660585"/>
                    </a:ext>
                  </a:extLst>
                </a:gridCol>
                <a:gridCol w="2401614">
                  <a:extLst>
                    <a:ext uri="{9D8B030D-6E8A-4147-A177-3AD203B41FA5}">
                      <a16:colId xmlns:a16="http://schemas.microsoft.com/office/drawing/2014/main" val="11569399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Topic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Title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Lead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Latest Document and Status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Related spec and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CR number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Clause in spec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Completion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Completion New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Candidate for Rel-19</a:t>
                      </a:r>
                      <a:br>
                        <a:rPr lang="en-US" sz="900">
                          <a:effectLst/>
                        </a:rPr>
                      </a:br>
                      <a:r>
                        <a:rPr lang="en-US" sz="900">
                          <a:effectLst/>
                        </a:rPr>
                        <a:t>normative work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Stage-2 Impact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Other WG Impact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Explicit Supporters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40612818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Specification Structure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Thomas Stockhammer, Qualcomm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>
                          <a:effectLst/>
                          <a:hlinkClick r:id="rId2"/>
                        </a:rPr>
                        <a:t>S4-241472</a:t>
                      </a:r>
                      <a:r>
                        <a:rPr lang="en-US" sz="900">
                          <a:effectLst/>
                        </a:rPr>
                        <a:t> (n)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26804-0014rev2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5.15, 6.15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10%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10%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Qualcomm, BBC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846156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Common Client Metadata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Thomas Stockhammer, Qualcomm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 dirty="0">
                          <a:effectLst/>
                          <a:highlight>
                            <a:srgbClr val="FFFF00"/>
                          </a:highlight>
                          <a:hlinkClick r:id="rId3"/>
                        </a:rPr>
                        <a:t>S4aI240184</a:t>
                      </a: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 (e)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26804-0015rev6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5.16, 6.16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70%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90%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Qualcomm, Dolby, CMCC, AT&amp;T, Telecom Italia, Comcast, Orange, BBC, EBU, Tencent, ATEME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2090835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</a:rPr>
                        <a:t>Common Server-and Network-Assisted Streaming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Gilles Teniou, Tencent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>
                          <a:effectLst/>
                          <a:hlinkClick r:id="rId4"/>
                        </a:rPr>
                        <a:t>S4-241661</a:t>
                      </a:r>
                      <a:r>
                        <a:rPr lang="en-US" sz="900">
                          <a:effectLst/>
                        </a:rPr>
                        <a:t> (e)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26804-0009rev4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5.17, 6.17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15%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15%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Qualcomm, Dolby, AT&amp;T, Comcast, Tencent, ATEME, Sony Europe B.V.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9011284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3a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Multi-CDN Media Delivery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Jason Cloud, Dolby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 dirty="0">
                          <a:effectLst/>
                          <a:highlight>
                            <a:srgbClr val="FFFF00"/>
                          </a:highlight>
                          <a:hlinkClick r:id="rId5"/>
                        </a:rPr>
                        <a:t>S4aI240185</a:t>
                      </a: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 (e),</a:t>
                      </a:r>
                      <a:r>
                        <a:rPr lang="en-US" sz="900" u="sng" dirty="0">
                          <a:effectLst/>
                          <a:highlight>
                            <a:srgbClr val="FFFF00"/>
                          </a:highlight>
                          <a:hlinkClick r:id="rId6"/>
                        </a:rPr>
                        <a:t>S4aI240199</a:t>
                      </a: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 (m) 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26804-0006rev19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5.19, 6.19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30%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55%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to be decided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</a:rPr>
                        <a:t>Qualcomm, Dolby, AT&amp;T, Orange, Samsung Electronics Co. Ltd., Huawei Technologies Co Ltd., ATEME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4287980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3b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Multi-Access Media Delivery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Prakash Kolan, Samsung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>
                          <a:effectLst/>
                          <a:highlight>
                            <a:srgbClr val="FFFF00"/>
                          </a:highlight>
                          <a:hlinkClick r:id="rId7"/>
                        </a:rPr>
                        <a:t>S4aI240192</a:t>
                      </a: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 (e)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26804-0013rev8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5.18, 6.18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50%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55%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to be decided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Samsung, Dolby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1393903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Modem Usage Optimized Media Streaming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Gilles Teniou, Tencent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>
                          <a:effectLst/>
                          <a:hlinkClick r:id="rId8"/>
                        </a:rPr>
                        <a:t>S4-241758</a:t>
                      </a:r>
                      <a:r>
                        <a:rPr lang="en-US" sz="900">
                          <a:effectLst/>
                        </a:rPr>
                        <a:t> (e), S4-241691 (n)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26804-0010rev4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5.20, 6.20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20%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20%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Qualcomm, Dolby, Comcast, BBC, EBU, Tencent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274828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5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DRM and Conditional Access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Thomas Stockhammer, Qualcomm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 dirty="0">
                          <a:effectLst/>
                          <a:highlight>
                            <a:srgbClr val="FFFF00"/>
                          </a:highlight>
                          <a:hlinkClick r:id="rId9"/>
                        </a:rPr>
                        <a:t>S4aI240188</a:t>
                      </a: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 (e)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26804-0016rev5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5.10, 6.10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40%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80%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Qualcomm, Telecom Italia, Comcast, Rohde&amp;Schwarz, Huawei Technologies Co Ltd.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4240220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6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In-session Unicast Repair for MBS Object Distribution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Thomas Stockhammer, Qualcomm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>
                          <a:effectLst/>
                          <a:highlight>
                            <a:srgbClr val="FFFF00"/>
                          </a:highlight>
                          <a:hlinkClick r:id="rId10"/>
                        </a:rPr>
                        <a:t>S4aI240181</a:t>
                      </a: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 (e)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26802-0001rev5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5.9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30%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40%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to be decided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Qualcomm, Telecom Italia, Comcast, Orange, BBC, SWR, EBU, Rohde&amp;Schwarz, Huawei Technologies Co Ltd., ATEME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2742511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7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MBS User Service and Delivery Protocols for </a:t>
                      </a:r>
                      <a:r>
                        <a:rPr lang="en-US" sz="900" dirty="0" err="1">
                          <a:effectLst/>
                          <a:highlight>
                            <a:srgbClr val="FFFF00"/>
                          </a:highlight>
                        </a:rPr>
                        <a:t>eMBMS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Thomas Stockhammer, Qualcomm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>
                          <a:effectLst/>
                          <a:highlight>
                            <a:srgbClr val="FFFF00"/>
                          </a:highlight>
                          <a:hlinkClick r:id="rId11"/>
                        </a:rPr>
                        <a:t>S4aI240179</a:t>
                      </a: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 (pp)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26802-0002rev6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5.10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15%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30%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de-DE" sz="900" dirty="0">
                          <a:effectLst/>
                        </a:rPr>
                        <a:t>Qualcomm, Comcast, SWR, EBU, </a:t>
                      </a:r>
                      <a:r>
                        <a:rPr lang="de-DE" sz="900" dirty="0" err="1">
                          <a:effectLst/>
                        </a:rPr>
                        <a:t>Rohde&amp;Schwarz</a:t>
                      </a:r>
                      <a:r>
                        <a:rPr lang="de-DE" sz="900" dirty="0">
                          <a:effectLst/>
                        </a:rPr>
                        <a:t>, ATEME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33493758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8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Selected MBMS Functionalities not supported in MBS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Thomas Stockhammer, Qualcomm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 dirty="0">
                          <a:effectLst/>
                          <a:highlight>
                            <a:srgbClr val="FFFF00"/>
                          </a:highlight>
                          <a:hlinkClick r:id="rId12"/>
                        </a:rPr>
                        <a:t>S4aI240180</a:t>
                      </a: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 (e)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26802-0003rev4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5.11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15%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40%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Qualcomm, Comcast, SWR, EBU, Rohde&amp;Schwarz, Huawei Technologies Co Ltd., ATEME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30037269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DASH/HLS Interoperability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Gilles Teniou, Tencent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>
                          <a:effectLst/>
                          <a:hlinkClick r:id="rId13"/>
                        </a:rPr>
                        <a:t>S4-241760</a:t>
                      </a:r>
                      <a:r>
                        <a:rPr lang="en-US" sz="900">
                          <a:effectLst/>
                        </a:rPr>
                        <a:t> (e)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26804-0011rev5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5.21, 6.21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15%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15%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Qualcomm, Telecom Italia, Comcast, Orange, BBC, EBU, Rohde&amp;Schwarz, Huawei Technologies Co Ltd., Tencent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4283063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10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Further harmonization of RTC and Streaming for Advanced Media Delivery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26804-xxxx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5.22, 6.22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0%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0%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Qualcomm, CMCC, Comcast, Samsung Electronics Co. Ltd., NTT, InterDigital Communications, Lenovo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3390655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11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Issues identified by Market Representation Partners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Thomas Stockhammer, Qualcomm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>
                          <a:effectLst/>
                          <a:hlinkClick r:id="rId14"/>
                        </a:rPr>
                        <a:t>S4-240908</a:t>
                      </a:r>
                      <a:r>
                        <a:rPr lang="en-US" sz="900">
                          <a:effectLst/>
                        </a:rPr>
                        <a:t> (e)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20%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20%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Qualcomm, Comcast, BBC, Dolby, EBU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3697993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12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Improved QoS support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Qi Pan, Huawei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 dirty="0">
                          <a:effectLst/>
                          <a:highlight>
                            <a:srgbClr val="FFFF00"/>
                          </a:highlight>
                          <a:hlinkClick r:id="rId15"/>
                        </a:rPr>
                        <a:t>S4aI240190</a:t>
                      </a: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(e), </a:t>
                      </a:r>
                      <a:r>
                        <a:rPr lang="en-US" sz="900" u="sng" dirty="0">
                          <a:effectLst/>
                          <a:highlight>
                            <a:srgbClr val="FFFF00"/>
                          </a:highlight>
                          <a:hlinkClick r:id="rId16"/>
                        </a:rPr>
                        <a:t>S4aI240200</a:t>
                      </a: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(m)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26804-0007rev7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5.23, 6.23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50%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65%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Ericsson LM, Huawei Technologies Co Ltd., Qualcomm, BBC, InterDigital Communications, Lenovo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4551472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13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Impacts and opportunities of QUIC for segmented content delivery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Emmanouil Potetsianakis, Xiaomi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 dirty="0">
                          <a:effectLst/>
                          <a:highlight>
                            <a:srgbClr val="FFFF00"/>
                          </a:highlight>
                          <a:hlinkClick r:id="rId17"/>
                        </a:rPr>
                        <a:t>S4aI240186</a:t>
                      </a: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 (e)</a:t>
                      </a:r>
                      <a:br>
                        <a:rPr lang="en-US" sz="900" u="sng" dirty="0">
                          <a:effectLst/>
                          <a:highlight>
                            <a:srgbClr val="FFFF00"/>
                          </a:highlight>
                          <a:hlinkClick r:id="rId18"/>
                        </a:rPr>
                      </a:br>
                      <a:r>
                        <a:rPr lang="en-US" sz="900" u="sng" dirty="0">
                          <a:effectLst/>
                          <a:highlight>
                            <a:srgbClr val="FFFF00"/>
                          </a:highlight>
                          <a:hlinkClick r:id="rId19"/>
                        </a:rPr>
                        <a:t>S4aI240183</a:t>
                      </a: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 (e) 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26804-0012rev2, </a:t>
                      </a:r>
                      <a:b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</a:b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26804-0019rev3,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5.4, 6.4</a:t>
                      </a:r>
                      <a:b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</a:b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5.24, 6.24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  <a:highlight>
                            <a:srgbClr val="FFFF00"/>
                          </a:highlight>
                        </a:rPr>
                        <a:t>30%</a:t>
                      </a:r>
                      <a:endParaRPr lang="en-US" sz="90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50%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no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yes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dirty="0">
                          <a:effectLst/>
                          <a:highlight>
                            <a:srgbClr val="FFFF00"/>
                          </a:highlight>
                        </a:rPr>
                        <a:t>no</a:t>
                      </a:r>
                      <a:endParaRPr lang="en-US" sz="9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Xiaomi, Qualcomm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948798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14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In-band Signaling of QoS for 5G Media Streaming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Thomas Stockhammer, Qualcomm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>
                          <a:effectLst/>
                          <a:hlinkClick r:id="rId20"/>
                        </a:rPr>
                        <a:t>S4aI240154</a:t>
                      </a:r>
                      <a:r>
                        <a:rPr lang="en-US" sz="900">
                          <a:effectLst/>
                        </a:rPr>
                        <a:t> (n)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26804-0017rev2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5.25, 6.25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5%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10%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Qualcomm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41798174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15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Multi AS dynamic content generation and a sample solution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Rufael Mekuria, Huawei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 u="sng">
                          <a:effectLst/>
                          <a:hlinkClick r:id="rId21"/>
                        </a:rPr>
                        <a:t>S4-241756</a:t>
                      </a:r>
                      <a:r>
                        <a:rPr lang="en-US" sz="900">
                          <a:effectLst/>
                        </a:rPr>
                        <a:t> (n)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26804-0017rev2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5.26, 6.26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0%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0%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Huawei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217048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Overall progress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26%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37%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1880437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57%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90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12498" marR="12498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G Times (WN)"/>
                      </a:endParaRPr>
                    </a:p>
                  </a:txBody>
                  <a:tcPr marL="33327" marR="33327" marT="8332" marB="8332" anchor="ctr"/>
                </a:tc>
                <a:extLst>
                  <a:ext uri="{0D108BD9-81ED-4DB2-BD59-A6C34878D82A}">
                    <a16:rowId xmlns:a16="http://schemas.microsoft.com/office/drawing/2014/main" val="4204020298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30C23275-F5FC-7034-DB09-93F2FB998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754" y="78828"/>
            <a:ext cx="9103784" cy="472966"/>
          </a:xfrm>
        </p:spPr>
        <p:txBody>
          <a:bodyPr/>
          <a:lstStyle/>
          <a:p>
            <a:r>
              <a:rPr lang="de-DE" dirty="0"/>
              <a:t>Status of Work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090367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61" y="228600"/>
            <a:ext cx="9684774" cy="1143000"/>
          </a:xfrm>
        </p:spPr>
        <p:txBody>
          <a:bodyPr/>
          <a:lstStyle/>
          <a:p>
            <a:r>
              <a:rPr lang="en-US" sz="3200" dirty="0"/>
              <a:t>Study of 5G Real-time Transport Protocol Configurations, Phase 2 </a:t>
            </a:r>
            <a:r>
              <a:rPr lang="en-US" altLang="en-US" sz="3200" dirty="0"/>
              <a:t>(</a:t>
            </a:r>
            <a:r>
              <a:rPr lang="en-US" sz="3200" dirty="0"/>
              <a:t>FS_5G_RTP_Ph2</a:t>
            </a:r>
            <a:r>
              <a:rPr lang="en-US" altLang="en-US" sz="3200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676525"/>
            <a:ext cx="11068050" cy="3608389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</a:t>
            </a:r>
          </a:p>
          <a:p>
            <a:pPr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750" algn="l"/>
              </a:tabLst>
              <a:defRPr/>
            </a:pPr>
            <a:r>
              <a:rPr lang="en-GB" sz="1600" dirty="0">
                <a:cs typeface="Arial" pitchFamily="34" charset="0"/>
              </a:rPr>
              <a:t>Igor Curcio, Nokia Corporation, igor.curcio@nokia.com</a:t>
            </a:r>
          </a:p>
          <a:p>
            <a:pPr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750" algn="l"/>
              </a:tabLst>
              <a:defRPr/>
            </a:pPr>
            <a:r>
              <a:rPr lang="en-GB" sz="1600" dirty="0">
                <a:cs typeface="Arial" pitchFamily="34" charset="0"/>
              </a:rPr>
              <a:t>Bo Burman, Ericsson, bo.burman@ericsson.com : TR editor.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What happened during the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Updates on the gap analysis for the lone PDUs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Feasibility of RTP retransmission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Architectural assumptions and requirements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Measurement Based Pre-compensation for PDU Set Size Correction 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Any recommendations based on the agreements ? 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Work on the conclusions of the TR.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Plans for the meeting based on the input contributions that have been reviewed by the rapporteur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Complete the analysis of the solutions, the conclusions of the TR, send the TR for approval. Agree a new WI for normative work.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6C410E-82FA-476F-B093-00474D9D4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503155"/>
              </p:ext>
            </p:extLst>
          </p:nvPr>
        </p:nvGraphicFramePr>
        <p:xfrm>
          <a:off x="647700" y="1454150"/>
          <a:ext cx="10084901" cy="61602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2803819478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3505420422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1490831781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3229099977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518572133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76600358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420571077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3286458435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2693579738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1030007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of 5G Real-time Transport Protocol Configurations, Phase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FS_5G_RTP_Ph2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12/12/2024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40%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SP-240482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65%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76874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72145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3961" y="228600"/>
            <a:ext cx="9684774" cy="1143000"/>
          </a:xfrm>
        </p:spPr>
        <p:txBody>
          <a:bodyPr/>
          <a:lstStyle/>
          <a:p>
            <a:r>
              <a:rPr lang="en-US" sz="3200" dirty="0"/>
              <a:t>Study on Beyond 2D Video</a:t>
            </a:r>
            <a:br>
              <a:rPr lang="en-US" sz="3200" dirty="0"/>
            </a:br>
            <a:r>
              <a:rPr lang="en-US" sz="3200" dirty="0"/>
              <a:t> </a:t>
            </a:r>
            <a:r>
              <a:rPr lang="en-US" altLang="en-US" sz="3200" dirty="0"/>
              <a:t>(</a:t>
            </a:r>
            <a:r>
              <a:rPr lang="en-US" sz="3200" dirty="0"/>
              <a:t>FS_Beyond2D</a:t>
            </a:r>
            <a:r>
              <a:rPr lang="en-US" altLang="en-US" sz="3200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1975" y="2160361"/>
            <a:ext cx="11068050" cy="4128044"/>
          </a:xfrm>
        </p:spPr>
        <p:txBody>
          <a:bodyPr/>
          <a:lstStyle/>
          <a:p>
            <a:pPr marL="287655" indent="-287655" defTabSz="0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anose="020B0604020202020204" pitchFamily="34" charset="0"/>
              </a:rPr>
              <a:t>Rapporteur</a:t>
            </a:r>
            <a:r>
              <a:rPr lang="es-ES" altLang="zh-CN" sz="1600" dirty="0">
                <a:cs typeface="Arial" panose="020B0604020202020204" pitchFamily="34" charset="0"/>
              </a:rPr>
              <a:t>:</a:t>
            </a:r>
          </a:p>
          <a:p>
            <a:pPr defTabSz="0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750" algn="l"/>
              </a:tabLst>
              <a:defRPr/>
            </a:pPr>
            <a:r>
              <a:rPr lang="fi-FI" sz="1600" dirty="0">
                <a:cs typeface="Arial" panose="020B0604020202020204" pitchFamily="34" charset="0"/>
              </a:rPr>
              <a:t>Jiayi Xu, </a:t>
            </a:r>
            <a:r>
              <a:rPr lang="fi-FI" sz="1600" dirty="0">
                <a:cs typeface="Arial" panose="020B0604020202020204" pitchFamily="34" charset="0"/>
                <a:hlinkClick r:id="rId3"/>
              </a:rPr>
              <a:t>xujiayi@chinamobile.com</a:t>
            </a:r>
            <a:endParaRPr lang="en-GB" sz="1600" b="1" u="sng" dirty="0">
              <a:cs typeface="Arial" panose="020B0604020202020204" pitchFamily="34" charset="0"/>
            </a:endParaRPr>
          </a:p>
          <a:p>
            <a:pPr marL="287655" indent="-287655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endParaRPr lang="en-GB" sz="1600" b="1" u="sng" dirty="0">
              <a:cs typeface="Arial" panose="020B0604020202020204" pitchFamily="34" charset="0"/>
            </a:endParaRPr>
          </a:p>
          <a:p>
            <a:pPr marL="287655" indent="-287655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anose="020B0604020202020204" pitchFamily="34" charset="0"/>
              </a:rPr>
              <a:t>Progress since last SA4 meeting</a:t>
            </a:r>
            <a:endParaRPr lang="en-GB" sz="1600" u="sng" dirty="0">
              <a:cs typeface="Arial" panose="020B0604020202020204" pitchFamily="34" charset="0"/>
            </a:endParaRPr>
          </a:p>
          <a:p>
            <a:pPr marL="287655" indent="-287655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anose="020B0604020202020204" pitchFamily="34" charset="0"/>
              </a:rPr>
              <a:t>What happened during the </a:t>
            </a:r>
            <a:r>
              <a:rPr lang="en-US" altLang="zh-CN" sz="1600" dirty="0" err="1">
                <a:cs typeface="Arial" panose="020B0604020202020204" pitchFamily="34" charset="0"/>
              </a:rPr>
              <a:t>Adhoc</a:t>
            </a:r>
            <a:r>
              <a:rPr lang="en-US" altLang="zh-CN" sz="1600" dirty="0">
                <a:cs typeface="Arial" panose="020B0604020202020204" pitchFamily="34" charset="0"/>
              </a:rPr>
              <a:t> calls, i.e., which key issues &amp; documents were agreed?</a:t>
            </a:r>
          </a:p>
          <a:p>
            <a:pPr lvl="1" defTabSz="0" fontAlgn="base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115" algn="l"/>
              </a:tabLst>
              <a:defRPr/>
            </a:pPr>
            <a:r>
              <a:rPr lang="en-US" altLang="zh-CN" sz="1400" dirty="0">
                <a:cs typeface="Arial" panose="020B0604020202020204" pitchFamily="34" charset="0"/>
                <a:sym typeface="+mn-ea"/>
              </a:rPr>
              <a:t>Agreed Multi-view video representation format </a:t>
            </a:r>
            <a:r>
              <a:rPr lang="en-US" altLang="zh-CN" sz="1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(for TR)</a:t>
            </a:r>
            <a:r>
              <a:rPr lang="en-US" altLang="zh-CN" sz="1400" dirty="0">
                <a:cs typeface="Arial" panose="020B0604020202020204" pitchFamily="34" charset="0"/>
                <a:sym typeface="+mn-ea"/>
              </a:rPr>
              <a:t>.</a:t>
            </a:r>
          </a:p>
          <a:p>
            <a:pPr lvl="1" defTabSz="0" fontAlgn="base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115" algn="l"/>
              </a:tabLst>
              <a:defRPr/>
            </a:pPr>
            <a:r>
              <a:rPr lang="en-US" altLang="zh-CN" sz="1400" dirty="0">
                <a:cs typeface="Arial" panose="020B0604020202020204" pitchFamily="34" charset="0"/>
                <a:sym typeface="+mn-ea"/>
              </a:rPr>
              <a:t>Review and agreed the Test sequences for “streaming single asset” scenario </a:t>
            </a:r>
            <a:r>
              <a:rPr lang="en-US" altLang="zh-CN" sz="14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(for PD)</a:t>
            </a:r>
            <a:r>
              <a:rPr lang="en-US" altLang="zh-CN" sz="1400" dirty="0">
                <a:cs typeface="Arial" panose="020B0604020202020204" pitchFamily="34" charset="0"/>
                <a:sym typeface="+mn-ea"/>
              </a:rPr>
              <a:t>.</a:t>
            </a:r>
            <a:endParaRPr lang="en-US" altLang="zh-CN" sz="1400" dirty="0">
              <a:cs typeface="Arial" panose="020B0604020202020204" pitchFamily="34" charset="0"/>
            </a:endParaRPr>
          </a:p>
          <a:p>
            <a:pPr marL="287655" indent="-287655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anose="020B0604020202020204" pitchFamily="34" charset="0"/>
              </a:rPr>
              <a:t>Any recommendations based on the agreements ? </a:t>
            </a:r>
          </a:p>
          <a:p>
            <a:pPr marL="687705" lvl="1" indent="-287655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anose="020B0604020202020204" pitchFamily="34" charset="0"/>
              </a:rPr>
              <a:t>None</a:t>
            </a:r>
          </a:p>
          <a:p>
            <a:pPr marL="287655" indent="-287655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anose="020B0604020202020204" pitchFamily="34" charset="0"/>
              </a:rPr>
              <a:t>Plans for the meeting based on the input contributions that have been reviewed by the rapporteur</a:t>
            </a:r>
          </a:p>
          <a:p>
            <a:pPr marL="285750" lvl="0" indent="-285750" defTabSz="0" fontAlgn="base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115" algn="l"/>
              </a:tabLst>
              <a:defRPr/>
            </a:pPr>
            <a:r>
              <a:rPr lang="en-US" altLang="en-GB" sz="1600" dirty="0">
                <a:cs typeface="Arial" panose="020B0604020202020204" pitchFamily="34" charset="0"/>
                <a:sym typeface="+mn-ea"/>
              </a:rPr>
              <a:t>Discuss work scope and the structure </a:t>
            </a:r>
            <a:r>
              <a:rPr lang="en-US" altLang="en-GB" sz="16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(S4-241897)</a:t>
            </a:r>
            <a:endParaRPr lang="en-US" altLang="en-GB" sz="1600" dirty="0">
              <a:cs typeface="Arial" panose="020B0604020202020204" pitchFamily="34" charset="0"/>
              <a:sym typeface="+mn-ea"/>
            </a:endParaRPr>
          </a:p>
          <a:p>
            <a:pPr marL="285750" lvl="0" indent="-285750" defTabSz="0" fontAlgn="base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115" algn="l"/>
              </a:tabLst>
              <a:defRPr/>
            </a:pPr>
            <a:r>
              <a:rPr lang="en-US" altLang="en-GB" sz="1600" dirty="0">
                <a:cs typeface="Arial" panose="020B0604020202020204" pitchFamily="34" charset="0"/>
                <a:sym typeface="+mn-ea"/>
              </a:rPr>
              <a:t>Discuss representation formats </a:t>
            </a:r>
            <a:r>
              <a:rPr lang="en-US" altLang="en-GB" sz="16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(S4-241871 &amp; 1898 &amp; 1988 &amp; 1942)</a:t>
            </a:r>
            <a:endParaRPr lang="en-US" altLang="en-GB" sz="1600" dirty="0">
              <a:cs typeface="Arial" panose="020B0604020202020204" pitchFamily="34" charset="0"/>
              <a:sym typeface="+mn-ea"/>
            </a:endParaRPr>
          </a:p>
          <a:p>
            <a:pPr marL="285750" lvl="0" indent="-285750" defTabSz="0" fontAlgn="base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115" algn="l"/>
              </a:tabLst>
              <a:defRPr/>
            </a:pPr>
            <a:r>
              <a:rPr lang="en-US" altLang="en-GB" sz="1600" dirty="0">
                <a:cs typeface="Arial" panose="020B0604020202020204" pitchFamily="34" charset="0"/>
                <a:sym typeface="+mn-ea"/>
              </a:rPr>
              <a:t>Discuss proposed scenarios</a:t>
            </a:r>
            <a:r>
              <a:rPr lang="en-US" altLang="en-GB" sz="16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 (S4-241841 &amp; 1842 &amp; 1869 &amp; 1992 &amp; 1993 &amp; 1994 &amp; 1997 &amp;2000)</a:t>
            </a:r>
            <a:endParaRPr lang="en-US" altLang="en-GB" sz="16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 lvl="0" indent="-285750" defTabSz="0" fontAlgn="base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115" algn="l"/>
              </a:tabLst>
              <a:defRPr/>
            </a:pPr>
            <a:r>
              <a:rPr lang="en-US" altLang="en-GB" sz="1600" dirty="0">
                <a:cs typeface="Arial" panose="020B0604020202020204" pitchFamily="34" charset="0"/>
                <a:sym typeface="+mn-ea"/>
              </a:rPr>
              <a:t>Others</a:t>
            </a:r>
            <a:r>
              <a:rPr lang="en-US" altLang="en-GB" sz="16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 (</a:t>
            </a:r>
            <a:r>
              <a:rPr lang="en-US" altLang="en-GB" sz="1600" b="1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TR</a:t>
            </a:r>
            <a:r>
              <a:rPr lang="en-US" altLang="en-GB" sz="16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: 1867 </a:t>
            </a:r>
            <a:r>
              <a:rPr lang="en-US" altLang="en-GB" sz="1600" b="1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PD: </a:t>
            </a:r>
            <a:r>
              <a:rPr lang="en-US" altLang="en-GB" sz="16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1868  </a:t>
            </a:r>
            <a:r>
              <a:rPr lang="en-US" altLang="en-GB" sz="1600" b="1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TP</a:t>
            </a:r>
            <a:r>
              <a:rPr lang="en-US" altLang="en-GB" sz="1600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:1872)</a:t>
            </a:r>
            <a:endParaRPr lang="fr-FR" sz="1600" dirty="0"/>
          </a:p>
          <a:p>
            <a:pPr marL="0" lvl="0" indent="0" defTabSz="0" fontAlgn="base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None/>
              <a:tabLst>
                <a:tab pos="285115" algn="l"/>
              </a:tabLst>
              <a:defRPr/>
            </a:pPr>
            <a:endParaRPr lang="fr-FR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55490"/>
              </p:ext>
            </p:extLst>
          </p:nvPr>
        </p:nvGraphicFramePr>
        <p:xfrm>
          <a:off x="647700" y="1454150"/>
          <a:ext cx="10084901" cy="61602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4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1030008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on Beyond 2D Video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FS_Beyond2D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SP-240479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17%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61" y="228600"/>
            <a:ext cx="9684774" cy="1143000"/>
          </a:xfrm>
        </p:spPr>
        <p:txBody>
          <a:bodyPr/>
          <a:lstStyle/>
          <a:p>
            <a:r>
              <a:rPr lang="en-US" sz="3200" dirty="0"/>
              <a:t>Study on Audio Codec APIs</a:t>
            </a:r>
            <a:br>
              <a:rPr lang="en-US" sz="3200" dirty="0"/>
            </a:br>
            <a:r>
              <a:rPr lang="en-US" sz="3200" dirty="0"/>
              <a:t> </a:t>
            </a:r>
            <a:r>
              <a:rPr lang="en-US" altLang="en-US" sz="3200" dirty="0"/>
              <a:t>(</a:t>
            </a:r>
            <a:r>
              <a:rPr lang="en-US" sz="3200" dirty="0"/>
              <a:t>FS_ACAPI</a:t>
            </a:r>
            <a:r>
              <a:rPr lang="en-US" altLang="en-US" sz="3200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676525"/>
            <a:ext cx="11068050" cy="3608389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</a:t>
            </a:r>
          </a:p>
          <a:p>
            <a:pPr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750" algn="l"/>
              </a:tabLst>
              <a:defRPr/>
            </a:pPr>
            <a:r>
              <a:rPr lang="fi-FI" sz="1600" dirty="0">
                <a:cs typeface="Arial" pitchFamily="34" charset="0"/>
              </a:rPr>
              <a:t>Stefan Döhla (stefan DOT doehla AT iis DOT fraunhofer DOT de)</a:t>
            </a:r>
          </a:p>
          <a:p>
            <a:pPr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750" algn="l"/>
              </a:tabLst>
              <a:defRPr/>
            </a:pPr>
            <a:endParaRPr lang="en-GB" sz="1600" b="1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What happened during the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No inputs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Any recommendations based on the agreements ? 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TBA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Plans for the meeting based on the input contributions that have been reviewed by the rapporteur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Progress on </a:t>
            </a:r>
            <a:r>
              <a:rPr lang="en-US" altLang="zh-CN" sz="1400" dirty="0" err="1">
                <a:cs typeface="Arial" pitchFamily="34" charset="0"/>
              </a:rPr>
              <a:t>WebCodec</a:t>
            </a:r>
            <a:r>
              <a:rPr lang="en-US" altLang="zh-CN" sz="1400" dirty="0">
                <a:cs typeface="Arial" pitchFamily="34" charset="0"/>
              </a:rPr>
              <a:t> definitions for 3GPP speech and audio codecs (</a:t>
            </a:r>
            <a:r>
              <a:rPr lang="en-US" altLang="zh-CN" sz="1400" dirty="0" err="1">
                <a:cs typeface="Arial" pitchFamily="34" charset="0"/>
              </a:rPr>
              <a:t>Tdoc</a:t>
            </a:r>
            <a:r>
              <a:rPr lang="en-US" altLang="zh-CN" sz="1400" dirty="0">
                <a:cs typeface="Arial" pitchFamily="34" charset="0"/>
              </a:rPr>
              <a:t> S-241968)</a:t>
            </a:r>
          </a:p>
          <a:p>
            <a:pPr>
              <a:buNone/>
            </a:pPr>
            <a:endParaRPr lang="fr-FR" sz="1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6C410E-82FA-476F-B093-00474D9D4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882"/>
              </p:ext>
            </p:extLst>
          </p:nvPr>
        </p:nvGraphicFramePr>
        <p:xfrm>
          <a:off x="647700" y="1454150"/>
          <a:ext cx="10084901" cy="61602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2803819478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3505420422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1490831781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3229099977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518572133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76600358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420571077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3286458435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2693579738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1030009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on Audio Codec APIs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FS_ACAPI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SP-240480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10%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76874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594675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61" y="228600"/>
            <a:ext cx="9684774" cy="1143000"/>
          </a:xfrm>
        </p:spPr>
        <p:txBody>
          <a:bodyPr/>
          <a:lstStyle/>
          <a:p>
            <a:r>
              <a:rPr lang="en-US" sz="3200" dirty="0"/>
              <a:t>Study on Haptics in 5G Media Services</a:t>
            </a:r>
            <a:br>
              <a:rPr lang="en-US" sz="3200" dirty="0"/>
            </a:br>
            <a:r>
              <a:rPr lang="en-US" sz="3200" dirty="0"/>
              <a:t> </a:t>
            </a:r>
            <a:r>
              <a:rPr lang="en-US" altLang="en-US" sz="3200" dirty="0"/>
              <a:t>(</a:t>
            </a:r>
            <a:r>
              <a:rPr lang="en-US" sz="3200" dirty="0" err="1"/>
              <a:t>FS_HapticsMed</a:t>
            </a:r>
            <a:r>
              <a:rPr lang="en-US" altLang="en-US" sz="3200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676525"/>
            <a:ext cx="11068050" cy="3608389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400" dirty="0" err="1">
                <a:cs typeface="Arial" pitchFamily="34" charset="0"/>
              </a:rPr>
              <a:t>Rapporteur</a:t>
            </a:r>
            <a:r>
              <a:rPr lang="es-ES" altLang="zh-CN" sz="1400" dirty="0">
                <a:cs typeface="Arial" pitchFamily="34" charset="0"/>
              </a:rPr>
              <a:t>:</a:t>
            </a:r>
          </a:p>
          <a:p>
            <a:pPr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750" algn="l"/>
              </a:tabLst>
              <a:defRPr/>
            </a:pPr>
            <a:r>
              <a:rPr lang="fi-FI" sz="1400" dirty="0">
                <a:cs typeface="Arial" pitchFamily="34" charset="0"/>
              </a:rPr>
              <a:t>Gaëlle Martin-Cocher, InterDigital (</a:t>
            </a:r>
            <a:r>
              <a:rPr lang="fi-FI" sz="1400" dirty="0">
                <a:cs typeface="Arial" pitchFamily="34" charset="0"/>
                <a:hlinkClick r:id="rId2"/>
              </a:rPr>
              <a:t>Gaelle.Martin-Cocher@InterDigital.com</a:t>
            </a:r>
            <a:r>
              <a:rPr lang="fi-FI" sz="1400" dirty="0">
                <a:cs typeface="Arial" pitchFamily="34" charset="0"/>
              </a:rPr>
              <a:t>)</a:t>
            </a:r>
            <a:endParaRPr lang="en-GB" sz="1400" b="1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400" b="1" u="sng" dirty="0">
                <a:cs typeface="Arial" pitchFamily="34" charset="0"/>
              </a:rPr>
              <a:t>Progress since last SA4 meeting</a:t>
            </a:r>
            <a:endParaRPr lang="en-GB" sz="14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What happened during the </a:t>
            </a:r>
            <a:r>
              <a:rPr lang="en-US" altLang="zh-CN" sz="1400" dirty="0" err="1">
                <a:cs typeface="Arial" pitchFamily="34" charset="0"/>
              </a:rPr>
              <a:t>Adhoc</a:t>
            </a:r>
            <a:r>
              <a:rPr lang="en-US" altLang="zh-CN" sz="14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200" dirty="0">
                <a:cs typeface="Arial" pitchFamily="34" charset="0"/>
              </a:rPr>
              <a:t>One new use-case agreed (S4aR240067), revision to other use-cases (S4aR240048, S4aR240049, S4aR240050); some refinement needed.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200" dirty="0">
                <a:cs typeface="Arial" pitchFamily="34" charset="0"/>
              </a:rPr>
              <a:t>Partial agreement on end to end pipelines. (S4aR240052)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200" dirty="0">
                <a:cs typeface="Arial" pitchFamily="34" charset="0"/>
              </a:rPr>
              <a:t>Long lasting discussions on device types, haptics formats, haptic versus tactile communication and control loops.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Any recommendations based on the agreements ? 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200" dirty="0">
                <a:cs typeface="Arial" pitchFamily="34" charset="0"/>
              </a:rPr>
              <a:t>In light of the </a:t>
            </a:r>
            <a:r>
              <a:rPr lang="en-US" altLang="zh-CN" sz="1200" dirty="0" err="1">
                <a:cs typeface="Arial" pitchFamily="34" charset="0"/>
              </a:rPr>
              <a:t>adhoc</a:t>
            </a:r>
            <a:r>
              <a:rPr lang="en-US" altLang="zh-CN" sz="1200" dirty="0">
                <a:cs typeface="Arial" pitchFamily="34" charset="0"/>
              </a:rPr>
              <a:t> discussion, re-affirm the SID scope:</a:t>
            </a: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sz="1200" i="1" dirty="0">
                <a:effectLst/>
                <a:latin typeface="Times New Roman" panose="02020603050405020304" pitchFamily="18" charset="0"/>
                <a:ea typeface="Microsoft YaHei" panose="020B0503020204020204" pitchFamily="34" charset="-122"/>
              </a:rPr>
              <a:t>The subset of use-cases focusing on the communication and distribution of haptics data/signals for media and real time communication services are in scope of the study. Robotic, medical and industrial services, described as “Tactile and multimodal communication” in TR22.847 which could require a dedicated architecture are not in scope.</a:t>
            </a:r>
            <a:endParaRPr lang="en-US" altLang="zh-CN" sz="700" i="1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Plans for the meeting based on the input contributions that have been reviewed by the rapporteur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200" dirty="0">
                <a:cs typeface="Arial" pitchFamily="34" charset="0"/>
              </a:rPr>
              <a:t>Refine use cases, device types, haptics media formats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200" dirty="0">
                <a:cs typeface="Arial" pitchFamily="34" charset="0"/>
              </a:rPr>
              <a:t>Start identifying relevant 3GPP services, architecture,  traffic characteristics, gaps.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endParaRPr lang="en-US" altLang="zh-CN" sz="1100" dirty="0">
              <a:cs typeface="Arial" pitchFamily="34" charset="0"/>
            </a:endParaRPr>
          </a:p>
          <a:p>
            <a:pPr>
              <a:buNone/>
            </a:pPr>
            <a:endParaRPr lang="fr-FR" sz="1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6C410E-82FA-476F-B093-00474D9D4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897542"/>
              </p:ext>
            </p:extLst>
          </p:nvPr>
        </p:nvGraphicFramePr>
        <p:xfrm>
          <a:off x="647700" y="1454150"/>
          <a:ext cx="10084901" cy="86328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2803819478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3505420422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1490831781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3229099977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518572133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76600358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420571077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3286458435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2693579738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dirty="0">
                          <a:latin typeface="+mn-lt"/>
                        </a:rPr>
                        <a:t>1030002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dirty="0">
                          <a:latin typeface="+mn-lt"/>
                        </a:rPr>
                        <a:t>Study on Haptics in 5G Media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dirty="0" err="1">
                          <a:latin typeface="+mn-lt"/>
                        </a:rPr>
                        <a:t>FS_HapticsMed</a:t>
                      </a:r>
                      <a:br>
                        <a:rPr lang="en-US" sz="1100" b="0" dirty="0">
                          <a:latin typeface="+mn-lt"/>
                        </a:rPr>
                      </a:br>
                      <a:r>
                        <a:rPr lang="en-US" sz="1100" b="0" dirty="0">
                          <a:solidFill>
                            <a:srgbClr val="FF0000"/>
                          </a:solidFill>
                          <a:latin typeface="+mn-lt"/>
                        </a:rPr>
                        <a:t>-&gt; </a:t>
                      </a:r>
                      <a:r>
                        <a:rPr lang="en-US" sz="1100" b="0" dirty="0" err="1">
                          <a:solidFill>
                            <a:srgbClr val="FF0000"/>
                          </a:solidFill>
                          <a:latin typeface="+mn-lt"/>
                        </a:rPr>
                        <a:t>FS_HapticsMedia</a:t>
                      </a:r>
                      <a:endParaRPr lang="en-US" sz="11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SP-240979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-&gt; </a:t>
                      </a:r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SP-241121</a:t>
                      </a:r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dirty="0">
                          <a:solidFill>
                            <a:srgbClr val="FF0000"/>
                          </a:solidFill>
                          <a:latin typeface="+mn-lt"/>
                        </a:rPr>
                        <a:t>15%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dirty="0">
                          <a:solidFill>
                            <a:srgbClr val="FF0000"/>
                          </a:solidFill>
                          <a:latin typeface="+mn-lt"/>
                        </a:rPr>
                        <a:t>Revised SID</a:t>
                      </a: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7687469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102D5533-5E9E-8C1A-DA77-19D961C6D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FS_HapticsMed</a:t>
            </a:r>
            <a:r>
              <a:rPr kumimoji="0" lang="en-US" altLang="en-US" sz="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04240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3B35329-BFCF-436F-8D48-FA81E821F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08D8350-CE6F-41B0-84B2-80DFA4E0A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US" altLang="en-US" sz="2000" dirty="0"/>
              <a:t>Rel-19 Work Items 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altLang="en-US" sz="1600" dirty="0"/>
              <a:t>Status at the end of SA#105 (and SA4#129-e) 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altLang="en-US" sz="1600" dirty="0"/>
              <a:t>Rapporteur’s progress report since SA4#129-e</a:t>
            </a:r>
            <a:endParaRPr lang="en-US" altLang="en-US" sz="2000" dirty="0"/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US" altLang="en-US" sz="2000" dirty="0"/>
              <a:t>Study Items 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altLang="en-US" sz="1600" dirty="0"/>
              <a:t>Status at the end of SA#105 (and SA4#129-e)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altLang="en-US" sz="1600" dirty="0"/>
              <a:t>Rapporteur’s progress report since SA4#129-e</a:t>
            </a:r>
            <a:endParaRPr lang="en-US" altLang="en-US" sz="1600" b="1" dirty="0"/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61" y="228600"/>
            <a:ext cx="9684774" cy="1143000"/>
          </a:xfrm>
        </p:spPr>
        <p:txBody>
          <a:bodyPr/>
          <a:lstStyle/>
          <a:p>
            <a:r>
              <a:rPr lang="en-US" sz="3200" dirty="0"/>
              <a:t>Study on Spatial Computing for AR Services</a:t>
            </a:r>
            <a:br>
              <a:rPr lang="en-US" sz="3200" dirty="0"/>
            </a:br>
            <a:r>
              <a:rPr lang="en-US" sz="3200" dirty="0"/>
              <a:t> </a:t>
            </a:r>
            <a:r>
              <a:rPr lang="en-US" altLang="en-US" sz="3200" dirty="0"/>
              <a:t>(</a:t>
            </a:r>
            <a:r>
              <a:rPr lang="en-US" sz="3200" dirty="0" err="1"/>
              <a:t>FS_ARSpatial</a:t>
            </a:r>
            <a:r>
              <a:rPr lang="en-US" altLang="en-US" sz="3200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676525"/>
            <a:ext cx="11068050" cy="3608389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</a:t>
            </a:r>
          </a:p>
          <a:p>
            <a:pPr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750" algn="l"/>
              </a:tabLst>
              <a:defRPr/>
            </a:pPr>
            <a:r>
              <a:rPr lang="es-ES" sz="1600" dirty="0">
                <a:cs typeface="Arial" pitchFamily="34" charset="0"/>
              </a:rPr>
              <a:t>Hamza, Ahmed, </a:t>
            </a:r>
            <a:r>
              <a:rPr lang="es-ES" sz="1600" dirty="0" err="1">
                <a:cs typeface="Arial" pitchFamily="34" charset="0"/>
              </a:rPr>
              <a:t>InterDigital</a:t>
            </a:r>
            <a:r>
              <a:rPr lang="es-ES" sz="1600" dirty="0">
                <a:cs typeface="Arial" pitchFamily="34" charset="0"/>
              </a:rPr>
              <a:t> </a:t>
            </a:r>
            <a:r>
              <a:rPr lang="es-ES" sz="1600" dirty="0" err="1">
                <a:cs typeface="Arial" pitchFamily="34" charset="0"/>
              </a:rPr>
              <a:t>Canada</a:t>
            </a:r>
            <a:r>
              <a:rPr lang="es-ES" sz="1600" dirty="0">
                <a:cs typeface="Arial" pitchFamily="34" charset="0"/>
              </a:rPr>
              <a:t>, &lt;Ahmed.Hamza@InterDigital.com&gt;</a:t>
            </a:r>
            <a:endParaRPr lang="fi-FI" sz="1600" dirty="0">
              <a:cs typeface="Arial" pitchFamily="34" charset="0"/>
            </a:endParaRPr>
          </a:p>
          <a:p>
            <a:pPr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750" algn="l"/>
              </a:tabLst>
              <a:defRPr/>
            </a:pPr>
            <a:endParaRPr lang="en-GB" sz="1600" b="1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What happened during the </a:t>
            </a:r>
            <a:r>
              <a:rPr lang="en-US" altLang="zh-CN" sz="1400" dirty="0" err="1">
                <a:cs typeface="Arial" pitchFamily="34" charset="0"/>
              </a:rPr>
              <a:t>Adhoc</a:t>
            </a:r>
            <a:r>
              <a:rPr lang="en-US" altLang="zh-CN" sz="1400" dirty="0">
                <a:cs typeface="Arial" pitchFamily="34" charset="0"/>
              </a:rPr>
              <a:t> calls, i.e., which key issues &amp; documents were agreed?</a:t>
            </a:r>
            <a:endParaRPr lang="en-US" altLang="zh-CN" sz="1600" dirty="0">
              <a:cs typeface="Arial" pitchFamily="34" charset="0"/>
            </a:endParaRP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200" dirty="0">
                <a:cs typeface="Arial" pitchFamily="34" charset="0"/>
              </a:rPr>
              <a:t>Text for clause 5 on relevant standardization work was added based on S4aV240066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Any recommendations based on the agreements ? 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200" dirty="0">
                <a:cs typeface="Arial" pitchFamily="34" charset="0"/>
              </a:rPr>
              <a:t>None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Plans for the meeting based on the input contributions that have been reviewed by the rapporteur</a:t>
            </a:r>
            <a:endParaRPr lang="en-US" altLang="zh-CN" sz="1600" dirty="0">
              <a:cs typeface="Arial" pitchFamily="34" charset="0"/>
            </a:endParaRP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200" dirty="0">
                <a:cs typeface="Arial" pitchFamily="34" charset="0"/>
              </a:rPr>
              <a:t>Discuss 9 contributions on related work, relevant use cases, spatial computing functions, and architecture mapping with the aim of fulfilling the following objectives: </a:t>
            </a: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GB" sz="1200" dirty="0">
                <a:cs typeface="Arial" pitchFamily="34" charset="0"/>
              </a:rPr>
              <a:t>Study spatial computing functions identify the necessary set of spatial mapping information</a:t>
            </a:r>
            <a:endParaRPr lang="en-CA" sz="1200" dirty="0">
              <a:cs typeface="Arial" pitchFamily="34" charset="0"/>
            </a:endParaRP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GB" sz="1200" dirty="0">
                <a:cs typeface="Arial" pitchFamily="34" charset="0"/>
              </a:rPr>
              <a:t>Collect and document spatial description formats</a:t>
            </a:r>
            <a:endParaRPr lang="en-CA" sz="1200" dirty="0">
              <a:cs typeface="Arial" pitchFamily="34" charset="0"/>
            </a:endParaRP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GB" sz="1200" dirty="0">
                <a:cs typeface="Arial" pitchFamily="34" charset="0"/>
              </a:rPr>
              <a:t>Document interoperability requirements for such descriptions</a:t>
            </a:r>
            <a:endParaRPr lang="en-CA" sz="1200" dirty="0">
              <a:cs typeface="Arial" pitchFamily="34" charset="0"/>
            </a:endParaRP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GB" sz="1200" dirty="0">
                <a:cs typeface="Arial" pitchFamily="34" charset="0"/>
              </a:rPr>
              <a:t>Mapping of spatial computing functions to the architecture defined in TS 26.506</a:t>
            </a:r>
            <a:endParaRPr lang="en-US" altLang="zh-CN" sz="1200" dirty="0">
              <a:cs typeface="Arial" pitchFamily="34" charset="0"/>
            </a:endParaRP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endParaRPr lang="en-US" altLang="zh-CN" sz="1100" dirty="0">
              <a:cs typeface="Arial" pitchFamily="34" charset="0"/>
            </a:endParaRP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endParaRPr lang="en-US" altLang="zh-CN" sz="1200" dirty="0">
              <a:cs typeface="Arial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6C410E-82FA-476F-B093-00474D9D4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468764"/>
              </p:ext>
            </p:extLst>
          </p:nvPr>
        </p:nvGraphicFramePr>
        <p:xfrm>
          <a:off x="647700" y="1454150"/>
          <a:ext cx="10084901" cy="61602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2803819478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3505420422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1490831781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3229099977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518572133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76600358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420571077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3286458435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2693579738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1040022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on Spatial Computing for AR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FS_ARSpatial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6/6/2025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SP-240927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10%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76874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0670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468" y="228600"/>
            <a:ext cx="8169406" cy="1143000"/>
          </a:xfrm>
        </p:spPr>
        <p:txBody>
          <a:bodyPr/>
          <a:lstStyle/>
          <a:p>
            <a:r>
              <a:rPr lang="en-US" dirty="0"/>
              <a:t>Study on i</a:t>
            </a:r>
            <a:r>
              <a:rPr lang="en-US" sz="3200" dirty="0"/>
              <a:t>mmersive Real-Time Communication for WebRTC, Phase 2 </a:t>
            </a:r>
            <a:r>
              <a:rPr lang="en-US" altLang="en-US" sz="3200" dirty="0"/>
              <a:t>(</a:t>
            </a:r>
            <a:r>
              <a:rPr lang="en-US" sz="3200" dirty="0"/>
              <a:t>FS_iRTCW_Ph2</a:t>
            </a:r>
            <a:r>
              <a:rPr lang="en-US" altLang="en-US" sz="3200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676525"/>
            <a:ext cx="11068050" cy="3608389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</a:t>
            </a:r>
          </a:p>
          <a:p>
            <a:pPr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750" algn="l"/>
              </a:tabLst>
              <a:defRPr/>
            </a:pPr>
            <a:r>
              <a:rPr lang="es-ES" sz="1600" dirty="0">
                <a:cs typeface="Arial" pitchFamily="34" charset="0"/>
              </a:rPr>
              <a:t>Hakju Ryan Lee, Samsung Electronics, CO., LTD, </a:t>
            </a:r>
            <a:r>
              <a:rPr lang="es-ES" sz="1600" dirty="0">
                <a:cs typeface="Arial" pitchFamily="34" charset="0"/>
                <a:hlinkClick r:id="rId2"/>
              </a:rPr>
              <a:t>hakju00.lee@samsung.com</a:t>
            </a:r>
            <a:endParaRPr lang="es-ES" sz="1600" dirty="0">
              <a:cs typeface="Arial" pitchFamily="34" charset="0"/>
            </a:endParaRPr>
          </a:p>
          <a:p>
            <a:pPr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Font typeface="Arial" panose="020B0604020202020204" pitchFamily="34" charset="0"/>
              <a:buChar char="•"/>
              <a:tabLst>
                <a:tab pos="285750" algn="l"/>
              </a:tabLst>
              <a:defRPr/>
            </a:pPr>
            <a:endParaRPr lang="en-GB" sz="1600" b="1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What happened during the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None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Any recommendations based on the agreements ? 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None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Plans for the meeting based on the input contributions that have been reviewed by the rapporteur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Agreement on Key issue description to configure the shape of potential solutions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Agreement on skeleton TR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endParaRPr lang="en-US" altLang="zh-CN" sz="1200" dirty="0">
              <a:cs typeface="Arial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6C410E-82FA-476F-B093-00474D9D4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298920"/>
              </p:ext>
            </p:extLst>
          </p:nvPr>
        </p:nvGraphicFramePr>
        <p:xfrm>
          <a:off x="647700" y="1454150"/>
          <a:ext cx="10084901" cy="69564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2803819478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3505420422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1490831781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3229099977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518572133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76600358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420571077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3286458435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2693579738"/>
                  </a:ext>
                </a:extLst>
              </a:tr>
              <a:tr h="226552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1050037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Study on immersive Real-Time Communication for WebRTC, Phase 2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FS_iRTCW_Ph2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6/6/2025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SP-241374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</a:t>
                      </a: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76874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194423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itle 1">
            <a:extLst>
              <a:ext uri="{FF2B5EF4-FFF2-40B4-BE49-F238E27FC236}">
                <a16:creationId xmlns:a16="http://schemas.microsoft.com/office/drawing/2014/main" id="{40AB3C44-8A1D-4921-A803-B5281B64A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29" y="196850"/>
            <a:ext cx="9537289" cy="1143000"/>
          </a:xfrm>
        </p:spPr>
        <p:txBody>
          <a:bodyPr/>
          <a:lstStyle/>
          <a:p>
            <a:r>
              <a:rPr lang="en-US" altLang="en-US" dirty="0"/>
              <a:t>Overview of work progress </a:t>
            </a:r>
            <a:br>
              <a:rPr lang="en-US" altLang="en-US" dirty="0"/>
            </a:br>
            <a:r>
              <a:rPr lang="en-US" altLang="en-US" dirty="0"/>
              <a:t>Rel-19 Work Items – after SA#105 (SA4#129-e)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714599D-E650-DC86-7FF8-E45C67BE1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897336"/>
              </p:ext>
            </p:extLst>
          </p:nvPr>
        </p:nvGraphicFramePr>
        <p:xfrm>
          <a:off x="739140" y="1692127"/>
          <a:ext cx="10238474" cy="169012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11068">
                  <a:extLst>
                    <a:ext uri="{9D8B030D-6E8A-4147-A177-3AD203B41FA5}">
                      <a16:colId xmlns:a16="http://schemas.microsoft.com/office/drawing/2014/main" val="3406904079"/>
                    </a:ext>
                  </a:extLst>
                </a:gridCol>
                <a:gridCol w="3902949">
                  <a:extLst>
                    <a:ext uri="{9D8B030D-6E8A-4147-A177-3AD203B41FA5}">
                      <a16:colId xmlns:a16="http://schemas.microsoft.com/office/drawing/2014/main" val="522572285"/>
                    </a:ext>
                  </a:extLst>
                </a:gridCol>
                <a:gridCol w="1112155">
                  <a:extLst>
                    <a:ext uri="{9D8B030D-6E8A-4147-A177-3AD203B41FA5}">
                      <a16:colId xmlns:a16="http://schemas.microsoft.com/office/drawing/2014/main" val="1128329369"/>
                    </a:ext>
                  </a:extLst>
                </a:gridCol>
                <a:gridCol w="945075">
                  <a:extLst>
                    <a:ext uri="{9D8B030D-6E8A-4147-A177-3AD203B41FA5}">
                      <a16:colId xmlns:a16="http://schemas.microsoft.com/office/drawing/2014/main" val="1584888878"/>
                    </a:ext>
                  </a:extLst>
                </a:gridCol>
                <a:gridCol w="434441">
                  <a:extLst>
                    <a:ext uri="{9D8B030D-6E8A-4147-A177-3AD203B41FA5}">
                      <a16:colId xmlns:a16="http://schemas.microsoft.com/office/drawing/2014/main" val="3863086712"/>
                    </a:ext>
                  </a:extLst>
                </a:gridCol>
                <a:gridCol w="652857">
                  <a:extLst>
                    <a:ext uri="{9D8B030D-6E8A-4147-A177-3AD203B41FA5}">
                      <a16:colId xmlns:a16="http://schemas.microsoft.com/office/drawing/2014/main" val="852456964"/>
                    </a:ext>
                  </a:extLst>
                </a:gridCol>
                <a:gridCol w="652857">
                  <a:extLst>
                    <a:ext uri="{9D8B030D-6E8A-4147-A177-3AD203B41FA5}">
                      <a16:colId xmlns:a16="http://schemas.microsoft.com/office/drawing/2014/main" val="4269548696"/>
                    </a:ext>
                  </a:extLst>
                </a:gridCol>
                <a:gridCol w="1927072">
                  <a:extLst>
                    <a:ext uri="{9D8B030D-6E8A-4147-A177-3AD203B41FA5}">
                      <a16:colId xmlns:a16="http://schemas.microsoft.com/office/drawing/2014/main" val="1718835401"/>
                    </a:ext>
                  </a:extLst>
                </a:gridCol>
              </a:tblGrid>
              <a:tr h="359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</a:t>
                      </a:r>
                      <a:r>
                        <a:rPr lang="en-GB" sz="1000" dirty="0"/>
                        <a:t>(dd/mm/</a:t>
                      </a:r>
                      <a:r>
                        <a:rPr lang="en-GB" sz="1000" dirty="0" err="1"/>
                        <a:t>yyyy</a:t>
                      </a:r>
                      <a:r>
                        <a:rPr lang="en-GB" sz="1000" dirty="0"/>
                        <a:t>)</a:t>
                      </a:r>
                      <a:endParaRPr lang="en-GB" sz="1100" dirty="0"/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2477623767"/>
                  </a:ext>
                </a:extLst>
              </a:tr>
              <a:tr h="3207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1030002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Video Operating Points - Harmonization and Stereo MV-HEVC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VOPS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SP-240060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dirty="0">
                          <a:solidFill>
                            <a:srgbClr val="FF0000"/>
                          </a:solidFill>
                          <a:latin typeface="+mn-lt"/>
                        </a:rPr>
                        <a:t>20%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551172648"/>
                  </a:ext>
                </a:extLst>
              </a:tr>
              <a:tr h="3207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1030003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Split Rendering over IMS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SR_IMS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3"/>
                        </a:rPr>
                        <a:t>SP-240492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25%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2825203558"/>
                  </a:ext>
                </a:extLst>
              </a:tr>
              <a:tr h="3207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1040021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EVS Codec Extension for Immersive Voice and Audio Services, Phase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IVAS_Codec_Ph2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6/6/2025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4"/>
                        </a:rPr>
                        <a:t>SP-241000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181948465"/>
                  </a:ext>
                </a:extLst>
              </a:tr>
              <a:tr h="32073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1050113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Terminal Audio quality performance and Test methods for Immersive Audio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ATIAS_Ph2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9/9/2025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5"/>
                        </a:rPr>
                        <a:t>SP-241314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</a:t>
                      </a: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839725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50677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"/>
            <a:r>
              <a:rPr lang="en-US" sz="3200" dirty="0"/>
              <a:t>Video Operating Points - Harmonization and Stereo MV-HEVC (VOPS)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462543"/>
            <a:ext cx="11068050" cy="3822371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 </a:t>
            </a:r>
            <a:r>
              <a:rPr lang="en-US" altLang="zh-CN" sz="1600" dirty="0">
                <a:cs typeface="Arial" pitchFamily="34" charset="0"/>
              </a:rPr>
              <a:t>Waqar Zia (</a:t>
            </a:r>
            <a:r>
              <a:rPr lang="en-US" altLang="zh-CN" sz="1600" dirty="0" err="1">
                <a:cs typeface="Arial" pitchFamily="34" charset="0"/>
              </a:rPr>
              <a:t>waqar_zia</a:t>
            </a:r>
            <a:r>
              <a:rPr lang="en-US" altLang="zh-CN" sz="1600" dirty="0">
                <a:cs typeface="Arial" pitchFamily="34" charset="0"/>
              </a:rPr>
              <a:t> (at) apple.com)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endParaRPr lang="en-US" altLang="zh-CN" sz="1600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What happened during the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Draft TS 26.265 v0.3.1 and </a:t>
            </a:r>
            <a:r>
              <a:rPr lang="en-US" altLang="zh-CN" sz="1400" dirty="0" err="1">
                <a:cs typeface="Arial" pitchFamily="34" charset="0"/>
              </a:rPr>
              <a:t>pCR</a:t>
            </a:r>
            <a:r>
              <a:rPr lang="en-US" altLang="zh-CN" sz="1400" dirty="0">
                <a:cs typeface="Arial" pitchFamily="34" charset="0"/>
              </a:rPr>
              <a:t> to draft TS 26.265 (on Signal Characteristics and Existing Capabilities) provided by Qualcomm, comments noted.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Any recommendations based on the agreements? 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Continue progressing the work based on the progress during Video SWG, progress at MPEG as outlined by their LS to SA4 in S4-242059, and based on meeting input contributions.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Plans for the meeting based on the input contributions that have been reviewed by the rapporteur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MPEG has sent LS on progress on the related aspects in S4-242059.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There are (p)CRs provided for draft TS 26.265 and TS 26.511 with significant overlap that needs to be resolved and progressed.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>
                <a:cs typeface="Arial" pitchFamily="34" charset="0"/>
              </a:rPr>
              <a:t>Progress based on the above and send draft TS 26.265 to SA plenary for approval as planned.</a:t>
            </a:r>
          </a:p>
          <a:p>
            <a:pPr marL="287338" indent="-287338">
              <a:buNone/>
            </a:pPr>
            <a:endParaRPr lang="fr-FR" sz="16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E5BF9E-78CD-4842-AC79-F5F6650C4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395408"/>
              </p:ext>
            </p:extLst>
          </p:nvPr>
        </p:nvGraphicFramePr>
        <p:xfrm>
          <a:off x="647700" y="1454150"/>
          <a:ext cx="10084901" cy="61602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3341114364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598130756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545303104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1647222598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41009405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2623286339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870915920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1657485886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385689174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1030002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Video Operating Points - Harmonization and Stereo MV-HEVC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VOPS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SP-240060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dirty="0">
                          <a:solidFill>
                            <a:srgbClr val="FF0000"/>
                          </a:solidFill>
                          <a:latin typeface="+mn-lt"/>
                        </a:rPr>
                        <a:t>20%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2427066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3497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"/>
            <a:r>
              <a:rPr lang="en-US" sz="3200" dirty="0"/>
              <a:t>Split Rendering over IMS</a:t>
            </a:r>
            <a:br>
              <a:rPr lang="en-US" sz="3200" dirty="0"/>
            </a:br>
            <a:r>
              <a:rPr lang="en-US" sz="3200" dirty="0"/>
              <a:t>(SR_IMS)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275657"/>
            <a:ext cx="11068050" cy="4009258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 </a:t>
            </a:r>
            <a:r>
              <a:rPr lang="en-US" altLang="zh-CN" sz="1600" dirty="0">
                <a:cs typeface="Arial" pitchFamily="34" charset="0"/>
              </a:rPr>
              <a:t>He, Shane, Nokia Corporation, </a:t>
            </a:r>
            <a:r>
              <a:rPr lang="en-US" altLang="zh-CN" sz="1600" dirty="0">
                <a:cs typeface="Arial" pitchFamily="34" charset="0"/>
                <a:hlinkClick r:id="rId2"/>
              </a:rPr>
              <a:t>shane.he@nokia.com</a:t>
            </a:r>
            <a:endParaRPr lang="en-US" altLang="zh-CN" sz="1600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endParaRPr lang="en-US" altLang="zh-CN" sz="1600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What happened during the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6 contributions received </a:t>
            </a: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3 agreed: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3"/>
              </a:rPr>
              <a:t>S4aR240081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4"/>
              </a:rPr>
              <a:t>S4aR240063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5"/>
              </a:rPr>
              <a:t>S4aR240066</a:t>
            </a:r>
            <a:r>
              <a:rPr lang="en-US" sz="1200" dirty="0"/>
              <a:t>  </a:t>
            </a:r>
            <a:r>
              <a:rPr lang="en-US" sz="1400" dirty="0"/>
              <a:t>it was agreed to add the definition of split rendering session and metric definitions and formats to TS 26.567, and agreed to initiate a draft LS to SA2 regarding MF discovery for IMS split rendering </a:t>
            </a:r>
            <a:endParaRPr lang="en-US" altLang="zh-CN" sz="1400" dirty="0">
              <a:cs typeface="Arial" pitchFamily="34" charset="0"/>
            </a:endParaRP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1 noted: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6"/>
              </a:rPr>
              <a:t>S4aR240079</a:t>
            </a:r>
            <a:r>
              <a:rPr lang="en-US" sz="1200" dirty="0"/>
              <a:t> </a:t>
            </a:r>
            <a:r>
              <a:rPr lang="en-US" sz="1400" dirty="0"/>
              <a:t>on Split Rendering Use Cases and Procedures </a:t>
            </a:r>
            <a:endParaRPr lang="en-US" altLang="zh-CN" sz="1400" dirty="0">
              <a:cs typeface="Arial" pitchFamily="34" charset="0"/>
            </a:endParaRP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2 proceeded with email discussion: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7"/>
              </a:rPr>
              <a:t>S4aR240100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8"/>
              </a:rPr>
              <a:t>S4aR240101</a:t>
            </a:r>
            <a:r>
              <a:rPr lang="en-US" sz="1200" dirty="0"/>
              <a:t>  </a:t>
            </a:r>
            <a:r>
              <a:rPr lang="en-US" sz="1400" dirty="0"/>
              <a:t>on delay adjustment based on </a:t>
            </a:r>
            <a:r>
              <a:rPr lang="en-US" sz="1400" dirty="0" err="1"/>
              <a:t>QoE</a:t>
            </a:r>
            <a:r>
              <a:rPr lang="en-US" sz="1400" dirty="0"/>
              <a:t> metrics </a:t>
            </a:r>
            <a:endParaRPr lang="en-US" altLang="zh-CN" sz="1400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Any recommendations based on the agreements ?  None.  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Plans for the meeting based on the input contributions that have been reviewed by the rapporteur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Discuss the submitted contributions and incorporate these into TS 26.567 :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9"/>
              </a:rPr>
              <a:t>S4-241917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10"/>
              </a:rPr>
              <a:t>S4-241918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11"/>
              </a:rPr>
              <a:t>S4-241921</a:t>
            </a:r>
            <a:r>
              <a:rPr lang="en-US" sz="1200" dirty="0"/>
              <a:t> ,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12"/>
              </a:rPr>
              <a:t> S4 -241947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13"/>
              </a:rPr>
              <a:t>S4-241953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14"/>
              </a:rPr>
              <a:t>S4-241962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15"/>
              </a:rPr>
              <a:t>S4-241963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16"/>
              </a:rPr>
              <a:t>S4-241972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17"/>
              </a:rPr>
              <a:t>S4-242007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18"/>
              </a:rPr>
              <a:t>S4-242040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19"/>
              </a:rPr>
              <a:t>S4-242041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20"/>
              </a:rPr>
              <a:t>S4-242042</a:t>
            </a:r>
            <a:r>
              <a:rPr lang="en-US" sz="1200" dirty="0"/>
              <a:t> , </a:t>
            </a:r>
            <a:r>
              <a:rPr lang="en-US" sz="1200" b="1" i="0" u="sng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hlinkClick r:id="rId21"/>
              </a:rPr>
              <a:t>S4-242043</a:t>
            </a:r>
            <a:r>
              <a:rPr lang="en-US" sz="1200" dirty="0"/>
              <a:t> (</a:t>
            </a:r>
            <a:r>
              <a:rPr lang="en-US" sz="1400" dirty="0"/>
              <a:t>13 incl. updated draft TS 26.567 and a draft LS) </a:t>
            </a:r>
            <a:endParaRPr lang="en-US" altLang="zh-CN" sz="1200" dirty="0">
              <a:cs typeface="Arial" pitchFamily="34" charset="0"/>
            </a:endParaRP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GB" sz="1400" dirty="0">
                <a:solidFill>
                  <a:prstClr val="black"/>
                </a:solidFill>
                <a:cs typeface="Arial" pitchFamily="34" charset="0"/>
              </a:rPr>
              <a:t>Progress the work on media codecs, configuration, metric format, procedures, etc., of split rendering over IMS, improve the quality of TS 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GB" sz="1400" dirty="0">
                <a:solidFill>
                  <a:prstClr val="black"/>
                </a:solidFill>
                <a:cs typeface="Arial" pitchFamily="34" charset="0"/>
              </a:rPr>
              <a:t>According to the time plan, </a:t>
            </a:r>
            <a:r>
              <a:rPr lang="en-US" sz="1400" dirty="0">
                <a:solidFill>
                  <a:prstClr val="black"/>
                </a:solidFill>
                <a:cs typeface="Arial" pitchFamily="34" charset="0"/>
              </a:rPr>
              <a:t>expect to agree on TS 26.567 v1.0.0 (send to SA plenary for information)</a:t>
            </a:r>
            <a:r>
              <a:rPr lang="en-GB" sz="1400" dirty="0">
                <a:solidFill>
                  <a:prstClr val="black"/>
                </a:solidFill>
                <a:cs typeface="Arial" pitchFamily="34" charset="0"/>
              </a:rPr>
              <a:t>. </a:t>
            </a:r>
            <a:endParaRPr lang="fr-FR" sz="12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E5BF9E-78CD-4842-AC79-F5F6650C4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861137"/>
              </p:ext>
            </p:extLst>
          </p:nvPr>
        </p:nvGraphicFramePr>
        <p:xfrm>
          <a:off x="647700" y="1454150"/>
          <a:ext cx="10084901" cy="61602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3341114364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598130756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545303104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1647222598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41009405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2623286339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870915920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1657485886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385689174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1030003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Split Rendering over IMS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SR_IMS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2"/>
                        </a:rPr>
                        <a:t>SP-240492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25%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2427066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10093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"/>
            <a:r>
              <a:rPr lang="en-US" sz="3200" dirty="0"/>
              <a:t>EVS Codec Extension for Immersive Voice and Audio Services, Phase 2 (IVAS_Codec_Ph2)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462543"/>
            <a:ext cx="11068050" cy="3822371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 </a:t>
            </a:r>
            <a:r>
              <a:rPr lang="en-US" altLang="zh-CN" sz="1600" dirty="0">
                <a:cs typeface="Arial" pitchFamily="34" charset="0"/>
              </a:rPr>
              <a:t>Su, Huan-yu, Huawei Technologies Co Ltd., su.huanyu@huawei.com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endParaRPr lang="en-US" altLang="zh-CN" sz="1600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What happened during the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Reviewed the Fixed-point C-code conversion status and decoder/renderer delivery verification results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Agreed to create a new </a:t>
            </a:r>
            <a:r>
              <a:rPr lang="en-US" altLang="zh-CN" sz="1400" dirty="0" err="1">
                <a:cs typeface="Arial" pitchFamily="34" charset="0"/>
              </a:rPr>
              <a:t>Pdoc</a:t>
            </a:r>
            <a:r>
              <a:rPr lang="en-US" altLang="zh-CN" sz="1400" dirty="0">
                <a:cs typeface="Arial" pitchFamily="34" charset="0"/>
              </a:rPr>
              <a:t>: IVAS-10, to document BASOP development schedule and performance verifications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Any recommendations based on the agreements ? 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Proceed with the current plan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Plans for the meeting based on the input contributions that have been reviewed by the rapporteur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Continue to improve related TS/TR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Continue working on IVAS level definition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Update BASOP work plan if needed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E5BF9E-78CD-4842-AC79-F5F6650C4FC7}"/>
              </a:ext>
            </a:extLst>
          </p:cNvPr>
          <p:cNvGraphicFramePr>
            <a:graphicFrameLocks noGrp="1"/>
          </p:cNvGraphicFramePr>
          <p:nvPr/>
        </p:nvGraphicFramePr>
        <p:xfrm>
          <a:off x="647700" y="1454150"/>
          <a:ext cx="10084901" cy="69564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3341114364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598130756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545303104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1647222598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41009405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2623286339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870915920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1657485886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385689174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1040021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EVS Codec Extension for Immersive Voice and Audio Services, Phase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IVAS_Codec_Ph2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6/6/2025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2"/>
                        </a:rPr>
                        <a:t>SP-241000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2427066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64862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932" y="228600"/>
            <a:ext cx="9385779" cy="1143000"/>
          </a:xfrm>
        </p:spPr>
        <p:txBody>
          <a:bodyPr/>
          <a:lstStyle/>
          <a:p>
            <a:pPr fontAlgn="b"/>
            <a:r>
              <a:rPr lang="en-US" sz="3200" dirty="0"/>
              <a:t>Terminal Audio quality performance and Test methods for Immersive Audio Services, Phase 2 (ATIAS_Ph2)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462543"/>
            <a:ext cx="11068050" cy="3822371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 </a:t>
            </a:r>
            <a:r>
              <a:rPr lang="en-US" altLang="zh-CN" sz="1600" dirty="0">
                <a:cs typeface="Arial" pitchFamily="34" charset="0"/>
              </a:rPr>
              <a:t>Jan Reimes, HEAD acoustics GmbH, jan.reimes@head-acoustics.com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endParaRPr lang="en-US" altLang="zh-CN" sz="1600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What happened during the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None – first meeting after WID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Any recommendations based on the agreements ? 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None – first meeting after WID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Plans for the meeting based on the input contributions that have been reviewed by the rapporteur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sz="1400" dirty="0">
                <a:cs typeface="Arial" pitchFamily="34" charset="0"/>
              </a:rPr>
              <a:t>Test methods for headtracking/rendering performance of UE </a:t>
            </a:r>
            <a:r>
              <a:rPr lang="en-US" altLang="zh-CN" sz="1400" dirty="0">
                <a:cs typeface="Arial" pitchFamily="34" charset="0"/>
              </a:rPr>
              <a:t>(TS 26.260) </a:t>
            </a:r>
            <a:r>
              <a:rPr lang="en-US" altLang="zh-CN" sz="1400" dirty="0"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2"/>
              </a:rPr>
              <a:t>S4-241964</a:t>
            </a:r>
            <a:endParaRPr lang="en-US" altLang="zh-CN" sz="1400" dirty="0">
              <a:cs typeface="Arial" pitchFamily="34" charset="0"/>
            </a:endParaRP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sz="1400" dirty="0">
                <a:cs typeface="Arial" pitchFamily="34" charset="0"/>
              </a:rPr>
              <a:t>Test methods for acoustic echo control performance of UE (</a:t>
            </a:r>
            <a:r>
              <a:rPr lang="en-US" altLang="zh-CN" sz="1400" dirty="0">
                <a:cs typeface="Arial" pitchFamily="34" charset="0"/>
              </a:rPr>
              <a:t>TS 26.260/261) </a:t>
            </a:r>
            <a:r>
              <a:rPr lang="en-US" altLang="zh-CN" sz="1400" dirty="0"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3"/>
              </a:rPr>
              <a:t>S4-242015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4"/>
              </a:rPr>
              <a:t>S4-241840</a:t>
            </a:r>
            <a:endParaRPr lang="en-US" altLang="zh-CN" sz="1400" dirty="0">
              <a:cs typeface="Arial" pitchFamily="34" charset="0"/>
            </a:endParaRP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sz="1400" dirty="0">
                <a:cs typeface="Arial" pitchFamily="34" charset="0"/>
              </a:rPr>
              <a:t>S</a:t>
            </a:r>
            <a:r>
              <a:rPr lang="en-US" altLang="zh-CN" sz="1400" dirty="0">
                <a:cs typeface="Arial" pitchFamily="34" charset="0"/>
              </a:rPr>
              <a:t>ubjective test method for evaluation of UEs capture performance (TS 26.259) </a:t>
            </a:r>
            <a:r>
              <a:rPr lang="en-US" altLang="zh-CN" sz="1400" dirty="0">
                <a:cs typeface="Arial" pitchFamily="34" charset="0"/>
                <a:sym typeface="Wingdings" panose="05000000000000000000" pitchFamily="2" charset="2"/>
              </a:rPr>
              <a:t>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5"/>
              </a:rPr>
              <a:t>S4-241969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SA4#130 is a "kick-off meeting" for ATIAS_Ph2 – mostly discussions are anticipated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E5BF9E-78CD-4842-AC79-F5F6650C4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101371"/>
              </p:ext>
            </p:extLst>
          </p:nvPr>
        </p:nvGraphicFramePr>
        <p:xfrm>
          <a:off x="647700" y="1454150"/>
          <a:ext cx="10084901" cy="69564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3341114364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598130756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545303104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1647222598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2410094054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2623286339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870915920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1657485886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385689174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1050113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Terminal Audio quality performance and Test methods for Immersive Audio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ATIAS_Ph2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9/9/2025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6"/>
                        </a:rPr>
                        <a:t>SP-241314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</a:t>
                      </a: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2427066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83442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itle 1">
            <a:extLst>
              <a:ext uri="{FF2B5EF4-FFF2-40B4-BE49-F238E27FC236}">
                <a16:creationId xmlns:a16="http://schemas.microsoft.com/office/drawing/2014/main" id="{40AB3C44-8A1D-4921-A803-B5281B64A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691" y="196850"/>
            <a:ext cx="8563896" cy="1143000"/>
          </a:xfrm>
        </p:spPr>
        <p:txBody>
          <a:bodyPr/>
          <a:lstStyle/>
          <a:p>
            <a:r>
              <a:rPr lang="en-US" altLang="en-US" dirty="0"/>
              <a:t>Overview of work progress </a:t>
            </a:r>
            <a:br>
              <a:rPr lang="en-US" altLang="en-US" dirty="0"/>
            </a:br>
            <a:r>
              <a:rPr lang="en-US" altLang="en-US" dirty="0"/>
              <a:t>Study Items – after SA#104 (SA4#128)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D9CAB03-7B95-28A0-0B8E-EE0E4A9F0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656767"/>
              </p:ext>
            </p:extLst>
          </p:nvPr>
        </p:nvGraphicFramePr>
        <p:xfrm>
          <a:off x="579989" y="1263204"/>
          <a:ext cx="10084901" cy="383360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5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67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1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9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b="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950011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Study on Artificial Intelligence (AI) and Machine Learning (ML) for Media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FS_AI4Media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dirty="0">
                          <a:hlinkClick r:id="rId2"/>
                        </a:rPr>
                        <a:t>SP-220328</a:t>
                      </a:r>
                      <a:endParaRPr lang="en-US" sz="1100" b="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78%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980008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Study on Diverse audio Capturing system for End-user Devices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 err="1"/>
                        <a:t>FS_DaCED</a:t>
                      </a:r>
                      <a:endParaRPr lang="en-US" sz="11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9/9/2024</a:t>
                      </a:r>
                      <a:br>
                        <a:rPr lang="en-US" sz="1100" dirty="0"/>
                      </a:br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-&gt;12/12/2024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85%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dirty="0">
                          <a:hlinkClick r:id="rId3"/>
                        </a:rPr>
                        <a:t>SP-221330</a:t>
                      </a:r>
                      <a:endParaRPr lang="en-US" sz="1100" b="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2134000311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1000019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Feasibility Study on Avatars for Real-Time Communication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FS_AVATAR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12/12/2024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50%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action="ppaction://hlinkfile"/>
                        </a:rPr>
                        <a:t>SP-230544</a:t>
                      </a:r>
                      <a:endParaRPr lang="en-US" sz="1100" b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55%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669039939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1030004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on Media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enerGy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consumption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exposuRE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EvaluatioN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framework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FS_MediaEnergyGREEN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5"/>
                        </a:rPr>
                        <a:t>SP-240481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30%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3399550442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1030005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on Media Messaging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FS_MeMe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6"/>
                        </a:rPr>
                        <a:t>SP-240477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30%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643484382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1030006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on Advanced Media Delivery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FS_AMD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12/12/2024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7"/>
                        </a:rPr>
                        <a:t>SP-241011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30%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4092775877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1030007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of 5G Real-time Transport Protocol Configurations, Phase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FS_5G_RTP_Ph2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12/12/2024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40%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8"/>
                        </a:rPr>
                        <a:t>SP-240482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65%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713869790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1030008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on Beyond 2D Video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FS_Beyond2D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9"/>
                        </a:rPr>
                        <a:t>SP-240479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17%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235534630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1030009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on Audio Codec APIs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FS_ACAPI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10"/>
                        </a:rPr>
                        <a:t>SP-240480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10%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1101476272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dirty="0">
                          <a:latin typeface="+mn-lt"/>
                        </a:rPr>
                        <a:t>1040020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dirty="0">
                          <a:latin typeface="+mn-lt"/>
                        </a:rPr>
                        <a:t>Study on Haptics in 5G Media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dirty="0" err="1">
                          <a:latin typeface="+mn-lt"/>
                        </a:rPr>
                        <a:t>FS_HapticsMed</a:t>
                      </a:r>
                      <a:br>
                        <a:rPr lang="en-US" sz="1100" b="0" dirty="0">
                          <a:latin typeface="+mn-lt"/>
                        </a:rPr>
                      </a:br>
                      <a:r>
                        <a:rPr lang="en-US" sz="1100" b="0" dirty="0">
                          <a:solidFill>
                            <a:srgbClr val="FF0000"/>
                          </a:solidFill>
                          <a:latin typeface="+mn-lt"/>
                        </a:rPr>
                        <a:t>-&gt; </a:t>
                      </a:r>
                      <a:r>
                        <a:rPr lang="en-US" sz="1100" b="0" dirty="0" err="1">
                          <a:solidFill>
                            <a:srgbClr val="FF0000"/>
                          </a:solidFill>
                          <a:latin typeface="+mn-lt"/>
                        </a:rPr>
                        <a:t>FS_HapticsMedia</a:t>
                      </a:r>
                      <a:endParaRPr lang="en-US" sz="11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11"/>
                        </a:rPr>
                        <a:t>SP-240979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-&gt; </a:t>
                      </a:r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12"/>
                        </a:rPr>
                        <a:t>SP-241121</a:t>
                      </a:r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dirty="0">
                          <a:solidFill>
                            <a:srgbClr val="FF0000"/>
                          </a:solidFill>
                          <a:latin typeface="+mn-lt"/>
                        </a:rPr>
                        <a:t>15%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0" dirty="0">
                          <a:solidFill>
                            <a:srgbClr val="FF0000"/>
                          </a:solidFill>
                          <a:latin typeface="+mn-lt"/>
                        </a:rPr>
                        <a:t>Revised SID</a:t>
                      </a: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2387756023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1040022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Study on Spatial Computing for AR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FS_ARSpatial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6/6/2025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  <a:hlinkClick r:id="rId13"/>
                        </a:rPr>
                        <a:t>SP-240927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10%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748208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00918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A81A8-5C7E-4B5E-B955-EBF4BE0C6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Feasibility Study on Artificial Intelligence (AI) and Machine Learning (ML) for Media (FS_AI4Media)</a:t>
            </a:r>
            <a:endParaRPr lang="en-US" sz="3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F9F2AB-B13E-42E2-987D-E48C9A0E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2676525"/>
            <a:ext cx="11068050" cy="3608389"/>
          </a:xfrm>
        </p:spPr>
        <p:txBody>
          <a:bodyPr/>
          <a:lstStyle/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s-ES" altLang="zh-CN" sz="1600" dirty="0" err="1">
                <a:cs typeface="Arial" pitchFamily="34" charset="0"/>
              </a:rPr>
              <a:t>Rapporteur</a:t>
            </a:r>
            <a:r>
              <a:rPr lang="es-ES" altLang="zh-CN" sz="1600" dirty="0">
                <a:cs typeface="Arial" pitchFamily="34" charset="0"/>
              </a:rPr>
              <a:t>: </a:t>
            </a:r>
            <a:r>
              <a:rPr lang="en-US" altLang="zh-CN" sz="1600" dirty="0">
                <a:cs typeface="Arial" pitchFamily="34" charset="0"/>
              </a:rPr>
              <a:t>Eric Yip, </a:t>
            </a:r>
            <a:r>
              <a:rPr lang="en-US" altLang="zh-CN" sz="1600" dirty="0">
                <a:cs typeface="Arial" pitchFamily="34" charset="0"/>
                <a:hlinkClick r:id="rId2"/>
              </a:rPr>
              <a:t>eric.yip@samsung.com</a:t>
            </a:r>
            <a:r>
              <a:rPr lang="en-US" altLang="zh-CN" sz="1600" dirty="0">
                <a:cs typeface="Arial" pitchFamily="34" charset="0"/>
              </a:rPr>
              <a:t> 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endParaRPr lang="en-GB" sz="1600" b="1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r>
              <a:rPr lang="en-GB" sz="1600" b="1" u="sng" dirty="0">
                <a:cs typeface="Arial" pitchFamily="34" charset="0"/>
              </a:rPr>
              <a:t>Progress since last SA4 meeting</a:t>
            </a:r>
            <a:endParaRPr lang="en-GB" sz="1600" u="sng" dirty="0">
              <a:cs typeface="Arial" pitchFamily="34" charset="0"/>
            </a:endParaRP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What happened during the </a:t>
            </a:r>
            <a:r>
              <a:rPr lang="en-US" altLang="zh-CN" sz="1600" dirty="0" err="1">
                <a:cs typeface="Arial" pitchFamily="34" charset="0"/>
              </a:rPr>
              <a:t>Adhoc</a:t>
            </a:r>
            <a:r>
              <a:rPr lang="en-US" altLang="zh-CN" sz="1600" dirty="0">
                <a:cs typeface="Arial" pitchFamily="34" charset="0"/>
              </a:rPr>
              <a:t> calls, i.e., which key issues &amp; documents were agreed?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Updates to evaluation PD:</a:t>
            </a: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000" dirty="0">
                <a:cs typeface="Arial" pitchFamily="34" charset="0"/>
              </a:rPr>
              <a:t>Live translation over IMS</a:t>
            </a: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000" dirty="0">
                <a:cs typeface="Arial" pitchFamily="34" charset="0"/>
              </a:rPr>
              <a:t>Incremental model delivery</a:t>
            </a:r>
          </a:p>
          <a:p>
            <a:pPr marL="1087438" lvl="2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000" dirty="0">
                <a:cs typeface="Arial" pitchFamily="34" charset="0"/>
              </a:rPr>
              <a:t>Intermediate data tensor size</a:t>
            </a:r>
          </a:p>
          <a:p>
            <a:pPr marL="287338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600" dirty="0">
                <a:cs typeface="Arial" pitchFamily="34" charset="0"/>
              </a:rPr>
              <a:t>Plans for the meeting based on the input contributions that have been reviewed by the rapporteur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Aim to agree and send TR 26.927 v1.0.0 for info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Continue discussion on conclusions in TR 26.927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Continue evaluations</a:t>
            </a:r>
          </a:p>
          <a:p>
            <a:pPr marL="687388" lvl="1" indent="-287338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tabLst>
                <a:tab pos="285750" algn="l"/>
              </a:tabLst>
              <a:defRPr/>
            </a:pPr>
            <a:r>
              <a:rPr lang="en-US" altLang="zh-CN" sz="1400" dirty="0">
                <a:cs typeface="Arial" pitchFamily="34" charset="0"/>
              </a:rPr>
              <a:t>Discuss how to proceed with evaluations vs completing SI to current schedule</a:t>
            </a:r>
          </a:p>
          <a:p>
            <a:pPr marL="287338" lvl="0" indent="-287338" fontAlgn="base">
              <a:lnSpc>
                <a:spcPct val="93000"/>
              </a:lnSpc>
              <a:spcBef>
                <a:spcPct val="15000"/>
              </a:spcBef>
              <a:spcAft>
                <a:spcPct val="15000"/>
              </a:spcAft>
              <a:buSzPct val="100000"/>
              <a:buNone/>
              <a:tabLst>
                <a:tab pos="285750" algn="l"/>
              </a:tabLst>
              <a:defRPr/>
            </a:pPr>
            <a:endParaRPr lang="en-US" altLang="zh-CN" sz="1600" dirty="0"/>
          </a:p>
          <a:p>
            <a:pPr marL="0" indent="0">
              <a:buNone/>
            </a:pPr>
            <a:endParaRPr lang="fr-FR" sz="1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E5BA83-9702-4BEA-8D31-3E91EC1504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672042"/>
              </p:ext>
            </p:extLst>
          </p:nvPr>
        </p:nvGraphicFramePr>
        <p:xfrm>
          <a:off x="647700" y="1454150"/>
          <a:ext cx="10084901" cy="69564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01902">
                  <a:extLst>
                    <a:ext uri="{9D8B030D-6E8A-4147-A177-3AD203B41FA5}">
                      <a16:colId xmlns:a16="http://schemas.microsoft.com/office/drawing/2014/main" val="4029365130"/>
                    </a:ext>
                  </a:extLst>
                </a:gridCol>
                <a:gridCol w="3844407">
                  <a:extLst>
                    <a:ext uri="{9D8B030D-6E8A-4147-A177-3AD203B41FA5}">
                      <a16:colId xmlns:a16="http://schemas.microsoft.com/office/drawing/2014/main" val="1242704509"/>
                    </a:ext>
                  </a:extLst>
                </a:gridCol>
                <a:gridCol w="1095473">
                  <a:extLst>
                    <a:ext uri="{9D8B030D-6E8A-4147-A177-3AD203B41FA5}">
                      <a16:colId xmlns:a16="http://schemas.microsoft.com/office/drawing/2014/main" val="1339814967"/>
                    </a:ext>
                  </a:extLst>
                </a:gridCol>
                <a:gridCol w="807092">
                  <a:extLst>
                    <a:ext uri="{9D8B030D-6E8A-4147-A177-3AD203B41FA5}">
                      <a16:colId xmlns:a16="http://schemas.microsoft.com/office/drawing/2014/main" val="1142247066"/>
                    </a:ext>
                  </a:extLst>
                </a:gridCol>
                <a:gridCol w="551732">
                  <a:extLst>
                    <a:ext uri="{9D8B030D-6E8A-4147-A177-3AD203B41FA5}">
                      <a16:colId xmlns:a16="http://schemas.microsoft.com/office/drawing/2014/main" val="368115895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2455226772"/>
                    </a:ext>
                  </a:extLst>
                </a:gridCol>
                <a:gridCol w="643064">
                  <a:extLst>
                    <a:ext uri="{9D8B030D-6E8A-4147-A177-3AD203B41FA5}">
                      <a16:colId xmlns:a16="http://schemas.microsoft.com/office/drawing/2014/main" val="1835048682"/>
                    </a:ext>
                  </a:extLst>
                </a:gridCol>
                <a:gridCol w="1898167">
                  <a:extLst>
                    <a:ext uri="{9D8B030D-6E8A-4147-A177-3AD203B41FA5}">
                      <a16:colId xmlns:a16="http://schemas.microsoft.com/office/drawing/2014/main" val="1250370078"/>
                    </a:ext>
                  </a:extLst>
                </a:gridCol>
              </a:tblGrid>
              <a:tr h="296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UID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Name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Acronym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Target (mm/</a:t>
                      </a:r>
                      <a:r>
                        <a:rPr lang="en-GB" sz="1100" dirty="0" err="1"/>
                        <a:t>yyyy</a:t>
                      </a:r>
                      <a:r>
                        <a:rPr lang="en-GB" sz="1100" dirty="0"/>
                        <a:t>)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/>
                        <a:t>Old %</a:t>
                      </a: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1" marR="36001" marT="0" marB="0" anchor="ctr"/>
                </a:tc>
                <a:extLst>
                  <a:ext uri="{0D108BD9-81ED-4DB2-BD59-A6C34878D82A}">
                    <a16:rowId xmlns:a16="http://schemas.microsoft.com/office/drawing/2014/main" val="1795152656"/>
                  </a:ext>
                </a:extLst>
              </a:tr>
              <a:tr h="26518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/>
                        <a:t>950011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Study on Artificial Intelligence (AI) and Machine Learning (ML) for Media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/>
                        <a:t>FS_AI4Media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3/3/2025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75%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dirty="0">
                          <a:hlinkClick r:id="rId3"/>
                        </a:rPr>
                        <a:t>SP-220328</a:t>
                      </a:r>
                      <a:endParaRPr lang="en-US" sz="1100" b="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78%</a:t>
                      </a:r>
                    </a:p>
                  </a:txBody>
                  <a:tcPr marL="36001" marR="3600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1" marR="36001" marT="0" marB="0" anchor="b"/>
                </a:tc>
                <a:extLst>
                  <a:ext uri="{0D108BD9-81ED-4DB2-BD59-A6C34878D82A}">
                    <a16:rowId xmlns:a16="http://schemas.microsoft.com/office/drawing/2014/main" val="3042227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36302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4B433DB9B594885F4112FE4976328" ma:contentTypeVersion="13" ma:contentTypeDescription="Create a new document." ma:contentTypeScope="" ma:versionID="bfc5638d4f01580694a8c7f93567c8e7">
  <xsd:schema xmlns:xsd="http://www.w3.org/2001/XMLSchema" xmlns:xs="http://www.w3.org/2001/XMLSchema" xmlns:p="http://schemas.microsoft.com/office/2006/metadata/properties" xmlns:ns3="d36af664-2dfc-46e0-99b9-b4775a37cfc8" xmlns:ns4="7c28629c-29d3-4904-ae90-4b38e6ab8730" targetNamespace="http://schemas.microsoft.com/office/2006/metadata/properties" ma:root="true" ma:fieldsID="a12d0ce96aff54703c1e76432497b68e" ns3:_="" ns4:_="">
    <xsd:import namespace="d36af664-2dfc-46e0-99b9-b4775a37cfc8"/>
    <xsd:import namespace="7c28629c-29d3-4904-ae90-4b38e6ab873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6af664-2dfc-46e0-99b9-b4775a37cf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28629c-29d3-4904-ae90-4b38e6ab87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A382C1-8D34-41E2-AE7D-C7A1F0A6CDFD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7c28629c-29d3-4904-ae90-4b38e6ab8730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d36af664-2dfc-46e0-99b9-b4775a37cfc8"/>
  </ds:schemaRefs>
</ds:datastoreItem>
</file>

<file path=customXml/itemProps2.xml><?xml version="1.0" encoding="utf-8"?>
<ds:datastoreItem xmlns:ds="http://schemas.openxmlformats.org/officeDocument/2006/customXml" ds:itemID="{BD02810A-A5B3-4801-94E4-10D646DD87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6af664-2dfc-46e0-99b9-b4775a37cfc8"/>
    <ds:schemaRef ds:uri="7c28629c-29d3-4904-ae90-4b38e6ab87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16FCB1-8F34-4320-992F-FF9AB90D52D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100190</TotalTime>
  <Words>4301</Words>
  <Application>Microsoft Office PowerPoint</Application>
  <PresentationFormat>Widescreen</PresentationFormat>
  <Paragraphs>807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</vt:lpstr>
      <vt:lpstr>Arial </vt:lpstr>
      <vt:lpstr>Calibri</vt:lpstr>
      <vt:lpstr>CG Times (WN)</vt:lpstr>
      <vt:lpstr>Times New Roman</vt:lpstr>
      <vt:lpstr>Office Theme</vt:lpstr>
      <vt:lpstr>    SA4 Work and Study Items Status at the start of SA4#130    </vt:lpstr>
      <vt:lpstr>Outline</vt:lpstr>
      <vt:lpstr>Overview of work progress  Rel-19 Work Items – after SA#105 (SA4#129-e)</vt:lpstr>
      <vt:lpstr>Video Operating Points - Harmonization and Stereo MV-HEVC (VOPS)</vt:lpstr>
      <vt:lpstr>Split Rendering over IMS (SR_IMS)</vt:lpstr>
      <vt:lpstr>EVS Codec Extension for Immersive Voice and Audio Services, Phase 2 (IVAS_Codec_Ph2)</vt:lpstr>
      <vt:lpstr>Terminal Audio quality performance and Test methods for Immersive Audio Services, Phase 2 (ATIAS_Ph2)</vt:lpstr>
      <vt:lpstr>Overview of work progress  Study Items – after SA#104 (SA4#128) </vt:lpstr>
      <vt:lpstr>Feasibility Study on Artificial Intelligence (AI) and Machine Learning (ML) for Media (FS_AI4Media)</vt:lpstr>
      <vt:lpstr>Study on Diverse audio Capturing system for End-user Devices (FS_DaCED)</vt:lpstr>
      <vt:lpstr>Feasibility Study on Avatars for Real-Time Communication (FS_AVATAR)</vt:lpstr>
      <vt:lpstr>Study on Media enerGy consumption exposuRE and EvaluatioN framework (FS_MediaEnergyGREEN)</vt:lpstr>
      <vt:lpstr>Study on Media Messaging (FS_MeMe)</vt:lpstr>
      <vt:lpstr>Study on Advanced Media Delivery (FS_AMD)</vt:lpstr>
      <vt:lpstr>Status of Work Plan</vt:lpstr>
      <vt:lpstr>Study of 5G Real-time Transport Protocol Configurations, Phase 2 (FS_5G_RTP_Ph2)</vt:lpstr>
      <vt:lpstr>Study on Beyond 2D Video  (FS_Beyond2D)</vt:lpstr>
      <vt:lpstr>Study on Audio Codec APIs  (FS_ACAPI)</vt:lpstr>
      <vt:lpstr>Study on Haptics in 5G Media Services  (FS_HapticsMed)</vt:lpstr>
      <vt:lpstr>Study on Spatial Computing for AR Services  (FS_ARSpatial)</vt:lpstr>
      <vt:lpstr>Study on immersive Real-Time Communication for WebRTC, Phase 2 (FS_iRTCW_Ph2)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Gabin, Frederic</cp:lastModifiedBy>
  <cp:revision>3036</cp:revision>
  <cp:lastPrinted>2016-09-13T11:31:59Z</cp:lastPrinted>
  <dcterms:created xsi:type="dcterms:W3CDTF">2008-08-30T09:32:10Z</dcterms:created>
  <dcterms:modified xsi:type="dcterms:W3CDTF">2024-11-18T16:20:08Z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0x0101004814B433DB9B594885F4112FE4976328</vt:lpwstr>
  </property>
</Properties>
</file>