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40"/>
  </p:notesMasterIdLst>
  <p:handoutMasterIdLst>
    <p:handoutMasterId r:id="rId41"/>
  </p:handoutMasterIdLst>
  <p:sldIdLst>
    <p:sldId id="303" r:id="rId5"/>
    <p:sldId id="705" r:id="rId6"/>
    <p:sldId id="706" r:id="rId7"/>
    <p:sldId id="1024" r:id="rId8"/>
    <p:sldId id="874" r:id="rId9"/>
    <p:sldId id="876" r:id="rId10"/>
    <p:sldId id="1004" r:id="rId11"/>
    <p:sldId id="1018" r:id="rId12"/>
    <p:sldId id="709" r:id="rId13"/>
    <p:sldId id="713" r:id="rId14"/>
    <p:sldId id="969" r:id="rId15"/>
    <p:sldId id="1019" r:id="rId16"/>
    <p:sldId id="1020" r:id="rId17"/>
    <p:sldId id="1006" r:id="rId18"/>
    <p:sldId id="1007" r:id="rId19"/>
    <p:sldId id="1025" r:id="rId20"/>
    <p:sldId id="1005" r:id="rId21"/>
    <p:sldId id="936" r:id="rId22"/>
    <p:sldId id="991" r:id="rId23"/>
    <p:sldId id="995" r:id="rId24"/>
    <p:sldId id="998" r:id="rId25"/>
    <p:sldId id="1008" r:id="rId26"/>
    <p:sldId id="1009" r:id="rId27"/>
    <p:sldId id="1011" r:id="rId28"/>
    <p:sldId id="1012" r:id="rId29"/>
    <p:sldId id="1013" r:id="rId30"/>
    <p:sldId id="1014" r:id="rId31"/>
    <p:sldId id="1021" r:id="rId32"/>
    <p:sldId id="1023" r:id="rId33"/>
    <p:sldId id="984" r:id="rId34"/>
    <p:sldId id="1026" r:id="rId35"/>
    <p:sldId id="1027" r:id="rId36"/>
    <p:sldId id="1015" r:id="rId37"/>
    <p:sldId id="933" r:id="rId38"/>
    <p:sldId id="1001" r:id="rId39"/>
  </p:sldIdLst>
  <p:sldSz cx="12192000" cy="6858000"/>
  <p:notesSz cx="6797675" cy="9926638"/>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CC33"/>
    <a:srgbClr val="008000"/>
    <a:srgbClr val="0000FF"/>
    <a:srgbClr val="00CC00"/>
    <a:srgbClr val="72AF2F"/>
    <a:srgbClr val="00CC66"/>
    <a:srgbClr val="D0D8E8"/>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614" autoAdjust="0"/>
    <p:restoredTop sz="96370" autoAdjust="0"/>
  </p:normalViewPr>
  <p:slideViewPr>
    <p:cSldViewPr snapToGrid="0">
      <p:cViewPr varScale="1">
        <p:scale>
          <a:sx n="91" d="100"/>
          <a:sy n="91" d="100"/>
        </p:scale>
        <p:origin x="84" y="1644"/>
      </p:cViewPr>
      <p:guideLst>
        <p:guide orient="horz" pos="2160"/>
        <p:guide pos="3840"/>
      </p:guideLst>
    </p:cSldViewPr>
  </p:slideViewPr>
  <p:outlineViewPr>
    <p:cViewPr>
      <p:scale>
        <a:sx n="33" d="100"/>
        <a:sy n="33" d="100"/>
      </p:scale>
      <p:origin x="0" y="-53124"/>
    </p:cViewPr>
  </p:outlineViewPr>
  <p:notesTextViewPr>
    <p:cViewPr>
      <p:scale>
        <a:sx n="100" d="100"/>
        <a:sy n="100" d="100"/>
      </p:scale>
      <p:origin x="0" y="0"/>
    </p:cViewPr>
  </p:notesTextViewPr>
  <p:sorterViewPr>
    <p:cViewPr>
      <p:scale>
        <a:sx n="80" d="100"/>
        <a:sy n="80" d="100"/>
      </p:scale>
      <p:origin x="0" y="-7512"/>
    </p:cViewPr>
  </p:sorterViewPr>
  <p:notesViewPr>
    <p:cSldViewPr snapToGrid="0">
      <p:cViewPr varScale="1">
        <p:scale>
          <a:sx n="51" d="100"/>
          <a:sy n="51" d="100"/>
        </p:scale>
        <p:origin x="297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4BA2FF4-9C9B-43A0-99D9-70E7AE181401}"/>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a:extLst>
              <a:ext uri="{FF2B5EF4-FFF2-40B4-BE49-F238E27FC236}">
                <a16:creationId xmlns:a16="http://schemas.microsoft.com/office/drawing/2014/main" id="{255D618B-E92D-4220-AAB6-335AFF916383}"/>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374FF9D4-381D-4F65-A2E3-3E22297D6482}" type="datetime1">
              <a:rPr lang="en-US"/>
              <a:pPr>
                <a:defRPr/>
              </a:pPr>
              <a:t>8/29/2024</a:t>
            </a:fld>
            <a:endParaRPr lang="en-US" dirty="0"/>
          </a:p>
        </p:txBody>
      </p:sp>
      <p:sp>
        <p:nvSpPr>
          <p:cNvPr id="9220" name="Rectangle 4">
            <a:extLst>
              <a:ext uri="{FF2B5EF4-FFF2-40B4-BE49-F238E27FC236}">
                <a16:creationId xmlns:a16="http://schemas.microsoft.com/office/drawing/2014/main" id="{4AE42738-A574-4AFC-8C12-D7289D224FB7}"/>
              </a:ext>
            </a:extLst>
          </p:cNvPr>
          <p:cNvSpPr>
            <a:spLocks noGrp="1" noChangeArrowheads="1"/>
          </p:cNvSpPr>
          <p:nvPr>
            <p:ph type="ftr" sz="quarter" idx="2"/>
          </p:nvPr>
        </p:nvSpPr>
        <p:spPr bwMode="auto">
          <a:xfrm>
            <a:off x="0"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a:extLst>
              <a:ext uri="{FF2B5EF4-FFF2-40B4-BE49-F238E27FC236}">
                <a16:creationId xmlns:a16="http://schemas.microsoft.com/office/drawing/2014/main" id="{D7536795-C30F-4339-87FD-38966263D011}"/>
              </a:ext>
            </a:extLst>
          </p:cNvPr>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A61D28B-C48B-4FDA-8101-AB067B742886}" type="slidenum">
              <a:rPr lang="en-GB" altLang="en-US"/>
              <a:pPr>
                <a:defRPr/>
              </a:pPr>
              <a:t>‹#›</a:t>
            </a:fld>
            <a:endParaRPr lang="en-GB"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2A30284-36D3-437C-A331-867BE010FA5D}"/>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a:extLst>
              <a:ext uri="{FF2B5EF4-FFF2-40B4-BE49-F238E27FC236}">
                <a16:creationId xmlns:a16="http://schemas.microsoft.com/office/drawing/2014/main" id="{5384AF11-2BF1-4BBF-AEE4-E5E2B9A94B2E}"/>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FAC44ACD-ACA2-48FF-933F-C98682059B2D}" type="datetime1">
              <a:rPr lang="en-US"/>
              <a:pPr>
                <a:defRPr/>
              </a:pPr>
              <a:t>8/29/2024</a:t>
            </a:fld>
            <a:endParaRPr lang="en-US" dirty="0"/>
          </a:p>
        </p:txBody>
      </p:sp>
      <p:sp>
        <p:nvSpPr>
          <p:cNvPr id="3076" name="Rectangle 4">
            <a:extLst>
              <a:ext uri="{FF2B5EF4-FFF2-40B4-BE49-F238E27FC236}">
                <a16:creationId xmlns:a16="http://schemas.microsoft.com/office/drawing/2014/main" id="{9BC8989B-9C99-43E8-AE90-A608F1DA2746}"/>
              </a:ext>
            </a:extLst>
          </p:cNvPr>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5ACF14E2-24D8-40D5-B992-B602782AEA40}"/>
              </a:ext>
            </a:extLst>
          </p:cNvPr>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612919D8-380F-455F-B948-9F29474F9DB5}"/>
              </a:ext>
            </a:extLst>
          </p:cNvPr>
          <p:cNvSpPr>
            <a:spLocks noGrp="1" noChangeArrowheads="1"/>
          </p:cNvSpPr>
          <p:nvPr>
            <p:ph type="ftr" sz="quarter" idx="4"/>
          </p:nvPr>
        </p:nvSpPr>
        <p:spPr bwMode="auto">
          <a:xfrm>
            <a:off x="0"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a:extLst>
              <a:ext uri="{FF2B5EF4-FFF2-40B4-BE49-F238E27FC236}">
                <a16:creationId xmlns:a16="http://schemas.microsoft.com/office/drawing/2014/main" id="{36B91F1B-C2A5-4A48-A531-B87A102E1790}"/>
              </a:ext>
            </a:extLst>
          </p:cNvPr>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CB569630-D4C4-4930-941B-2F103ACDDD19}" type="slidenum">
              <a:rPr lang="en-GB" altLang="en-US"/>
              <a:pPr>
                <a:defRPr/>
              </a:pPr>
              <a:t>‹#›</a:t>
            </a:fld>
            <a:endParaRPr lang="en-GB"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C1142FD-101E-427D-96F6-FDB64D9722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50AEEB-43BF-4C78-A9BB-4901C20CE6DD}" type="slidenum">
              <a:rPr lang="en-GB" altLang="en-US" smtClean="0"/>
              <a:pPr>
                <a:spcBef>
                  <a:spcPct val="0"/>
                </a:spcBef>
              </a:pPr>
              <a:t>1</a:t>
            </a:fld>
            <a:endParaRPr lang="en-GB" altLang="en-US"/>
          </a:p>
        </p:txBody>
      </p:sp>
      <p:sp>
        <p:nvSpPr>
          <p:cNvPr id="6147" name="Rectangle 2">
            <a:extLst>
              <a:ext uri="{FF2B5EF4-FFF2-40B4-BE49-F238E27FC236}">
                <a16:creationId xmlns:a16="http://schemas.microsoft.com/office/drawing/2014/main" id="{1D8C01C9-DA69-44AE-93F5-5827D88296FA}"/>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A7C0C384-8A03-4406-B265-27593EAE5098}"/>
              </a:ext>
            </a:extLst>
          </p:cNvPr>
          <p:cNvSpPr>
            <a:spLocks noGrp="1" noChangeArrowheads="1"/>
          </p:cNvSpPr>
          <p:nvPr>
            <p:ph type="body" idx="1"/>
          </p:nvPr>
        </p:nvSpPr>
        <p:spPr>
          <a:xfrm>
            <a:off x="904875" y="4718050"/>
            <a:ext cx="4987925" cy="44656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6EDEFB49-2F44-4B30-BD9D-C65FD7A0B0E3}"/>
              </a:ext>
            </a:extLst>
          </p:cNvPr>
          <p:cNvSpPr>
            <a:spLocks noGrp="1" noRot="1" noChangeAspect="1" noTextEdit="1"/>
          </p:cNvSpPr>
          <p:nvPr>
            <p:ph type="sldImg"/>
          </p:nvPr>
        </p:nvSpPr>
        <p:spPr>
          <a:xfrm>
            <a:off x="88900" y="742950"/>
            <a:ext cx="6619875" cy="3724275"/>
          </a:xfrm>
          <a:ln/>
        </p:spPr>
      </p:sp>
      <p:sp>
        <p:nvSpPr>
          <p:cNvPr id="9219" name="Notes Placeholder 2">
            <a:extLst>
              <a:ext uri="{FF2B5EF4-FFF2-40B4-BE49-F238E27FC236}">
                <a16:creationId xmlns:a16="http://schemas.microsoft.com/office/drawing/2014/main" id="{17602CD4-D7CD-4AB6-827F-92CEFA24A5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Slide Number Placeholder 3">
            <a:extLst>
              <a:ext uri="{FF2B5EF4-FFF2-40B4-BE49-F238E27FC236}">
                <a16:creationId xmlns:a16="http://schemas.microsoft.com/office/drawing/2014/main" id="{E4C162D3-1214-4DCA-83D1-A8F4518327B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DFE5877F-12BD-42A2-B5FC-37519FA0EB6A}" type="slidenum">
              <a:rPr lang="en-GB" altLang="en-US" sz="1200" smtClean="0">
                <a:latin typeface="Times New Roman" panose="02020603050405020304" pitchFamily="18" charset="0"/>
              </a:rPr>
              <a:pPr/>
              <a:t>3</a:t>
            </a:fld>
            <a:endParaRPr lang="en-GB" altLang="en-US" sz="120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6EDEFB49-2F44-4B30-BD9D-C65FD7A0B0E3}"/>
              </a:ext>
            </a:extLst>
          </p:cNvPr>
          <p:cNvSpPr>
            <a:spLocks noGrp="1" noRot="1" noChangeAspect="1" noTextEdit="1"/>
          </p:cNvSpPr>
          <p:nvPr>
            <p:ph type="sldImg"/>
          </p:nvPr>
        </p:nvSpPr>
        <p:spPr>
          <a:xfrm>
            <a:off x="88900" y="742950"/>
            <a:ext cx="6619875" cy="3724275"/>
          </a:xfrm>
          <a:ln/>
        </p:spPr>
      </p:sp>
      <p:sp>
        <p:nvSpPr>
          <p:cNvPr id="9219" name="Notes Placeholder 2">
            <a:extLst>
              <a:ext uri="{FF2B5EF4-FFF2-40B4-BE49-F238E27FC236}">
                <a16:creationId xmlns:a16="http://schemas.microsoft.com/office/drawing/2014/main" id="{17602CD4-D7CD-4AB6-827F-92CEFA24A5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Slide Number Placeholder 3">
            <a:extLst>
              <a:ext uri="{FF2B5EF4-FFF2-40B4-BE49-F238E27FC236}">
                <a16:creationId xmlns:a16="http://schemas.microsoft.com/office/drawing/2014/main" id="{E4C162D3-1214-4DCA-83D1-A8F4518327B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DFE5877F-12BD-42A2-B5FC-37519FA0EB6A}" type="slidenum">
              <a:rPr lang="en-GB" altLang="en-US" sz="1200" smtClean="0">
                <a:latin typeface="Times New Roman" panose="02020603050405020304" pitchFamily="18" charset="0"/>
              </a:rPr>
              <a:pPr/>
              <a:t>4</a:t>
            </a:fld>
            <a:endParaRPr lang="en-GB" altLang="en-US" sz="1200">
              <a:latin typeface="Times New Roman" panose="02020603050405020304" pitchFamily="18" charset="0"/>
            </a:endParaRPr>
          </a:p>
        </p:txBody>
      </p:sp>
    </p:spTree>
    <p:extLst>
      <p:ext uri="{BB962C8B-B14F-4D97-AF65-F5344CB8AC3E}">
        <p14:creationId xmlns:p14="http://schemas.microsoft.com/office/powerpoint/2010/main" val="764985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CFD8FA77-DA5E-4537-9DE4-AC16D49A3DCB}"/>
              </a:ext>
            </a:extLst>
          </p:cNvPr>
          <p:cNvSpPr>
            <a:spLocks noGrp="1" noRot="1" noChangeAspect="1" noTextEdit="1"/>
          </p:cNvSpPr>
          <p:nvPr>
            <p:ph type="sldImg"/>
          </p:nvPr>
        </p:nvSpPr>
        <p:spPr>
          <a:xfrm>
            <a:off x="88900" y="742950"/>
            <a:ext cx="6619875" cy="3724275"/>
          </a:xfrm>
          <a:ln/>
        </p:spPr>
      </p:sp>
      <p:sp>
        <p:nvSpPr>
          <p:cNvPr id="46083" name="Notes Placeholder 2">
            <a:extLst>
              <a:ext uri="{FF2B5EF4-FFF2-40B4-BE49-F238E27FC236}">
                <a16:creationId xmlns:a16="http://schemas.microsoft.com/office/drawing/2014/main" id="{77709C32-1CD8-4203-982C-0ECDB963754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
        <p:nvSpPr>
          <p:cNvPr id="46084" name="Slide Number Placeholder 3">
            <a:extLst>
              <a:ext uri="{FF2B5EF4-FFF2-40B4-BE49-F238E27FC236}">
                <a16:creationId xmlns:a16="http://schemas.microsoft.com/office/drawing/2014/main" id="{07D4769E-5BF7-429E-B03B-57ABDF3B032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07F4DA97-A4A9-4B34-A493-60B4467AF45E}" type="slidenum">
              <a:rPr lang="en-GB" altLang="en-US" sz="1200" smtClean="0">
                <a:latin typeface="Times New Roman" panose="02020603050405020304" pitchFamily="18" charset="0"/>
              </a:rPr>
              <a:pPr/>
              <a:t>34</a:t>
            </a:fld>
            <a:endParaRPr lang="en-GB" altLang="en-US" sz="1200">
              <a:latin typeface="Times New Roman" panose="02020603050405020304" pitchFamily="18" charset="0"/>
            </a:endParaRPr>
          </a:p>
        </p:txBody>
      </p:sp>
    </p:spTree>
    <p:extLst>
      <p:ext uri="{BB962C8B-B14F-4D97-AF65-F5344CB8AC3E}">
        <p14:creationId xmlns:p14="http://schemas.microsoft.com/office/powerpoint/2010/main" val="1983373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a:extLst>
              <a:ext uri="{FF2B5EF4-FFF2-40B4-BE49-F238E27FC236}">
                <a16:creationId xmlns:a16="http://schemas.microsoft.com/office/drawing/2014/main" id="{AB6CF3B8-1087-4EA1-B913-F019DD3E242C}"/>
              </a:ext>
            </a:extLst>
          </p:cNvPr>
          <p:cNvSpPr txBox="1">
            <a:spLocks noChangeArrowheads="1"/>
          </p:cNvSpPr>
          <p:nvPr userDrawn="1"/>
        </p:nvSpPr>
        <p:spPr bwMode="auto">
          <a:xfrm>
            <a:off x="431800" y="52810"/>
            <a:ext cx="7747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TSG SA Meeting #105</a:t>
            </a:r>
          </a:p>
          <a:p>
            <a:pPr eaLnBrk="1" hangingPunct="1">
              <a:defRPr/>
            </a:pPr>
            <a:r>
              <a:rPr lang="en-US" altLang="en-US" sz="1200" b="1" dirty="0">
                <a:latin typeface="Arial "/>
              </a:rPr>
              <a:t>Melbourne, Australia, 10 – 13 September, 2024</a:t>
            </a:r>
            <a:endParaRPr lang="sv-SE" altLang="en-US" sz="1200" b="1" dirty="0">
              <a:latin typeface="Arial "/>
            </a:endParaRPr>
          </a:p>
        </p:txBody>
      </p:sp>
      <p:sp>
        <p:nvSpPr>
          <p:cNvPr id="5" name="Text Box 13">
            <a:extLst>
              <a:ext uri="{FF2B5EF4-FFF2-40B4-BE49-F238E27FC236}">
                <a16:creationId xmlns:a16="http://schemas.microsoft.com/office/drawing/2014/main" id="{95FCF8CD-2C30-4430-B3A5-F165BE96BF3D}"/>
              </a:ext>
            </a:extLst>
          </p:cNvPr>
          <p:cNvSpPr txBox="1">
            <a:spLocks noChangeArrowheads="1"/>
          </p:cNvSpPr>
          <p:nvPr userDrawn="1"/>
        </p:nvSpPr>
        <p:spPr bwMode="auto">
          <a:xfrm>
            <a:off x="7761818" y="177801"/>
            <a:ext cx="195156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GB" altLang="en-US" sz="1200" b="1" dirty="0"/>
              <a:t>SP-241081</a:t>
            </a:r>
          </a:p>
          <a:p>
            <a:pPr algn="r" eaLnBrk="1" hangingPunct="1">
              <a:spcBef>
                <a:spcPct val="50000"/>
              </a:spcBef>
              <a:defRPr/>
            </a:pPr>
            <a:endParaRPr lang="en-GB" altLang="en-US" sz="1200" b="1" dirty="0"/>
          </a:p>
        </p:txBody>
      </p:sp>
      <p:sp>
        <p:nvSpPr>
          <p:cNvPr id="2" name="Title 1"/>
          <p:cNvSpPr>
            <a:spLocks noGrp="1"/>
          </p:cNvSpPr>
          <p:nvPr>
            <p:ph type="ctrTitle"/>
          </p:nvPr>
        </p:nvSpPr>
        <p:spPr>
          <a:xfrm>
            <a:off x="914400" y="2130427"/>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68474762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922367815"/>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095581722"/>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a:extLst>
              <a:ext uri="{FF2B5EF4-FFF2-40B4-BE49-F238E27FC236}">
                <a16:creationId xmlns:a16="http://schemas.microsoft.com/office/drawing/2014/main" id="{3E43BB85-D592-4477-85C5-C4386A8D7CFC}"/>
              </a:ext>
            </a:extLst>
          </p:cNvPr>
          <p:cNvSpPr>
            <a:spLocks noChangeArrowheads="1"/>
          </p:cNvSpPr>
          <p:nvPr userDrawn="1"/>
        </p:nvSpPr>
        <p:spPr bwMode="auto">
          <a:xfrm>
            <a:off x="787401" y="6373813"/>
            <a:ext cx="8225367"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000" dirty="0"/>
          </a:p>
        </p:txBody>
      </p:sp>
      <p:sp>
        <p:nvSpPr>
          <p:cNvPr id="1027" name="Title Placeholder 1">
            <a:extLst>
              <a:ext uri="{FF2B5EF4-FFF2-40B4-BE49-F238E27FC236}">
                <a16:creationId xmlns:a16="http://schemas.microsoft.com/office/drawing/2014/main" id="{68A9C30A-2580-43D9-BAEE-FEECE59C0BFB}"/>
              </a:ext>
            </a:extLst>
          </p:cNvPr>
          <p:cNvSpPr>
            <a:spLocks noGrp="1"/>
          </p:cNvSpPr>
          <p:nvPr>
            <p:ph type="title"/>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a:extLst>
              <a:ext uri="{FF2B5EF4-FFF2-40B4-BE49-F238E27FC236}">
                <a16:creationId xmlns:a16="http://schemas.microsoft.com/office/drawing/2014/main" id="{4AFB3978-2F51-4806-8F68-F67265492325}"/>
              </a:ext>
            </a:extLst>
          </p:cNvPr>
          <p:cNvSpPr>
            <a:spLocks noGrp="1"/>
          </p:cNvSpPr>
          <p:nvPr>
            <p:ph type="body" idx="1"/>
          </p:nvPr>
        </p:nvSpPr>
        <p:spPr bwMode="auto">
          <a:xfrm>
            <a:off x="647700" y="1454151"/>
            <a:ext cx="11184467"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a:extLst>
              <a:ext uri="{FF2B5EF4-FFF2-40B4-BE49-F238E27FC236}">
                <a16:creationId xmlns:a16="http://schemas.microsoft.com/office/drawing/2014/main" id="{030DF169-4F9A-4D13-8638-5028A4E3BEAA}"/>
              </a:ext>
            </a:extLst>
          </p:cNvPr>
          <p:cNvSpPr txBox="1"/>
          <p:nvPr userDrawn="1"/>
        </p:nvSpPr>
        <p:spPr>
          <a:xfrm>
            <a:off x="717551" y="6394450"/>
            <a:ext cx="5767916" cy="311150"/>
          </a:xfrm>
          <a:prstGeom prst="rect">
            <a:avLst/>
          </a:prstGeom>
          <a:noFill/>
        </p:spPr>
        <p:txBody>
          <a:bodyPr anchor="ctr">
            <a:normAutofit/>
          </a:bodyPr>
          <a:lstStyle/>
          <a:p>
            <a:pPr>
              <a:defRPr/>
            </a:pPr>
            <a:r>
              <a:rPr lang="en-GB" sz="1000" spc="300" dirty="0"/>
              <a:t>3GPP TSG SA#105, 10-13 September 2024</a:t>
            </a:r>
            <a:endParaRPr lang="en-GB" sz="1000" spc="300" dirty="0">
              <a:solidFill>
                <a:schemeClr val="bg1"/>
              </a:solidFill>
            </a:endParaRPr>
          </a:p>
        </p:txBody>
      </p:sp>
      <p:sp>
        <p:nvSpPr>
          <p:cNvPr id="12" name="Oval 11">
            <a:extLst>
              <a:ext uri="{FF2B5EF4-FFF2-40B4-BE49-F238E27FC236}">
                <a16:creationId xmlns:a16="http://schemas.microsoft.com/office/drawing/2014/main" id="{49773661-2F87-4456-BE3A-674631874291}"/>
              </a:ext>
            </a:extLst>
          </p:cNvPr>
          <p:cNvSpPr/>
          <p:nvPr userDrawn="1"/>
        </p:nvSpPr>
        <p:spPr bwMode="auto">
          <a:xfrm>
            <a:off x="11091334" y="6383338"/>
            <a:ext cx="681567"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C840CD29-0815-49FF-A34C-B092584A5C36}" type="slidenum">
              <a:rPr lang="en-GB" altLang="en-US" sz="1000" b="1" smtClean="0"/>
              <a:pPr algn="ctr">
                <a:defRPr/>
              </a:pPr>
              <a:t>‹#›</a:t>
            </a:fld>
            <a:endParaRPr lang="en-GB" altLang="en-US" sz="1000" b="1" dirty="0"/>
          </a:p>
          <a:p>
            <a:pPr>
              <a:defRPr/>
            </a:pPr>
            <a:endParaRPr lang="en-GB" altLang="en-US" sz="1000" dirty="0"/>
          </a:p>
        </p:txBody>
      </p:sp>
      <p:sp>
        <p:nvSpPr>
          <p:cNvPr id="1031" name="Rectangle 15">
            <a:extLst>
              <a:ext uri="{FF2B5EF4-FFF2-40B4-BE49-F238E27FC236}">
                <a16:creationId xmlns:a16="http://schemas.microsoft.com/office/drawing/2014/main" id="{A6F55D34-226B-477C-A56F-A8513C89512F}"/>
              </a:ext>
            </a:extLst>
          </p:cNvPr>
          <p:cNvSpPr>
            <a:spLocks noChangeArrowheads="1"/>
          </p:cNvSpPr>
          <p:nvPr userDrawn="1"/>
        </p:nvSpPr>
        <p:spPr bwMode="auto">
          <a:xfrm>
            <a:off x="5448300" y="3303588"/>
            <a:ext cx="9717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dirty="0">
                <a:solidFill>
                  <a:schemeClr val="bg1"/>
                </a:solidFill>
              </a:rPr>
              <a:t>© 3GPP 2012</a:t>
            </a:r>
            <a:endParaRPr lang="en-GB" altLang="en-US" sz="1000" dirty="0"/>
          </a:p>
        </p:txBody>
      </p:sp>
      <p:sp>
        <p:nvSpPr>
          <p:cNvPr id="1032" name="Rectangle 16">
            <a:extLst>
              <a:ext uri="{FF2B5EF4-FFF2-40B4-BE49-F238E27FC236}">
                <a16:creationId xmlns:a16="http://schemas.microsoft.com/office/drawing/2014/main" id="{9FBAA978-A6A7-4DCB-B504-0D831B9DD84C}"/>
              </a:ext>
            </a:extLst>
          </p:cNvPr>
          <p:cNvSpPr>
            <a:spLocks noChangeArrowheads="1"/>
          </p:cNvSpPr>
          <p:nvPr userDrawn="1"/>
        </p:nvSpPr>
        <p:spPr bwMode="auto">
          <a:xfrm>
            <a:off x="9918701"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2024</a:t>
            </a:r>
          </a:p>
        </p:txBody>
      </p:sp>
      <p:pic>
        <p:nvPicPr>
          <p:cNvPr id="1033" name="Picture 10" descr="3GPP_TM_RD.jpg">
            <a:extLst>
              <a:ext uri="{FF2B5EF4-FFF2-40B4-BE49-F238E27FC236}">
                <a16:creationId xmlns:a16="http://schemas.microsoft.com/office/drawing/2014/main" id="{EA0CB296-0D11-483D-8C82-78C10FF5A30D}"/>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35118" y="415925"/>
            <a:ext cx="174413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8" r:id="rId1"/>
    <p:sldLayoutId id="2147483986" r:id="rId2"/>
    <p:sldLayoutId id="2147483987"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3gpp.org/ftp/TSG_SA/WG4_CODEC/TSGS4_129-e/Docs/S4-241401.zip" TargetMode="External"/><Relationship Id="rId3" Type="http://schemas.openxmlformats.org/officeDocument/2006/relationships/hyperlink" Target="https://portal.3gpp.org/desktopmodules/Release/ReleaseDetails.aspx?releaseId=192" TargetMode="External"/><Relationship Id="rId7" Type="http://schemas.openxmlformats.org/officeDocument/2006/relationships/hyperlink" Target="https://portal.3gpp.org/desktopmodules/Release/ReleaseDetails.aspx?releaseId=193" TargetMode="External"/><Relationship Id="rId2" Type="http://schemas.openxmlformats.org/officeDocument/2006/relationships/hyperlink" Target="https://www.3gpp.org/ftp/TSG_SA/WG4_CODEC/TSGS4_129-e/Docs/S4-241399.zip" TargetMode="External"/><Relationship Id="rId1" Type="http://schemas.openxmlformats.org/officeDocument/2006/relationships/slideLayout" Target="../slideLayouts/slideLayout2.xml"/><Relationship Id="rId6" Type="http://schemas.openxmlformats.org/officeDocument/2006/relationships/hyperlink" Target="https://www.3gpp.org/ftp/TSG_SA/WG4_CODEC/TSGS4_129-e/Docs/S4-241400.zip" TargetMode="External"/><Relationship Id="rId11" Type="http://schemas.openxmlformats.org/officeDocument/2006/relationships/hyperlink" Target="https://www.3gpp.org/ftp/TSG_SA/WG4_CODEC/TSGS4_129-e/Docs/S4-241402.zip" TargetMode="External"/><Relationship Id="rId5" Type="http://schemas.openxmlformats.org/officeDocument/2006/relationships/hyperlink" Target="https://portal.3gpp.org/desktopmodules/WorkItem/WorkItemDetails.aspx?workitemId=920010" TargetMode="External"/><Relationship Id="rId10" Type="http://schemas.openxmlformats.org/officeDocument/2006/relationships/hyperlink" Target="https://portal.3gpp.org/desktopmodules/WorkItem/WorkItemDetails.aspx?workitemId=940008" TargetMode="External"/><Relationship Id="rId4" Type="http://schemas.openxmlformats.org/officeDocument/2006/relationships/hyperlink" Target="https://portal.3gpp.org/desktopmodules/Specifications/SpecificationDetails.aspx?specificationId=3916" TargetMode="External"/><Relationship Id="rId9" Type="http://schemas.openxmlformats.org/officeDocument/2006/relationships/hyperlink" Target="https://portal.3gpp.org/desktopmodules/Specifications/SpecificationDetails.aspx?specificationId=4018"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3gpp.org/ftp/TSG_SA/TSG_SA/TSGS_103_Maastricht_2024-03/Docs/SP-240492.zip" TargetMode="External"/><Relationship Id="rId2" Type="http://schemas.openxmlformats.org/officeDocument/2006/relationships/hyperlink" Target="https://www.3gpp.org/ftp/TSG_SA/TSG_SA/TSGS_103_Maastricht_2024-03/Docs/SP-240060.zip" TargetMode="External"/><Relationship Id="rId1" Type="http://schemas.openxmlformats.org/officeDocument/2006/relationships/slideLayout" Target="../slideLayouts/slideLayout2.xml"/><Relationship Id="rId4" Type="http://schemas.openxmlformats.org/officeDocument/2006/relationships/hyperlink" Target="https://www.3gpp.org/ftp/TSG_SA/TSG_SA/TSGS_104_Shanghai_2024-06/Docs/SP-241000.zip"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3gpp.org/ftp/TSG_SA/TSG_SA/TSGS_103_Maastricht_2024-03/Docs/SP-240060.zi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3gpp.org/ftp/TSG_SA/TSG_SA/TSGS_103_Maastricht_2024-03/Docs/SP-240492.zi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3gpp.org/ftp/TSG_SA/TSG_SA/TSGS_104_Shanghai_2024-06/Docs/SP-241000.zi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3gpp.org/ftp/TSG_SA/TSG_SA/TSGS_103_Maastricht_2024-03/Docs/SP-240477.zip" TargetMode="External"/><Relationship Id="rId13" Type="http://schemas.openxmlformats.org/officeDocument/2006/relationships/hyperlink" Target="https://www.3gpp.org/ftp/TSG_SA/TSG_SA/TSGS_104_Shanghai_2024-06/Docs/SP-240979.zip" TargetMode="External"/><Relationship Id="rId3" Type="http://schemas.openxmlformats.org/officeDocument/2006/relationships/hyperlink" Target="https://www.3gpp.org/ftp/Information/WI_Sheet/SP-221330.zip" TargetMode="External"/><Relationship Id="rId7" Type="http://schemas.openxmlformats.org/officeDocument/2006/relationships/hyperlink" Target="https://www.3gpp.org/ftp/TSG_SA/TSG_SA/TSGS_103_Maastricht_2024-03/Docs/SP-240481.zip" TargetMode="External"/><Relationship Id="rId12" Type="http://schemas.openxmlformats.org/officeDocument/2006/relationships/hyperlink" Target="https://www.3gpp.org/ftp/TSG_SA/TSG_SA/TSGS_103_Maastricht_2024-03/Docs/SP-240480.zip" TargetMode="External"/><Relationship Id="rId2" Type="http://schemas.openxmlformats.org/officeDocument/2006/relationships/hyperlink" Target="https://www.3gpp.org/ftp/Information/WI_Sheet/SP-220328.zip" TargetMode="External"/><Relationship Id="rId1" Type="http://schemas.openxmlformats.org/officeDocument/2006/relationships/slideLayout" Target="../slideLayouts/slideLayout2.xml"/><Relationship Id="rId6" Type="http://schemas.openxmlformats.org/officeDocument/2006/relationships/hyperlink" Target="file:///C:\Users\fgabi\Box\Documents\3GPP%20SA\TSGS_100_Taipei_2023-06\Docs\SP-230544.zip" TargetMode="External"/><Relationship Id="rId11" Type="http://schemas.openxmlformats.org/officeDocument/2006/relationships/hyperlink" Target="https://www.3gpp.org/ftp/TSG_SA/TSG_SA/TSGS_103_Maastricht_2024-03/Docs/SP-240479.zip" TargetMode="External"/><Relationship Id="rId5" Type="http://schemas.openxmlformats.org/officeDocument/2006/relationships/hyperlink" Target="https://www.3gpp.org/ftp/tsg_sa/TSG_SA/TSGS_105_Melbourne_2024-09/Docs/SP-241120.zip" TargetMode="External"/><Relationship Id="rId15" Type="http://schemas.openxmlformats.org/officeDocument/2006/relationships/hyperlink" Target="https://www.3gpp.org/ftp/TSG_SA/TSG_SA/TSGS_104_Shanghai_2024-06/Docs/SP-240927.zip" TargetMode="External"/><Relationship Id="rId10" Type="http://schemas.openxmlformats.org/officeDocument/2006/relationships/hyperlink" Target="https://www.3gpp.org/ftp/TSG_SA/TSG_SA/TSGS_103_Maastricht_2024-03/Docs/SP-240482.zip" TargetMode="External"/><Relationship Id="rId4" Type="http://schemas.openxmlformats.org/officeDocument/2006/relationships/hyperlink" Target="file:///C:\Users\fgabi\Box\Documents\3GPP%20SA\TSGS_100_Taipei_2023-06\Docs\SP-230539.zip" TargetMode="External"/><Relationship Id="rId9" Type="http://schemas.openxmlformats.org/officeDocument/2006/relationships/hyperlink" Target="https://www.3gpp.org/ftp/TSG_SA/TSG_SA/TSGS_104_Shanghai_2024-06/Docs/SP-241011.zip" TargetMode="External"/><Relationship Id="rId14" Type="http://schemas.openxmlformats.org/officeDocument/2006/relationships/hyperlink" Target="https://www.3gpp.org/ftp/TSG_SA/TSG_SA/TSGS_105_Melbourne_2024-09/Docs/SP-241121.zip"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www.3gpp.org/ftp/Information/WI_Sheet/SP-220328.zi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3gpp.org/ftp/Information/WI_Sheet/SP-221330.zi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3gpp.org/ftp/tsg_sa/TSG_SA/TSGS_105_Melbourne_2024-09/Docs/SP-241120.zip" TargetMode="External"/><Relationship Id="rId2" Type="http://schemas.openxmlformats.org/officeDocument/2006/relationships/hyperlink" Target="file:///C:\Users\fgabi\Box\Documents\3GPP%20SA\TSGS_100_Taipei_2023-06\Docs\SP-230539.zip"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www.3gpp.org/ftp/tsg_sa/TSG_SA/TSGS_105_Melbourne_2024-09/Docs/SP-241299.zip"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file:///C:\Users\fgabi\Box\Documents\3GPP%20SA\TSGS_100_Taipei_2023-06\Docs\SP-230544.zi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3_Maastricht_2024-03/Docs/SP-240481.zip"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3_Maastricht_2024-03/Docs/SP-240477.zip"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4_Shanghai_2024-06/Docs/SP-241011.zip"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3_Maastricht_2024-03/Docs/SP-240482.zip" TargetMode="External"/><Relationship Id="rId1" Type="http://schemas.openxmlformats.org/officeDocument/2006/relationships/slideLayout" Target="../slideLayouts/slideLayout2.xml"/><Relationship Id="rId4" Type="http://schemas.openxmlformats.org/officeDocument/2006/relationships/hyperlink" Target="https://www.3gpp.org/ftp/tsg_sa/TSG_SA/TSGS_105_Melbourne_2024-09/Docs/SP-241298.zip"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3_Maastricht_2024-03/Docs/SP-240479.zip"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3_Maastricht_2024-03/Docs/SP-240480.zi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3gpp.org/ftp/TSG_SA/TSG_SA/TSGS_105_Melbourne_2024-09/Docs/SP-241121.zip" TargetMode="External"/><Relationship Id="rId2" Type="http://schemas.openxmlformats.org/officeDocument/2006/relationships/hyperlink" Target="https://www.3gpp.org/ftp/TSG_SA/TSG_SA/TSGS_104_Shanghai_2024-06/Docs/SP-240979.zip"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4_Shanghai_2024-06/Docs/SP-240927.zi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delegates-corner/3gpp-working-procedures/tsg-working-agreement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3gpp.org/ftp/tsg_sa/TSG_SA/TSGS_105_Melbourne_2024-09/Docs/SP-241122.zip"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3gpp.org/ftp/tsg_sa/TSG_SA/TSGS_105_Melbourne_2024-09/Docs/SP-241122.zip"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3gpp.org/ftp/tsg_sa/TSG_SA/TSGS_105_Melbourne_2024-09/Docs/SP-241126.zip" TargetMode="External"/><Relationship Id="rId7" Type="http://schemas.openxmlformats.org/officeDocument/2006/relationships/hyperlink" Target="https://www.3gpp.org/ftp/tsg_sa/TSG_SA/TSGS_105_Melbourne_2024-09/Docs/SP-241298.zip" TargetMode="External"/><Relationship Id="rId2" Type="http://schemas.openxmlformats.org/officeDocument/2006/relationships/hyperlink" Target="https://www.3gpp.org/delegates-corner/3gpp-working-procedures/tsg-working-agreements" TargetMode="External"/><Relationship Id="rId1" Type="http://schemas.openxmlformats.org/officeDocument/2006/relationships/slideLayout" Target="../slideLayouts/slideLayout2.xml"/><Relationship Id="rId6" Type="http://schemas.openxmlformats.org/officeDocument/2006/relationships/hyperlink" Target="https://www.3gpp.org/ftp/tsg_sa/TSG_SA/TSGS_105_Melbourne_2024-09/Docs/SP-241122.zip" TargetMode="External"/><Relationship Id="rId5" Type="http://schemas.openxmlformats.org/officeDocument/2006/relationships/hyperlink" Target="https://www.3gpp.org/ftp/tsg_sa/TSG_SA/TSGS_105_Melbourne_2024-09/Docs/SP-241299.zip" TargetMode="External"/><Relationship Id="rId4" Type="http://schemas.openxmlformats.org/officeDocument/2006/relationships/hyperlink" Target="https://www.3gpp.org/ftp/tsg_sa/TSG_SA/TSGS_105_Melbourne_2024-09/Docs/SP-241120.zip"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3gpp.org/ftp/tsg_sa/TSG_SA/TSGS_105_Melbourne_2024-09/Docs/SP-241295.zip" TargetMode="External"/><Relationship Id="rId3" Type="http://schemas.openxmlformats.org/officeDocument/2006/relationships/hyperlink" Target="https://www.3gpp.org/ftp/TSG_SA/TSG_SA/TSGS_104_Shanghai_2024-06/Docs/SP-240721.zip" TargetMode="External"/><Relationship Id="rId7" Type="http://schemas.openxmlformats.org/officeDocument/2006/relationships/hyperlink" Target="https://www.3gpp.org/ftp/tsg_sa/TSG_SA/TSGS_105_Melbourne_2024-09/Docs/SP-241294.zi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3gpp.org/ftp/tsg_sa/TSG_SA/TSGS_105_Melbourne_2024-09/Docs/SP-241293.zip" TargetMode="External"/><Relationship Id="rId5" Type="http://schemas.openxmlformats.org/officeDocument/2006/relationships/hyperlink" Target="https://www.3gpp.org/ftp/tsg_sa/TSG_SA/TSGS_105_Melbourne_2024-09/Docs/SP-241292.zip" TargetMode="External"/><Relationship Id="rId4" Type="http://schemas.openxmlformats.org/officeDocument/2006/relationships/hyperlink" Target="https://www.3gpp.org/ftp/tsg_sa/TSG_SA/TSGS_105_Melbourne_2024-09/Docs/SP-241126.zi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8EE155D7-4578-4DE9-B201-A26BBC2A7B65}"/>
              </a:ext>
            </a:extLst>
          </p:cNvPr>
          <p:cNvSpPr>
            <a:spLocks noGrp="1" noChangeArrowheads="1"/>
          </p:cNvSpPr>
          <p:nvPr>
            <p:ph type="ctrTitle"/>
          </p:nvPr>
        </p:nvSpPr>
        <p:spPr>
          <a:xfrm>
            <a:off x="2182813" y="1671639"/>
            <a:ext cx="7772400" cy="1470025"/>
          </a:xfrm>
        </p:spPr>
        <p:txBody>
          <a:bodyPr>
            <a:normAutofit fontScale="90000"/>
          </a:bodyPr>
          <a:lstStyle/>
          <a:p>
            <a:pPr>
              <a:defRPr/>
            </a:pPr>
            <a:r>
              <a:rPr lang="en-GB" b="1" i="1" dirty="0">
                <a:effectLst>
                  <a:outerShdw blurRad="38100" dist="38100" dir="2700000" algn="tl">
                    <a:srgbClr val="C0C0C0"/>
                  </a:outerShdw>
                </a:effectLst>
              </a:rPr>
              <a:t>  </a:t>
            </a:r>
            <a:br>
              <a:rPr lang="en-GB" dirty="0"/>
            </a:br>
            <a:br>
              <a:rPr lang="en-US" sz="6000" b="1" dirty="0"/>
            </a:br>
            <a:r>
              <a:rPr lang="en-GB" sz="6000" dirty="0"/>
              <a:t> </a:t>
            </a:r>
            <a:r>
              <a:rPr lang="en-US" sz="5300" b="1" dirty="0"/>
              <a:t>TSG SA WG4 (SA4)</a:t>
            </a:r>
            <a:br>
              <a:rPr lang="en-US" sz="5300" b="1" dirty="0"/>
            </a:br>
            <a:r>
              <a:rPr lang="en-US" sz="5300" b="1" dirty="0"/>
              <a:t>Status Report at TSG SA#105</a:t>
            </a:r>
            <a:br>
              <a:rPr lang="en-GB" sz="6000" b="1" i="1" dirty="0"/>
            </a:br>
            <a:r>
              <a:rPr lang="en-GB" dirty="0">
                <a:latin typeface="Arial" pitchFamily="34" charset="0"/>
              </a:rPr>
              <a:t> </a:t>
            </a:r>
            <a:br>
              <a:rPr lang="en-US" dirty="0">
                <a:effectLst>
                  <a:outerShdw blurRad="38100" dist="38100" dir="2700000" algn="tl">
                    <a:srgbClr val="C0C0C0"/>
                  </a:outerShdw>
                </a:effectLst>
                <a:latin typeface="Arial" pitchFamily="34" charset="0"/>
              </a:rPr>
            </a:br>
            <a:br>
              <a:rPr lang="en-US" sz="2800" dirty="0">
                <a:effectLst>
                  <a:outerShdw blurRad="38100" dist="38100" dir="2700000" algn="tl">
                    <a:srgbClr val="C0C0C0"/>
                  </a:outerShdw>
                </a:effectLst>
              </a:rPr>
            </a:br>
            <a:endParaRPr lang="en-GB" sz="2800" dirty="0">
              <a:effectLst>
                <a:outerShdw blurRad="38100" dist="38100" dir="2700000" algn="tl">
                  <a:srgbClr val="C0C0C0"/>
                </a:outerShdw>
              </a:effectLst>
            </a:endParaRPr>
          </a:p>
        </p:txBody>
      </p:sp>
      <p:sp>
        <p:nvSpPr>
          <p:cNvPr id="5123" name="Subtitle 6">
            <a:extLst>
              <a:ext uri="{FF2B5EF4-FFF2-40B4-BE49-F238E27FC236}">
                <a16:creationId xmlns:a16="http://schemas.microsoft.com/office/drawing/2014/main" id="{CE970FC0-E315-4AAB-908E-5027477CC002}"/>
              </a:ext>
            </a:extLst>
          </p:cNvPr>
          <p:cNvSpPr>
            <a:spLocks noGrp="1"/>
          </p:cNvSpPr>
          <p:nvPr>
            <p:ph type="subTitle" idx="1"/>
          </p:nvPr>
        </p:nvSpPr>
        <p:spPr>
          <a:xfrm>
            <a:off x="2895600" y="4406900"/>
            <a:ext cx="6400800" cy="1752600"/>
          </a:xfrm>
        </p:spPr>
        <p:txBody>
          <a:bodyPr/>
          <a:lstStyle/>
          <a:p>
            <a:pPr>
              <a:lnSpc>
                <a:spcPct val="80000"/>
              </a:lnSpc>
            </a:pPr>
            <a:br>
              <a:rPr lang="en-US" altLang="en-US" sz="2000" dirty="0"/>
            </a:br>
            <a:r>
              <a:rPr lang="en-US" altLang="en-US" dirty="0">
                <a:latin typeface="Arial" panose="020B0604020202020204" pitchFamily="34" charset="0"/>
              </a:rPr>
              <a:t>Frédéric Gabin</a:t>
            </a:r>
          </a:p>
          <a:p>
            <a:pPr>
              <a:lnSpc>
                <a:spcPct val="80000"/>
              </a:lnSpc>
            </a:pPr>
            <a:endParaRPr lang="en-US" altLang="en-US" sz="1200" dirty="0">
              <a:latin typeface="Arial" panose="020B0604020202020204" pitchFamily="34" charset="0"/>
            </a:endParaRPr>
          </a:p>
          <a:p>
            <a:pPr>
              <a:lnSpc>
                <a:spcPct val="80000"/>
              </a:lnSpc>
            </a:pPr>
            <a:r>
              <a:rPr lang="en-US" altLang="en-US" sz="2000" dirty="0">
                <a:latin typeface="Arial" panose="020B0604020202020204" pitchFamily="34" charset="0"/>
              </a:rPr>
              <a:t>SA4 Chair (Dolby France SAS)</a:t>
            </a:r>
          </a:p>
        </p:txBody>
      </p:sp>
      <p:sp>
        <p:nvSpPr>
          <p:cNvPr id="4" name="Subtitle 6">
            <a:extLst>
              <a:ext uri="{FF2B5EF4-FFF2-40B4-BE49-F238E27FC236}">
                <a16:creationId xmlns:a16="http://schemas.microsoft.com/office/drawing/2014/main" id="{A466663D-F8DD-4C2B-86B0-D8D110D84A17}"/>
              </a:ext>
            </a:extLst>
          </p:cNvPr>
          <p:cNvSpPr txBox="1">
            <a:spLocks/>
          </p:cNvSpPr>
          <p:nvPr/>
        </p:nvSpPr>
        <p:spPr bwMode="auto">
          <a:xfrm>
            <a:off x="2862263" y="3197225"/>
            <a:ext cx="6400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None/>
              <a:defRPr sz="2800">
                <a:solidFill>
                  <a:schemeClr val="tx1"/>
                </a:solidFill>
                <a:latin typeface="+mn-lt"/>
                <a:ea typeface="+mn-ea"/>
                <a:cs typeface="+mn-cs"/>
              </a:defRPr>
            </a:lvl1pPr>
            <a:lvl2pPr marL="457200" indent="0" algn="ctr" rtl="0" eaLnBrk="0" fontAlgn="base" hangingPunct="0">
              <a:spcBef>
                <a:spcPct val="20000"/>
              </a:spcBef>
              <a:spcAft>
                <a:spcPct val="0"/>
              </a:spcAft>
              <a:buClr>
                <a:srgbClr val="C00000"/>
              </a:buClr>
              <a:buFont typeface="Arial" panose="020B0604020202020204" pitchFamily="34" charset="0"/>
              <a:buNone/>
              <a:defRPr sz="2400">
                <a:solidFill>
                  <a:schemeClr val="tx1"/>
                </a:solidFill>
                <a:latin typeface="+mn-lt"/>
              </a:defRPr>
            </a:lvl2pPr>
            <a:lvl3pPr marL="914400" indent="0" algn="ctr" rtl="0" eaLnBrk="0" fontAlgn="base" hangingPunct="0">
              <a:spcBef>
                <a:spcPct val="20000"/>
              </a:spcBef>
              <a:spcAft>
                <a:spcPct val="0"/>
              </a:spcAft>
              <a:buFont typeface="Arial" panose="020B0604020202020204" pitchFamily="34" charset="0"/>
              <a:buNone/>
              <a:defRPr sz="2000">
                <a:solidFill>
                  <a:schemeClr val="tx1"/>
                </a:solidFill>
                <a:latin typeface="+mn-lt"/>
              </a:defRPr>
            </a:lvl3pPr>
            <a:lvl4pPr marL="1371600" indent="0" algn="ctr" rtl="0" eaLnBrk="0" fontAlgn="base" hangingPunct="0">
              <a:spcBef>
                <a:spcPct val="20000"/>
              </a:spcBef>
              <a:spcAft>
                <a:spcPct val="0"/>
              </a:spcAft>
              <a:buFont typeface="Arial" panose="020B0604020202020204" pitchFamily="34" charset="0"/>
              <a:buNone/>
              <a:defRPr sz="2000">
                <a:solidFill>
                  <a:schemeClr val="tx1"/>
                </a:solidFill>
                <a:latin typeface="+mn-lt"/>
              </a:defRPr>
            </a:lvl4pPr>
            <a:lvl5pPr marL="1828800" indent="0" algn="ctr" rtl="0" eaLnBrk="0" fontAlgn="base" hangingPunct="0">
              <a:spcBef>
                <a:spcPct val="20000"/>
              </a:spcBef>
              <a:spcAft>
                <a:spcPct val="0"/>
              </a:spcAft>
              <a:buFont typeface="Arial" panose="020B0604020202020204" pitchFamily="34" charset="0"/>
              <a:buNone/>
              <a:defRPr sz="1600">
                <a:solidFill>
                  <a:schemeClr val="tx1"/>
                </a:solidFill>
                <a:latin typeface="+mn-lt"/>
              </a:defRPr>
            </a:lvl5pPr>
            <a:lvl6pPr marL="2286000" indent="0" algn="ctr" rtl="0" eaLnBrk="0" fontAlgn="base" hangingPunct="0">
              <a:spcBef>
                <a:spcPct val="20000"/>
              </a:spcBef>
              <a:spcAft>
                <a:spcPct val="0"/>
              </a:spcAft>
              <a:buFont typeface="Arial" charset="0"/>
              <a:buNone/>
              <a:defRPr sz="1600">
                <a:solidFill>
                  <a:schemeClr val="tx1"/>
                </a:solidFill>
                <a:latin typeface="+mn-lt"/>
              </a:defRPr>
            </a:lvl6pPr>
            <a:lvl7pPr marL="2743200" indent="0" algn="ctr" rtl="0" eaLnBrk="0" fontAlgn="base" hangingPunct="0">
              <a:spcBef>
                <a:spcPct val="20000"/>
              </a:spcBef>
              <a:spcAft>
                <a:spcPct val="0"/>
              </a:spcAft>
              <a:buFont typeface="Arial" charset="0"/>
              <a:buNone/>
              <a:defRPr sz="1600">
                <a:solidFill>
                  <a:schemeClr val="tx1"/>
                </a:solidFill>
                <a:latin typeface="+mn-lt"/>
              </a:defRPr>
            </a:lvl7pPr>
            <a:lvl8pPr marL="3200400" indent="0" algn="ctr" rtl="0" eaLnBrk="0" fontAlgn="base" hangingPunct="0">
              <a:spcBef>
                <a:spcPct val="20000"/>
              </a:spcBef>
              <a:spcAft>
                <a:spcPct val="0"/>
              </a:spcAft>
              <a:buFont typeface="Arial" charset="0"/>
              <a:buNone/>
              <a:defRPr sz="1600">
                <a:solidFill>
                  <a:schemeClr val="tx1"/>
                </a:solidFill>
                <a:latin typeface="+mn-lt"/>
              </a:defRPr>
            </a:lvl8pPr>
            <a:lvl9pPr marL="3657600" indent="0" algn="ctr" rtl="0" eaLnBrk="0" fontAlgn="base" hangingPunct="0">
              <a:spcBef>
                <a:spcPct val="20000"/>
              </a:spcBef>
              <a:spcAft>
                <a:spcPct val="0"/>
              </a:spcAft>
              <a:buFont typeface="Arial" charset="0"/>
              <a:buNone/>
              <a:defRPr sz="1600">
                <a:solidFill>
                  <a:schemeClr val="tx1"/>
                </a:solidFill>
                <a:latin typeface="+mn-lt"/>
              </a:defRPr>
            </a:lvl9pPr>
          </a:lstStyle>
          <a:p>
            <a:pPr>
              <a:lnSpc>
                <a:spcPct val="80000"/>
              </a:lnSpc>
              <a:defRPr/>
            </a:pPr>
            <a:br>
              <a:rPr lang="en-US" altLang="en-US" sz="2000" kern="0" dirty="0"/>
            </a:br>
            <a:r>
              <a:rPr lang="en-US" altLang="en-US" sz="2000" kern="0" dirty="0">
                <a:solidFill>
                  <a:srgbClr val="FF0000"/>
                </a:solidFill>
                <a:latin typeface="Arial" panose="020B0604020202020204" pitchFamily="34" charset="0"/>
              </a:rPr>
              <a:t>(Agenda Item 4.4)</a:t>
            </a:r>
          </a:p>
          <a:p>
            <a:pPr>
              <a:lnSpc>
                <a:spcPct val="80000"/>
              </a:lnSpc>
              <a:defRPr/>
            </a:pPr>
            <a:endParaRPr lang="en-GB" altLang="en-US" sz="2000" kern="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6686F00-52E9-4596-9400-3A8BA5119086}"/>
              </a:ext>
            </a:extLst>
          </p:cNvPr>
          <p:cNvSpPr>
            <a:spLocks noGrp="1"/>
          </p:cNvSpPr>
          <p:nvPr>
            <p:ph type="title"/>
          </p:nvPr>
        </p:nvSpPr>
        <p:spPr/>
        <p:txBody>
          <a:bodyPr/>
          <a:lstStyle/>
          <a:p>
            <a:r>
              <a:rPr lang="en-US" altLang="en-US" dirty="0"/>
              <a:t>SA4 progress highlights </a:t>
            </a:r>
          </a:p>
        </p:txBody>
      </p:sp>
      <p:sp>
        <p:nvSpPr>
          <p:cNvPr id="2" name="Espace réservé du contenu 1">
            <a:extLst>
              <a:ext uri="{FF2B5EF4-FFF2-40B4-BE49-F238E27FC236}">
                <a16:creationId xmlns:a16="http://schemas.microsoft.com/office/drawing/2014/main" id="{276E1530-8589-41DD-88C5-7BD0BB317467}"/>
              </a:ext>
            </a:extLst>
          </p:cNvPr>
          <p:cNvSpPr>
            <a:spLocks noGrp="1"/>
          </p:cNvSpPr>
          <p:nvPr>
            <p:ph idx="1"/>
          </p:nvPr>
        </p:nvSpPr>
        <p:spPr>
          <a:xfrm>
            <a:off x="647700" y="1118587"/>
            <a:ext cx="11184467" cy="5166328"/>
          </a:xfrm>
        </p:spPr>
        <p:txBody>
          <a:bodyPr/>
          <a:lstStyle/>
          <a:p>
            <a:r>
              <a:rPr lang="en-US" sz="1600" dirty="0"/>
              <a:t>A couple of Rel-17 corrections to</a:t>
            </a:r>
            <a:r>
              <a:rPr lang="en-US" sz="1600" dirty="0">
                <a:solidFill>
                  <a:srgbClr val="000000"/>
                </a:solidFill>
              </a:rPr>
              <a:t> 5G Multicast-Broadcast related to radio parameters</a:t>
            </a:r>
            <a:endParaRPr lang="en-US" sz="1600" dirty="0"/>
          </a:p>
          <a:p>
            <a:r>
              <a:rPr lang="en-US" sz="1600" dirty="0"/>
              <a:t>Several Rel-18 Corrections on completed features. </a:t>
            </a:r>
          </a:p>
          <a:p>
            <a:r>
              <a:rPr lang="en-US" sz="1600" dirty="0">
                <a:solidFill>
                  <a:srgbClr val="000000"/>
                </a:solidFill>
              </a:rPr>
              <a:t>Rel-19:</a:t>
            </a:r>
          </a:p>
          <a:p>
            <a:pPr lvl="1"/>
            <a:r>
              <a:rPr lang="en-US" sz="1600" dirty="0">
                <a:solidFill>
                  <a:srgbClr val="000000"/>
                </a:solidFill>
              </a:rPr>
              <a:t>3 ongoing Work Items </a:t>
            </a:r>
            <a:r>
              <a:rPr lang="en-US" sz="1600" dirty="0">
                <a:solidFill>
                  <a:srgbClr val="33CC33"/>
                </a:solidFill>
              </a:rPr>
              <a:t>progressing as planned</a:t>
            </a:r>
            <a:r>
              <a:rPr lang="en-US" sz="1600" dirty="0">
                <a:solidFill>
                  <a:srgbClr val="000000"/>
                </a:solidFill>
              </a:rPr>
              <a:t>.</a:t>
            </a:r>
          </a:p>
          <a:p>
            <a:pPr lvl="1"/>
            <a:r>
              <a:rPr lang="en-US" sz="1600" dirty="0">
                <a:solidFill>
                  <a:srgbClr val="000000"/>
                </a:solidFill>
              </a:rPr>
              <a:t>12 ongoing Studies progressing:</a:t>
            </a:r>
          </a:p>
          <a:p>
            <a:pPr lvl="2"/>
            <a:r>
              <a:rPr lang="en-US" sz="1600" dirty="0" err="1">
                <a:solidFill>
                  <a:srgbClr val="000000"/>
                </a:solidFill>
              </a:rPr>
              <a:t>FS_DaCED</a:t>
            </a:r>
            <a:r>
              <a:rPr lang="en-US" sz="1600" dirty="0">
                <a:solidFill>
                  <a:srgbClr val="000000"/>
                </a:solidFill>
              </a:rPr>
              <a:t> planned completion </a:t>
            </a:r>
            <a:r>
              <a:rPr lang="en-US" sz="1600" dirty="0">
                <a:solidFill>
                  <a:schemeClr val="accent6"/>
                </a:solidFill>
              </a:rPr>
              <a:t>delayed</a:t>
            </a:r>
            <a:r>
              <a:rPr lang="en-US" sz="1600" dirty="0">
                <a:solidFill>
                  <a:srgbClr val="000000"/>
                </a:solidFill>
              </a:rPr>
              <a:t> to SA#106 with approval of TR 26.933</a:t>
            </a:r>
          </a:p>
          <a:p>
            <a:pPr lvl="2"/>
            <a:r>
              <a:rPr lang="en-US" sz="1600" dirty="0">
                <a:solidFill>
                  <a:srgbClr val="000000"/>
                </a:solidFill>
              </a:rPr>
              <a:t>FS_FGS </a:t>
            </a:r>
            <a:r>
              <a:rPr lang="en-US" sz="1600" dirty="0">
                <a:solidFill>
                  <a:srgbClr val="33CC33"/>
                </a:solidFill>
              </a:rPr>
              <a:t>completed</a:t>
            </a:r>
            <a:r>
              <a:rPr lang="en-US" sz="1600" dirty="0">
                <a:solidFill>
                  <a:srgbClr val="000000"/>
                </a:solidFill>
              </a:rPr>
              <a:t> with a reduced scope while JVET </a:t>
            </a:r>
            <a:r>
              <a:rPr lang="en-US" altLang="zh-CN" sz="1600" dirty="0">
                <a:cs typeface="Arial" pitchFamily="34" charset="0"/>
              </a:rPr>
              <a:t>(Joint effort between ISO/IEC and ITU-T) progresses a similar study</a:t>
            </a:r>
          </a:p>
          <a:p>
            <a:pPr lvl="2"/>
            <a:r>
              <a:rPr lang="en-US" altLang="zh-CN" sz="1600" dirty="0">
                <a:cs typeface="Arial" pitchFamily="34" charset="0"/>
              </a:rPr>
              <a:t>FS_AMD progressing </a:t>
            </a:r>
            <a:r>
              <a:rPr lang="en-US" altLang="zh-CN" sz="1600" dirty="0">
                <a:solidFill>
                  <a:schemeClr val="accent6"/>
                </a:solidFill>
                <a:cs typeface="Arial" pitchFamily="34" charset="0"/>
              </a:rPr>
              <a:t>slower</a:t>
            </a:r>
            <a:r>
              <a:rPr lang="en-US" altLang="zh-CN" sz="1600" dirty="0">
                <a:cs typeface="Arial" pitchFamily="34" charset="0"/>
              </a:rPr>
              <a:t> than expected. An MBS SWG Ad hoc e-meeting is planned 16-18 October to accelerate progress.</a:t>
            </a:r>
          </a:p>
          <a:p>
            <a:pPr lvl="2"/>
            <a:r>
              <a:rPr lang="en-US" altLang="zh-CN" sz="1600" dirty="0">
                <a:cs typeface="Arial" pitchFamily="34" charset="0"/>
              </a:rPr>
              <a:t>FS_Beyond2D progressing </a:t>
            </a:r>
            <a:r>
              <a:rPr lang="en-US" altLang="zh-CN" sz="1600" dirty="0">
                <a:solidFill>
                  <a:schemeClr val="accent6"/>
                </a:solidFill>
                <a:cs typeface="Arial" pitchFamily="34" charset="0"/>
              </a:rPr>
              <a:t>slower</a:t>
            </a:r>
            <a:r>
              <a:rPr lang="en-US" altLang="zh-CN" sz="1600" dirty="0">
                <a:cs typeface="Arial" pitchFamily="34" charset="0"/>
              </a:rPr>
              <a:t> than expected.</a:t>
            </a:r>
          </a:p>
          <a:p>
            <a:pPr lvl="2"/>
            <a:r>
              <a:rPr lang="en-US" sz="1600" dirty="0">
                <a:effectLst/>
                <a:ea typeface="Times New Roman" panose="02020603050405020304" pitchFamily="18" charset="0"/>
              </a:rPr>
              <a:t>While the FS_ACAPI TR wasn’t progressed, SA4 agreed a proposal on 3GPP Codecs registration as Web Codecs.</a:t>
            </a:r>
          </a:p>
          <a:p>
            <a:pPr lvl="2"/>
            <a:r>
              <a:rPr lang="en-US" sz="1600" dirty="0">
                <a:solidFill>
                  <a:srgbClr val="000000"/>
                </a:solidFill>
              </a:rPr>
              <a:t>Other studies </a:t>
            </a:r>
            <a:r>
              <a:rPr lang="en-US" sz="1600" dirty="0">
                <a:solidFill>
                  <a:srgbClr val="33CC33"/>
                </a:solidFill>
              </a:rPr>
              <a:t>progressing as planned</a:t>
            </a:r>
          </a:p>
          <a:p>
            <a:r>
              <a:rPr lang="en-US" sz="1600" dirty="0">
                <a:solidFill>
                  <a:srgbClr val="000000"/>
                </a:solidFill>
              </a:rPr>
              <a:t>New work</a:t>
            </a:r>
          </a:p>
          <a:p>
            <a:pPr lvl="1">
              <a:lnSpc>
                <a:spcPct val="90000"/>
              </a:lnSpc>
              <a:spcBef>
                <a:spcPts val="300"/>
              </a:spcBef>
            </a:pPr>
            <a:r>
              <a:rPr lang="en-US" altLang="en-US" sz="1600" dirty="0">
                <a:cs typeface="Arial" pitchFamily="34" charset="0"/>
              </a:rPr>
              <a:t>New Study on immersive Real-Time Communication for WebRTC, Phase 2 (FS_iRTCW_Ph2)</a:t>
            </a:r>
            <a:endParaRPr lang="en-US" sz="1600" i="0" kern="1200" dirty="0">
              <a:solidFill>
                <a:schemeClr val="dk1"/>
              </a:solidFill>
              <a:effectLst/>
              <a:latin typeface="+mn-lt"/>
              <a:ea typeface="+mn-ea"/>
              <a:cs typeface="+mn-cs"/>
            </a:endParaRPr>
          </a:p>
          <a:p>
            <a:pPr lvl="1">
              <a:lnSpc>
                <a:spcPct val="90000"/>
              </a:lnSpc>
              <a:spcBef>
                <a:spcPts val="300"/>
              </a:spcBef>
            </a:pPr>
            <a:r>
              <a:rPr lang="en-US" altLang="en-US" sz="1600" kern="1200" dirty="0">
                <a:solidFill>
                  <a:schemeClr val="dk1"/>
                </a:solidFill>
                <a:ea typeface="+mn-ea"/>
                <a:cs typeface="+mn-cs"/>
              </a:rPr>
              <a:t>New Work Item on Terminal Audio quality performance and Test methods for Immersive Audio Services, Phase 2 (ATIAS_Ph2)</a:t>
            </a:r>
          </a:p>
          <a:p>
            <a:pPr marL="0" indent="0">
              <a:lnSpc>
                <a:spcPct val="90000"/>
              </a:lnSpc>
              <a:spcBef>
                <a:spcPts val="300"/>
              </a:spcBef>
              <a:buNone/>
            </a:pPr>
            <a:endParaRPr lang="en-US" altLang="en-US" sz="2000" dirty="0"/>
          </a:p>
          <a:p>
            <a:endParaRPr lang="en-US" sz="1600" dirty="0">
              <a:cs typeface="Arial" pitchFamily="34" charset="0"/>
            </a:endParaRPr>
          </a:p>
          <a:p>
            <a:endParaRPr lang="en-US" sz="1600" dirty="0">
              <a:cs typeface="Arial" pitchFamily="34" charset="0"/>
            </a:endParaRPr>
          </a:p>
          <a:p>
            <a:pPr lvl="2"/>
            <a:endParaRPr lang="en-US" sz="1600" dirty="0">
              <a:cs typeface="Arial" pitchFamily="34" charset="0"/>
            </a:endParaRPr>
          </a:p>
          <a:p>
            <a:pPr lvl="1"/>
            <a:endParaRPr lang="en-US" sz="1600" dirty="0"/>
          </a:p>
          <a:p>
            <a:pPr lvl="1"/>
            <a:endParaRPr lang="en-US" sz="1600" dirty="0"/>
          </a:p>
          <a:p>
            <a:pPr lvl="1"/>
            <a:endParaRPr lang="fr-FR" sz="1600"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16F4338-2C8B-45C5-BBCB-5CBF0403C383}"/>
              </a:ext>
            </a:extLst>
          </p:cNvPr>
          <p:cNvSpPr>
            <a:spLocks noGrp="1"/>
          </p:cNvSpPr>
          <p:nvPr>
            <p:ph type="title"/>
          </p:nvPr>
        </p:nvSpPr>
        <p:spPr/>
        <p:txBody>
          <a:bodyPr/>
          <a:lstStyle/>
          <a:p>
            <a:pPr marL="342900" indent="-342900">
              <a:lnSpc>
                <a:spcPct val="90000"/>
              </a:lnSpc>
            </a:pPr>
            <a:r>
              <a:rPr lang="en-US" altLang="en-US" dirty="0">
                <a:solidFill>
                  <a:srgbClr val="FF3300"/>
                </a:solidFill>
              </a:rPr>
              <a:t>CRs to features in Release 17 and earlier</a:t>
            </a:r>
            <a:endParaRPr lang="en-US" altLang="en-US" dirty="0"/>
          </a:p>
        </p:txBody>
      </p:sp>
      <p:sp>
        <p:nvSpPr>
          <p:cNvPr id="2" name="Espace réservé du contenu 1">
            <a:extLst>
              <a:ext uri="{FF2B5EF4-FFF2-40B4-BE49-F238E27FC236}">
                <a16:creationId xmlns:a16="http://schemas.microsoft.com/office/drawing/2014/main" id="{C81F6A6D-8BAF-4BB8-AC46-2C73FC7322B0}"/>
              </a:ext>
            </a:extLst>
          </p:cNvPr>
          <p:cNvSpPr>
            <a:spLocks noGrp="1"/>
          </p:cNvSpPr>
          <p:nvPr>
            <p:ph idx="1"/>
          </p:nvPr>
        </p:nvSpPr>
        <p:spPr/>
        <p:txBody>
          <a:bodyPr/>
          <a:lstStyle/>
          <a:p>
            <a:endParaRPr lang="en-US" sz="1200" dirty="0"/>
          </a:p>
          <a:p>
            <a:endParaRPr lang="en-US" sz="1200" dirty="0"/>
          </a:p>
          <a:p>
            <a:endParaRPr lang="en-US" sz="1200" dirty="0">
              <a:solidFill>
                <a:srgbClr val="000000"/>
              </a:solidFill>
              <a:latin typeface="Arial" panose="020B0604020202020204" pitchFamily="34" charset="0"/>
            </a:endParaRPr>
          </a:p>
          <a:p>
            <a:endParaRPr lang="en-US" sz="1200" b="0" i="0" u="none" strike="noStrike" dirty="0">
              <a:solidFill>
                <a:srgbClr val="000000"/>
              </a:solidFill>
              <a:effectLst/>
              <a:latin typeface="Arial" panose="020B0604020202020204" pitchFamily="34" charset="0"/>
            </a:endParaRPr>
          </a:p>
          <a:p>
            <a:endParaRPr lang="en-US" sz="1200" b="0" i="0" u="none" strike="noStrike" dirty="0">
              <a:solidFill>
                <a:srgbClr val="000000"/>
              </a:solidFill>
              <a:effectLst/>
              <a:latin typeface="Arial" panose="020B0604020202020204" pitchFamily="34" charset="0"/>
            </a:endParaRPr>
          </a:p>
          <a:p>
            <a:endParaRPr lang="en-US" sz="1200" dirty="0">
              <a:solidFill>
                <a:srgbClr val="000000"/>
              </a:solidFill>
              <a:latin typeface="Arial" panose="020B0604020202020204" pitchFamily="34" charset="0"/>
            </a:endParaRPr>
          </a:p>
          <a:p>
            <a:endParaRPr lang="en-US" sz="1200" b="0" i="0" u="none" strike="noStrike" dirty="0">
              <a:solidFill>
                <a:srgbClr val="000000"/>
              </a:solidFill>
              <a:effectLs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pPr marL="0" indent="0">
              <a:buNone/>
            </a:pPr>
            <a:endParaRPr lang="en-US" sz="1200" dirty="0">
              <a:highlight>
                <a:srgbClr val="FFFF00"/>
              </a:highlight>
            </a:endParaRPr>
          </a:p>
          <a:p>
            <a:endParaRPr lang="en-US" sz="1200" dirty="0"/>
          </a:p>
        </p:txBody>
      </p:sp>
      <p:graphicFrame>
        <p:nvGraphicFramePr>
          <p:cNvPr id="7" name="Table 6">
            <a:extLst>
              <a:ext uri="{FF2B5EF4-FFF2-40B4-BE49-F238E27FC236}">
                <a16:creationId xmlns:a16="http://schemas.microsoft.com/office/drawing/2014/main" id="{514B237F-13FF-6122-3AA1-F9667EB8E081}"/>
              </a:ext>
            </a:extLst>
          </p:cNvPr>
          <p:cNvGraphicFramePr>
            <a:graphicFrameLocks noGrp="1"/>
          </p:cNvGraphicFramePr>
          <p:nvPr>
            <p:extLst>
              <p:ext uri="{D42A27DB-BD31-4B8C-83A1-F6EECF244321}">
                <p14:modId xmlns:p14="http://schemas.microsoft.com/office/powerpoint/2010/main" val="1196002492"/>
              </p:ext>
            </p:extLst>
          </p:nvPr>
        </p:nvGraphicFramePr>
        <p:xfrm>
          <a:off x="1352358" y="1454150"/>
          <a:ext cx="8534400" cy="1090248"/>
        </p:xfrm>
        <a:graphic>
          <a:graphicData uri="http://schemas.openxmlformats.org/drawingml/2006/table">
            <a:tbl>
              <a:tblPr firstRow="1" firstCol="1" bandRow="1">
                <a:tableStyleId>{5C22544A-7EE6-4342-B048-85BDC9FD1C3A}</a:tableStyleId>
              </a:tblPr>
              <a:tblGrid>
                <a:gridCol w="593090">
                  <a:extLst>
                    <a:ext uri="{9D8B030D-6E8A-4147-A177-3AD203B41FA5}">
                      <a16:colId xmlns:a16="http://schemas.microsoft.com/office/drawing/2014/main" val="223552310"/>
                    </a:ext>
                  </a:extLst>
                </a:gridCol>
                <a:gridCol w="2296160">
                  <a:extLst>
                    <a:ext uri="{9D8B030D-6E8A-4147-A177-3AD203B41FA5}">
                      <a16:colId xmlns:a16="http://schemas.microsoft.com/office/drawing/2014/main" val="2095665933"/>
                    </a:ext>
                  </a:extLst>
                </a:gridCol>
                <a:gridCol w="1223771">
                  <a:extLst>
                    <a:ext uri="{9D8B030D-6E8A-4147-A177-3AD203B41FA5}">
                      <a16:colId xmlns:a16="http://schemas.microsoft.com/office/drawing/2014/main" val="2624477419"/>
                    </a:ext>
                  </a:extLst>
                </a:gridCol>
                <a:gridCol w="543434">
                  <a:extLst>
                    <a:ext uri="{9D8B030D-6E8A-4147-A177-3AD203B41FA5}">
                      <a16:colId xmlns:a16="http://schemas.microsoft.com/office/drawing/2014/main" val="1746394226"/>
                    </a:ext>
                  </a:extLst>
                </a:gridCol>
                <a:gridCol w="465455">
                  <a:extLst>
                    <a:ext uri="{9D8B030D-6E8A-4147-A177-3AD203B41FA5}">
                      <a16:colId xmlns:a16="http://schemas.microsoft.com/office/drawing/2014/main" val="3456726125"/>
                    </a:ext>
                  </a:extLst>
                </a:gridCol>
                <a:gridCol w="511175">
                  <a:extLst>
                    <a:ext uri="{9D8B030D-6E8A-4147-A177-3AD203B41FA5}">
                      <a16:colId xmlns:a16="http://schemas.microsoft.com/office/drawing/2014/main" val="3357795607"/>
                    </a:ext>
                  </a:extLst>
                </a:gridCol>
                <a:gridCol w="889000">
                  <a:extLst>
                    <a:ext uri="{9D8B030D-6E8A-4147-A177-3AD203B41FA5}">
                      <a16:colId xmlns:a16="http://schemas.microsoft.com/office/drawing/2014/main" val="1686251580"/>
                    </a:ext>
                  </a:extLst>
                </a:gridCol>
                <a:gridCol w="410845">
                  <a:extLst>
                    <a:ext uri="{9D8B030D-6E8A-4147-A177-3AD203B41FA5}">
                      <a16:colId xmlns:a16="http://schemas.microsoft.com/office/drawing/2014/main" val="3341701467"/>
                    </a:ext>
                  </a:extLst>
                </a:gridCol>
                <a:gridCol w="445135">
                  <a:extLst>
                    <a:ext uri="{9D8B030D-6E8A-4147-A177-3AD203B41FA5}">
                      <a16:colId xmlns:a16="http://schemas.microsoft.com/office/drawing/2014/main" val="3272701879"/>
                    </a:ext>
                  </a:extLst>
                </a:gridCol>
                <a:gridCol w="483235">
                  <a:extLst>
                    <a:ext uri="{9D8B030D-6E8A-4147-A177-3AD203B41FA5}">
                      <a16:colId xmlns:a16="http://schemas.microsoft.com/office/drawing/2014/main" val="2939900859"/>
                    </a:ext>
                  </a:extLst>
                </a:gridCol>
                <a:gridCol w="673100">
                  <a:extLst>
                    <a:ext uri="{9D8B030D-6E8A-4147-A177-3AD203B41FA5}">
                      <a16:colId xmlns:a16="http://schemas.microsoft.com/office/drawing/2014/main" val="1547907693"/>
                    </a:ext>
                  </a:extLst>
                </a:gridCol>
              </a:tblGrid>
              <a:tr h="595367">
                <a:tc>
                  <a:txBody>
                    <a:bodyPr/>
                    <a:lstStyle/>
                    <a:p>
                      <a:pPr marL="0" marR="0" algn="ctr">
                        <a:lnSpc>
                          <a:spcPct val="107000"/>
                        </a:lnSpc>
                        <a:spcBef>
                          <a:spcPts val="0"/>
                        </a:spcBef>
                        <a:spcAft>
                          <a:spcPts val="0"/>
                        </a:spcAft>
                      </a:pPr>
                      <a:r>
                        <a:rPr lang="en-GB" sz="900" kern="0">
                          <a:effectLst/>
                        </a:rPr>
                        <a:t>TDoc</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Title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TDoc Status</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Release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Spec</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Version</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Related WIs</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CR</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CR revision</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CR category</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TSG CR Pack</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9321454"/>
                  </a:ext>
                </a:extLst>
              </a:tr>
              <a:tr h="255877">
                <a:tc>
                  <a:txBody>
                    <a:bodyPr/>
                    <a:lstStyle/>
                    <a:p>
                      <a:pPr marL="0" marR="0">
                        <a:lnSpc>
                          <a:spcPct val="107000"/>
                        </a:lnSpc>
                        <a:spcBef>
                          <a:spcPts val="0"/>
                        </a:spcBef>
                        <a:spcAft>
                          <a:spcPts val="0"/>
                        </a:spcAft>
                      </a:pPr>
                      <a:r>
                        <a:rPr lang="en-GB" sz="800" u="sng" kern="0">
                          <a:effectLst/>
                          <a:hlinkClick r:id="rId2"/>
                        </a:rPr>
                        <a:t>S4-241399</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[5MBUSA] Radio parameters alignment</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dirty="0">
                          <a:effectLst/>
                        </a:rPr>
                        <a:t>agreed</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3"/>
                        </a:rPr>
                        <a:t>Rel-17</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4"/>
                        </a:rPr>
                        <a:t>26.502</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17.7.0</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5"/>
                        </a:rPr>
                        <a:t>5MBUSA</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0032</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2</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F</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SP-241110</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2378479"/>
                  </a:ext>
                </a:extLst>
              </a:tr>
              <a:tr h="239004">
                <a:tc>
                  <a:txBody>
                    <a:bodyPr/>
                    <a:lstStyle/>
                    <a:p>
                      <a:pPr marL="0" marR="0">
                        <a:lnSpc>
                          <a:spcPct val="107000"/>
                        </a:lnSpc>
                        <a:spcBef>
                          <a:spcPts val="0"/>
                        </a:spcBef>
                        <a:spcAft>
                          <a:spcPts val="0"/>
                        </a:spcAft>
                      </a:pPr>
                      <a:r>
                        <a:rPr lang="en-GB" sz="800" u="sng" kern="0">
                          <a:effectLst/>
                          <a:hlinkClick r:id="rId6"/>
                        </a:rPr>
                        <a:t>S4-241400</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dirty="0">
                          <a:effectLst/>
                        </a:rPr>
                        <a:t>[5MBUSA, TEI18] Radio parameters alignment</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rPr>
                        <a:t>agreed</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7"/>
                        </a:rPr>
                        <a:t>Rel-18</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4"/>
                        </a:rPr>
                        <a:t>26.502</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18.1.0</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5MBUSA, TEI18</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0031</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A</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dirty="0">
                          <a:effectLst/>
                        </a:rPr>
                        <a:t>SP-241110</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7227802"/>
                  </a:ext>
                </a:extLst>
              </a:tr>
            </a:tbl>
          </a:graphicData>
        </a:graphic>
      </p:graphicFrame>
      <p:graphicFrame>
        <p:nvGraphicFramePr>
          <p:cNvPr id="9" name="Table 8">
            <a:extLst>
              <a:ext uri="{FF2B5EF4-FFF2-40B4-BE49-F238E27FC236}">
                <a16:creationId xmlns:a16="http://schemas.microsoft.com/office/drawing/2014/main" id="{9A844A9B-9B8D-8667-1BA9-3BB7D228B40D}"/>
              </a:ext>
            </a:extLst>
          </p:cNvPr>
          <p:cNvGraphicFramePr>
            <a:graphicFrameLocks noGrp="1"/>
          </p:cNvGraphicFramePr>
          <p:nvPr>
            <p:extLst>
              <p:ext uri="{D42A27DB-BD31-4B8C-83A1-F6EECF244321}">
                <p14:modId xmlns:p14="http://schemas.microsoft.com/office/powerpoint/2010/main" val="2711528404"/>
              </p:ext>
            </p:extLst>
          </p:nvPr>
        </p:nvGraphicFramePr>
        <p:xfrm>
          <a:off x="1352358" y="3134272"/>
          <a:ext cx="8534400" cy="1216874"/>
        </p:xfrm>
        <a:graphic>
          <a:graphicData uri="http://schemas.openxmlformats.org/drawingml/2006/table">
            <a:tbl>
              <a:tblPr firstRow="1" firstCol="1" bandRow="1">
                <a:tableStyleId>{5C22544A-7EE6-4342-B048-85BDC9FD1C3A}</a:tableStyleId>
              </a:tblPr>
              <a:tblGrid>
                <a:gridCol w="593090">
                  <a:extLst>
                    <a:ext uri="{9D8B030D-6E8A-4147-A177-3AD203B41FA5}">
                      <a16:colId xmlns:a16="http://schemas.microsoft.com/office/drawing/2014/main" val="1988678634"/>
                    </a:ext>
                  </a:extLst>
                </a:gridCol>
                <a:gridCol w="2297430">
                  <a:extLst>
                    <a:ext uri="{9D8B030D-6E8A-4147-A177-3AD203B41FA5}">
                      <a16:colId xmlns:a16="http://schemas.microsoft.com/office/drawing/2014/main" val="3350943087"/>
                    </a:ext>
                  </a:extLst>
                </a:gridCol>
                <a:gridCol w="1233012">
                  <a:extLst>
                    <a:ext uri="{9D8B030D-6E8A-4147-A177-3AD203B41FA5}">
                      <a16:colId xmlns:a16="http://schemas.microsoft.com/office/drawing/2014/main" val="4235915338"/>
                    </a:ext>
                  </a:extLst>
                </a:gridCol>
                <a:gridCol w="534828">
                  <a:extLst>
                    <a:ext uri="{9D8B030D-6E8A-4147-A177-3AD203B41FA5}">
                      <a16:colId xmlns:a16="http://schemas.microsoft.com/office/drawing/2014/main" val="1112502830"/>
                    </a:ext>
                  </a:extLst>
                </a:gridCol>
                <a:gridCol w="465455">
                  <a:extLst>
                    <a:ext uri="{9D8B030D-6E8A-4147-A177-3AD203B41FA5}">
                      <a16:colId xmlns:a16="http://schemas.microsoft.com/office/drawing/2014/main" val="1514304562"/>
                    </a:ext>
                  </a:extLst>
                </a:gridCol>
                <a:gridCol w="511175">
                  <a:extLst>
                    <a:ext uri="{9D8B030D-6E8A-4147-A177-3AD203B41FA5}">
                      <a16:colId xmlns:a16="http://schemas.microsoft.com/office/drawing/2014/main" val="1205039976"/>
                    </a:ext>
                  </a:extLst>
                </a:gridCol>
                <a:gridCol w="885825">
                  <a:extLst>
                    <a:ext uri="{9D8B030D-6E8A-4147-A177-3AD203B41FA5}">
                      <a16:colId xmlns:a16="http://schemas.microsoft.com/office/drawing/2014/main" val="688863641"/>
                    </a:ext>
                  </a:extLst>
                </a:gridCol>
                <a:gridCol w="411480">
                  <a:extLst>
                    <a:ext uri="{9D8B030D-6E8A-4147-A177-3AD203B41FA5}">
                      <a16:colId xmlns:a16="http://schemas.microsoft.com/office/drawing/2014/main" val="1519989438"/>
                    </a:ext>
                  </a:extLst>
                </a:gridCol>
                <a:gridCol w="445135">
                  <a:extLst>
                    <a:ext uri="{9D8B030D-6E8A-4147-A177-3AD203B41FA5}">
                      <a16:colId xmlns:a16="http://schemas.microsoft.com/office/drawing/2014/main" val="3258982908"/>
                    </a:ext>
                  </a:extLst>
                </a:gridCol>
                <a:gridCol w="483235">
                  <a:extLst>
                    <a:ext uri="{9D8B030D-6E8A-4147-A177-3AD203B41FA5}">
                      <a16:colId xmlns:a16="http://schemas.microsoft.com/office/drawing/2014/main" val="2208723295"/>
                    </a:ext>
                  </a:extLst>
                </a:gridCol>
                <a:gridCol w="673735">
                  <a:extLst>
                    <a:ext uri="{9D8B030D-6E8A-4147-A177-3AD203B41FA5}">
                      <a16:colId xmlns:a16="http://schemas.microsoft.com/office/drawing/2014/main" val="261690097"/>
                    </a:ext>
                  </a:extLst>
                </a:gridCol>
              </a:tblGrid>
              <a:tr h="346709">
                <a:tc>
                  <a:txBody>
                    <a:bodyPr/>
                    <a:lstStyle/>
                    <a:p>
                      <a:pPr marL="0" marR="0" algn="ctr">
                        <a:lnSpc>
                          <a:spcPct val="107000"/>
                        </a:lnSpc>
                        <a:spcBef>
                          <a:spcPts val="0"/>
                        </a:spcBef>
                        <a:spcAft>
                          <a:spcPts val="0"/>
                        </a:spcAft>
                      </a:pPr>
                      <a:r>
                        <a:rPr lang="en-GB" sz="900" kern="0">
                          <a:effectLst/>
                        </a:rPr>
                        <a:t>TDoc</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Title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dirty="0" err="1">
                          <a:effectLst/>
                        </a:rPr>
                        <a:t>TDoc</a:t>
                      </a:r>
                      <a:r>
                        <a:rPr lang="en-GB" sz="900" kern="0" dirty="0">
                          <a:effectLst/>
                        </a:rPr>
                        <a:t> Status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Release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Spec</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Version</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Related WIs</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CR</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CR revision</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CR category</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TSG CR Pack</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1255263"/>
                  </a:ext>
                </a:extLst>
              </a:tr>
              <a:tr h="389026">
                <a:tc>
                  <a:txBody>
                    <a:bodyPr/>
                    <a:lstStyle/>
                    <a:p>
                      <a:pPr marL="0" marR="0">
                        <a:lnSpc>
                          <a:spcPct val="107000"/>
                        </a:lnSpc>
                        <a:spcBef>
                          <a:spcPts val="0"/>
                        </a:spcBef>
                        <a:spcAft>
                          <a:spcPts val="0"/>
                        </a:spcAft>
                      </a:pPr>
                      <a:r>
                        <a:rPr lang="en-GB" sz="800" u="sng" kern="0">
                          <a:effectLst/>
                          <a:hlinkClick r:id="rId8"/>
                        </a:rPr>
                        <a:t>S4-241401</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dirty="0">
                          <a:effectLst/>
                        </a:rPr>
                        <a:t>[5MBP3] Make radio parameters optional</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rPr>
                        <a:t>agreed</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3"/>
                        </a:rPr>
                        <a:t>Rel-17</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9"/>
                        </a:rPr>
                        <a:t>26.517</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17.6.0</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dirty="0">
                          <a:effectLst/>
                          <a:hlinkClick r:id="rId10"/>
                        </a:rPr>
                        <a:t>5MBP3</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0022</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F</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SP-241109</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4865153"/>
                  </a:ext>
                </a:extLst>
              </a:tr>
              <a:tr h="392936">
                <a:tc>
                  <a:txBody>
                    <a:bodyPr/>
                    <a:lstStyle/>
                    <a:p>
                      <a:pPr marL="0" marR="0">
                        <a:lnSpc>
                          <a:spcPct val="107000"/>
                        </a:lnSpc>
                        <a:spcBef>
                          <a:spcPts val="0"/>
                        </a:spcBef>
                        <a:spcAft>
                          <a:spcPts val="0"/>
                        </a:spcAft>
                      </a:pPr>
                      <a:r>
                        <a:rPr lang="en-GB" sz="800" u="sng" kern="0">
                          <a:effectLst/>
                          <a:hlinkClick r:id="rId11"/>
                        </a:rPr>
                        <a:t>S4-241402</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dirty="0">
                          <a:effectLst/>
                        </a:rPr>
                        <a:t>[5MBP3, TEI18] Make radio parameters optional</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dirty="0">
                          <a:effectLst/>
                        </a:rPr>
                        <a:t>agreed</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7"/>
                        </a:rPr>
                        <a:t>Rel-18</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9"/>
                        </a:rPr>
                        <a:t>26.517</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18.1.0</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10"/>
                        </a:rPr>
                        <a:t>5MBP3</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0021</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A</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dirty="0">
                          <a:effectLst/>
                        </a:rPr>
                        <a:t>SP-241109</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46100730"/>
                  </a:ext>
                </a:extLst>
              </a:tr>
            </a:tbl>
          </a:graphicData>
        </a:graphic>
      </p:graphicFrame>
    </p:spTree>
    <p:extLst>
      <p:ext uri="{BB962C8B-B14F-4D97-AF65-F5344CB8AC3E}">
        <p14:creationId xmlns:p14="http://schemas.microsoft.com/office/powerpoint/2010/main" val="231760705"/>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16F4338-2C8B-45C5-BBCB-5CBF0403C383}"/>
              </a:ext>
            </a:extLst>
          </p:cNvPr>
          <p:cNvSpPr>
            <a:spLocks noGrp="1"/>
          </p:cNvSpPr>
          <p:nvPr>
            <p:ph type="title"/>
          </p:nvPr>
        </p:nvSpPr>
        <p:spPr/>
        <p:txBody>
          <a:bodyPr/>
          <a:lstStyle/>
          <a:p>
            <a:pPr marL="342900" indent="-342900">
              <a:lnSpc>
                <a:spcPct val="90000"/>
              </a:lnSpc>
            </a:pPr>
            <a:r>
              <a:rPr lang="en-US" altLang="en-US" dirty="0">
                <a:solidFill>
                  <a:srgbClr val="FF3300"/>
                </a:solidFill>
              </a:rPr>
              <a:t>CRs to Release 18</a:t>
            </a:r>
            <a:endParaRPr lang="en-US" altLang="en-US" dirty="0"/>
          </a:p>
        </p:txBody>
      </p:sp>
      <p:sp>
        <p:nvSpPr>
          <p:cNvPr id="2" name="Espace réservé du contenu 1">
            <a:extLst>
              <a:ext uri="{FF2B5EF4-FFF2-40B4-BE49-F238E27FC236}">
                <a16:creationId xmlns:a16="http://schemas.microsoft.com/office/drawing/2014/main" id="{C81F6A6D-8BAF-4BB8-AC46-2C73FC7322B0}"/>
              </a:ext>
            </a:extLst>
          </p:cNvPr>
          <p:cNvSpPr>
            <a:spLocks noGrp="1"/>
          </p:cNvSpPr>
          <p:nvPr>
            <p:ph idx="1"/>
          </p:nvPr>
        </p:nvSpPr>
        <p:spPr/>
        <p:txBody>
          <a:bodyPr/>
          <a:lstStyle/>
          <a:p>
            <a:endParaRPr lang="en-US" sz="1200" dirty="0"/>
          </a:p>
          <a:p>
            <a:endParaRPr lang="en-US" sz="1200" dirty="0"/>
          </a:p>
          <a:p>
            <a:endParaRPr lang="en-US" sz="1200" dirty="0">
              <a:solidFill>
                <a:srgbClr val="000000"/>
              </a:solidFill>
              <a:latin typeface="Arial" panose="020B0604020202020204" pitchFamily="34" charset="0"/>
            </a:endParaRPr>
          </a:p>
          <a:p>
            <a:endParaRPr lang="en-US" sz="1200" b="0" i="0" u="none" strike="noStrike" dirty="0">
              <a:solidFill>
                <a:srgbClr val="000000"/>
              </a:solidFill>
              <a:effectLst/>
              <a:latin typeface="Arial" panose="020B0604020202020204" pitchFamily="34" charset="0"/>
            </a:endParaRPr>
          </a:p>
          <a:p>
            <a:endParaRPr lang="en-US" sz="1200" b="0" i="0" u="none" strike="noStrike" dirty="0">
              <a:solidFill>
                <a:srgbClr val="000000"/>
              </a:solidFill>
              <a:effectLst/>
              <a:latin typeface="Arial" panose="020B0604020202020204" pitchFamily="34" charset="0"/>
            </a:endParaRPr>
          </a:p>
          <a:p>
            <a:endParaRPr lang="en-US" sz="1200" dirty="0">
              <a:solidFill>
                <a:srgbClr val="000000"/>
              </a:solidFill>
              <a:latin typeface="Arial" panose="020B0604020202020204" pitchFamily="34" charset="0"/>
            </a:endParaRPr>
          </a:p>
          <a:p>
            <a:endParaRPr lang="en-US" sz="1200" b="0" i="0" u="none" strike="noStrike" dirty="0">
              <a:solidFill>
                <a:srgbClr val="000000"/>
              </a:solidFill>
              <a:effectLs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pPr marL="0" indent="0">
              <a:buNone/>
            </a:pPr>
            <a:endParaRPr lang="en-US" sz="1200" dirty="0">
              <a:highlight>
                <a:srgbClr val="FFFF00"/>
              </a:highlight>
            </a:endParaRPr>
          </a:p>
          <a:p>
            <a:endParaRPr lang="en-US" sz="1200" dirty="0"/>
          </a:p>
        </p:txBody>
      </p:sp>
      <p:graphicFrame>
        <p:nvGraphicFramePr>
          <p:cNvPr id="5" name="Table 4">
            <a:extLst>
              <a:ext uri="{FF2B5EF4-FFF2-40B4-BE49-F238E27FC236}">
                <a16:creationId xmlns:a16="http://schemas.microsoft.com/office/drawing/2014/main" id="{60FC7A8A-FD44-6C5D-067F-0A76140FFD52}"/>
              </a:ext>
            </a:extLst>
          </p:cNvPr>
          <p:cNvGraphicFramePr>
            <a:graphicFrameLocks noGrp="1"/>
          </p:cNvGraphicFramePr>
          <p:nvPr>
            <p:extLst>
              <p:ext uri="{D42A27DB-BD31-4B8C-83A1-F6EECF244321}">
                <p14:modId xmlns:p14="http://schemas.microsoft.com/office/powerpoint/2010/main" val="2648576349"/>
              </p:ext>
            </p:extLst>
          </p:nvPr>
        </p:nvGraphicFramePr>
        <p:xfrm>
          <a:off x="1597572" y="1371600"/>
          <a:ext cx="7905997" cy="4040976"/>
        </p:xfrm>
        <a:graphic>
          <a:graphicData uri="http://schemas.openxmlformats.org/drawingml/2006/table">
            <a:tbl>
              <a:tblPr/>
              <a:tblGrid>
                <a:gridCol w="738303">
                  <a:extLst>
                    <a:ext uri="{9D8B030D-6E8A-4147-A177-3AD203B41FA5}">
                      <a16:colId xmlns:a16="http://schemas.microsoft.com/office/drawing/2014/main" val="2212520651"/>
                    </a:ext>
                  </a:extLst>
                </a:gridCol>
                <a:gridCol w="2953213">
                  <a:extLst>
                    <a:ext uri="{9D8B030D-6E8A-4147-A177-3AD203B41FA5}">
                      <a16:colId xmlns:a16="http://schemas.microsoft.com/office/drawing/2014/main" val="520891430"/>
                    </a:ext>
                  </a:extLst>
                </a:gridCol>
                <a:gridCol w="1138218">
                  <a:extLst>
                    <a:ext uri="{9D8B030D-6E8A-4147-A177-3AD203B41FA5}">
                      <a16:colId xmlns:a16="http://schemas.microsoft.com/office/drawing/2014/main" val="3234967971"/>
                    </a:ext>
                  </a:extLst>
                </a:gridCol>
                <a:gridCol w="1092074">
                  <a:extLst>
                    <a:ext uri="{9D8B030D-6E8A-4147-A177-3AD203B41FA5}">
                      <a16:colId xmlns:a16="http://schemas.microsoft.com/office/drawing/2014/main" val="3570801888"/>
                    </a:ext>
                  </a:extLst>
                </a:gridCol>
                <a:gridCol w="1984189">
                  <a:extLst>
                    <a:ext uri="{9D8B030D-6E8A-4147-A177-3AD203B41FA5}">
                      <a16:colId xmlns:a16="http://schemas.microsoft.com/office/drawing/2014/main" val="3263491233"/>
                    </a:ext>
                  </a:extLst>
                </a:gridCol>
              </a:tblGrid>
              <a:tr h="336748">
                <a:tc>
                  <a:txBody>
                    <a:bodyPr/>
                    <a:lstStyle/>
                    <a:p>
                      <a:pPr algn="ctr" fontAlgn="t"/>
                      <a:r>
                        <a:rPr lang="en-US" sz="900" b="1" i="0" u="none" strike="noStrike">
                          <a:solidFill>
                            <a:srgbClr val="FFFFFF"/>
                          </a:solidFill>
                          <a:effectLst/>
                          <a:latin typeface="Arial" panose="020B0604020202020204" pitchFamily="34" charset="0"/>
                        </a:rPr>
                        <a:t>TDoc</a:t>
                      </a:r>
                    </a:p>
                  </a:txBody>
                  <a:tcPr marL="0" marR="0" marT="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75B91A"/>
                    </a:solidFill>
                  </a:tcPr>
                </a:tc>
                <a:tc>
                  <a:txBody>
                    <a:bodyPr/>
                    <a:lstStyle/>
                    <a:p>
                      <a:pPr algn="ctr" fontAlgn="t"/>
                      <a:r>
                        <a:rPr lang="en-US" sz="900" b="1" i="0" u="none" strike="noStrike">
                          <a:solidFill>
                            <a:srgbClr val="FFFFFF"/>
                          </a:solidFill>
                          <a:effectLst/>
                          <a:latin typeface="Arial" panose="020B0604020202020204" pitchFamily="34" charset="0"/>
                        </a:rPr>
                        <a:t>Title</a:t>
                      </a:r>
                    </a:p>
                  </a:txBody>
                  <a:tcPr marL="0" marR="0" marT="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75B91A"/>
                    </a:solidFill>
                  </a:tcPr>
                </a:tc>
                <a:tc>
                  <a:txBody>
                    <a:bodyPr/>
                    <a:lstStyle/>
                    <a:p>
                      <a:pPr algn="ctr" fontAlgn="t"/>
                      <a:r>
                        <a:rPr lang="en-US" sz="900" b="1" i="0" u="none" strike="noStrike">
                          <a:solidFill>
                            <a:srgbClr val="FFFFFF"/>
                          </a:solidFill>
                          <a:effectLst/>
                          <a:latin typeface="Arial" panose="020B0604020202020204" pitchFamily="34" charset="0"/>
                        </a:rPr>
                        <a:t>Source</a:t>
                      </a:r>
                    </a:p>
                  </a:txBody>
                  <a:tcPr marL="0" marR="0" marT="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75B91A"/>
                    </a:solidFill>
                  </a:tcPr>
                </a:tc>
                <a:tc>
                  <a:txBody>
                    <a:bodyPr/>
                    <a:lstStyle/>
                    <a:p>
                      <a:pPr algn="ctr" fontAlgn="t"/>
                      <a:r>
                        <a:rPr lang="en-US" sz="900" b="1" i="0" u="none" strike="noStrike">
                          <a:solidFill>
                            <a:srgbClr val="FFFFFF"/>
                          </a:solidFill>
                          <a:effectLst/>
                          <a:latin typeface="Arial" panose="020B0604020202020204" pitchFamily="34" charset="0"/>
                        </a:rPr>
                        <a:t>Agenda item</a:t>
                      </a:r>
                    </a:p>
                  </a:txBody>
                  <a:tcPr marL="0" marR="0" marT="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75B91A"/>
                    </a:solidFill>
                  </a:tcPr>
                </a:tc>
                <a:tc>
                  <a:txBody>
                    <a:bodyPr/>
                    <a:lstStyle/>
                    <a:p>
                      <a:pPr algn="ctr" fontAlgn="t"/>
                      <a:r>
                        <a:rPr lang="en-US" sz="900" b="1" i="0" u="none" strike="noStrike">
                          <a:solidFill>
                            <a:srgbClr val="FFFFFF"/>
                          </a:solidFill>
                          <a:effectLst/>
                          <a:latin typeface="Arial" panose="020B0604020202020204" pitchFamily="34" charset="0"/>
                        </a:rPr>
                        <a:t>Agenda item description</a:t>
                      </a:r>
                    </a:p>
                  </a:txBody>
                  <a:tcPr marL="0" marR="0" marT="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75B91A"/>
                    </a:solidFill>
                  </a:tcPr>
                </a:tc>
                <a:extLst>
                  <a:ext uri="{0D108BD9-81ED-4DB2-BD59-A6C34878D82A}">
                    <a16:rowId xmlns:a16="http://schemas.microsoft.com/office/drawing/2014/main" val="2039056180"/>
                  </a:ext>
                </a:extLst>
              </a:tr>
              <a:tr h="336748">
                <a:tc>
                  <a:txBody>
                    <a:bodyPr/>
                    <a:lstStyle/>
                    <a:p>
                      <a:pPr algn="l" fontAlgn="t"/>
                      <a:r>
                        <a:rPr lang="en-US" sz="800" b="0" i="0" u="none" strike="noStrike">
                          <a:solidFill>
                            <a:srgbClr val="000000"/>
                          </a:solidFill>
                          <a:effectLst/>
                          <a:latin typeface="Arial" panose="020B0604020202020204" pitchFamily="34" charset="0"/>
                        </a:rPr>
                        <a:t>SP-241106</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WIs 5G_MEDIA_MTSI_ext, TEI18</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3702952892"/>
                  </a:ext>
                </a:extLst>
              </a:tr>
              <a:tr h="336748">
                <a:tc>
                  <a:txBody>
                    <a:bodyPr/>
                    <a:lstStyle/>
                    <a:p>
                      <a:pPr algn="l" fontAlgn="t"/>
                      <a:r>
                        <a:rPr lang="en-US" sz="800" b="0" i="0" u="none" strike="noStrike">
                          <a:solidFill>
                            <a:srgbClr val="000000"/>
                          </a:solidFill>
                          <a:effectLst/>
                          <a:latin typeface="Arial" panose="020B0604020202020204" pitchFamily="34" charset="0"/>
                        </a:rPr>
                        <a:t>SP-241107</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 5GMS_Ph2</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3436317566"/>
                  </a:ext>
                </a:extLst>
              </a:tr>
              <a:tr h="336748">
                <a:tc>
                  <a:txBody>
                    <a:bodyPr/>
                    <a:lstStyle/>
                    <a:p>
                      <a:pPr algn="l" fontAlgn="t"/>
                      <a:r>
                        <a:rPr lang="en-US" sz="800" b="0" i="0" u="none" strike="noStrike">
                          <a:solidFill>
                            <a:srgbClr val="000000"/>
                          </a:solidFill>
                          <a:effectLst/>
                          <a:latin typeface="Arial" panose="020B0604020202020204" pitchFamily="34" charset="0"/>
                        </a:rPr>
                        <a:t>SP-241111</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 GA4RTAR</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2237503832"/>
                  </a:ext>
                </a:extLst>
              </a:tr>
              <a:tr h="336748">
                <a:tc>
                  <a:txBody>
                    <a:bodyPr/>
                    <a:lstStyle/>
                    <a:p>
                      <a:pPr algn="l" fontAlgn="t"/>
                      <a:r>
                        <a:rPr lang="en-US" sz="800" b="0" i="0" u="none" strike="noStrike">
                          <a:solidFill>
                            <a:srgbClr val="000000"/>
                          </a:solidFill>
                          <a:effectLst/>
                          <a:latin typeface="Arial" panose="020B0604020202020204" pitchFamily="34" charset="0"/>
                        </a:rPr>
                        <a:t>SP-241113</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 iRTCW</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3805153751"/>
                  </a:ext>
                </a:extLst>
              </a:tr>
              <a:tr h="336748">
                <a:tc>
                  <a:txBody>
                    <a:bodyPr/>
                    <a:lstStyle/>
                    <a:p>
                      <a:pPr algn="l" fontAlgn="t"/>
                      <a:r>
                        <a:rPr lang="en-US" sz="800" b="0" i="0" u="none" strike="noStrike">
                          <a:solidFill>
                            <a:srgbClr val="000000"/>
                          </a:solidFill>
                          <a:effectLst/>
                          <a:latin typeface="Arial" panose="020B0604020202020204" pitchFamily="34" charset="0"/>
                        </a:rPr>
                        <a:t>SP-241114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 ISAR</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3774329034"/>
                  </a:ext>
                </a:extLst>
              </a:tr>
              <a:tr h="336748">
                <a:tc>
                  <a:txBody>
                    <a:bodyPr/>
                    <a:lstStyle/>
                    <a:p>
                      <a:pPr algn="l" fontAlgn="t"/>
                      <a:r>
                        <a:rPr lang="en-US" sz="800" b="0" i="0" u="none" strike="noStrike">
                          <a:solidFill>
                            <a:srgbClr val="000000"/>
                          </a:solidFill>
                          <a:effectLst/>
                          <a:latin typeface="Arial" panose="020B0604020202020204" pitchFamily="34" charset="0"/>
                        </a:rPr>
                        <a:t>SP-241115</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IVAS_Codec</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3017985650"/>
                  </a:ext>
                </a:extLst>
              </a:tr>
              <a:tr h="336748">
                <a:tc>
                  <a:txBody>
                    <a:bodyPr/>
                    <a:lstStyle/>
                    <a:p>
                      <a:pPr algn="l" fontAlgn="t"/>
                      <a:r>
                        <a:rPr lang="en-US" sz="800" b="0" i="0" u="none" strike="noStrike">
                          <a:solidFill>
                            <a:srgbClr val="000000"/>
                          </a:solidFill>
                          <a:effectLst/>
                          <a:latin typeface="Arial" panose="020B0604020202020204" pitchFamily="34" charset="0"/>
                        </a:rPr>
                        <a:t>SP-241116</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WIs PSS_MBMS_OMTV, TEI18</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2663772487"/>
                  </a:ext>
                </a:extLst>
              </a:tr>
              <a:tr h="336748">
                <a:tc>
                  <a:txBody>
                    <a:bodyPr/>
                    <a:lstStyle/>
                    <a:p>
                      <a:pPr algn="l" fontAlgn="t"/>
                      <a:r>
                        <a:rPr lang="en-US" sz="800" b="0" i="0" u="none" strike="noStrike">
                          <a:solidFill>
                            <a:srgbClr val="000000"/>
                          </a:solidFill>
                          <a:effectLst/>
                          <a:latin typeface="Arial" panose="020B0604020202020204" pitchFamily="34" charset="0"/>
                        </a:rPr>
                        <a:t>SP-241117</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 SR_MSE</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3580227145"/>
                  </a:ext>
                </a:extLst>
              </a:tr>
              <a:tr h="336748">
                <a:tc>
                  <a:txBody>
                    <a:bodyPr/>
                    <a:lstStyle/>
                    <a:p>
                      <a:pPr algn="l" fontAlgn="t"/>
                      <a:r>
                        <a:rPr lang="en-US" sz="800" b="0" i="0" u="none" strike="noStrike">
                          <a:solidFill>
                            <a:srgbClr val="000000"/>
                          </a:solidFill>
                          <a:effectLst/>
                          <a:latin typeface="Arial" panose="020B0604020202020204" pitchFamily="34" charset="0"/>
                        </a:rPr>
                        <a:t>SP-241118</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WIs TEI18, EVEX</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2577079659"/>
                  </a:ext>
                </a:extLst>
              </a:tr>
              <a:tr h="336748">
                <a:tc>
                  <a:txBody>
                    <a:bodyPr/>
                    <a:lstStyle/>
                    <a:p>
                      <a:pPr algn="l" fontAlgn="t"/>
                      <a:r>
                        <a:rPr lang="en-US" sz="800" b="0" i="0" u="none" strike="noStrike">
                          <a:solidFill>
                            <a:srgbClr val="000000"/>
                          </a:solidFill>
                          <a:effectLst/>
                          <a:latin typeface="Arial" panose="020B0604020202020204" pitchFamily="34" charset="0"/>
                        </a:rPr>
                        <a:t>SP-241119</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WIs TEI18, IBACS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2132698052"/>
                  </a:ext>
                </a:extLst>
              </a:tr>
              <a:tr h="336748">
                <a:tc>
                  <a:txBody>
                    <a:bodyPr/>
                    <a:lstStyle/>
                    <a:p>
                      <a:pPr algn="l" fontAlgn="t"/>
                      <a:r>
                        <a:rPr lang="en-US" sz="800" b="0" i="0" u="none" strike="noStrike">
                          <a:solidFill>
                            <a:srgbClr val="000000"/>
                          </a:solidFill>
                          <a:effectLst/>
                          <a:latin typeface="Arial" panose="020B0604020202020204" pitchFamily="34" charset="0"/>
                        </a:rPr>
                        <a:t>SP-241108</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 5GMS_Pro_Ph2</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18.5</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Arial" panose="020B0604020202020204" pitchFamily="34" charset="0"/>
                        </a:rPr>
                        <a:t>SA WG5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1416787231"/>
                  </a:ext>
                </a:extLst>
              </a:tr>
            </a:tbl>
          </a:graphicData>
        </a:graphic>
      </p:graphicFrame>
    </p:spTree>
    <p:extLst>
      <p:ext uri="{BB962C8B-B14F-4D97-AF65-F5344CB8AC3E}">
        <p14:creationId xmlns:p14="http://schemas.microsoft.com/office/powerpoint/2010/main" val="332939651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r>
              <a:rPr lang="en-US" altLang="en-US" dirty="0"/>
              <a:t>Overview of work progress </a:t>
            </a:r>
            <a:br>
              <a:rPr lang="en-US" altLang="en-US" dirty="0"/>
            </a:br>
            <a:r>
              <a:rPr lang="en-US" altLang="en-US" dirty="0"/>
              <a:t>Rel-19 Work Items</a:t>
            </a:r>
          </a:p>
        </p:txBody>
      </p:sp>
      <p:graphicFrame>
        <p:nvGraphicFramePr>
          <p:cNvPr id="3" name="Table 2">
            <a:extLst>
              <a:ext uri="{FF2B5EF4-FFF2-40B4-BE49-F238E27FC236}">
                <a16:creationId xmlns:a16="http://schemas.microsoft.com/office/drawing/2014/main" id="{9DF7F766-4989-562C-8B45-49B7BEF9A12E}"/>
              </a:ext>
            </a:extLst>
          </p:cNvPr>
          <p:cNvGraphicFramePr>
            <a:graphicFrameLocks noGrp="1"/>
          </p:cNvGraphicFramePr>
          <p:nvPr>
            <p:extLst>
              <p:ext uri="{D42A27DB-BD31-4B8C-83A1-F6EECF244321}">
                <p14:modId xmlns:p14="http://schemas.microsoft.com/office/powerpoint/2010/main" val="15604657"/>
              </p:ext>
            </p:extLst>
          </p:nvPr>
        </p:nvGraphicFramePr>
        <p:xfrm>
          <a:off x="647700" y="1357900"/>
          <a:ext cx="10238474" cy="1321245"/>
        </p:xfrm>
        <a:graphic>
          <a:graphicData uri="http://schemas.openxmlformats.org/drawingml/2006/table">
            <a:tbl>
              <a:tblPr firstRow="1" firstCol="1" bandRow="1">
                <a:tableStyleId>{F5AB1C69-6EDB-4FF4-983F-18BD219EF322}</a:tableStyleId>
              </a:tblPr>
              <a:tblGrid>
                <a:gridCol w="611068">
                  <a:extLst>
                    <a:ext uri="{9D8B030D-6E8A-4147-A177-3AD203B41FA5}">
                      <a16:colId xmlns:a16="http://schemas.microsoft.com/office/drawing/2014/main" val="3406904079"/>
                    </a:ext>
                  </a:extLst>
                </a:gridCol>
                <a:gridCol w="3996278">
                  <a:extLst>
                    <a:ext uri="{9D8B030D-6E8A-4147-A177-3AD203B41FA5}">
                      <a16:colId xmlns:a16="http://schemas.microsoft.com/office/drawing/2014/main" val="522572285"/>
                    </a:ext>
                  </a:extLst>
                </a:gridCol>
                <a:gridCol w="1018826">
                  <a:extLst>
                    <a:ext uri="{9D8B030D-6E8A-4147-A177-3AD203B41FA5}">
                      <a16:colId xmlns:a16="http://schemas.microsoft.com/office/drawing/2014/main" val="1128329369"/>
                    </a:ext>
                  </a:extLst>
                </a:gridCol>
                <a:gridCol w="945075">
                  <a:extLst>
                    <a:ext uri="{9D8B030D-6E8A-4147-A177-3AD203B41FA5}">
                      <a16:colId xmlns:a16="http://schemas.microsoft.com/office/drawing/2014/main" val="1584888878"/>
                    </a:ext>
                  </a:extLst>
                </a:gridCol>
                <a:gridCol w="434441">
                  <a:extLst>
                    <a:ext uri="{9D8B030D-6E8A-4147-A177-3AD203B41FA5}">
                      <a16:colId xmlns:a16="http://schemas.microsoft.com/office/drawing/2014/main" val="3863086712"/>
                    </a:ext>
                  </a:extLst>
                </a:gridCol>
                <a:gridCol w="652857">
                  <a:extLst>
                    <a:ext uri="{9D8B030D-6E8A-4147-A177-3AD203B41FA5}">
                      <a16:colId xmlns:a16="http://schemas.microsoft.com/office/drawing/2014/main" val="852456964"/>
                    </a:ext>
                  </a:extLst>
                </a:gridCol>
                <a:gridCol w="652857">
                  <a:extLst>
                    <a:ext uri="{9D8B030D-6E8A-4147-A177-3AD203B41FA5}">
                      <a16:colId xmlns:a16="http://schemas.microsoft.com/office/drawing/2014/main" val="4269548696"/>
                    </a:ext>
                  </a:extLst>
                </a:gridCol>
                <a:gridCol w="1927072">
                  <a:extLst>
                    <a:ext uri="{9D8B030D-6E8A-4147-A177-3AD203B41FA5}">
                      <a16:colId xmlns:a16="http://schemas.microsoft.com/office/drawing/2014/main" val="1718835401"/>
                    </a:ext>
                  </a:extLst>
                </a:gridCol>
              </a:tblGrid>
              <a:tr h="359046">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a:t>
                      </a:r>
                      <a:r>
                        <a:rPr lang="en-GB" sz="1000" dirty="0"/>
                        <a:t>(dd/mm/</a:t>
                      </a:r>
                      <a:r>
                        <a:rPr lang="en-GB" sz="1000" dirty="0" err="1"/>
                        <a:t>yyyy</a:t>
                      </a:r>
                      <a:r>
                        <a:rPr lang="en-GB" sz="1000" dirty="0"/>
                        <a:t>)</a:t>
                      </a:r>
                      <a:endParaRPr lang="en-GB" sz="1100" dirty="0"/>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2477623767"/>
                  </a:ext>
                </a:extLst>
              </a:tr>
              <a:tr h="320733">
                <a:tc>
                  <a:txBody>
                    <a:bodyPr/>
                    <a:lstStyle/>
                    <a:p>
                      <a:pPr algn="r" fontAlgn="b"/>
                      <a:r>
                        <a:rPr lang="en-US" sz="1100" dirty="0"/>
                        <a:t>1030002</a:t>
                      </a:r>
                    </a:p>
                  </a:txBody>
                  <a:tcPr marL="9525" marR="9525" marT="9525" marB="0" anchor="b"/>
                </a:tc>
                <a:tc>
                  <a:txBody>
                    <a:bodyPr/>
                    <a:lstStyle/>
                    <a:p>
                      <a:pPr algn="l" fontAlgn="b"/>
                      <a:r>
                        <a:rPr lang="en-US" sz="1100" dirty="0"/>
                        <a:t>Video Operating Points - Harmonization and Stereo MV-HEVC</a:t>
                      </a:r>
                    </a:p>
                  </a:txBody>
                  <a:tcPr marL="9525" marR="9525" marT="9525" marB="0" anchor="b"/>
                </a:tc>
                <a:tc>
                  <a:txBody>
                    <a:bodyPr/>
                    <a:lstStyle/>
                    <a:p>
                      <a:pPr algn="l" fontAlgn="b"/>
                      <a:r>
                        <a:rPr lang="en-US" sz="1100" dirty="0"/>
                        <a:t>VOPS</a:t>
                      </a:r>
                    </a:p>
                  </a:txBody>
                  <a:tcPr marL="9525" marR="9525" marT="9525" marB="0" anchor="b"/>
                </a:tc>
                <a:tc>
                  <a:txBody>
                    <a:bodyPr/>
                    <a:lstStyle/>
                    <a:p>
                      <a:pPr algn="r" fontAlgn="b"/>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SP-240060</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b="0" dirty="0">
                          <a:solidFill>
                            <a:srgbClr val="FF0000"/>
                          </a:solidFill>
                          <a:latin typeface="+mn-lt"/>
                        </a:rPr>
                        <a:t>20%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1551172648"/>
                  </a:ext>
                </a:extLst>
              </a:tr>
              <a:tr h="320733">
                <a:tc>
                  <a:txBody>
                    <a:bodyPr/>
                    <a:lstStyle/>
                    <a:p>
                      <a:pPr algn="r" fontAlgn="b"/>
                      <a:r>
                        <a:rPr lang="en-US" sz="1100" dirty="0"/>
                        <a:t>1030003</a:t>
                      </a:r>
                    </a:p>
                  </a:txBody>
                  <a:tcPr marL="9525" marR="9525" marT="9525" marB="0" anchor="b"/>
                </a:tc>
                <a:tc>
                  <a:txBody>
                    <a:bodyPr/>
                    <a:lstStyle/>
                    <a:p>
                      <a:pPr algn="l" fontAlgn="b"/>
                      <a:r>
                        <a:rPr lang="en-US" sz="1100" dirty="0"/>
                        <a:t>Split Rendering over IMS</a:t>
                      </a:r>
                    </a:p>
                  </a:txBody>
                  <a:tcPr marL="9525" marR="9525" marT="9525" marB="0" anchor="b"/>
                </a:tc>
                <a:tc>
                  <a:txBody>
                    <a:bodyPr/>
                    <a:lstStyle/>
                    <a:p>
                      <a:pPr algn="l" fontAlgn="b"/>
                      <a:r>
                        <a:rPr lang="en-US" sz="1100" dirty="0"/>
                        <a:t>SR_IMS</a:t>
                      </a:r>
                    </a:p>
                  </a:txBody>
                  <a:tcPr marL="9525" marR="9525" marT="9525" marB="0" anchor="b"/>
                </a:tc>
                <a:tc>
                  <a:txBody>
                    <a:bodyPr/>
                    <a:lstStyle/>
                    <a:p>
                      <a:pPr algn="r" fontAlgn="b"/>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15%</a:t>
                      </a:r>
                    </a:p>
                  </a:txBody>
                  <a:tcPr marL="36001" marR="36001" marT="0" marB="0" anchor="b"/>
                </a:tc>
                <a:tc>
                  <a:txBody>
                    <a:bodyPr/>
                    <a:lstStyle/>
                    <a:p>
                      <a:pPr algn="r" fontAlgn="t"/>
                      <a:r>
                        <a:rPr lang="en-US" sz="1100" b="0" i="0" u="sng" strike="noStrike" dirty="0">
                          <a:solidFill>
                            <a:srgbClr val="0000FF"/>
                          </a:solidFill>
                          <a:effectLst/>
                          <a:latin typeface="+mn-lt"/>
                          <a:hlinkClick r:id="rId3"/>
                        </a:rPr>
                        <a:t>SP-240492</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25%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825203558"/>
                  </a:ext>
                </a:extLst>
              </a:tr>
              <a:tr h="320733">
                <a:tc>
                  <a:txBody>
                    <a:bodyPr/>
                    <a:lstStyle/>
                    <a:p>
                      <a:pPr algn="r" fontAlgn="b"/>
                      <a:r>
                        <a:rPr lang="en-US" sz="1100" dirty="0"/>
                        <a:t>1040021</a:t>
                      </a:r>
                    </a:p>
                  </a:txBody>
                  <a:tcPr marL="9525" marR="9525" marT="9525" marB="0" anchor="b"/>
                </a:tc>
                <a:tc>
                  <a:txBody>
                    <a:bodyPr/>
                    <a:lstStyle/>
                    <a:p>
                      <a:pPr algn="l" fontAlgn="b"/>
                      <a:r>
                        <a:rPr lang="en-US" sz="1100" dirty="0"/>
                        <a:t>EVS Codec Extension for Immersive Voice and Audio Services, Phase 2</a:t>
                      </a:r>
                    </a:p>
                  </a:txBody>
                  <a:tcPr marL="9525" marR="9525" marT="9525" marB="0" anchor="b"/>
                </a:tc>
                <a:tc>
                  <a:txBody>
                    <a:bodyPr/>
                    <a:lstStyle/>
                    <a:p>
                      <a:pPr algn="l" fontAlgn="b"/>
                      <a:r>
                        <a:rPr lang="en-US" sz="1100" dirty="0"/>
                        <a:t>IVAS_Codec_Ph2 </a:t>
                      </a:r>
                    </a:p>
                  </a:txBody>
                  <a:tcPr marL="9525" marR="9525" marT="9525" marB="0" anchor="b"/>
                </a:tc>
                <a:tc>
                  <a:txBody>
                    <a:bodyPr/>
                    <a:lstStyle/>
                    <a:p>
                      <a:pPr algn="r" fontAlgn="b"/>
                      <a:r>
                        <a:rPr lang="en-US" sz="1100" dirty="0">
                          <a:solidFill>
                            <a:schemeClr val="tx1"/>
                          </a:solidFill>
                        </a:rPr>
                        <a:t>6/6/2025</a:t>
                      </a:r>
                    </a:p>
                  </a:txBody>
                  <a:tcPr marL="9525" marR="9525" marT="9525" marB="0" anchor="b"/>
                </a:tc>
                <a:tc>
                  <a:txBody>
                    <a:bodyPr/>
                    <a:lstStyle/>
                    <a:p>
                      <a:pPr algn="r">
                        <a:lnSpc>
                          <a:spcPct val="107000"/>
                        </a:lnSpc>
                        <a:spcAft>
                          <a:spcPts val="800"/>
                        </a:spcAft>
                      </a:pPr>
                      <a:r>
                        <a:rPr lang="en-GB" sz="1100" dirty="0">
                          <a:solidFill>
                            <a:schemeClr val="tx1"/>
                          </a:solidFill>
                        </a:rPr>
                        <a:t>-</a:t>
                      </a:r>
                    </a:p>
                  </a:txBody>
                  <a:tcPr marL="36001" marR="36001" marT="0" marB="0" anchor="b"/>
                </a:tc>
                <a:tc>
                  <a:txBody>
                    <a:bodyPr/>
                    <a:lstStyle/>
                    <a:p>
                      <a:pPr algn="r" fontAlgn="t"/>
                      <a:r>
                        <a:rPr lang="en-US" sz="1100" b="0" i="0" u="sng" strike="noStrike" dirty="0">
                          <a:solidFill>
                            <a:srgbClr val="0000FF"/>
                          </a:solidFill>
                          <a:effectLst/>
                          <a:latin typeface="+mn-lt"/>
                          <a:hlinkClick r:id="rId4"/>
                        </a:rPr>
                        <a:t>SP-241000</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942665382"/>
                  </a:ext>
                </a:extLst>
              </a:tr>
            </a:tbl>
          </a:graphicData>
        </a:graphic>
      </p:graphicFrame>
    </p:spTree>
    <p:extLst>
      <p:ext uri="{BB962C8B-B14F-4D97-AF65-F5344CB8AC3E}">
        <p14:creationId xmlns:p14="http://schemas.microsoft.com/office/powerpoint/2010/main" val="2314990821"/>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49" y="196850"/>
            <a:ext cx="7285055" cy="1143000"/>
          </a:xfrm>
        </p:spPr>
        <p:txBody>
          <a:bodyPr/>
          <a:lstStyle/>
          <a:p>
            <a:r>
              <a:rPr lang="en-US" sz="3200" dirty="0"/>
              <a:t>Video Operating Points - Harmonization and Stereo MV-HEVC </a:t>
            </a:r>
            <a:r>
              <a:rPr lang="en-US" altLang="en-US" dirty="0"/>
              <a:t>(</a:t>
            </a:r>
            <a:r>
              <a:rPr lang="en-US" sz="3200" dirty="0"/>
              <a:t>VOPS</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456015924"/>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1030002</a:t>
                      </a:r>
                    </a:p>
                  </a:txBody>
                  <a:tcPr marL="9525" marR="9525" marT="9525" marB="0" anchor="b"/>
                </a:tc>
                <a:tc>
                  <a:txBody>
                    <a:bodyPr/>
                    <a:lstStyle/>
                    <a:p>
                      <a:pPr algn="l" fontAlgn="b"/>
                      <a:r>
                        <a:rPr lang="en-US" sz="1100" dirty="0"/>
                        <a:t>Video Operating Points - Harmonization and Stereo MV-HEVC</a:t>
                      </a:r>
                    </a:p>
                  </a:txBody>
                  <a:tcPr marL="9525" marR="9525" marT="9525" marB="0" anchor="b"/>
                </a:tc>
                <a:tc>
                  <a:txBody>
                    <a:bodyPr/>
                    <a:lstStyle/>
                    <a:p>
                      <a:pPr algn="l" fontAlgn="b"/>
                      <a:r>
                        <a:rPr lang="en-US" sz="1100" dirty="0"/>
                        <a:t>VOPS</a:t>
                      </a:r>
                    </a:p>
                  </a:txBody>
                  <a:tcPr marL="9525" marR="9525" marT="9525" marB="0" anchor="b"/>
                </a:tc>
                <a:tc>
                  <a:txBody>
                    <a:bodyPr/>
                    <a:lstStyle/>
                    <a:p>
                      <a:pPr algn="r" fontAlgn="b"/>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SP-240060</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b="0" dirty="0">
                          <a:solidFill>
                            <a:srgbClr val="FF0000"/>
                          </a:solidFill>
                          <a:latin typeface="+mn-lt"/>
                        </a:rPr>
                        <a:t>20%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Harmonize and include as needed all the SA4 video operating points into a new specification that will be home to all such video operating points and upgrade HEVC-based levels based on industry practices.</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Define the MV-HEVC capability in this new specification.</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Then add and harmonize stereoscopic MV-HEVC operating points and capabilities for TS 26.511, TS 26.119 and TS 26.143</a:t>
            </a:r>
            <a:endParaRPr lang="en-GB" sz="1400" b="1" u="sng" dirty="0">
              <a:cs typeface="Arial" pitchFamily="34" charset="0"/>
            </a:endParaRPr>
          </a:p>
          <a:p>
            <a:pPr marL="287338" indent="-287338">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D</a:t>
            </a:r>
            <a:r>
              <a:rPr lang="en-US" sz="1400" dirty="0">
                <a:effectLst/>
                <a:ea typeface="Calibri" panose="020F0502020204030204" pitchFamily="34" charset="0"/>
                <a:cs typeface="Times New Roman" panose="02020603050405020304" pitchFamily="18" charset="0"/>
              </a:rPr>
              <a:t>ecided not to rely anymore on 3GP file format but rather on ISO BMFF </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F</a:t>
            </a:r>
            <a:r>
              <a:rPr lang="en-US" sz="1400" dirty="0">
                <a:effectLst/>
                <a:ea typeface="Calibri" panose="020F0502020204030204" pitchFamily="34" charset="0"/>
                <a:cs typeface="Times New Roman" panose="02020603050405020304" pitchFamily="18" charset="0"/>
              </a:rPr>
              <a:t>or messaging services pay attention to </a:t>
            </a:r>
            <a:r>
              <a:rPr lang="en-US" sz="1400" dirty="0" err="1">
                <a:effectLst/>
                <a:ea typeface="Calibri" panose="020F0502020204030204" pitchFamily="34" charset="0"/>
                <a:cs typeface="Times New Roman" panose="02020603050405020304" pitchFamily="18" charset="0"/>
              </a:rPr>
              <a:t>MeMAF</a:t>
            </a:r>
            <a:r>
              <a:rPr lang="en-US" sz="1400" dirty="0">
                <a:effectLst/>
                <a:ea typeface="Calibri" panose="020F0502020204030204" pitchFamily="34" charset="0"/>
                <a:cs typeface="Times New Roman" panose="02020603050405020304" pitchFamily="18" charset="0"/>
              </a:rPr>
              <a:t> and what is being done in </a:t>
            </a:r>
            <a:r>
              <a:rPr lang="en-US" sz="1400" dirty="0" err="1">
                <a:effectLst/>
                <a:ea typeface="Calibri" panose="020F0502020204030204" pitchFamily="34" charset="0"/>
                <a:cs typeface="Times New Roman" panose="02020603050405020304" pitchFamily="18" charset="0"/>
              </a:rPr>
              <a:t>FS_MeMe</a:t>
            </a:r>
            <a:endParaRPr lang="en-US" sz="1400" dirty="0">
              <a:effectLst/>
              <a:ea typeface="Calibri" panose="020F0502020204030204" pitchFamily="34" charset="0"/>
              <a:cs typeface="Times New Roman" panose="02020603050405020304" pitchFamily="18" charset="0"/>
            </a:endParaRPr>
          </a:p>
          <a:p>
            <a:pPr marL="287338" indent="-287338">
              <a:lnSpc>
                <a:spcPct val="93000"/>
              </a:lnSpc>
              <a:spcBef>
                <a:spcPct val="15000"/>
              </a:spcBef>
              <a:spcAft>
                <a:spcPct val="15000"/>
              </a:spcAft>
              <a:buSzPct val="100000"/>
              <a:tabLst>
                <a:tab pos="285750" algn="l"/>
              </a:tabLst>
              <a:defRPr/>
            </a:pPr>
            <a:r>
              <a:rPr lang="en-US" sz="1400" dirty="0">
                <a:effectLst/>
                <a:ea typeface="Calibri" panose="020F0502020204030204" pitchFamily="34" charset="0"/>
                <a:cs typeface="Times New Roman" panose="02020603050405020304" pitchFamily="18" charset="0"/>
              </a:rPr>
              <a:t>CR endorsed on the inclusion of MV-HEVC into 5G Media Streaming.</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Draft TS 26.265 </a:t>
            </a:r>
            <a:r>
              <a:rPr lang="en-US" sz="1400" i="1" dirty="0">
                <a:ea typeface="Calibri" panose="020F0502020204030204" pitchFamily="34" charset="0"/>
                <a:cs typeface="Times New Roman" panose="02020603050405020304" pitchFamily="18" charset="0"/>
              </a:rPr>
              <a:t>Media Delivery: Video Capabilities and Operation Points</a:t>
            </a:r>
            <a:r>
              <a:rPr lang="en-US" sz="1400" dirty="0">
                <a:ea typeface="Calibri" panose="020F0502020204030204" pitchFamily="34" charset="0"/>
                <a:cs typeface="Times New Roman" panose="02020603050405020304" pitchFamily="18" charset="0"/>
              </a:rPr>
              <a:t>, progressed to v0.3.0 with video representation formats, and updates to existing video capabilities</a:t>
            </a:r>
            <a:endParaRPr lang="en-US" sz="1400" dirty="0">
              <a:effectLst/>
              <a:ea typeface="Calibri" panose="020F0502020204030204" pitchFamily="34" charset="0"/>
              <a:cs typeface="Times New Roman" panose="02020603050405020304" pitchFamily="18" charset="0"/>
            </a:endParaRPr>
          </a:p>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Progressing </a:t>
            </a:r>
            <a:r>
              <a:rPr lang="en-US" altLang="en-US" sz="1400" dirty="0" err="1">
                <a:cs typeface="Arial" panose="020B0604020202020204" pitchFamily="34" charset="0"/>
              </a:rPr>
              <a:t>pCR</a:t>
            </a:r>
            <a:r>
              <a:rPr lang="en-US" altLang="en-US" sz="1400" dirty="0">
                <a:cs typeface="Arial" panose="020B0604020202020204" pitchFamily="34" charset="0"/>
              </a:rPr>
              <a:t> on draft TS 26.265</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Endorse CRs to TS 26.118, TS 26.511</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Endorse CRs to TS 26.143, TS 26.119</a:t>
            </a:r>
          </a:p>
          <a:p>
            <a:pPr marL="287338" indent="-287338">
              <a:lnSpc>
                <a:spcPct val="93000"/>
              </a:lnSpc>
              <a:spcBef>
                <a:spcPct val="15000"/>
              </a:spcBef>
              <a:spcAft>
                <a:spcPct val="15000"/>
              </a:spcAft>
              <a:buSzPct val="100000"/>
              <a:tabLst>
                <a:tab pos="285750" algn="l"/>
              </a:tabLst>
              <a:defRPr/>
            </a:pPr>
            <a:endParaRPr lang="en-US" altLang="en-US" sz="1400" dirty="0">
              <a:cs typeface="Arial" panose="020B0604020202020204" pitchFamily="34" charset="0"/>
            </a:endParaRPr>
          </a:p>
          <a:p>
            <a:pPr marL="0" marR="0" lvl="0" indent="0" algn="just">
              <a:buNone/>
            </a:pPr>
            <a:endParaRPr lang="en-US" sz="1200" dirty="0">
              <a:effectLst/>
              <a:ea typeface="Times New Roman" panose="02020603050405020304" pitchFamily="18" charset="0"/>
            </a:endParaRPr>
          </a:p>
          <a:p>
            <a:pPr marL="687388" lvl="1" indent="-287338">
              <a:lnSpc>
                <a:spcPct val="93000"/>
              </a:lnSpc>
              <a:spcBef>
                <a:spcPct val="15000"/>
              </a:spcBef>
              <a:spcAft>
                <a:spcPct val="15000"/>
              </a:spcAft>
              <a:buSzPct val="100000"/>
              <a:tabLst>
                <a:tab pos="285750" algn="l"/>
              </a:tabLst>
              <a:defRPr/>
            </a:pPr>
            <a:endParaRPr lang="en-US" sz="1000" dirty="0">
              <a:solidFill>
                <a:srgbClr val="000000"/>
              </a:solidFill>
              <a:effectLst/>
              <a:ea typeface="MS Mincho" panose="02020609040205080304" pitchFamily="49" charset="-128"/>
            </a:endParaRPr>
          </a:p>
          <a:p>
            <a:pPr marL="287338" indent="-287338">
              <a:lnSpc>
                <a:spcPct val="93000"/>
              </a:lnSpc>
              <a:spcBef>
                <a:spcPct val="15000"/>
              </a:spcBef>
              <a:spcAft>
                <a:spcPct val="15000"/>
              </a:spcAft>
              <a:buSzPct val="100000"/>
              <a:tabLst>
                <a:tab pos="285750" algn="l"/>
              </a:tabLst>
              <a:defRPr/>
            </a:pPr>
            <a:endParaRPr lang="en-US" sz="1400" dirty="0">
              <a:solidFill>
                <a:srgbClr val="000000"/>
              </a:solidFill>
              <a:effectLst/>
              <a:ea typeface="MS Mincho" panose="02020609040205080304" pitchFamily="49" charset="-128"/>
            </a:endParaRPr>
          </a:p>
          <a:p>
            <a:pPr marL="287338" indent="-287338">
              <a:buNone/>
            </a:pPr>
            <a:endParaRPr lang="fr-FR" sz="1400" dirty="0"/>
          </a:p>
        </p:txBody>
      </p:sp>
    </p:spTree>
    <p:extLst>
      <p:ext uri="{BB962C8B-B14F-4D97-AF65-F5344CB8AC3E}">
        <p14:creationId xmlns:p14="http://schemas.microsoft.com/office/powerpoint/2010/main" val="4179556151"/>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49" y="196850"/>
            <a:ext cx="7285055" cy="1143000"/>
          </a:xfrm>
        </p:spPr>
        <p:txBody>
          <a:bodyPr/>
          <a:lstStyle/>
          <a:p>
            <a:r>
              <a:rPr lang="en-US" sz="3200" dirty="0"/>
              <a:t>Split Rendering over IMS </a:t>
            </a:r>
            <a:r>
              <a:rPr lang="en-US" altLang="en-US" dirty="0"/>
              <a:t>(</a:t>
            </a:r>
            <a:r>
              <a:rPr lang="en-US" sz="3200" dirty="0"/>
              <a:t>SR_IMS</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1536615375"/>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1030003</a:t>
                      </a:r>
                    </a:p>
                  </a:txBody>
                  <a:tcPr marL="9525" marR="9525" marT="9525" marB="0" anchor="b"/>
                </a:tc>
                <a:tc>
                  <a:txBody>
                    <a:bodyPr/>
                    <a:lstStyle/>
                    <a:p>
                      <a:pPr algn="l" fontAlgn="b"/>
                      <a:r>
                        <a:rPr lang="en-US" sz="1100" dirty="0"/>
                        <a:t>Split Rendering over IMS</a:t>
                      </a:r>
                    </a:p>
                  </a:txBody>
                  <a:tcPr marL="9525" marR="9525" marT="9525" marB="0" anchor="b"/>
                </a:tc>
                <a:tc>
                  <a:txBody>
                    <a:bodyPr/>
                    <a:lstStyle/>
                    <a:p>
                      <a:pPr algn="l" fontAlgn="b"/>
                      <a:r>
                        <a:rPr lang="en-US" sz="1100" dirty="0"/>
                        <a:t>SR_IMS</a:t>
                      </a:r>
                    </a:p>
                  </a:txBody>
                  <a:tcPr marL="9525" marR="9525" marT="9525" marB="0" anchor="b"/>
                </a:tc>
                <a:tc>
                  <a:txBody>
                    <a:bodyPr/>
                    <a:lstStyle/>
                    <a:p>
                      <a:pPr algn="r" fontAlgn="b"/>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15%</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SP-240492</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25%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184471"/>
            <a:ext cx="11068050" cy="4100444"/>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marR="0" hangingPunct="0">
              <a:spcBef>
                <a:spcPts val="0"/>
              </a:spcBef>
              <a:spcAft>
                <a:spcPts val="900"/>
              </a:spcAft>
            </a:pPr>
            <a:r>
              <a:rPr lang="en-US" sz="1400" dirty="0">
                <a:effectLst/>
                <a:ea typeface="SimSun" panose="02010600030101010101" pitchFamily="2" charset="-122"/>
              </a:rPr>
              <a:t>Identify functional entities for IMS-based split rendering and introduce a mapping to the IMS architecture. Identify interfaces and define network APIs for delivering media from 3GPP and non-3GPP services for split rendering of XR services. Define protocols, procedures, and codecs for delivery of split-rendered media and metadata for support of split rendered content including uplink (e.g., pose), and downlink (e.g., rendered pose) as part of a new specification. </a:t>
            </a:r>
          </a:p>
          <a:p>
            <a:pPr marL="0" marR="0" indent="0" hangingPunct="0">
              <a:spcBef>
                <a:spcPts val="0"/>
              </a:spcBef>
              <a:spcAft>
                <a:spcPts val="900"/>
              </a:spcAft>
              <a:buNone/>
            </a:pPr>
            <a:r>
              <a:rPr lang="en-GB" sz="14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Progressed draft TS 26.567 </a:t>
            </a:r>
            <a:r>
              <a:rPr lang="en-US" sz="1400" i="1" dirty="0">
                <a:ea typeface="Calibri" panose="020F0502020204030204" pitchFamily="34" charset="0"/>
                <a:cs typeface="Times New Roman" panose="02020603050405020304" pitchFamily="18" charset="0"/>
              </a:rPr>
              <a:t>Split rendering over IMS</a:t>
            </a:r>
            <a:r>
              <a:rPr lang="en-US" sz="1400" dirty="0">
                <a:ea typeface="Calibri" panose="020F0502020204030204" pitchFamily="34" charset="0"/>
                <a:cs typeface="Times New Roman" panose="02020603050405020304" pitchFamily="18" charset="0"/>
              </a:rPr>
              <a:t> to v0.3.0 with the following items:</a:t>
            </a:r>
          </a:p>
          <a:p>
            <a:pPr marL="687388" lvl="1"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Metadata formats </a:t>
            </a:r>
          </a:p>
          <a:p>
            <a:pPr marL="687388" lvl="1"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General procedures for split rendering session modification </a:t>
            </a:r>
          </a:p>
          <a:p>
            <a:pPr marL="687388" lvl="1"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Network centric procedures for adaption of split rendering</a:t>
            </a:r>
          </a:p>
          <a:p>
            <a:pPr marL="687388" lvl="1"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Correction in the procedures for session establishment and editorial updates</a:t>
            </a:r>
          </a:p>
          <a:p>
            <a:pPr marL="287338" indent="-287338">
              <a:lnSpc>
                <a:spcPct val="93000"/>
              </a:lnSpc>
              <a:spcBef>
                <a:spcPct val="15000"/>
              </a:spcBef>
              <a:spcAft>
                <a:spcPct val="15000"/>
              </a:spcAft>
              <a:buSzPct val="100000"/>
              <a:tabLst>
                <a:tab pos="285750" algn="l"/>
              </a:tabLst>
              <a:defRPr/>
            </a:pPr>
            <a:endParaRPr lang="en-US" sz="1400" dirty="0">
              <a:effectLst/>
              <a:ea typeface="Calibri" panose="020F0502020204030204" pitchFamily="34" charset="0"/>
              <a:cs typeface="Times New Roman" panose="02020603050405020304" pitchFamily="18" charset="0"/>
            </a:endParaRPr>
          </a:p>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Progress format of split-rendered media, signaling protocols to enable split rendering over IMS, metadata formats, detailed procedures of rendering session management.</a:t>
            </a:r>
          </a:p>
          <a:p>
            <a:pPr marL="287338" indent="-287338">
              <a:lnSpc>
                <a:spcPct val="93000"/>
              </a:lnSpc>
              <a:spcBef>
                <a:spcPct val="15000"/>
              </a:spcBef>
              <a:spcAft>
                <a:spcPct val="15000"/>
              </a:spcAft>
              <a:buSzPct val="100000"/>
              <a:tabLst>
                <a:tab pos="285750" algn="l"/>
              </a:tabLst>
              <a:defRPr/>
            </a:pPr>
            <a:endParaRPr lang="en-US" altLang="en-US" sz="1400" dirty="0">
              <a:cs typeface="Arial" panose="020B0604020202020204" pitchFamily="34" charset="0"/>
            </a:endParaRPr>
          </a:p>
          <a:p>
            <a:pPr marL="0" indent="0">
              <a:lnSpc>
                <a:spcPct val="93000"/>
              </a:lnSpc>
              <a:spcBef>
                <a:spcPct val="15000"/>
              </a:spcBef>
              <a:spcAft>
                <a:spcPct val="15000"/>
              </a:spcAft>
              <a:buSzPct val="100000"/>
              <a:buNone/>
              <a:tabLst>
                <a:tab pos="285750" algn="l"/>
              </a:tabLst>
              <a:defRPr/>
            </a:pPr>
            <a:endParaRPr lang="en-US" sz="1400" dirty="0">
              <a:solidFill>
                <a:srgbClr val="000000"/>
              </a:solidFill>
              <a:effectLst/>
              <a:ea typeface="MS Mincho" panose="02020609040205080304" pitchFamily="49" charset="-128"/>
            </a:endParaRPr>
          </a:p>
          <a:p>
            <a:pPr marL="287338" indent="-287338">
              <a:buNone/>
            </a:pPr>
            <a:endParaRPr lang="fr-FR" sz="1400" dirty="0"/>
          </a:p>
        </p:txBody>
      </p:sp>
    </p:spTree>
    <p:extLst>
      <p:ext uri="{BB962C8B-B14F-4D97-AF65-F5344CB8AC3E}">
        <p14:creationId xmlns:p14="http://schemas.microsoft.com/office/powerpoint/2010/main" val="2380857835"/>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1277957" y="196850"/>
            <a:ext cx="8604173" cy="1143000"/>
          </a:xfrm>
        </p:spPr>
        <p:txBody>
          <a:bodyPr/>
          <a:lstStyle/>
          <a:p>
            <a:r>
              <a:rPr lang="en-US" sz="3200" dirty="0"/>
              <a:t>EVS Codec Extension for Immersive Voice and Audio Services, Phase 2 </a:t>
            </a:r>
            <a:r>
              <a:rPr lang="en-US" altLang="en-US" dirty="0"/>
              <a:t>(</a:t>
            </a:r>
            <a:r>
              <a:rPr lang="en-US" sz="3200" dirty="0"/>
              <a:t>IVAS_Codec_Ph2</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4205613642"/>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1040021</a:t>
                      </a:r>
                    </a:p>
                  </a:txBody>
                  <a:tcPr marL="9525" marR="9525" marT="9525" marB="0" anchor="b"/>
                </a:tc>
                <a:tc>
                  <a:txBody>
                    <a:bodyPr/>
                    <a:lstStyle/>
                    <a:p>
                      <a:pPr algn="l" fontAlgn="b"/>
                      <a:r>
                        <a:rPr lang="en-US" sz="1100" dirty="0"/>
                        <a:t>EVS Codec Extension for Immersive Voice and Audio Services, Phase 2</a:t>
                      </a:r>
                    </a:p>
                  </a:txBody>
                  <a:tcPr marL="9525" marR="9525" marT="9525" marB="0" anchor="b"/>
                </a:tc>
                <a:tc>
                  <a:txBody>
                    <a:bodyPr/>
                    <a:lstStyle/>
                    <a:p>
                      <a:pPr algn="l" fontAlgn="b"/>
                      <a:r>
                        <a:rPr lang="en-US" sz="1100" dirty="0"/>
                        <a:t>IVAS_Codec_Ph2 </a:t>
                      </a:r>
                    </a:p>
                  </a:txBody>
                  <a:tcPr marL="9525" marR="9525" marT="9525" marB="0" anchor="b"/>
                </a:tc>
                <a:tc>
                  <a:txBody>
                    <a:bodyPr/>
                    <a:lstStyle/>
                    <a:p>
                      <a:pPr algn="r" fontAlgn="b"/>
                      <a:r>
                        <a:rPr lang="en-US" sz="1100" dirty="0">
                          <a:solidFill>
                            <a:schemeClr val="tx1"/>
                          </a:solidFill>
                        </a:rPr>
                        <a:t>6/6/2025</a:t>
                      </a:r>
                    </a:p>
                  </a:txBody>
                  <a:tcPr marL="9525" marR="9525" marT="9525" marB="0" anchor="b"/>
                </a:tc>
                <a:tc>
                  <a:txBody>
                    <a:bodyPr/>
                    <a:lstStyle/>
                    <a:p>
                      <a:pPr algn="r">
                        <a:lnSpc>
                          <a:spcPct val="107000"/>
                        </a:lnSpc>
                        <a:spcAft>
                          <a:spcPts val="800"/>
                        </a:spcAft>
                      </a:pPr>
                      <a:r>
                        <a:rPr lang="en-GB" sz="1100" dirty="0">
                          <a:solidFill>
                            <a:schemeClr val="tx1"/>
                          </a:solidFill>
                        </a:rPr>
                        <a:t>-</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SP-241000</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184471"/>
            <a:ext cx="11068050" cy="4100444"/>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marR="0" hangingPunct="0">
              <a:spcBef>
                <a:spcPts val="0"/>
              </a:spcBef>
              <a:spcAft>
                <a:spcPts val="900"/>
              </a:spcAft>
            </a:pPr>
            <a:r>
              <a:rPr lang="en-US" sz="1400" dirty="0">
                <a:effectLst/>
                <a:ea typeface="SimSun" panose="02010600030101010101" pitchFamily="2" charset="-122"/>
              </a:rPr>
              <a:t>The overall objective of this work item is to provide an improved set of IVAS specifications with a fixed-point C-code to be part of TS 26.251; characterization of the IVAS codec based on the floating-point and fixed-point C-codes, and documentation of characterization results into TR 26.997; Enhancements to codec conformance test procedures and criteria; definition of relevant tiers of functionality to be implementable on a wide range of UEs with different capabilities, balancing user experience and implementation complexity/cost; enhancements to the RTP payload format and SDP negotiation, including split rendering operation; update relevant system and service specifications.</a:t>
            </a:r>
          </a:p>
          <a:p>
            <a:pPr marL="0" marR="0" indent="0" hangingPunct="0">
              <a:spcBef>
                <a:spcPts val="0"/>
              </a:spcBef>
              <a:spcAft>
                <a:spcPts val="900"/>
              </a:spcAft>
              <a:buNone/>
            </a:pPr>
            <a:r>
              <a:rPr lang="en-GB" sz="14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An initial time plan was agreed</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A proposal on IVAS negotiation and call setup was discussed and noted</a:t>
            </a:r>
          </a:p>
          <a:p>
            <a:pPr marL="287338" indent="-287338">
              <a:lnSpc>
                <a:spcPct val="93000"/>
              </a:lnSpc>
              <a:spcBef>
                <a:spcPct val="15000"/>
              </a:spcBef>
              <a:spcAft>
                <a:spcPct val="15000"/>
              </a:spcAft>
              <a:buSzPct val="100000"/>
              <a:tabLst>
                <a:tab pos="285750" algn="l"/>
              </a:tabLst>
              <a:defRPr/>
            </a:pPr>
            <a:endParaRPr lang="en-US" sz="1400" dirty="0">
              <a:effectLst/>
              <a:ea typeface="Calibri" panose="020F0502020204030204" pitchFamily="34" charset="0"/>
              <a:cs typeface="Times New Roman" panose="02020603050405020304" pitchFamily="18" charset="0"/>
            </a:endParaRPr>
          </a:p>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Review progress of the fixed-point code conversion</a:t>
            </a:r>
          </a:p>
          <a:p>
            <a:pPr marL="687388" lvl="1"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fixed-point Decoder and Renderer </a:t>
            </a:r>
          </a:p>
          <a:p>
            <a:pPr marL="687388" lvl="1"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fixed-point Encoder with following operation modes: Mono (EVS), ISM (core coder), Stereo, MCT, </a:t>
            </a:r>
            <a:r>
              <a:rPr lang="pt-BR" altLang="en-US" sz="1400" dirty="0">
                <a:cs typeface="Arial" panose="020B0604020202020204" pitchFamily="34" charset="0"/>
              </a:rPr>
              <a:t>MASA, SBA, Parametric modes</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Verification and Agreement by SA4 of the IVAS fixed-point Decoder and Renderer, fulfilling the FL-to-FX requirements</a:t>
            </a:r>
          </a:p>
          <a:p>
            <a:pPr marL="687388" lvl="1" indent="-287338">
              <a:lnSpc>
                <a:spcPct val="93000"/>
              </a:lnSpc>
              <a:spcBef>
                <a:spcPct val="15000"/>
              </a:spcBef>
              <a:spcAft>
                <a:spcPct val="15000"/>
              </a:spcAft>
              <a:buSzPct val="100000"/>
              <a:tabLst>
                <a:tab pos="285750" algn="l"/>
              </a:tabLst>
              <a:defRPr/>
            </a:pPr>
            <a:endParaRPr lang="en-US" altLang="en-US" sz="1000" dirty="0">
              <a:cs typeface="Arial" panose="020B0604020202020204" pitchFamily="34" charset="0"/>
            </a:endParaRPr>
          </a:p>
          <a:p>
            <a:pPr marL="0" indent="0">
              <a:lnSpc>
                <a:spcPct val="93000"/>
              </a:lnSpc>
              <a:spcBef>
                <a:spcPct val="15000"/>
              </a:spcBef>
              <a:spcAft>
                <a:spcPct val="15000"/>
              </a:spcAft>
              <a:buSzPct val="100000"/>
              <a:buNone/>
              <a:tabLst>
                <a:tab pos="285750" algn="l"/>
              </a:tabLst>
              <a:defRPr/>
            </a:pPr>
            <a:endParaRPr lang="en-US" sz="1400" dirty="0">
              <a:solidFill>
                <a:srgbClr val="000000"/>
              </a:solidFill>
              <a:effectLst/>
              <a:ea typeface="MS Mincho" panose="02020609040205080304" pitchFamily="49" charset="-128"/>
            </a:endParaRPr>
          </a:p>
          <a:p>
            <a:pPr marL="287338" indent="-287338">
              <a:buNone/>
            </a:pPr>
            <a:endParaRPr lang="fr-FR" sz="1400" dirty="0"/>
          </a:p>
        </p:txBody>
      </p:sp>
    </p:spTree>
    <p:extLst>
      <p:ext uri="{BB962C8B-B14F-4D97-AF65-F5344CB8AC3E}">
        <p14:creationId xmlns:p14="http://schemas.microsoft.com/office/powerpoint/2010/main" val="2466192654"/>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r>
              <a:rPr lang="en-US" altLang="en-US" dirty="0"/>
              <a:t>Overview of work progress </a:t>
            </a:r>
            <a:br>
              <a:rPr lang="en-US" altLang="en-US" dirty="0"/>
            </a:br>
            <a:r>
              <a:rPr lang="en-US" altLang="en-US" dirty="0"/>
              <a:t>Study Items targeting Rel-19</a:t>
            </a:r>
          </a:p>
        </p:txBody>
      </p:sp>
      <p:graphicFrame>
        <p:nvGraphicFramePr>
          <p:cNvPr id="3" name="Table 2">
            <a:extLst>
              <a:ext uri="{FF2B5EF4-FFF2-40B4-BE49-F238E27FC236}">
                <a16:creationId xmlns:a16="http://schemas.microsoft.com/office/drawing/2014/main" id="{EA5FFC3A-731D-451E-43F3-E43A69CCFAD4}"/>
              </a:ext>
            </a:extLst>
          </p:cNvPr>
          <p:cNvGraphicFramePr>
            <a:graphicFrameLocks noGrp="1"/>
          </p:cNvGraphicFramePr>
          <p:nvPr>
            <p:extLst>
              <p:ext uri="{D42A27DB-BD31-4B8C-83A1-F6EECF244321}">
                <p14:modId xmlns:p14="http://schemas.microsoft.com/office/powerpoint/2010/main" val="1260229281"/>
              </p:ext>
            </p:extLst>
          </p:nvPr>
        </p:nvGraphicFramePr>
        <p:xfrm>
          <a:off x="579989" y="1263204"/>
          <a:ext cx="10084901" cy="4010766"/>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20000"/>
                    </a:ext>
                  </a:extLst>
                </a:gridCol>
                <a:gridCol w="3675244">
                  <a:extLst>
                    <a:ext uri="{9D8B030D-6E8A-4147-A177-3AD203B41FA5}">
                      <a16:colId xmlns:a16="http://schemas.microsoft.com/office/drawing/2014/main" val="20001"/>
                    </a:ext>
                  </a:extLst>
                </a:gridCol>
                <a:gridCol w="1322948">
                  <a:extLst>
                    <a:ext uri="{9D8B030D-6E8A-4147-A177-3AD203B41FA5}">
                      <a16:colId xmlns:a16="http://schemas.microsoft.com/office/drawing/2014/main" val="20002"/>
                    </a:ext>
                  </a:extLst>
                </a:gridCol>
                <a:gridCol w="913736">
                  <a:extLst>
                    <a:ext uri="{9D8B030D-6E8A-4147-A177-3AD203B41FA5}">
                      <a16:colId xmlns:a16="http://schemas.microsoft.com/office/drawing/2014/main" val="20003"/>
                    </a:ext>
                  </a:extLst>
                </a:gridCol>
                <a:gridCol w="386776">
                  <a:extLst>
                    <a:ext uri="{9D8B030D-6E8A-4147-A177-3AD203B41FA5}">
                      <a16:colId xmlns:a16="http://schemas.microsoft.com/office/drawing/2014/main" val="20004"/>
                    </a:ext>
                  </a:extLst>
                </a:gridCol>
                <a:gridCol w="798166">
                  <a:extLst>
                    <a:ext uri="{9D8B030D-6E8A-4147-A177-3AD203B41FA5}">
                      <a16:colId xmlns:a16="http://schemas.microsoft.com/office/drawing/2014/main" val="20005"/>
                    </a:ext>
                  </a:extLst>
                </a:gridCol>
                <a:gridCol w="487962">
                  <a:extLst>
                    <a:ext uri="{9D8B030D-6E8A-4147-A177-3AD203B41FA5}">
                      <a16:colId xmlns:a16="http://schemas.microsoft.com/office/drawing/2014/main" val="20006"/>
                    </a:ext>
                  </a:extLst>
                </a:gridCol>
                <a:gridCol w="1898167">
                  <a:extLst>
                    <a:ext uri="{9D8B030D-6E8A-4147-A177-3AD203B41FA5}">
                      <a16:colId xmlns:a16="http://schemas.microsoft.com/office/drawing/2014/main" val="20007"/>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r">
                        <a:lnSpc>
                          <a:spcPct val="107000"/>
                        </a:lnSpc>
                        <a:spcAft>
                          <a:spcPts val="800"/>
                        </a:spcAft>
                      </a:pPr>
                      <a:r>
                        <a:rPr lang="en-GB" sz="1100" b="0" kern="1200" dirty="0">
                          <a:solidFill>
                            <a:schemeClr val="lt1"/>
                          </a:solidFill>
                          <a:latin typeface="+mn-lt"/>
                          <a:ea typeface="+mn-ea"/>
                          <a:cs typeface="+mn-cs"/>
                        </a:rPr>
                        <a:t>WID</a:t>
                      </a:r>
                      <a:endParaRPr lang="en-GB" sz="1100" b="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10000"/>
                  </a:ext>
                </a:extLst>
              </a:tr>
              <a:tr h="296861">
                <a:tc>
                  <a:txBody>
                    <a:bodyPr/>
                    <a:lstStyle/>
                    <a:p>
                      <a:pPr algn="r" fontAlgn="b"/>
                      <a:r>
                        <a:rPr lang="en-US" sz="1100" dirty="0"/>
                        <a:t>950011</a:t>
                      </a:r>
                    </a:p>
                  </a:txBody>
                  <a:tcPr marL="9525" marR="9525" marT="9525" marB="0" anchor="b"/>
                </a:tc>
                <a:tc>
                  <a:txBody>
                    <a:bodyPr/>
                    <a:lstStyle/>
                    <a:p>
                      <a:pPr algn="l" fontAlgn="b"/>
                      <a:r>
                        <a:rPr lang="en-US" sz="1100" dirty="0"/>
                        <a:t>Study on Artificial Intelligence (AI) and Machine Learning (ML) for Media </a:t>
                      </a:r>
                    </a:p>
                  </a:txBody>
                  <a:tcPr marL="9525" marR="9525" marT="9525" marB="0" anchor="b"/>
                </a:tc>
                <a:tc>
                  <a:txBody>
                    <a:bodyPr/>
                    <a:lstStyle/>
                    <a:p>
                      <a:pPr algn="l" fontAlgn="b"/>
                      <a:r>
                        <a:rPr lang="en-US" sz="1100" dirty="0"/>
                        <a:t>FS_AI4Media</a:t>
                      </a:r>
                    </a:p>
                  </a:txBody>
                  <a:tcPr marL="9525" marR="9525" marT="9525" marB="0" anchor="b"/>
                </a:tc>
                <a:tc>
                  <a:txBody>
                    <a:bodyPr/>
                    <a:lstStyle/>
                    <a:p>
                      <a:pPr algn="r" fontAlgn="b"/>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75%</a:t>
                      </a:r>
                    </a:p>
                  </a:txBody>
                  <a:tcPr marL="36001" marR="36001" marT="0" marB="0" anchor="b"/>
                </a:tc>
                <a:tc>
                  <a:txBody>
                    <a:bodyPr/>
                    <a:lstStyle/>
                    <a:p>
                      <a:pPr algn="r" fontAlgn="b"/>
                      <a:r>
                        <a:rPr lang="en-US" sz="1100" b="0" dirty="0">
                          <a:hlinkClick r:id="rId2"/>
                        </a:rPr>
                        <a:t>SP-220328</a:t>
                      </a:r>
                      <a:endParaRPr lang="en-US" sz="1100" b="0" dirty="0"/>
                    </a:p>
                  </a:txBody>
                  <a:tcPr marL="9525" marR="9525" marT="9525" marB="0" anchor="b"/>
                </a:tc>
                <a:tc>
                  <a:txBody>
                    <a:bodyPr/>
                    <a:lstStyle/>
                    <a:p>
                      <a:pPr algn="r">
                        <a:lnSpc>
                          <a:spcPct val="107000"/>
                        </a:lnSpc>
                        <a:spcAft>
                          <a:spcPts val="800"/>
                        </a:spcAft>
                      </a:pPr>
                      <a:r>
                        <a:rPr lang="en-GB" sz="1100" dirty="0">
                          <a:solidFill>
                            <a:srgbClr val="FF0000"/>
                          </a:solidFill>
                        </a:rPr>
                        <a:t>78%</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906328413"/>
                  </a:ext>
                </a:extLst>
              </a:tr>
              <a:tr h="296861">
                <a:tc>
                  <a:txBody>
                    <a:bodyPr/>
                    <a:lstStyle/>
                    <a:p>
                      <a:pPr algn="r" fontAlgn="b"/>
                      <a:r>
                        <a:rPr lang="en-US" sz="1100" dirty="0"/>
                        <a:t>980008</a:t>
                      </a:r>
                    </a:p>
                  </a:txBody>
                  <a:tcPr marL="9525" marR="9525" marT="9525" marB="0" anchor="b"/>
                </a:tc>
                <a:tc>
                  <a:txBody>
                    <a:bodyPr/>
                    <a:lstStyle/>
                    <a:p>
                      <a:pPr algn="l" fontAlgn="b"/>
                      <a:r>
                        <a:rPr lang="en-US" sz="1100" dirty="0"/>
                        <a:t>Study on Diverse audio Capturing system for End-user Devices </a:t>
                      </a:r>
                    </a:p>
                  </a:txBody>
                  <a:tcPr marL="9525" marR="9525" marT="9525" marB="0" anchor="b"/>
                </a:tc>
                <a:tc>
                  <a:txBody>
                    <a:bodyPr/>
                    <a:lstStyle/>
                    <a:p>
                      <a:pPr algn="l" fontAlgn="b"/>
                      <a:r>
                        <a:rPr lang="en-US" sz="1100" dirty="0" err="1"/>
                        <a:t>FS_DaCED</a:t>
                      </a:r>
                      <a:endParaRPr lang="en-US" sz="1100" dirty="0"/>
                    </a:p>
                  </a:txBody>
                  <a:tcPr marL="9525" marR="9525" marT="9525" marB="0" anchor="b"/>
                </a:tc>
                <a:tc>
                  <a:txBody>
                    <a:bodyPr/>
                    <a:lstStyle/>
                    <a:p>
                      <a:pPr algn="r" fontAlgn="b"/>
                      <a:r>
                        <a:rPr lang="en-US" sz="1100" dirty="0"/>
                        <a:t>9/9/2024</a:t>
                      </a:r>
                      <a:br>
                        <a:rPr lang="en-US" sz="1100" dirty="0"/>
                      </a:br>
                      <a:r>
                        <a:rPr lang="en-US" sz="1100" dirty="0">
                          <a:solidFill>
                            <a:srgbClr val="FF0000"/>
                          </a:solidFill>
                        </a:rPr>
                        <a:t>-&gt;12/12/2024</a:t>
                      </a:r>
                    </a:p>
                  </a:txBody>
                  <a:tcPr marL="9525" marR="9525" marT="9525" marB="0" anchor="b"/>
                </a:tc>
                <a:tc>
                  <a:txBody>
                    <a:bodyPr/>
                    <a:lstStyle/>
                    <a:p>
                      <a:pPr algn="r">
                        <a:lnSpc>
                          <a:spcPct val="107000"/>
                        </a:lnSpc>
                        <a:spcAft>
                          <a:spcPts val="800"/>
                        </a:spcAft>
                      </a:pPr>
                      <a:r>
                        <a:rPr lang="en-GB" sz="1100" dirty="0">
                          <a:solidFill>
                            <a:schemeClr val="tx1"/>
                          </a:solidFill>
                        </a:rPr>
                        <a:t>85%</a:t>
                      </a:r>
                    </a:p>
                  </a:txBody>
                  <a:tcPr marL="36001" marR="36001" marT="0" marB="0" anchor="b"/>
                </a:tc>
                <a:tc>
                  <a:txBody>
                    <a:bodyPr/>
                    <a:lstStyle/>
                    <a:p>
                      <a:pPr algn="r" fontAlgn="b"/>
                      <a:r>
                        <a:rPr lang="en-US" sz="1100" b="0" dirty="0">
                          <a:hlinkClick r:id="rId3"/>
                        </a:rPr>
                        <a:t>SP-221330</a:t>
                      </a:r>
                      <a:endParaRPr lang="en-US" sz="1100" b="0" dirty="0"/>
                    </a:p>
                  </a:txBody>
                  <a:tcPr marL="9525" marR="9525" marT="9525" marB="0" anchor="b"/>
                </a:tc>
                <a:tc>
                  <a:txBody>
                    <a:bodyPr/>
                    <a:lstStyle/>
                    <a:p>
                      <a:pPr algn="r">
                        <a:lnSpc>
                          <a:spcPct val="107000"/>
                        </a:lnSpc>
                        <a:spcAft>
                          <a:spcPts val="800"/>
                        </a:spcAft>
                      </a:pPr>
                      <a:r>
                        <a:rPr lang="en-GB" sz="1100" dirty="0">
                          <a:solidFill>
                            <a:srgbClr val="FF0000"/>
                          </a:solidFill>
                        </a:rPr>
                        <a:t>90%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1642380864"/>
                  </a:ext>
                </a:extLst>
              </a:tr>
              <a:tr h="265183">
                <a:tc>
                  <a:txBody>
                    <a:bodyPr/>
                    <a:lstStyle/>
                    <a:p>
                      <a:pPr algn="r" fontAlgn="b"/>
                      <a:r>
                        <a:rPr lang="en-US" sz="1100" dirty="0">
                          <a:solidFill>
                            <a:schemeClr val="bg1"/>
                          </a:solidFill>
                        </a:rPr>
                        <a:t>1000016</a:t>
                      </a:r>
                    </a:p>
                  </a:txBody>
                  <a:tcPr marL="9525" marR="9525" marT="9525" marB="0" anchor="b"/>
                </a:tc>
                <a:tc>
                  <a:txBody>
                    <a:bodyPr/>
                    <a:lstStyle/>
                    <a:p>
                      <a:pPr algn="l" fontAlgn="b"/>
                      <a:r>
                        <a:rPr lang="en-US" sz="1100" dirty="0">
                          <a:solidFill>
                            <a:schemeClr val="tx1"/>
                          </a:solidFill>
                        </a:rPr>
                        <a:t>Feasibility Study on Film Grain synthesis</a:t>
                      </a:r>
                    </a:p>
                  </a:txBody>
                  <a:tcPr marL="9525" marR="9525" marT="9525" marB="0" anchor="b"/>
                </a:tc>
                <a:tc>
                  <a:txBody>
                    <a:bodyPr/>
                    <a:lstStyle/>
                    <a:p>
                      <a:pPr algn="l" fontAlgn="b"/>
                      <a:r>
                        <a:rPr lang="en-US" sz="1100" dirty="0">
                          <a:solidFill>
                            <a:schemeClr val="tx1"/>
                          </a:solidFill>
                        </a:rPr>
                        <a:t>FS_FGS </a:t>
                      </a:r>
                    </a:p>
                  </a:txBody>
                  <a:tcPr marL="9525" marR="9525" marT="9525" marB="0" anchor="b"/>
                </a:tc>
                <a:tc>
                  <a:txBody>
                    <a:bodyPr/>
                    <a:lstStyle/>
                    <a:p>
                      <a:pPr algn="r" fontAlgn="b"/>
                      <a:r>
                        <a:rPr lang="en-US" sz="1100" dirty="0">
                          <a:solidFill>
                            <a:schemeClr val="tx1"/>
                          </a:solidFill>
                        </a:rPr>
                        <a:t>3/3/2025</a:t>
                      </a:r>
                    </a:p>
                    <a:p>
                      <a:pPr algn="r" fontAlgn="b"/>
                      <a:r>
                        <a:rPr lang="en-US" sz="1100" dirty="0">
                          <a:solidFill>
                            <a:srgbClr val="FF0000"/>
                          </a:solidFill>
                        </a:rPr>
                        <a:t>-&gt;9/9/2024</a:t>
                      </a:r>
                    </a:p>
                  </a:txBody>
                  <a:tcPr marL="9525" marR="9525" marT="9525" marB="0" anchor="b"/>
                </a:tc>
                <a:tc>
                  <a:txBody>
                    <a:bodyPr/>
                    <a:lstStyle/>
                    <a:p>
                      <a:pPr algn="r">
                        <a:lnSpc>
                          <a:spcPct val="107000"/>
                        </a:lnSpc>
                        <a:spcAft>
                          <a:spcPts val="800"/>
                        </a:spcAft>
                      </a:pPr>
                      <a:r>
                        <a:rPr lang="en-GB" sz="1100" dirty="0">
                          <a:solidFill>
                            <a:schemeClr val="tx1"/>
                          </a:solidFill>
                        </a:rPr>
                        <a:t>30%</a:t>
                      </a:r>
                    </a:p>
                  </a:txBody>
                  <a:tcPr marL="36001" marR="36001" marT="0" marB="0" anchor="b"/>
                </a:tc>
                <a:tc>
                  <a:txBody>
                    <a:bodyPr/>
                    <a:lstStyle/>
                    <a:p>
                      <a:pPr algn="r" fontAlgn="b"/>
                      <a:r>
                        <a:rPr lang="en-US" sz="1100" b="0" i="0" u="none" kern="1200" dirty="0">
                          <a:solidFill>
                            <a:schemeClr val="dk1"/>
                          </a:solidFill>
                          <a:effectLst/>
                          <a:latin typeface="+mn-lt"/>
                          <a:ea typeface="+mn-ea"/>
                          <a:cs typeface="+mn-cs"/>
                          <a:hlinkClick r:id="rId4" action="ppaction://hlinkfile"/>
                        </a:rPr>
                        <a:t>SP-230539</a:t>
                      </a:r>
                      <a:br>
                        <a:rPr lang="en-US" sz="1100" b="0" i="0" u="none" kern="1200" dirty="0">
                          <a:solidFill>
                            <a:schemeClr val="dk1"/>
                          </a:solidFill>
                          <a:effectLst/>
                          <a:latin typeface="+mn-lt"/>
                          <a:ea typeface="+mn-ea"/>
                          <a:cs typeface="+mn-cs"/>
                        </a:rPr>
                      </a:br>
                      <a:r>
                        <a:rPr lang="en-US" sz="1100" b="0" i="0" u="none" kern="1200" dirty="0">
                          <a:solidFill>
                            <a:schemeClr val="dk1"/>
                          </a:solidFill>
                          <a:effectLst/>
                          <a:latin typeface="+mn-lt"/>
                          <a:ea typeface="+mn-ea"/>
                          <a:cs typeface="+mn-cs"/>
                        </a:rPr>
                        <a:t>-&gt; </a:t>
                      </a:r>
                      <a:r>
                        <a:rPr lang="en-US" sz="1100" b="0" i="0" dirty="0">
                          <a:solidFill>
                            <a:srgbClr val="000000"/>
                          </a:solidFill>
                          <a:effectLst/>
                          <a:hlinkClick r:id="rId5"/>
                        </a:rPr>
                        <a:t>SP-241120</a:t>
                      </a:r>
                      <a:r>
                        <a:rPr lang="en-US" sz="1100" b="0" i="0" u="none" kern="1200" dirty="0">
                          <a:solidFill>
                            <a:schemeClr val="dk1"/>
                          </a:solidFill>
                          <a:effectLst/>
                          <a:latin typeface="+mn-lt"/>
                          <a:ea typeface="+mn-ea"/>
                          <a:cs typeface="+mn-cs"/>
                        </a:rPr>
                        <a:t> </a:t>
                      </a:r>
                      <a:endParaRPr lang="en-US" sz="1100" b="0" u="none" dirty="0">
                        <a:solidFill>
                          <a:schemeClr val="tx1"/>
                        </a:solidFill>
                      </a:endParaRPr>
                    </a:p>
                  </a:txBody>
                  <a:tcPr marL="9525" marR="9525" marT="9525" marB="0" anchor="b"/>
                </a:tc>
                <a:tc>
                  <a:txBody>
                    <a:bodyPr/>
                    <a:lstStyle/>
                    <a:p>
                      <a:pPr algn="r">
                        <a:lnSpc>
                          <a:spcPct val="107000"/>
                        </a:lnSpc>
                        <a:spcAft>
                          <a:spcPts val="800"/>
                        </a:spcAft>
                      </a:pPr>
                      <a:r>
                        <a:rPr lang="en-GB" sz="1100" dirty="0">
                          <a:solidFill>
                            <a:srgbClr val="FF0000"/>
                          </a:solidFill>
                        </a:rPr>
                        <a:t>100%</a:t>
                      </a:r>
                    </a:p>
                  </a:txBody>
                  <a:tcPr marL="36001" marR="36001" marT="0" marB="0" anchor="b"/>
                </a:tc>
                <a:tc>
                  <a:txBody>
                    <a:bodyPr/>
                    <a:lstStyle/>
                    <a:p>
                      <a:pPr marL="0" marR="0" lvl="0" indent="0" algn="r" defTabSz="914400" rtl="0" eaLnBrk="1" fontAlgn="auto" latinLnBrk="0" hangingPunct="1">
                        <a:lnSpc>
                          <a:spcPct val="107000"/>
                        </a:lnSpc>
                        <a:spcBef>
                          <a:spcPts val="0"/>
                        </a:spcBef>
                        <a:spcAft>
                          <a:spcPts val="800"/>
                        </a:spcAft>
                        <a:buClrTx/>
                        <a:buSzTx/>
                        <a:buFontTx/>
                        <a:buNone/>
                        <a:tabLst/>
                        <a:defRPr/>
                      </a:pPr>
                      <a:r>
                        <a:rPr lang="en-GB" sz="1100" dirty="0">
                          <a:solidFill>
                            <a:srgbClr val="FF0000"/>
                          </a:solidFill>
                        </a:rPr>
                        <a:t>SID revised and </a:t>
                      </a:r>
                      <a:r>
                        <a:rPr lang="en-GB" sz="1100" dirty="0">
                          <a:solidFill>
                            <a:srgbClr val="00B050"/>
                          </a:solidFill>
                        </a:rPr>
                        <a:t>complete !</a:t>
                      </a:r>
                    </a:p>
                  </a:txBody>
                  <a:tcPr marL="36001" marR="36001" marT="0" marB="0" anchor="b"/>
                </a:tc>
                <a:extLst>
                  <a:ext uri="{0D108BD9-81ED-4DB2-BD59-A6C34878D82A}">
                    <a16:rowId xmlns:a16="http://schemas.microsoft.com/office/drawing/2014/main" val="10001"/>
                  </a:ext>
                </a:extLst>
              </a:tr>
              <a:tr h="265183">
                <a:tc>
                  <a:txBody>
                    <a:bodyPr/>
                    <a:lstStyle/>
                    <a:p>
                      <a:pPr algn="r" fontAlgn="b"/>
                      <a:r>
                        <a:rPr lang="en-US" sz="1100" dirty="0">
                          <a:solidFill>
                            <a:schemeClr val="bg1"/>
                          </a:solidFill>
                        </a:rPr>
                        <a:t>1000019</a:t>
                      </a:r>
                    </a:p>
                  </a:txBody>
                  <a:tcPr marL="9525" marR="9525" marT="9525" marB="0" anchor="b"/>
                </a:tc>
                <a:tc>
                  <a:txBody>
                    <a:bodyPr/>
                    <a:lstStyle/>
                    <a:p>
                      <a:pPr algn="l" fontAlgn="b"/>
                      <a:r>
                        <a:rPr lang="en-US" sz="1100" dirty="0">
                          <a:solidFill>
                            <a:schemeClr val="tx1"/>
                          </a:solidFill>
                        </a:rPr>
                        <a:t>Feasibility Study on Avatars for Real-Time Communication</a:t>
                      </a:r>
                    </a:p>
                  </a:txBody>
                  <a:tcPr marL="9525" marR="9525" marT="9525" marB="0" anchor="b"/>
                </a:tc>
                <a:tc>
                  <a:txBody>
                    <a:bodyPr/>
                    <a:lstStyle/>
                    <a:p>
                      <a:pPr algn="l" fontAlgn="b"/>
                      <a:r>
                        <a:rPr lang="en-US" sz="1100" dirty="0">
                          <a:solidFill>
                            <a:schemeClr val="tx1"/>
                          </a:solidFill>
                        </a:rPr>
                        <a:t>FS_AVATAR </a:t>
                      </a:r>
                    </a:p>
                  </a:txBody>
                  <a:tcPr marL="9525" marR="9525" marT="9525" marB="0" anchor="b"/>
                </a:tc>
                <a:tc>
                  <a:txBody>
                    <a:bodyPr/>
                    <a:lstStyle/>
                    <a:p>
                      <a:pPr algn="r" fontAlgn="b"/>
                      <a:r>
                        <a:rPr lang="en-US" sz="1100" dirty="0">
                          <a:solidFill>
                            <a:schemeClr val="tx1"/>
                          </a:solidFill>
                        </a:rPr>
                        <a:t>12/12/2024</a:t>
                      </a:r>
                    </a:p>
                  </a:txBody>
                  <a:tcPr marL="9525" marR="9525" marT="9525" marB="0" anchor="b"/>
                </a:tc>
                <a:tc>
                  <a:txBody>
                    <a:bodyPr/>
                    <a:lstStyle/>
                    <a:p>
                      <a:pPr algn="r">
                        <a:lnSpc>
                          <a:spcPct val="107000"/>
                        </a:lnSpc>
                        <a:spcAft>
                          <a:spcPts val="800"/>
                        </a:spcAft>
                      </a:pPr>
                      <a:r>
                        <a:rPr lang="en-GB" sz="1100" dirty="0">
                          <a:solidFill>
                            <a:schemeClr val="tx1"/>
                          </a:solidFill>
                        </a:rPr>
                        <a:t>50%</a:t>
                      </a:r>
                    </a:p>
                  </a:txBody>
                  <a:tcPr marL="36001" marR="36001" marT="0" marB="0" anchor="b"/>
                </a:tc>
                <a:tc>
                  <a:txBody>
                    <a:bodyPr/>
                    <a:lstStyle/>
                    <a:p>
                      <a:pPr algn="r" fontAlgn="b"/>
                      <a:r>
                        <a:rPr lang="en-US" sz="1100" b="0" i="0" u="none" kern="1200" dirty="0">
                          <a:solidFill>
                            <a:schemeClr val="dk1"/>
                          </a:solidFill>
                          <a:effectLst/>
                          <a:latin typeface="+mn-lt"/>
                          <a:ea typeface="+mn-ea"/>
                          <a:cs typeface="+mn-cs"/>
                          <a:hlinkClick r:id="rId6" action="ppaction://hlinkfile"/>
                        </a:rPr>
                        <a:t>SP-230544</a:t>
                      </a:r>
                      <a:endParaRPr lang="en-US" sz="1100" b="0" u="none" dirty="0">
                        <a:solidFill>
                          <a:schemeClr val="tx1"/>
                        </a:solidFill>
                        <a:latin typeface="+mn-lt"/>
                      </a:endParaRPr>
                    </a:p>
                  </a:txBody>
                  <a:tcPr marL="9525" marR="9525" marT="9525" marB="0" anchor="b"/>
                </a:tc>
                <a:tc>
                  <a:txBody>
                    <a:bodyPr/>
                    <a:lstStyle/>
                    <a:p>
                      <a:pPr algn="r">
                        <a:lnSpc>
                          <a:spcPct val="107000"/>
                        </a:lnSpc>
                        <a:spcAft>
                          <a:spcPts val="800"/>
                        </a:spcAft>
                      </a:pPr>
                      <a:r>
                        <a:rPr lang="en-GB" sz="1100" dirty="0">
                          <a:solidFill>
                            <a:srgbClr val="FF0000"/>
                          </a:solidFill>
                        </a:rPr>
                        <a:t>55%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134000311"/>
                  </a:ext>
                </a:extLst>
              </a:tr>
              <a:tr h="265183">
                <a:tc>
                  <a:txBody>
                    <a:bodyPr/>
                    <a:lstStyle/>
                    <a:p>
                      <a:pPr algn="r" fontAlgn="b"/>
                      <a:r>
                        <a:rPr lang="en-US" sz="1100" dirty="0">
                          <a:solidFill>
                            <a:schemeClr val="bg1"/>
                          </a:solidFill>
                        </a:rPr>
                        <a:t>1030004</a:t>
                      </a:r>
                    </a:p>
                  </a:txBody>
                  <a:tcPr marL="9525" marR="9525" marT="9525" marB="0" anchor="b"/>
                </a:tc>
                <a:tc>
                  <a:txBody>
                    <a:bodyPr/>
                    <a:lstStyle/>
                    <a:p>
                      <a:pPr algn="l" fontAlgn="b"/>
                      <a:r>
                        <a:rPr lang="en-US" sz="1100" dirty="0">
                          <a:solidFill>
                            <a:schemeClr val="tx1"/>
                          </a:solidFill>
                        </a:rPr>
                        <a:t>Study on Media </a:t>
                      </a:r>
                      <a:r>
                        <a:rPr lang="en-US" sz="1100" dirty="0" err="1">
                          <a:solidFill>
                            <a:schemeClr val="tx1"/>
                          </a:solidFill>
                        </a:rPr>
                        <a:t>enerGy</a:t>
                      </a:r>
                      <a:r>
                        <a:rPr lang="en-US" sz="1100" dirty="0">
                          <a:solidFill>
                            <a:schemeClr val="tx1"/>
                          </a:solidFill>
                        </a:rPr>
                        <a:t> consumption </a:t>
                      </a:r>
                      <a:r>
                        <a:rPr lang="en-US" sz="1100" dirty="0" err="1">
                          <a:solidFill>
                            <a:schemeClr val="tx1"/>
                          </a:solidFill>
                        </a:rPr>
                        <a:t>exposuRE</a:t>
                      </a:r>
                      <a:r>
                        <a:rPr lang="en-US" sz="1100" dirty="0">
                          <a:solidFill>
                            <a:schemeClr val="tx1"/>
                          </a:solidFill>
                        </a:rPr>
                        <a:t> and </a:t>
                      </a:r>
                      <a:r>
                        <a:rPr lang="en-US" sz="1100" dirty="0" err="1">
                          <a:solidFill>
                            <a:schemeClr val="tx1"/>
                          </a:solidFill>
                        </a:rPr>
                        <a:t>EvaluatioN</a:t>
                      </a:r>
                      <a:r>
                        <a:rPr lang="en-US" sz="1100" dirty="0">
                          <a:solidFill>
                            <a:schemeClr val="tx1"/>
                          </a:solidFill>
                        </a:rPr>
                        <a:t> framework</a:t>
                      </a:r>
                    </a:p>
                  </a:txBody>
                  <a:tcPr marL="9525" marR="9525" marT="9525" marB="0" anchor="b"/>
                </a:tc>
                <a:tc>
                  <a:txBody>
                    <a:bodyPr/>
                    <a:lstStyle/>
                    <a:p>
                      <a:pPr algn="l" fontAlgn="b"/>
                      <a:r>
                        <a:rPr lang="en-US" sz="1100" dirty="0" err="1">
                          <a:solidFill>
                            <a:schemeClr val="tx1"/>
                          </a:solidFill>
                        </a:rPr>
                        <a:t>FS_MediaEnergyGREEN</a:t>
                      </a:r>
                      <a:endParaRPr lang="en-US" sz="1100" dirty="0">
                        <a:solidFill>
                          <a:schemeClr val="tx1"/>
                        </a:solidFill>
                      </a:endParaRP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15%</a:t>
                      </a:r>
                    </a:p>
                  </a:txBody>
                  <a:tcPr marL="36001" marR="36001" marT="0" marB="0" anchor="b"/>
                </a:tc>
                <a:tc>
                  <a:txBody>
                    <a:bodyPr/>
                    <a:lstStyle/>
                    <a:p>
                      <a:pPr algn="r" fontAlgn="t"/>
                      <a:r>
                        <a:rPr lang="en-US" sz="1100" b="0" i="0" u="sng" strike="noStrike" dirty="0">
                          <a:solidFill>
                            <a:srgbClr val="0000FF"/>
                          </a:solidFill>
                          <a:effectLst/>
                          <a:latin typeface="+mn-lt"/>
                          <a:hlinkClick r:id="rId7"/>
                        </a:rPr>
                        <a:t>SP-240481</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30%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3788929415"/>
                  </a:ext>
                </a:extLst>
              </a:tr>
              <a:tr h="265183">
                <a:tc>
                  <a:txBody>
                    <a:bodyPr/>
                    <a:lstStyle/>
                    <a:p>
                      <a:pPr algn="r" fontAlgn="b"/>
                      <a:r>
                        <a:rPr lang="en-US" sz="1100" dirty="0">
                          <a:solidFill>
                            <a:schemeClr val="bg1"/>
                          </a:solidFill>
                        </a:rPr>
                        <a:t>1030005</a:t>
                      </a:r>
                    </a:p>
                  </a:txBody>
                  <a:tcPr marL="9525" marR="9525" marT="9525" marB="0" anchor="b"/>
                </a:tc>
                <a:tc>
                  <a:txBody>
                    <a:bodyPr/>
                    <a:lstStyle/>
                    <a:p>
                      <a:pPr algn="l" fontAlgn="b"/>
                      <a:r>
                        <a:rPr lang="en-US" sz="1100" dirty="0">
                          <a:solidFill>
                            <a:schemeClr val="tx1"/>
                          </a:solidFill>
                        </a:rPr>
                        <a:t>Study on Media Messaging</a:t>
                      </a:r>
                    </a:p>
                  </a:txBody>
                  <a:tcPr marL="9525" marR="9525" marT="9525" marB="0" anchor="b"/>
                </a:tc>
                <a:tc>
                  <a:txBody>
                    <a:bodyPr/>
                    <a:lstStyle/>
                    <a:p>
                      <a:pPr algn="l" fontAlgn="b"/>
                      <a:r>
                        <a:rPr lang="en-US" sz="1100" dirty="0" err="1">
                          <a:solidFill>
                            <a:schemeClr val="tx1"/>
                          </a:solidFill>
                        </a:rPr>
                        <a:t>FS_MeMe</a:t>
                      </a:r>
                      <a:endParaRPr lang="en-US" sz="1100" dirty="0">
                        <a:solidFill>
                          <a:schemeClr val="tx1"/>
                        </a:solidFill>
                      </a:endParaRP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8"/>
                        </a:rPr>
                        <a:t>SP-240477</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30%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1669039939"/>
                  </a:ext>
                </a:extLst>
              </a:tr>
              <a:tr h="265183">
                <a:tc>
                  <a:txBody>
                    <a:bodyPr/>
                    <a:lstStyle/>
                    <a:p>
                      <a:pPr algn="r" fontAlgn="b"/>
                      <a:r>
                        <a:rPr lang="en-US" sz="1100" dirty="0">
                          <a:solidFill>
                            <a:schemeClr val="bg1"/>
                          </a:solidFill>
                        </a:rPr>
                        <a:t>1030006</a:t>
                      </a:r>
                    </a:p>
                  </a:txBody>
                  <a:tcPr marL="9525" marR="9525" marT="9525" marB="0" anchor="b"/>
                </a:tc>
                <a:tc>
                  <a:txBody>
                    <a:bodyPr/>
                    <a:lstStyle/>
                    <a:p>
                      <a:pPr algn="l" fontAlgn="b"/>
                      <a:r>
                        <a:rPr lang="en-US" sz="1100" dirty="0">
                          <a:solidFill>
                            <a:schemeClr val="tx1"/>
                          </a:solidFill>
                        </a:rPr>
                        <a:t>Study on Advanced Media Delivery</a:t>
                      </a:r>
                    </a:p>
                  </a:txBody>
                  <a:tcPr marL="9525" marR="9525" marT="9525" marB="0" anchor="b"/>
                </a:tc>
                <a:tc>
                  <a:txBody>
                    <a:bodyPr/>
                    <a:lstStyle/>
                    <a:p>
                      <a:pPr algn="l" fontAlgn="b"/>
                      <a:r>
                        <a:rPr lang="en-US" sz="1100" dirty="0">
                          <a:solidFill>
                            <a:schemeClr val="tx1"/>
                          </a:solidFill>
                        </a:rPr>
                        <a:t>FS_AMD</a:t>
                      </a:r>
                    </a:p>
                  </a:txBody>
                  <a:tcPr marL="9525" marR="9525" marT="9525" marB="0" anchor="b"/>
                </a:tc>
                <a:tc>
                  <a:txBody>
                    <a:bodyPr/>
                    <a:lstStyle/>
                    <a:p>
                      <a:pPr algn="r" fontAlgn="b"/>
                      <a:r>
                        <a:rPr lang="en-US" sz="1100" dirty="0">
                          <a:solidFill>
                            <a:schemeClr val="tx1"/>
                          </a:solidFill>
                        </a:rPr>
                        <a:t>12/12/2024</a:t>
                      </a:r>
                    </a:p>
                  </a:txBody>
                  <a:tcPr marL="9525" marR="9525" marT="9525" marB="0" anchor="b"/>
                </a:tc>
                <a:tc>
                  <a:txBody>
                    <a:bodyPr/>
                    <a:lstStyle/>
                    <a:p>
                      <a:pPr algn="r">
                        <a:lnSpc>
                          <a:spcPct val="107000"/>
                        </a:lnSpc>
                        <a:spcAft>
                          <a:spcPts val="800"/>
                        </a:spcAft>
                      </a:pPr>
                      <a:r>
                        <a:rPr lang="en-GB" sz="1100" dirty="0">
                          <a:solidFill>
                            <a:schemeClr val="tx1"/>
                          </a:solidFill>
                        </a:rPr>
                        <a:t>15%</a:t>
                      </a:r>
                    </a:p>
                  </a:txBody>
                  <a:tcPr marL="36001" marR="36001" marT="0" marB="0" anchor="b"/>
                </a:tc>
                <a:tc>
                  <a:txBody>
                    <a:bodyPr/>
                    <a:lstStyle/>
                    <a:p>
                      <a:pPr algn="r" fontAlgn="t"/>
                      <a:r>
                        <a:rPr lang="en-US" sz="1100" b="0" i="0" u="sng" strike="noStrike" dirty="0">
                          <a:solidFill>
                            <a:srgbClr val="0000FF"/>
                          </a:solidFill>
                          <a:effectLst/>
                          <a:latin typeface="+mn-lt"/>
                          <a:hlinkClick r:id="rId9"/>
                        </a:rPr>
                        <a:t>SP-241011</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30%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3399550442"/>
                  </a:ext>
                </a:extLst>
              </a:tr>
              <a:tr h="265183">
                <a:tc>
                  <a:txBody>
                    <a:bodyPr/>
                    <a:lstStyle/>
                    <a:p>
                      <a:pPr algn="r" fontAlgn="b"/>
                      <a:r>
                        <a:rPr lang="en-US" sz="1100" dirty="0">
                          <a:solidFill>
                            <a:schemeClr val="bg1"/>
                          </a:solidFill>
                        </a:rPr>
                        <a:t>1030007</a:t>
                      </a:r>
                    </a:p>
                  </a:txBody>
                  <a:tcPr marL="9525" marR="9525" marT="9525" marB="0" anchor="b"/>
                </a:tc>
                <a:tc>
                  <a:txBody>
                    <a:bodyPr/>
                    <a:lstStyle/>
                    <a:p>
                      <a:pPr algn="l" fontAlgn="b"/>
                      <a:r>
                        <a:rPr lang="en-US" sz="1100" dirty="0">
                          <a:solidFill>
                            <a:schemeClr val="tx1"/>
                          </a:solidFill>
                        </a:rPr>
                        <a:t>Study of 5G Real-time Transport Protocol Configurations, Phase 2</a:t>
                      </a:r>
                    </a:p>
                  </a:txBody>
                  <a:tcPr marL="9525" marR="9525" marT="9525" marB="0" anchor="b"/>
                </a:tc>
                <a:tc>
                  <a:txBody>
                    <a:bodyPr/>
                    <a:lstStyle/>
                    <a:p>
                      <a:pPr algn="l" fontAlgn="b"/>
                      <a:r>
                        <a:rPr lang="en-US" sz="1100" dirty="0">
                          <a:solidFill>
                            <a:schemeClr val="tx1"/>
                          </a:solidFill>
                        </a:rPr>
                        <a:t>FS_5G_RTP_Ph2</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12/12/2024</a:t>
                      </a:r>
                    </a:p>
                  </a:txBody>
                  <a:tcPr marL="9525" marR="9525" marT="9525" marB="0" anchor="b"/>
                </a:tc>
                <a:tc>
                  <a:txBody>
                    <a:bodyPr/>
                    <a:lstStyle/>
                    <a:p>
                      <a:pPr algn="r">
                        <a:lnSpc>
                          <a:spcPct val="107000"/>
                        </a:lnSpc>
                        <a:spcAft>
                          <a:spcPts val="800"/>
                        </a:spcAft>
                      </a:pPr>
                      <a:r>
                        <a:rPr lang="en-GB" sz="1100" dirty="0">
                          <a:solidFill>
                            <a:schemeClr val="tx1"/>
                          </a:solidFill>
                        </a:rPr>
                        <a:t>40%</a:t>
                      </a:r>
                    </a:p>
                  </a:txBody>
                  <a:tcPr marL="36001" marR="36001" marT="0" marB="0" anchor="b"/>
                </a:tc>
                <a:tc>
                  <a:txBody>
                    <a:bodyPr/>
                    <a:lstStyle/>
                    <a:p>
                      <a:pPr algn="r" fontAlgn="t"/>
                      <a:r>
                        <a:rPr lang="en-US" sz="1100" b="0" i="0" u="sng" strike="noStrike" dirty="0">
                          <a:solidFill>
                            <a:srgbClr val="0000FF"/>
                          </a:solidFill>
                          <a:effectLst/>
                          <a:latin typeface="+mn-lt"/>
                          <a:hlinkClick r:id="rId10"/>
                        </a:rPr>
                        <a:t>SP-240482</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65%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643484382"/>
                  </a:ext>
                </a:extLst>
              </a:tr>
              <a:tr h="265183">
                <a:tc>
                  <a:txBody>
                    <a:bodyPr/>
                    <a:lstStyle/>
                    <a:p>
                      <a:pPr algn="r" fontAlgn="b"/>
                      <a:r>
                        <a:rPr lang="en-US" sz="1100" dirty="0">
                          <a:solidFill>
                            <a:schemeClr val="bg1"/>
                          </a:solidFill>
                        </a:rPr>
                        <a:t>1030008</a:t>
                      </a:r>
                    </a:p>
                  </a:txBody>
                  <a:tcPr marL="9525" marR="9525" marT="9525" marB="0" anchor="b"/>
                </a:tc>
                <a:tc>
                  <a:txBody>
                    <a:bodyPr/>
                    <a:lstStyle/>
                    <a:p>
                      <a:pPr algn="l" fontAlgn="b"/>
                      <a:r>
                        <a:rPr lang="en-US" sz="1100" dirty="0">
                          <a:solidFill>
                            <a:schemeClr val="tx1"/>
                          </a:solidFill>
                        </a:rPr>
                        <a:t>Study on Beyond 2D Video</a:t>
                      </a:r>
                    </a:p>
                  </a:txBody>
                  <a:tcPr marL="9525" marR="9525" marT="9525" marB="0" anchor="b"/>
                </a:tc>
                <a:tc>
                  <a:txBody>
                    <a:bodyPr/>
                    <a:lstStyle/>
                    <a:p>
                      <a:pPr algn="l" fontAlgn="b"/>
                      <a:r>
                        <a:rPr lang="en-US" sz="1100" dirty="0">
                          <a:solidFill>
                            <a:schemeClr val="tx1"/>
                          </a:solidFill>
                        </a:rPr>
                        <a:t>FS_Beyond2D</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11"/>
                        </a:rPr>
                        <a:t>SP-240479</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17%</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4092775877"/>
                  </a:ext>
                </a:extLst>
              </a:tr>
              <a:tr h="265183">
                <a:tc>
                  <a:txBody>
                    <a:bodyPr/>
                    <a:lstStyle/>
                    <a:p>
                      <a:pPr algn="r" fontAlgn="b"/>
                      <a:r>
                        <a:rPr lang="en-US" sz="1100" dirty="0">
                          <a:solidFill>
                            <a:schemeClr val="bg1"/>
                          </a:solidFill>
                        </a:rPr>
                        <a:t>1030009</a:t>
                      </a:r>
                    </a:p>
                  </a:txBody>
                  <a:tcPr marL="9525" marR="9525" marT="9525" marB="0" anchor="b"/>
                </a:tc>
                <a:tc>
                  <a:txBody>
                    <a:bodyPr/>
                    <a:lstStyle/>
                    <a:p>
                      <a:pPr algn="l" fontAlgn="b"/>
                      <a:r>
                        <a:rPr lang="en-US" sz="1100" dirty="0">
                          <a:solidFill>
                            <a:schemeClr val="tx1"/>
                          </a:solidFill>
                        </a:rPr>
                        <a:t>Study on Audio Codec APIs</a:t>
                      </a:r>
                    </a:p>
                  </a:txBody>
                  <a:tcPr marL="9525" marR="9525" marT="9525" marB="0" anchor="b"/>
                </a:tc>
                <a:tc>
                  <a:txBody>
                    <a:bodyPr/>
                    <a:lstStyle/>
                    <a:p>
                      <a:pPr algn="l" fontAlgn="b"/>
                      <a:r>
                        <a:rPr lang="en-US" sz="1100" dirty="0">
                          <a:solidFill>
                            <a:schemeClr val="tx1"/>
                          </a:solidFill>
                        </a:rPr>
                        <a:t>FS_ACAPI</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12"/>
                        </a:rPr>
                        <a:t>SP-240480</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10%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713869790"/>
                  </a:ext>
                </a:extLst>
              </a:tr>
              <a:tr h="265183">
                <a:tc>
                  <a:txBody>
                    <a:bodyPr/>
                    <a:lstStyle/>
                    <a:p>
                      <a:pPr algn="r" fontAlgn="b"/>
                      <a:r>
                        <a:rPr lang="en-US" sz="1100" b="1" dirty="0">
                          <a:latin typeface="+mn-lt"/>
                        </a:rPr>
                        <a:t>1030002</a:t>
                      </a:r>
                    </a:p>
                  </a:txBody>
                  <a:tcPr marL="9525" marR="9525" marT="9525" marB="0" anchor="b"/>
                </a:tc>
                <a:tc>
                  <a:txBody>
                    <a:bodyPr/>
                    <a:lstStyle/>
                    <a:p>
                      <a:pPr algn="l" fontAlgn="b"/>
                      <a:r>
                        <a:rPr lang="en-US" sz="1100" b="0" dirty="0">
                          <a:latin typeface="+mn-lt"/>
                        </a:rPr>
                        <a:t>Study on Haptics in 5G Media Services</a:t>
                      </a:r>
                    </a:p>
                  </a:txBody>
                  <a:tcPr marL="9525" marR="9525" marT="9525" marB="0" anchor="b"/>
                </a:tc>
                <a:tc>
                  <a:txBody>
                    <a:bodyPr/>
                    <a:lstStyle/>
                    <a:p>
                      <a:pPr algn="l" fontAlgn="b"/>
                      <a:r>
                        <a:rPr lang="en-US" sz="1100" b="0" dirty="0" err="1">
                          <a:latin typeface="+mn-lt"/>
                        </a:rPr>
                        <a:t>FS_HapticsMed</a:t>
                      </a:r>
                      <a:br>
                        <a:rPr lang="en-US" sz="1100" b="0" dirty="0">
                          <a:latin typeface="+mn-lt"/>
                        </a:rPr>
                      </a:br>
                      <a:r>
                        <a:rPr lang="en-US" sz="1100" b="0" dirty="0">
                          <a:solidFill>
                            <a:srgbClr val="FF0000"/>
                          </a:solidFill>
                          <a:latin typeface="+mn-lt"/>
                        </a:rPr>
                        <a:t>-&gt; </a:t>
                      </a:r>
                      <a:r>
                        <a:rPr lang="en-US" sz="1100" b="0" dirty="0" err="1">
                          <a:solidFill>
                            <a:srgbClr val="FF0000"/>
                          </a:solidFill>
                          <a:latin typeface="+mn-lt"/>
                        </a:rPr>
                        <a:t>FS_HapticsMedia</a:t>
                      </a:r>
                      <a:endParaRPr lang="en-US" sz="1100" b="0" dirty="0">
                        <a:solidFill>
                          <a:srgbClr val="FF0000"/>
                        </a:solidFill>
                        <a:latin typeface="+mn-lt"/>
                      </a:endParaRPr>
                    </a:p>
                  </a:txBody>
                  <a:tcPr marL="9525" marR="9525" marT="9525" marB="0" anchor="b"/>
                </a:tc>
                <a:tc>
                  <a:txBody>
                    <a:bodyPr/>
                    <a:lstStyle/>
                    <a:p>
                      <a:pPr algn="r" fontAlgn="b"/>
                      <a:r>
                        <a:rPr lang="en-US" sz="1100" b="0" dirty="0">
                          <a:solidFill>
                            <a:schemeClr val="tx1"/>
                          </a:solidFill>
                          <a:latin typeface="+mn-lt"/>
                        </a:rPr>
                        <a:t>3/3/2025</a:t>
                      </a:r>
                    </a:p>
                  </a:txBody>
                  <a:tcPr marL="9525" marR="9525" marT="9525" marB="0" anchor="b"/>
                </a:tc>
                <a:tc>
                  <a:txBody>
                    <a:bodyPr/>
                    <a:lstStyle/>
                    <a:p>
                      <a:pPr algn="r">
                        <a:lnSpc>
                          <a:spcPct val="107000"/>
                        </a:lnSpc>
                        <a:spcAft>
                          <a:spcPts val="800"/>
                        </a:spcAft>
                      </a:pPr>
                      <a:r>
                        <a:rPr lang="en-GB" sz="1100" b="0" dirty="0">
                          <a:solidFill>
                            <a:schemeClr val="tx1"/>
                          </a:solidFill>
                          <a:latin typeface="+mn-lt"/>
                        </a:rPr>
                        <a:t>0%</a:t>
                      </a:r>
                    </a:p>
                  </a:txBody>
                  <a:tcPr marL="36001" marR="36001" marT="0" marB="0" anchor="b"/>
                </a:tc>
                <a:tc>
                  <a:txBody>
                    <a:bodyPr/>
                    <a:lstStyle/>
                    <a:p>
                      <a:pPr algn="r" fontAlgn="t"/>
                      <a:r>
                        <a:rPr lang="en-US" sz="1100" b="0" i="0" u="sng" strike="noStrike" dirty="0">
                          <a:solidFill>
                            <a:srgbClr val="0000FF"/>
                          </a:solidFill>
                          <a:effectLst/>
                          <a:latin typeface="+mn-lt"/>
                          <a:hlinkClick r:id="rId13"/>
                        </a:rPr>
                        <a:t>SP-240979</a:t>
                      </a:r>
                      <a:endParaRPr lang="en-US" sz="1100" b="0" i="0" u="sng" strike="noStrike" dirty="0">
                        <a:solidFill>
                          <a:srgbClr val="0000FF"/>
                        </a:solidFill>
                        <a:effectLst/>
                        <a:latin typeface="+mn-lt"/>
                      </a:endParaRPr>
                    </a:p>
                    <a:p>
                      <a:pPr marL="0" marR="0" lvl="0" indent="0" algn="r" defTabSz="914400" rtl="0" eaLnBrk="1" fontAlgn="t" latinLnBrk="0" hangingPunct="1">
                        <a:lnSpc>
                          <a:spcPct val="100000"/>
                        </a:lnSpc>
                        <a:spcBef>
                          <a:spcPts val="0"/>
                        </a:spcBef>
                        <a:spcAft>
                          <a:spcPts val="0"/>
                        </a:spcAft>
                        <a:buClrTx/>
                        <a:buSzTx/>
                        <a:buFontTx/>
                        <a:buNone/>
                        <a:tabLst/>
                        <a:defRPr/>
                      </a:pPr>
                      <a:r>
                        <a:rPr lang="en-US" sz="1100" b="0" i="0" u="sng" strike="noStrike" dirty="0">
                          <a:solidFill>
                            <a:srgbClr val="0000FF"/>
                          </a:solidFill>
                          <a:effectLst/>
                          <a:latin typeface="+mn-lt"/>
                        </a:rPr>
                        <a:t>-&gt; </a:t>
                      </a:r>
                      <a:r>
                        <a:rPr lang="en-US" sz="1100" b="0" i="0" u="sng" strike="noStrike" dirty="0">
                          <a:solidFill>
                            <a:srgbClr val="0000FF"/>
                          </a:solidFill>
                          <a:effectLst/>
                          <a:latin typeface="+mn-lt"/>
                          <a:hlinkClick r:id="rId14"/>
                        </a:rPr>
                        <a:t>SP-241121</a:t>
                      </a:r>
                      <a:r>
                        <a:rPr lang="en-US" sz="1100" b="0" i="0" u="sng" strike="noStrike" dirty="0">
                          <a:solidFill>
                            <a:srgbClr val="0000FF"/>
                          </a:solidFill>
                          <a:effectLst/>
                          <a:latin typeface="+mn-lt"/>
                        </a:rPr>
                        <a:t> </a:t>
                      </a:r>
                    </a:p>
                  </a:txBody>
                  <a:tcPr marL="0" marR="0" marT="0" marB="0"/>
                </a:tc>
                <a:tc>
                  <a:txBody>
                    <a:bodyPr/>
                    <a:lstStyle/>
                    <a:p>
                      <a:pPr algn="r">
                        <a:lnSpc>
                          <a:spcPct val="107000"/>
                        </a:lnSpc>
                        <a:spcAft>
                          <a:spcPts val="800"/>
                        </a:spcAft>
                      </a:pPr>
                      <a:r>
                        <a:rPr lang="en-GB" sz="1100" b="0" dirty="0">
                          <a:solidFill>
                            <a:srgbClr val="FF0000"/>
                          </a:solidFill>
                          <a:latin typeface="+mn-lt"/>
                        </a:rPr>
                        <a:t>15%</a:t>
                      </a:r>
                    </a:p>
                  </a:txBody>
                  <a:tcPr marL="36001" marR="36001" marT="0" marB="0" anchor="b"/>
                </a:tc>
                <a:tc>
                  <a:txBody>
                    <a:bodyPr/>
                    <a:lstStyle/>
                    <a:p>
                      <a:pPr algn="r">
                        <a:lnSpc>
                          <a:spcPct val="107000"/>
                        </a:lnSpc>
                        <a:spcAft>
                          <a:spcPts val="800"/>
                        </a:spcAft>
                      </a:pPr>
                      <a:r>
                        <a:rPr lang="en-GB" sz="1100" b="0" dirty="0">
                          <a:solidFill>
                            <a:srgbClr val="FF0000"/>
                          </a:solidFill>
                          <a:latin typeface="+mn-lt"/>
                        </a:rPr>
                        <a:t>Revised SID</a:t>
                      </a:r>
                    </a:p>
                  </a:txBody>
                  <a:tcPr marL="36001" marR="36001" marT="0" marB="0" anchor="b"/>
                </a:tc>
                <a:extLst>
                  <a:ext uri="{0D108BD9-81ED-4DB2-BD59-A6C34878D82A}">
                    <a16:rowId xmlns:a16="http://schemas.microsoft.com/office/drawing/2014/main" val="235534630"/>
                  </a:ext>
                </a:extLst>
              </a:tr>
              <a:tr h="265183">
                <a:tc>
                  <a:txBody>
                    <a:bodyPr/>
                    <a:lstStyle/>
                    <a:p>
                      <a:pPr algn="r" fontAlgn="b"/>
                      <a:r>
                        <a:rPr lang="en-US" sz="1100" dirty="0">
                          <a:solidFill>
                            <a:schemeClr val="bg1"/>
                          </a:solidFill>
                        </a:rPr>
                        <a:t>1040022</a:t>
                      </a:r>
                    </a:p>
                  </a:txBody>
                  <a:tcPr marL="9525" marR="9525" marT="9525" marB="0" anchor="b"/>
                </a:tc>
                <a:tc>
                  <a:txBody>
                    <a:bodyPr/>
                    <a:lstStyle/>
                    <a:p>
                      <a:pPr algn="l" fontAlgn="b"/>
                      <a:r>
                        <a:rPr lang="en-US" sz="1100" dirty="0">
                          <a:solidFill>
                            <a:schemeClr val="tx1"/>
                          </a:solidFill>
                        </a:rPr>
                        <a:t>Study on Spatial Computing for AR Services</a:t>
                      </a:r>
                    </a:p>
                  </a:txBody>
                  <a:tcPr marL="9525" marR="9525" marT="9525" marB="0" anchor="b"/>
                </a:tc>
                <a:tc>
                  <a:txBody>
                    <a:bodyPr/>
                    <a:lstStyle/>
                    <a:p>
                      <a:pPr algn="l" fontAlgn="b"/>
                      <a:r>
                        <a:rPr lang="en-US" sz="1100" dirty="0" err="1">
                          <a:solidFill>
                            <a:schemeClr val="tx1"/>
                          </a:solidFill>
                        </a:rPr>
                        <a:t>FS_ARSpatial</a:t>
                      </a:r>
                      <a:endParaRPr lang="en-US" sz="1100" dirty="0">
                        <a:solidFill>
                          <a:schemeClr val="tx1"/>
                        </a:solidFill>
                      </a:endParaRPr>
                    </a:p>
                  </a:txBody>
                  <a:tcPr marL="9525" marR="9525" marT="9525" marB="0" anchor="b"/>
                </a:tc>
                <a:tc>
                  <a:txBody>
                    <a:bodyPr/>
                    <a:lstStyle/>
                    <a:p>
                      <a:pPr algn="r" fontAlgn="b"/>
                      <a:r>
                        <a:rPr lang="en-US" sz="1100" dirty="0">
                          <a:solidFill>
                            <a:schemeClr val="tx1"/>
                          </a:solidFill>
                        </a:rPr>
                        <a:t>6/6/2025</a:t>
                      </a:r>
                    </a:p>
                  </a:txBody>
                  <a:tcPr marL="9525" marR="9525" marT="9525" marB="0" anchor="b"/>
                </a:tc>
                <a:tc>
                  <a:txBody>
                    <a:bodyPr/>
                    <a:lstStyle/>
                    <a:p>
                      <a:pPr algn="r">
                        <a:lnSpc>
                          <a:spcPct val="107000"/>
                        </a:lnSpc>
                        <a:spcAft>
                          <a:spcPts val="800"/>
                        </a:spcAft>
                      </a:pPr>
                      <a:r>
                        <a:rPr lang="en-GB" sz="1100" dirty="0">
                          <a:solidFill>
                            <a:schemeClr val="tx1"/>
                          </a:solidFill>
                        </a:rPr>
                        <a:t>0%</a:t>
                      </a:r>
                    </a:p>
                  </a:txBody>
                  <a:tcPr marL="36001" marR="36001" marT="0" marB="0" anchor="b"/>
                </a:tc>
                <a:tc>
                  <a:txBody>
                    <a:bodyPr/>
                    <a:lstStyle/>
                    <a:p>
                      <a:pPr algn="r" fontAlgn="t"/>
                      <a:r>
                        <a:rPr lang="en-US" sz="1100" b="0" i="0" u="sng" strike="noStrike" dirty="0">
                          <a:solidFill>
                            <a:srgbClr val="0000FF"/>
                          </a:solidFill>
                          <a:effectLst/>
                          <a:latin typeface="+mn-lt"/>
                          <a:hlinkClick r:id="rId15"/>
                        </a:rPr>
                        <a:t>SP-240927</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10%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1101476272"/>
                  </a:ext>
                </a:extLst>
              </a:tr>
            </a:tbl>
          </a:graphicData>
        </a:graphic>
      </p:graphicFrame>
    </p:spTree>
    <p:extLst>
      <p:ext uri="{BB962C8B-B14F-4D97-AF65-F5344CB8AC3E}">
        <p14:creationId xmlns:p14="http://schemas.microsoft.com/office/powerpoint/2010/main" val="1818184995"/>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Feasibility Study on Artificial Intelligence (AI) and Machine Learning (ML) for Media (FS_AI4Media)</a:t>
            </a:r>
            <a:endParaRPr lang="en-US" sz="3200"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200" b="1" u="sng" dirty="0">
                <a:cs typeface="Arial" pitchFamily="34" charset="0"/>
              </a:rPr>
              <a:t>Purpose</a:t>
            </a:r>
          </a:p>
          <a:p>
            <a:pPr marL="0" indent="0">
              <a:lnSpc>
                <a:spcPct val="93000"/>
              </a:lnSpc>
              <a:spcBef>
                <a:spcPct val="15000"/>
              </a:spcBef>
              <a:spcAft>
                <a:spcPct val="15000"/>
              </a:spcAft>
              <a:buSzPct val="100000"/>
              <a:tabLst>
                <a:tab pos="285750" algn="l"/>
              </a:tabLst>
              <a:defRPr/>
            </a:pPr>
            <a:r>
              <a:rPr lang="en-US" altLang="en-US" sz="1200" dirty="0"/>
              <a:t>  The objectives of the study item are primarily to identify relevant interoperability requirements and implementation constraints of AI/ML in 5G media services. </a:t>
            </a:r>
          </a:p>
          <a:p>
            <a:pPr marL="287338" lvl="0" indent="-287338" fontAlgn="base">
              <a:lnSpc>
                <a:spcPct val="93000"/>
              </a:lnSpc>
              <a:spcBef>
                <a:spcPct val="15000"/>
              </a:spcBef>
              <a:spcAft>
                <a:spcPct val="15000"/>
              </a:spcAft>
              <a:buSzPct val="100000"/>
              <a:buNone/>
              <a:tabLst>
                <a:tab pos="285750" algn="l"/>
              </a:tabLst>
              <a:defRPr/>
            </a:pPr>
            <a:r>
              <a:rPr lang="en-GB" sz="1200" b="1" u="sng" dirty="0">
                <a:cs typeface="Arial" pitchFamily="34" charset="0"/>
              </a:rPr>
              <a:t>Progress in the last quarter</a:t>
            </a:r>
          </a:p>
          <a:p>
            <a:pPr marL="287338" lvl="0" indent="-287338" fontAlgn="base">
              <a:lnSpc>
                <a:spcPct val="93000"/>
              </a:lnSpc>
              <a:spcBef>
                <a:spcPct val="15000"/>
              </a:spcBef>
              <a:spcAft>
                <a:spcPct val="15000"/>
              </a:spcAft>
              <a:buSzPct val="100000"/>
              <a:tabLst>
                <a:tab pos="285750" algn="l"/>
              </a:tabLst>
              <a:defRPr/>
            </a:pPr>
            <a:r>
              <a:rPr lang="en-US" altLang="zh-CN" sz="1200" dirty="0">
                <a:cs typeface="Arial" pitchFamily="34" charset="0"/>
              </a:rPr>
              <a:t>The draft TR 26.927 is updated with a few agreements on the description of sign language translation scenario and NLP on speech in RTC, some updates on MPEG FCM, various approaches on the architecture mapping to IMS, some updates on metadata and a few descriptions of architectures for collaboration scenarios and their mapping to the UC.</a:t>
            </a:r>
          </a:p>
          <a:p>
            <a:pPr marL="287338" lvl="0" indent="-287338" fontAlgn="base">
              <a:lnSpc>
                <a:spcPct val="93000"/>
              </a:lnSpc>
              <a:spcBef>
                <a:spcPct val="15000"/>
              </a:spcBef>
              <a:spcAft>
                <a:spcPct val="15000"/>
              </a:spcAft>
              <a:buSzPct val="100000"/>
              <a:tabLst>
                <a:tab pos="285750" algn="l"/>
              </a:tabLst>
              <a:defRPr/>
            </a:pPr>
            <a:r>
              <a:rPr lang="en-US" altLang="zh-CN" sz="1200" dirty="0">
                <a:cs typeface="Arial" pitchFamily="34" charset="0"/>
              </a:rPr>
              <a:t>On the evaluation side TR 26.847  is updated with NNC results in the context of automatic speech recognition.</a:t>
            </a:r>
          </a:p>
          <a:p>
            <a:pPr marL="287338" lvl="0" indent="-287338" fontAlgn="base">
              <a:lnSpc>
                <a:spcPct val="93000"/>
              </a:lnSpc>
              <a:spcBef>
                <a:spcPct val="15000"/>
              </a:spcBef>
              <a:spcAft>
                <a:spcPct val="15000"/>
              </a:spcAft>
              <a:buSzPct val="100000"/>
              <a:tabLst>
                <a:tab pos="285750" algn="l"/>
              </a:tabLst>
              <a:defRPr/>
            </a:pPr>
            <a:endParaRPr lang="en-US" altLang="zh-CN" sz="1200"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r>
              <a:rPr lang="en-GB" sz="1200" b="1" u="sng" dirty="0">
                <a:cs typeface="Arial" pitchFamily="34" charset="0"/>
              </a:rPr>
              <a:t>Next steps</a:t>
            </a:r>
          </a:p>
          <a:p>
            <a:pPr marL="287338" lvl="0" indent="-287338" fontAlgn="base">
              <a:lnSpc>
                <a:spcPct val="93000"/>
              </a:lnSpc>
              <a:spcBef>
                <a:spcPct val="15000"/>
              </a:spcBef>
              <a:spcAft>
                <a:spcPct val="15000"/>
              </a:spcAft>
              <a:buSzPct val="100000"/>
              <a:tabLst>
                <a:tab pos="285750" algn="l"/>
              </a:tabLst>
              <a:defRPr/>
            </a:pPr>
            <a:r>
              <a:rPr lang="en-US" altLang="zh-CN" sz="1200" dirty="0">
                <a:cs typeface="Arial" pitchFamily="34" charset="0"/>
              </a:rPr>
              <a:t>Complete analysis of collaboration scenarios. Review and refine TR 26.927; Agree on TR 26.927 v1.0.0 to be sent to SA plenary for information</a:t>
            </a:r>
          </a:p>
          <a:p>
            <a:pPr marL="287338" lvl="0" indent="-287338" fontAlgn="base">
              <a:lnSpc>
                <a:spcPct val="93000"/>
              </a:lnSpc>
              <a:spcBef>
                <a:spcPct val="15000"/>
              </a:spcBef>
              <a:spcAft>
                <a:spcPct val="15000"/>
              </a:spcAft>
              <a:buSzPct val="100000"/>
              <a:tabLst>
                <a:tab pos="285750" algn="l"/>
              </a:tabLst>
              <a:defRPr/>
            </a:pPr>
            <a:r>
              <a:rPr lang="en-US" altLang="zh-CN" sz="1200" dirty="0">
                <a:cs typeface="Arial" pitchFamily="34" charset="0"/>
              </a:rPr>
              <a:t>Progress AI/ML evaluation; Agree on TR 26.847 v1.0.0 to be sent to SA plenary for information</a:t>
            </a:r>
          </a:p>
          <a:p>
            <a:pPr marL="287338" lvl="0" indent="-287338" fontAlgn="base">
              <a:lnSpc>
                <a:spcPct val="93000"/>
              </a:lnSpc>
              <a:spcBef>
                <a:spcPct val="15000"/>
              </a:spcBef>
              <a:spcAft>
                <a:spcPct val="15000"/>
              </a:spcAft>
              <a:buSzPct val="100000"/>
              <a:tabLst>
                <a:tab pos="285750" algn="l"/>
              </a:tabLst>
              <a:defRPr/>
            </a:pPr>
            <a:endParaRPr lang="en-US" altLang="zh-CN" sz="1200"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endParaRPr lang="en-GB" sz="1200" b="1" u="sng"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endParaRPr lang="en-GB" sz="1200" b="1" u="sng"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endParaRPr lang="en-GB" sz="1200" b="1" u="sng" dirty="0">
              <a:cs typeface="Arial" pitchFamily="34" charset="0"/>
            </a:endParaRPr>
          </a:p>
          <a:p>
            <a:pPr marL="0" indent="0">
              <a:lnSpc>
                <a:spcPct val="93000"/>
              </a:lnSpc>
              <a:spcBef>
                <a:spcPct val="15000"/>
              </a:spcBef>
              <a:spcAft>
                <a:spcPct val="15000"/>
              </a:spcAft>
              <a:buSzPct val="100000"/>
              <a:buNone/>
              <a:tabLst>
                <a:tab pos="285750" algn="l"/>
              </a:tabLst>
              <a:defRPr/>
            </a:pPr>
            <a:endParaRPr lang="en-US" altLang="zh-CN" sz="12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endParaRPr lang="en-US" altLang="zh-CN" sz="1200" dirty="0"/>
          </a:p>
          <a:p>
            <a:pPr marL="0" indent="0">
              <a:buNone/>
            </a:pPr>
            <a:endParaRPr lang="fr-FR" sz="1200" dirty="0"/>
          </a:p>
        </p:txBody>
      </p:sp>
      <p:graphicFrame>
        <p:nvGraphicFramePr>
          <p:cNvPr id="4" name="Table 3">
            <a:extLst>
              <a:ext uri="{FF2B5EF4-FFF2-40B4-BE49-F238E27FC236}">
                <a16:creationId xmlns:a16="http://schemas.microsoft.com/office/drawing/2014/main" id="{BAE5BA83-9702-4BEA-8D31-3E91EC15040A}"/>
              </a:ext>
            </a:extLst>
          </p:cNvPr>
          <p:cNvGraphicFramePr>
            <a:graphicFrameLocks noGrp="1"/>
          </p:cNvGraphicFramePr>
          <p:nvPr>
            <p:extLst>
              <p:ext uri="{D42A27DB-BD31-4B8C-83A1-F6EECF244321}">
                <p14:modId xmlns:p14="http://schemas.microsoft.com/office/powerpoint/2010/main" val="1231934171"/>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4029365130"/>
                    </a:ext>
                  </a:extLst>
                </a:gridCol>
                <a:gridCol w="3844407">
                  <a:extLst>
                    <a:ext uri="{9D8B030D-6E8A-4147-A177-3AD203B41FA5}">
                      <a16:colId xmlns:a16="http://schemas.microsoft.com/office/drawing/2014/main" val="1242704509"/>
                    </a:ext>
                  </a:extLst>
                </a:gridCol>
                <a:gridCol w="1095473">
                  <a:extLst>
                    <a:ext uri="{9D8B030D-6E8A-4147-A177-3AD203B41FA5}">
                      <a16:colId xmlns:a16="http://schemas.microsoft.com/office/drawing/2014/main" val="1339814967"/>
                    </a:ext>
                  </a:extLst>
                </a:gridCol>
                <a:gridCol w="807092">
                  <a:extLst>
                    <a:ext uri="{9D8B030D-6E8A-4147-A177-3AD203B41FA5}">
                      <a16:colId xmlns:a16="http://schemas.microsoft.com/office/drawing/2014/main" val="1142247066"/>
                    </a:ext>
                  </a:extLst>
                </a:gridCol>
                <a:gridCol w="551732">
                  <a:extLst>
                    <a:ext uri="{9D8B030D-6E8A-4147-A177-3AD203B41FA5}">
                      <a16:colId xmlns:a16="http://schemas.microsoft.com/office/drawing/2014/main" val="368115895"/>
                    </a:ext>
                  </a:extLst>
                </a:gridCol>
                <a:gridCol w="643064">
                  <a:extLst>
                    <a:ext uri="{9D8B030D-6E8A-4147-A177-3AD203B41FA5}">
                      <a16:colId xmlns:a16="http://schemas.microsoft.com/office/drawing/2014/main" val="2455226772"/>
                    </a:ext>
                  </a:extLst>
                </a:gridCol>
                <a:gridCol w="643064">
                  <a:extLst>
                    <a:ext uri="{9D8B030D-6E8A-4147-A177-3AD203B41FA5}">
                      <a16:colId xmlns:a16="http://schemas.microsoft.com/office/drawing/2014/main" val="1835048682"/>
                    </a:ext>
                  </a:extLst>
                </a:gridCol>
                <a:gridCol w="1898167">
                  <a:extLst>
                    <a:ext uri="{9D8B030D-6E8A-4147-A177-3AD203B41FA5}">
                      <a16:colId xmlns:a16="http://schemas.microsoft.com/office/drawing/2014/main" val="1250370078"/>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1795152656"/>
                  </a:ext>
                </a:extLst>
              </a:tr>
              <a:tr h="265183">
                <a:tc>
                  <a:txBody>
                    <a:bodyPr/>
                    <a:lstStyle/>
                    <a:p>
                      <a:pPr algn="r" fontAlgn="b"/>
                      <a:r>
                        <a:rPr lang="en-US" sz="1100" dirty="0"/>
                        <a:t>950011</a:t>
                      </a:r>
                    </a:p>
                  </a:txBody>
                  <a:tcPr marL="9525" marR="9525" marT="9525" marB="0" anchor="b"/>
                </a:tc>
                <a:tc>
                  <a:txBody>
                    <a:bodyPr/>
                    <a:lstStyle/>
                    <a:p>
                      <a:pPr algn="l" fontAlgn="b"/>
                      <a:r>
                        <a:rPr lang="en-US" sz="1100" dirty="0"/>
                        <a:t>Study on Artificial Intelligence (AI) and Machine Learning (ML) for Media </a:t>
                      </a:r>
                    </a:p>
                  </a:txBody>
                  <a:tcPr marL="9525" marR="9525" marT="9525" marB="0" anchor="b"/>
                </a:tc>
                <a:tc>
                  <a:txBody>
                    <a:bodyPr/>
                    <a:lstStyle/>
                    <a:p>
                      <a:pPr algn="l" fontAlgn="b"/>
                      <a:r>
                        <a:rPr lang="en-US" sz="1100" dirty="0"/>
                        <a:t>FS_AI4Media</a:t>
                      </a:r>
                    </a:p>
                  </a:txBody>
                  <a:tcPr marL="9525" marR="9525" marT="9525" marB="0" anchor="b"/>
                </a:tc>
                <a:tc>
                  <a:txBody>
                    <a:bodyPr/>
                    <a:lstStyle/>
                    <a:p>
                      <a:pPr algn="r" fontAlgn="b"/>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75%</a:t>
                      </a:r>
                    </a:p>
                  </a:txBody>
                  <a:tcPr marL="36001" marR="36001" marT="0" marB="0" anchor="b"/>
                </a:tc>
                <a:tc>
                  <a:txBody>
                    <a:bodyPr/>
                    <a:lstStyle/>
                    <a:p>
                      <a:pPr algn="r" fontAlgn="b"/>
                      <a:r>
                        <a:rPr lang="en-US" sz="1100" b="0" dirty="0">
                          <a:hlinkClick r:id="rId2"/>
                        </a:rPr>
                        <a:t>SP-220328</a:t>
                      </a:r>
                      <a:endParaRPr lang="en-US" sz="1100" b="0" dirty="0"/>
                    </a:p>
                  </a:txBody>
                  <a:tcPr marL="9525" marR="9525" marT="9525" marB="0" anchor="b"/>
                </a:tc>
                <a:tc>
                  <a:txBody>
                    <a:bodyPr/>
                    <a:lstStyle/>
                    <a:p>
                      <a:pPr algn="r">
                        <a:lnSpc>
                          <a:spcPct val="107000"/>
                        </a:lnSpc>
                        <a:spcAft>
                          <a:spcPts val="800"/>
                        </a:spcAft>
                      </a:pPr>
                      <a:r>
                        <a:rPr lang="en-GB" sz="1100" dirty="0">
                          <a:solidFill>
                            <a:srgbClr val="FF0000"/>
                          </a:solidFill>
                        </a:rPr>
                        <a:t>78%</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3042227117"/>
                  </a:ext>
                </a:extLst>
              </a:tr>
            </a:tbl>
          </a:graphicData>
        </a:graphic>
      </p:graphicFrame>
    </p:spTree>
    <p:extLst>
      <p:ext uri="{BB962C8B-B14F-4D97-AF65-F5344CB8AC3E}">
        <p14:creationId xmlns:p14="http://schemas.microsoft.com/office/powerpoint/2010/main" val="593177862"/>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Study on Diverse audio Capturing system for End-user Devices </a:t>
            </a:r>
            <a:r>
              <a:rPr lang="en-US" altLang="en-US" sz="3200" dirty="0"/>
              <a:t>(</a:t>
            </a:r>
            <a:r>
              <a:rPr lang="en-US" sz="3200" dirty="0" err="1"/>
              <a:t>FS_DaCED</a:t>
            </a:r>
            <a:r>
              <a:rPr lang="en-US" altLang="en-US" sz="3200" dirty="0"/>
              <a:t>)</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a:lnSpc>
                <a:spcPct val="93000"/>
              </a:lnSpc>
              <a:spcBef>
                <a:spcPct val="15000"/>
              </a:spcBef>
              <a:spcAft>
                <a:spcPct val="15000"/>
              </a:spcAft>
              <a:buSzPct val="100000"/>
              <a:tabLst>
                <a:tab pos="285750" algn="l"/>
              </a:tabLst>
              <a:defRPr/>
            </a:pPr>
            <a:r>
              <a:rPr lang="en-US" altLang="en-US" sz="1400" dirty="0"/>
              <a:t>This study item considers codec-independent immersive voice and audio capturing configurations for end-user devices. The outcome of the studies can be used as guidelines for the manufacturers to deploy immersive voice and audio services. </a:t>
            </a:r>
          </a:p>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An Editor update of TR 26.933 (v1.0.2) was reviewed and revised during the meeting. Several updates were discussed, agreeable parts were integrated. The updated TR could not be fully reviewed and edited online during the SA4#129-e meeting. Two offline sessions were scheduled to progress the TR. TR 26.933 (v1.1) was agreed as basis for further work and the Audio SWG telco of the 2</a:t>
            </a:r>
            <a:r>
              <a:rPr lang="en-US" altLang="zh-CN" sz="1400" baseline="30000" dirty="0">
                <a:cs typeface="Arial" pitchFamily="34" charset="0"/>
              </a:rPr>
              <a:t>nd</a:t>
            </a:r>
            <a:r>
              <a:rPr lang="en-US" altLang="zh-CN" sz="1400" dirty="0">
                <a:cs typeface="Arial" pitchFamily="34" charset="0"/>
              </a:rPr>
              <a:t> September was granted SA4 power to agree on TR 26.933 to be sent to SA for approval. On the 2</a:t>
            </a:r>
            <a:r>
              <a:rPr lang="en-US" altLang="zh-CN" sz="1400" baseline="30000" dirty="0">
                <a:cs typeface="Arial" pitchFamily="34" charset="0"/>
              </a:rPr>
              <a:t>nd</a:t>
            </a:r>
            <a:r>
              <a:rPr lang="en-US" altLang="zh-CN" sz="1400" dirty="0">
                <a:cs typeface="Arial" pitchFamily="34" charset="0"/>
              </a:rPr>
              <a:t> September the TR could not be completed. Hence the work completion is rescheduled to SA4#130.</a:t>
            </a:r>
          </a:p>
          <a:p>
            <a:pPr marL="0" lvl="0" indent="0" fontAlgn="base">
              <a:lnSpc>
                <a:spcPct val="93000"/>
              </a:lnSpc>
              <a:spcBef>
                <a:spcPct val="15000"/>
              </a:spcBef>
              <a:spcAft>
                <a:spcPct val="15000"/>
              </a:spcAft>
              <a:buSzPct val="100000"/>
              <a:buNone/>
              <a:tabLst>
                <a:tab pos="285750" algn="l"/>
              </a:tabLst>
              <a:defRPr/>
            </a:pPr>
            <a:endParaRPr lang="en-US" sz="1400" b="1" u="sng" dirty="0">
              <a:cs typeface="Arial"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2"/>
              </a:buBlip>
              <a:tabLst>
                <a:tab pos="285750" algn="l"/>
              </a:tabLst>
              <a:defRPr/>
            </a:pPr>
            <a:r>
              <a:rPr kumimoji="0" lang="en-US" altLang="zh-CN" sz="1400" b="0" i="0" u="none" strike="noStrike" kern="0" cap="none" spc="0" normalizeH="0" baseline="0" noProof="0" dirty="0">
                <a:ln>
                  <a:noFill/>
                </a:ln>
                <a:solidFill>
                  <a:prstClr val="black"/>
                </a:solidFill>
                <a:effectLst/>
                <a:uLnTx/>
                <a:uFillTx/>
                <a:ea typeface="宋体" panose="02010600030101010101" pitchFamily="2" charset="-122"/>
                <a:cs typeface="Arial" pitchFamily="34" charset="0"/>
              </a:rPr>
              <a:t>Complete TR 26.933 and its conclusions.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2"/>
              </a:buBlip>
              <a:tabLst>
                <a:tab pos="285750" algn="l"/>
              </a:tabLst>
              <a:defRPr/>
            </a:pPr>
            <a:r>
              <a:rPr lang="en-US" altLang="zh-CN" sz="1400" dirty="0">
                <a:solidFill>
                  <a:prstClr val="black"/>
                </a:solidFill>
                <a:ea typeface="宋体" panose="02010600030101010101" pitchFamily="2" charset="-122"/>
                <a:cs typeface="Arial" pitchFamily="34" charset="0"/>
              </a:rPr>
              <a:t>Send TR 26.933 for approval at SA#106</a:t>
            </a:r>
            <a:endParaRPr kumimoji="0" lang="en-US" altLang="zh-CN" sz="1400" b="0" i="0" u="none" strike="noStrike" kern="0" cap="none" spc="0" normalizeH="0" baseline="0" noProof="0" dirty="0">
              <a:ln>
                <a:noFill/>
              </a:ln>
              <a:solidFill>
                <a:prstClr val="black"/>
              </a:solidFill>
              <a:effectLst/>
              <a:uLnTx/>
              <a:uFillTx/>
              <a:ea typeface="宋体" panose="02010600030101010101" pitchFamily="2" charset="-122"/>
              <a:cs typeface="Arial" pitchFamily="34" charset="0"/>
            </a:endParaRPr>
          </a:p>
          <a:p>
            <a:pPr lvl="0" fontAlgn="base">
              <a:lnSpc>
                <a:spcPct val="93000"/>
              </a:lnSpc>
              <a:spcBef>
                <a:spcPct val="15000"/>
              </a:spcBef>
              <a:spcAft>
                <a:spcPct val="15000"/>
              </a:spcAft>
              <a:buSzPct val="100000"/>
              <a:tabLst>
                <a:tab pos="285750" algn="l"/>
              </a:tabLst>
              <a:defRPr/>
            </a:pPr>
            <a:endParaRPr lang="en-GB" sz="1400" b="1" u="sng" dirty="0">
              <a:cs typeface="Arial" pitchFamily="34" charset="0"/>
            </a:endParaRPr>
          </a:p>
          <a:p>
            <a:pPr>
              <a:lnSpc>
                <a:spcPct val="93000"/>
              </a:lnSpc>
              <a:spcBef>
                <a:spcPct val="15000"/>
              </a:spcBef>
              <a:spcAft>
                <a:spcPct val="15000"/>
              </a:spcAft>
              <a:buSzPct val="100000"/>
              <a:tabLst>
                <a:tab pos="285750" algn="l"/>
              </a:tabLst>
              <a:defRPr/>
            </a:pPr>
            <a:endParaRPr lang="en-US" altLang="zh-CN" sz="1400" dirty="0">
              <a:cs typeface="Arial" pitchFamily="34" charset="0"/>
            </a:endParaRPr>
          </a:p>
          <a:p>
            <a:pPr>
              <a:lnSpc>
                <a:spcPct val="93000"/>
              </a:lnSpc>
              <a:spcBef>
                <a:spcPct val="15000"/>
              </a:spcBef>
              <a:spcAft>
                <a:spcPct val="15000"/>
              </a:spcAft>
              <a:buSzPct val="100000"/>
              <a:tabLst>
                <a:tab pos="285750" algn="l"/>
              </a:tabLst>
              <a:defRPr/>
            </a:pPr>
            <a:endParaRPr lang="en-US" altLang="en-US" sz="1400" dirty="0">
              <a:cs typeface="Arial" panose="020B0604020202020204" pitchFamily="34" charset="0"/>
            </a:endParaRPr>
          </a:p>
          <a:p>
            <a:pPr lvl="0" fontAlgn="base">
              <a:lnSpc>
                <a:spcPct val="93000"/>
              </a:lnSpc>
              <a:spcBef>
                <a:spcPct val="15000"/>
              </a:spcBef>
              <a:spcAft>
                <a:spcPct val="15000"/>
              </a:spcAft>
              <a:buSzPct val="100000"/>
              <a:buNone/>
              <a:tabLst>
                <a:tab pos="285750" algn="l"/>
              </a:tabLst>
              <a:defRPr/>
            </a:pPr>
            <a:endParaRPr lang="en-US" altLang="zh-CN" sz="1400" dirty="0"/>
          </a:p>
          <a:p>
            <a:pPr>
              <a:buNone/>
            </a:pPr>
            <a:endParaRPr lang="fr-FR" sz="1400" dirty="0"/>
          </a:p>
        </p:txBody>
      </p:sp>
      <p:graphicFrame>
        <p:nvGraphicFramePr>
          <p:cNvPr id="4" name="Table 3">
            <a:extLst>
              <a:ext uri="{FF2B5EF4-FFF2-40B4-BE49-F238E27FC236}">
                <a16:creationId xmlns:a16="http://schemas.microsoft.com/office/drawing/2014/main" id="{316C410E-82FA-476F-B093-00474D9D4256}"/>
              </a:ext>
            </a:extLst>
          </p:cNvPr>
          <p:cNvGraphicFramePr>
            <a:graphicFrameLocks noGrp="1"/>
          </p:cNvGraphicFramePr>
          <p:nvPr>
            <p:extLst>
              <p:ext uri="{D42A27DB-BD31-4B8C-83A1-F6EECF244321}">
                <p14:modId xmlns:p14="http://schemas.microsoft.com/office/powerpoint/2010/main" val="1366339912"/>
              </p:ext>
            </p:extLst>
          </p:nvPr>
        </p:nvGraphicFramePr>
        <p:xfrm>
          <a:off x="647700" y="1454150"/>
          <a:ext cx="10084901" cy="86328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2803819478"/>
                    </a:ext>
                  </a:extLst>
                </a:gridCol>
                <a:gridCol w="3844407">
                  <a:extLst>
                    <a:ext uri="{9D8B030D-6E8A-4147-A177-3AD203B41FA5}">
                      <a16:colId xmlns:a16="http://schemas.microsoft.com/office/drawing/2014/main" val="3505420422"/>
                    </a:ext>
                  </a:extLst>
                </a:gridCol>
                <a:gridCol w="1095473">
                  <a:extLst>
                    <a:ext uri="{9D8B030D-6E8A-4147-A177-3AD203B41FA5}">
                      <a16:colId xmlns:a16="http://schemas.microsoft.com/office/drawing/2014/main" val="1490831781"/>
                    </a:ext>
                  </a:extLst>
                </a:gridCol>
                <a:gridCol w="807092">
                  <a:extLst>
                    <a:ext uri="{9D8B030D-6E8A-4147-A177-3AD203B41FA5}">
                      <a16:colId xmlns:a16="http://schemas.microsoft.com/office/drawing/2014/main" val="3229099977"/>
                    </a:ext>
                  </a:extLst>
                </a:gridCol>
                <a:gridCol w="551732">
                  <a:extLst>
                    <a:ext uri="{9D8B030D-6E8A-4147-A177-3AD203B41FA5}">
                      <a16:colId xmlns:a16="http://schemas.microsoft.com/office/drawing/2014/main" val="2518572133"/>
                    </a:ext>
                  </a:extLst>
                </a:gridCol>
                <a:gridCol w="643064">
                  <a:extLst>
                    <a:ext uri="{9D8B030D-6E8A-4147-A177-3AD203B41FA5}">
                      <a16:colId xmlns:a16="http://schemas.microsoft.com/office/drawing/2014/main" val="1766003584"/>
                    </a:ext>
                  </a:extLst>
                </a:gridCol>
                <a:gridCol w="643064">
                  <a:extLst>
                    <a:ext uri="{9D8B030D-6E8A-4147-A177-3AD203B41FA5}">
                      <a16:colId xmlns:a16="http://schemas.microsoft.com/office/drawing/2014/main" val="1420571077"/>
                    </a:ext>
                  </a:extLst>
                </a:gridCol>
                <a:gridCol w="1898167">
                  <a:extLst>
                    <a:ext uri="{9D8B030D-6E8A-4147-A177-3AD203B41FA5}">
                      <a16:colId xmlns:a16="http://schemas.microsoft.com/office/drawing/2014/main" val="3286458435"/>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2693579738"/>
                  </a:ext>
                </a:extLst>
              </a:tr>
              <a:tr h="265183">
                <a:tc>
                  <a:txBody>
                    <a:bodyPr/>
                    <a:lstStyle/>
                    <a:p>
                      <a:pPr algn="r" fontAlgn="b"/>
                      <a:r>
                        <a:rPr lang="en-US" sz="1100" dirty="0"/>
                        <a:t>980008</a:t>
                      </a:r>
                    </a:p>
                  </a:txBody>
                  <a:tcPr marL="9525" marR="9525" marT="9525" marB="0" anchor="b"/>
                </a:tc>
                <a:tc>
                  <a:txBody>
                    <a:bodyPr/>
                    <a:lstStyle/>
                    <a:p>
                      <a:pPr algn="l" fontAlgn="b"/>
                      <a:r>
                        <a:rPr lang="en-US" sz="1100" dirty="0"/>
                        <a:t>Study on Diverse audio Capturing system for End-user Devices </a:t>
                      </a:r>
                    </a:p>
                  </a:txBody>
                  <a:tcPr marL="9525" marR="9525" marT="9525" marB="0" anchor="b"/>
                </a:tc>
                <a:tc>
                  <a:txBody>
                    <a:bodyPr/>
                    <a:lstStyle/>
                    <a:p>
                      <a:pPr algn="l" fontAlgn="b"/>
                      <a:r>
                        <a:rPr lang="en-US" sz="1100" dirty="0" err="1"/>
                        <a:t>FS_DaCED</a:t>
                      </a:r>
                      <a:endParaRPr lang="en-US" sz="1100" dirty="0"/>
                    </a:p>
                  </a:txBody>
                  <a:tcPr marL="9525" marR="9525" marT="9525" marB="0" anchor="b"/>
                </a:tc>
                <a:tc>
                  <a:txBody>
                    <a:bodyPr/>
                    <a:lstStyle/>
                    <a:p>
                      <a:pPr algn="r" fontAlgn="b"/>
                      <a:r>
                        <a:rPr lang="en-US" sz="1100" dirty="0"/>
                        <a:t>9/9/2024</a:t>
                      </a:r>
                      <a:br>
                        <a:rPr lang="en-US" sz="1100" dirty="0"/>
                      </a:br>
                      <a:r>
                        <a:rPr lang="en-US" sz="1100" dirty="0">
                          <a:solidFill>
                            <a:srgbClr val="FF0000"/>
                          </a:solidFill>
                        </a:rPr>
                        <a:t>-&gt;12/12/2024</a:t>
                      </a:r>
                    </a:p>
                  </a:txBody>
                  <a:tcPr marL="9525" marR="9525" marT="9525" marB="0" anchor="b"/>
                </a:tc>
                <a:tc>
                  <a:txBody>
                    <a:bodyPr/>
                    <a:lstStyle/>
                    <a:p>
                      <a:pPr algn="r">
                        <a:lnSpc>
                          <a:spcPct val="107000"/>
                        </a:lnSpc>
                        <a:spcAft>
                          <a:spcPts val="800"/>
                        </a:spcAft>
                      </a:pPr>
                      <a:r>
                        <a:rPr lang="en-GB" sz="1100" dirty="0">
                          <a:solidFill>
                            <a:schemeClr val="tx1"/>
                          </a:solidFill>
                        </a:rPr>
                        <a:t>85%</a:t>
                      </a:r>
                    </a:p>
                  </a:txBody>
                  <a:tcPr marL="36001" marR="36001" marT="0" marB="0" anchor="b"/>
                </a:tc>
                <a:tc>
                  <a:txBody>
                    <a:bodyPr/>
                    <a:lstStyle/>
                    <a:p>
                      <a:pPr algn="r" fontAlgn="b"/>
                      <a:r>
                        <a:rPr lang="en-US" sz="1100" b="0" dirty="0">
                          <a:hlinkClick r:id="rId3"/>
                        </a:rPr>
                        <a:t>SP-221330</a:t>
                      </a:r>
                      <a:endParaRPr lang="en-US" sz="1100" b="0" dirty="0"/>
                    </a:p>
                  </a:txBody>
                  <a:tcPr marL="9525" marR="9525" marT="9525" marB="0" anchor="b"/>
                </a:tc>
                <a:tc>
                  <a:txBody>
                    <a:bodyPr/>
                    <a:lstStyle/>
                    <a:p>
                      <a:pPr algn="r">
                        <a:lnSpc>
                          <a:spcPct val="107000"/>
                        </a:lnSpc>
                        <a:spcAft>
                          <a:spcPts val="800"/>
                        </a:spcAft>
                      </a:pPr>
                      <a:r>
                        <a:rPr lang="en-GB" sz="1100" dirty="0">
                          <a:solidFill>
                            <a:srgbClr val="FF0000"/>
                          </a:solidFill>
                        </a:rPr>
                        <a:t>90%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176874692"/>
                  </a:ext>
                </a:extLst>
              </a:tr>
            </a:tbl>
          </a:graphicData>
        </a:graphic>
      </p:graphicFrame>
    </p:spTree>
    <p:extLst>
      <p:ext uri="{BB962C8B-B14F-4D97-AF65-F5344CB8AC3E}">
        <p14:creationId xmlns:p14="http://schemas.microsoft.com/office/powerpoint/2010/main" val="1844352261"/>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3B35329-BFCF-436F-8D48-FA81E821F100}"/>
              </a:ext>
            </a:extLst>
          </p:cNvPr>
          <p:cNvSpPr>
            <a:spLocks noGrp="1"/>
          </p:cNvSpPr>
          <p:nvPr>
            <p:ph type="title"/>
          </p:nvPr>
        </p:nvSpPr>
        <p:spPr/>
        <p:txBody>
          <a:bodyPr/>
          <a:lstStyle/>
          <a:p>
            <a:r>
              <a:rPr lang="en-GB" altLang="en-US" dirty="0"/>
              <a:t>Outline</a:t>
            </a:r>
          </a:p>
        </p:txBody>
      </p:sp>
      <p:sp>
        <p:nvSpPr>
          <p:cNvPr id="2" name="Espace réservé du contenu 1">
            <a:extLst>
              <a:ext uri="{FF2B5EF4-FFF2-40B4-BE49-F238E27FC236}">
                <a16:creationId xmlns:a16="http://schemas.microsoft.com/office/drawing/2014/main" id="{108D8350-CE6F-41B0-84B2-80DFA4E0AC7E}"/>
              </a:ext>
            </a:extLst>
          </p:cNvPr>
          <p:cNvSpPr>
            <a:spLocks noGrp="1"/>
          </p:cNvSpPr>
          <p:nvPr>
            <p:ph idx="1"/>
          </p:nvPr>
        </p:nvSpPr>
        <p:spPr/>
        <p:txBody>
          <a:bodyPr/>
          <a:lstStyle/>
          <a:p>
            <a:pPr>
              <a:lnSpc>
                <a:spcPct val="90000"/>
              </a:lnSpc>
              <a:spcBef>
                <a:spcPts val="500"/>
              </a:spcBef>
            </a:pPr>
            <a:r>
              <a:rPr lang="en-US" altLang="en-US" sz="2000" dirty="0"/>
              <a:t>General</a:t>
            </a:r>
          </a:p>
          <a:p>
            <a:pPr lvl="1">
              <a:lnSpc>
                <a:spcPct val="90000"/>
              </a:lnSpc>
              <a:spcBef>
                <a:spcPts val="300"/>
              </a:spcBef>
            </a:pPr>
            <a:r>
              <a:rPr lang="en-US" altLang="en-US" sz="1600" dirty="0"/>
              <a:t>Leadership and subgroups </a:t>
            </a:r>
          </a:p>
          <a:p>
            <a:pPr lvl="1">
              <a:lnSpc>
                <a:spcPct val="90000"/>
              </a:lnSpc>
              <a:spcBef>
                <a:spcPts val="300"/>
              </a:spcBef>
            </a:pPr>
            <a:r>
              <a:rPr lang="en-US" altLang="en-US" sz="1600" dirty="0"/>
              <a:t>Meeting calendar and statistics</a:t>
            </a:r>
          </a:p>
          <a:p>
            <a:pPr lvl="1">
              <a:lnSpc>
                <a:spcPct val="90000"/>
              </a:lnSpc>
              <a:spcBef>
                <a:spcPts val="300"/>
              </a:spcBef>
            </a:pPr>
            <a:r>
              <a:rPr lang="en-US" altLang="en-US" sz="1600" dirty="0"/>
              <a:t>Progress highlights</a:t>
            </a:r>
          </a:p>
          <a:p>
            <a:pPr>
              <a:lnSpc>
                <a:spcPct val="90000"/>
              </a:lnSpc>
              <a:spcBef>
                <a:spcPts val="1500"/>
              </a:spcBef>
            </a:pPr>
            <a:r>
              <a:rPr lang="en-US" altLang="en-US" sz="2000" dirty="0"/>
              <a:t>Work progress </a:t>
            </a:r>
          </a:p>
          <a:p>
            <a:pPr lvl="1">
              <a:lnSpc>
                <a:spcPct val="90000"/>
              </a:lnSpc>
              <a:spcBef>
                <a:spcPts val="300"/>
              </a:spcBef>
            </a:pPr>
            <a:r>
              <a:rPr lang="en-US" altLang="en-US" sz="1600" dirty="0"/>
              <a:t>CRs to features in Release 18 and earlier</a:t>
            </a:r>
          </a:p>
          <a:p>
            <a:pPr lvl="1">
              <a:lnSpc>
                <a:spcPct val="90000"/>
              </a:lnSpc>
              <a:spcBef>
                <a:spcPts val="300"/>
              </a:spcBef>
            </a:pPr>
            <a:r>
              <a:rPr lang="fi-FI" altLang="en-US" sz="1600" dirty="0"/>
              <a:t>Rel-19 Work Items</a:t>
            </a:r>
          </a:p>
          <a:p>
            <a:pPr lvl="1">
              <a:lnSpc>
                <a:spcPct val="90000"/>
              </a:lnSpc>
              <a:spcBef>
                <a:spcPts val="300"/>
              </a:spcBef>
            </a:pPr>
            <a:r>
              <a:rPr lang="fi-FI" altLang="en-US" sz="1600" dirty="0"/>
              <a:t>Study Items</a:t>
            </a:r>
          </a:p>
          <a:p>
            <a:pPr lvl="1">
              <a:lnSpc>
                <a:spcPct val="90000"/>
              </a:lnSpc>
              <a:spcBef>
                <a:spcPts val="300"/>
              </a:spcBef>
            </a:pPr>
            <a:r>
              <a:rPr lang="fi-FI" altLang="en-US" sz="1600" dirty="0"/>
              <a:t>New Work and Study Item(s)</a:t>
            </a:r>
          </a:p>
          <a:p>
            <a:pPr>
              <a:lnSpc>
                <a:spcPct val="90000"/>
              </a:lnSpc>
              <a:spcBef>
                <a:spcPts val="1500"/>
              </a:spcBef>
            </a:pPr>
            <a:r>
              <a:rPr lang="fi-FI" altLang="en-US" sz="2000" dirty="0"/>
              <a:t>SA4 Planning</a:t>
            </a:r>
          </a:p>
          <a:p>
            <a:pPr>
              <a:lnSpc>
                <a:spcPct val="90000"/>
              </a:lnSpc>
              <a:spcBef>
                <a:spcPts val="1500"/>
              </a:spcBef>
            </a:pPr>
            <a:r>
              <a:rPr lang="fi-FI" altLang="en-US" sz="2000" dirty="0"/>
              <a:t>IETF Dependencies</a:t>
            </a:r>
          </a:p>
          <a:p>
            <a:pPr>
              <a:lnSpc>
                <a:spcPct val="90000"/>
              </a:lnSpc>
              <a:spcBef>
                <a:spcPts val="1500"/>
              </a:spcBef>
            </a:pPr>
            <a:r>
              <a:rPr lang="en-US" altLang="en-US" sz="2000" dirty="0"/>
              <a:t>Summary of action items </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pPr fontAlgn="b"/>
            <a:r>
              <a:rPr lang="en-US" sz="3200" dirty="0"/>
              <a:t>Feasibility Study on Film Grain synthesis (FS_FGS) </a:t>
            </a:r>
            <a:r>
              <a:rPr lang="en-US" sz="3200" dirty="0">
                <a:solidFill>
                  <a:srgbClr val="00B050"/>
                </a:solidFill>
              </a:rPr>
              <a:t>– complete !</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3415225442"/>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1000016</a:t>
                      </a:r>
                    </a:p>
                  </a:txBody>
                  <a:tcPr marL="9525" marR="9525" marT="9525" marB="0" anchor="b"/>
                </a:tc>
                <a:tc>
                  <a:txBody>
                    <a:bodyPr/>
                    <a:lstStyle/>
                    <a:p>
                      <a:pPr algn="l" fontAlgn="b"/>
                      <a:r>
                        <a:rPr lang="en-US" sz="1100" dirty="0">
                          <a:solidFill>
                            <a:schemeClr val="tx1"/>
                          </a:solidFill>
                        </a:rPr>
                        <a:t>Feasibility Study on Film Grain synthesis</a:t>
                      </a:r>
                    </a:p>
                  </a:txBody>
                  <a:tcPr marL="9525" marR="9525" marT="9525" marB="0" anchor="b"/>
                </a:tc>
                <a:tc>
                  <a:txBody>
                    <a:bodyPr/>
                    <a:lstStyle/>
                    <a:p>
                      <a:pPr algn="l" fontAlgn="b"/>
                      <a:r>
                        <a:rPr lang="en-US" sz="1100" dirty="0">
                          <a:solidFill>
                            <a:schemeClr val="tx1"/>
                          </a:solidFill>
                        </a:rPr>
                        <a:t>FS_FGS </a:t>
                      </a:r>
                    </a:p>
                  </a:txBody>
                  <a:tcPr marL="9525" marR="9525" marT="9525" marB="0" anchor="b"/>
                </a:tc>
                <a:tc>
                  <a:txBody>
                    <a:bodyPr/>
                    <a:lstStyle/>
                    <a:p>
                      <a:pPr algn="r" fontAlgn="b"/>
                      <a:r>
                        <a:rPr lang="en-US" sz="1100" dirty="0">
                          <a:solidFill>
                            <a:schemeClr val="tx1"/>
                          </a:solidFill>
                        </a:rPr>
                        <a:t>3/3/2025</a:t>
                      </a:r>
                    </a:p>
                    <a:p>
                      <a:pPr algn="r" fontAlgn="b"/>
                      <a:r>
                        <a:rPr lang="en-US" sz="1100" dirty="0">
                          <a:solidFill>
                            <a:srgbClr val="FF0000"/>
                          </a:solidFill>
                        </a:rPr>
                        <a:t>-&gt;9/9/2024</a:t>
                      </a:r>
                    </a:p>
                  </a:txBody>
                  <a:tcPr marL="9525" marR="9525" marT="9525" marB="0" anchor="b"/>
                </a:tc>
                <a:tc>
                  <a:txBody>
                    <a:bodyPr/>
                    <a:lstStyle/>
                    <a:p>
                      <a:pPr algn="r">
                        <a:lnSpc>
                          <a:spcPct val="107000"/>
                        </a:lnSpc>
                        <a:spcAft>
                          <a:spcPts val="800"/>
                        </a:spcAft>
                      </a:pPr>
                      <a:r>
                        <a:rPr lang="en-GB" sz="1100" dirty="0">
                          <a:solidFill>
                            <a:schemeClr val="tx1"/>
                          </a:solidFill>
                        </a:rPr>
                        <a:t>30%</a:t>
                      </a:r>
                    </a:p>
                  </a:txBody>
                  <a:tcPr marL="36001" marR="36001" marT="0" marB="0" anchor="b"/>
                </a:tc>
                <a:tc>
                  <a:txBody>
                    <a:bodyPr/>
                    <a:lstStyle/>
                    <a:p>
                      <a:pPr algn="r" fontAlgn="b"/>
                      <a:r>
                        <a:rPr lang="en-US" sz="1100" b="0" i="0" u="none" kern="1200" dirty="0">
                          <a:solidFill>
                            <a:schemeClr val="dk1"/>
                          </a:solidFill>
                          <a:effectLst/>
                          <a:latin typeface="+mn-lt"/>
                          <a:ea typeface="+mn-ea"/>
                          <a:cs typeface="+mn-cs"/>
                          <a:hlinkClick r:id="rId2" action="ppaction://hlinkfile"/>
                        </a:rPr>
                        <a:t>SP-230539</a:t>
                      </a:r>
                      <a:endParaRPr lang="en-US" sz="1100" b="0" u="none" dirty="0">
                        <a:solidFill>
                          <a:schemeClr val="tx1"/>
                        </a:solidFill>
                      </a:endParaRPr>
                    </a:p>
                  </a:txBody>
                  <a:tcPr marL="9525" marR="9525" marT="9525" marB="0" anchor="b"/>
                </a:tc>
                <a:tc>
                  <a:txBody>
                    <a:bodyPr/>
                    <a:lstStyle/>
                    <a:p>
                      <a:pPr algn="r">
                        <a:lnSpc>
                          <a:spcPct val="107000"/>
                        </a:lnSpc>
                        <a:spcAft>
                          <a:spcPts val="800"/>
                        </a:spcAft>
                      </a:pPr>
                      <a:r>
                        <a:rPr lang="en-GB" sz="1100" dirty="0">
                          <a:solidFill>
                            <a:srgbClr val="FF0000"/>
                          </a:solidFill>
                        </a:rPr>
                        <a:t>100%</a:t>
                      </a:r>
                    </a:p>
                  </a:txBody>
                  <a:tcPr marL="36001" marR="36001" marT="0" marB="0" anchor="b"/>
                </a:tc>
                <a:tc>
                  <a:txBody>
                    <a:bodyPr/>
                    <a:lstStyle/>
                    <a:p>
                      <a:pPr marL="0" marR="0" lvl="0" indent="0" algn="r" defTabSz="914400" rtl="0" eaLnBrk="1" fontAlgn="auto" latinLnBrk="0" hangingPunct="1">
                        <a:lnSpc>
                          <a:spcPct val="107000"/>
                        </a:lnSpc>
                        <a:spcBef>
                          <a:spcPts val="0"/>
                        </a:spcBef>
                        <a:spcAft>
                          <a:spcPts val="800"/>
                        </a:spcAft>
                        <a:buClrTx/>
                        <a:buSzTx/>
                        <a:buFontTx/>
                        <a:buNone/>
                        <a:tabLst/>
                        <a:defRPr/>
                      </a:pPr>
                      <a:r>
                        <a:rPr lang="en-GB" sz="1100" dirty="0">
                          <a:solidFill>
                            <a:srgbClr val="FF0000"/>
                          </a:solidFill>
                        </a:rPr>
                        <a:t>SID revised and </a:t>
                      </a:r>
                      <a:r>
                        <a:rPr lang="en-GB" sz="1100" dirty="0">
                          <a:solidFill>
                            <a:srgbClr val="00B050"/>
                          </a:solidFill>
                        </a:rPr>
                        <a:t>complete!</a:t>
                      </a: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388094"/>
            <a:ext cx="11068050" cy="3551068"/>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sz="1400" dirty="0">
                <a:solidFill>
                  <a:srgbClr val="000000"/>
                </a:solidFill>
                <a:effectLst/>
                <a:ea typeface="MS Mincho" panose="02020609040205080304" pitchFamily="49" charset="-128"/>
              </a:rPr>
              <a:t>This study aims to evaluate use of Film Grain Synthesis (FGS) in 5G video services.</a:t>
            </a:r>
          </a:p>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During the study, it was observed a dependency with a similar ongoing work happening in the Joint Video Exploratory Team - JVET (Joint effort between ISO/IEC and ITU-T) on performance evaluation aspects. It was then decided to document the work done so far into a technical report and close the study until significant progress is shown. </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Study Item revised (</a:t>
            </a:r>
            <a:r>
              <a:rPr lang="en-US" sz="1400" b="0" i="0" dirty="0">
                <a:solidFill>
                  <a:srgbClr val="000000"/>
                </a:solidFill>
                <a:effectLst/>
                <a:hlinkClick r:id="rId3"/>
              </a:rPr>
              <a:t>SP-241120</a:t>
            </a:r>
            <a:r>
              <a:rPr lang="en-US" altLang="zh-CN" sz="1400" dirty="0">
                <a:cs typeface="Arial" pitchFamily="34" charset="0"/>
              </a:rPr>
              <a:t>) to create a new internal TR 26.8xx </a:t>
            </a:r>
            <a:r>
              <a:rPr lang="en-US" altLang="zh-CN" sz="1400" i="1" dirty="0">
                <a:cs typeface="Arial" pitchFamily="34" charset="0"/>
              </a:rPr>
              <a:t>Film Grain Synthesis</a:t>
            </a:r>
            <a:r>
              <a:rPr lang="en-US" altLang="zh-CN" sz="1400" dirty="0">
                <a:cs typeface="Arial" pitchFamily="34" charset="0"/>
              </a:rPr>
              <a:t> (</a:t>
            </a:r>
            <a:r>
              <a:rPr lang="en-US" sz="1400" b="0" i="0" dirty="0">
                <a:solidFill>
                  <a:srgbClr val="000000"/>
                </a:solidFill>
                <a:effectLst/>
                <a:hlinkClick r:id="rId4"/>
              </a:rPr>
              <a:t>SP-241299</a:t>
            </a:r>
            <a:r>
              <a:rPr lang="en-US" altLang="zh-CN" sz="1400" dirty="0">
                <a:cs typeface="Arial" pitchFamily="34" charset="0"/>
              </a:rPr>
              <a:t>) to document findings to this date. The report provides a preliminary analysis  of the performance and the potential benefits of film grain synthesis technologies for video compression. This TR is ready for approval.</a:t>
            </a:r>
          </a:p>
          <a:p>
            <a:pPr lvl="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lvl="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5"/>
              </a:buBlip>
              <a:tabLst>
                <a:tab pos="285750" algn="l"/>
              </a:tabLst>
              <a:defRPr/>
            </a:pPr>
            <a:r>
              <a:rPr kumimoji="0" lang="en-US" altLang="zh-CN" sz="1400" b="0" i="0" u="none" strike="noStrike" kern="0" cap="none" spc="0" normalizeH="0" baseline="0" noProof="0" dirty="0">
                <a:ln>
                  <a:noFill/>
                </a:ln>
                <a:solidFill>
                  <a:prstClr val="black"/>
                </a:solidFill>
                <a:effectLst/>
                <a:uLnTx/>
                <a:uFillTx/>
                <a:ea typeface="宋体" panose="02010600030101010101" pitchFamily="2" charset="-122"/>
                <a:cs typeface="Arial" pitchFamily="34" charset="0"/>
              </a:rPr>
              <a:t>n/a</a:t>
            </a:r>
          </a:p>
          <a:p>
            <a:pPr marL="0" marR="0" lvl="0" indent="0" algn="l" defTabSz="914400" rtl="0" eaLnBrk="0" fontAlgn="base" latinLnBrk="0" hangingPunct="0">
              <a:lnSpc>
                <a:spcPct val="93000"/>
              </a:lnSpc>
              <a:spcBef>
                <a:spcPct val="15000"/>
              </a:spcBef>
              <a:spcAft>
                <a:spcPct val="15000"/>
              </a:spcAft>
              <a:buClrTx/>
              <a:buSzPct val="100000"/>
              <a:buNone/>
              <a:tabLst>
                <a:tab pos="285750" algn="l"/>
              </a:tabLst>
              <a:defRPr/>
            </a:pPr>
            <a:endParaRPr kumimoji="0" lang="en-US" altLang="zh-CN" sz="1400" b="0" i="0" u="none" strike="noStrike" kern="0" cap="none" spc="0" normalizeH="0" baseline="0" noProof="0" dirty="0">
              <a:ln>
                <a:noFill/>
              </a:ln>
              <a:solidFill>
                <a:prstClr val="black"/>
              </a:solidFill>
              <a:effectLst/>
              <a:uLnTx/>
              <a:uFillTx/>
              <a:ea typeface="宋体" panose="02010600030101010101" pitchFamily="2" charset="-122"/>
              <a:cs typeface="Arial" pitchFamily="34" charset="0"/>
            </a:endParaRPr>
          </a:p>
          <a:p>
            <a:pPr marL="287338" indent="-287338">
              <a:buNone/>
            </a:pPr>
            <a:endParaRPr lang="fr-FR" sz="1400" dirty="0"/>
          </a:p>
        </p:txBody>
      </p:sp>
    </p:spTree>
    <p:extLst>
      <p:ext uri="{BB962C8B-B14F-4D97-AF65-F5344CB8AC3E}">
        <p14:creationId xmlns:p14="http://schemas.microsoft.com/office/powerpoint/2010/main" val="3623828121"/>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49" y="196850"/>
            <a:ext cx="7285055" cy="1143000"/>
          </a:xfrm>
        </p:spPr>
        <p:txBody>
          <a:bodyPr/>
          <a:lstStyle/>
          <a:p>
            <a:r>
              <a:rPr lang="en-US" sz="3200" dirty="0"/>
              <a:t>Feasibility Study on Avatars for Real-Time Communication </a:t>
            </a:r>
            <a:r>
              <a:rPr lang="en-US" altLang="en-US" dirty="0"/>
              <a:t>(</a:t>
            </a:r>
            <a:r>
              <a:rPr lang="en-US" sz="3200" dirty="0"/>
              <a:t>FS_AVATAR</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1118812411"/>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903776">
                  <a:extLst>
                    <a:ext uri="{9D8B030D-6E8A-4147-A177-3AD203B41FA5}">
                      <a16:colId xmlns:a16="http://schemas.microsoft.com/office/drawing/2014/main" val="1647222598"/>
                    </a:ext>
                  </a:extLst>
                </a:gridCol>
                <a:gridCol w="455048">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1000019</a:t>
                      </a:r>
                    </a:p>
                  </a:txBody>
                  <a:tcPr marL="9525" marR="9525" marT="9525" marB="0" anchor="b"/>
                </a:tc>
                <a:tc>
                  <a:txBody>
                    <a:bodyPr/>
                    <a:lstStyle/>
                    <a:p>
                      <a:pPr algn="l" fontAlgn="b"/>
                      <a:r>
                        <a:rPr lang="en-US" sz="1100" dirty="0">
                          <a:solidFill>
                            <a:schemeClr val="tx1"/>
                          </a:solidFill>
                        </a:rPr>
                        <a:t>Feasibility Study on Avatars for Real-Time Communication</a:t>
                      </a:r>
                    </a:p>
                  </a:txBody>
                  <a:tcPr marL="9525" marR="9525" marT="9525" marB="0" anchor="b"/>
                </a:tc>
                <a:tc>
                  <a:txBody>
                    <a:bodyPr/>
                    <a:lstStyle/>
                    <a:p>
                      <a:pPr algn="l" fontAlgn="b"/>
                      <a:r>
                        <a:rPr lang="en-US" sz="1100" dirty="0">
                          <a:solidFill>
                            <a:schemeClr val="tx1"/>
                          </a:solidFill>
                        </a:rPr>
                        <a:t>FS_AVATAR </a:t>
                      </a:r>
                    </a:p>
                  </a:txBody>
                  <a:tcPr marL="9525" marR="9525" marT="9525" marB="0" anchor="b"/>
                </a:tc>
                <a:tc>
                  <a:txBody>
                    <a:bodyPr/>
                    <a:lstStyle/>
                    <a:p>
                      <a:pPr algn="r" fontAlgn="b"/>
                      <a:r>
                        <a:rPr lang="en-US" sz="1100" dirty="0">
                          <a:solidFill>
                            <a:schemeClr val="tx1"/>
                          </a:solidFill>
                        </a:rPr>
                        <a:t>12/12/2024</a:t>
                      </a:r>
                    </a:p>
                  </a:txBody>
                  <a:tcPr marL="9525" marR="9525" marT="9525" marB="0" anchor="b"/>
                </a:tc>
                <a:tc>
                  <a:txBody>
                    <a:bodyPr/>
                    <a:lstStyle/>
                    <a:p>
                      <a:pPr algn="r">
                        <a:lnSpc>
                          <a:spcPct val="107000"/>
                        </a:lnSpc>
                        <a:spcAft>
                          <a:spcPts val="800"/>
                        </a:spcAft>
                      </a:pPr>
                      <a:r>
                        <a:rPr lang="en-GB" sz="1100" dirty="0">
                          <a:solidFill>
                            <a:schemeClr val="tx1"/>
                          </a:solidFill>
                        </a:rPr>
                        <a:t>50%</a:t>
                      </a:r>
                    </a:p>
                  </a:txBody>
                  <a:tcPr marL="36001" marR="36001" marT="0" marB="0" anchor="b"/>
                </a:tc>
                <a:tc>
                  <a:txBody>
                    <a:bodyPr/>
                    <a:lstStyle/>
                    <a:p>
                      <a:pPr algn="r" fontAlgn="b"/>
                      <a:r>
                        <a:rPr lang="en-US" sz="1100" b="0" i="0" u="none" kern="1200" dirty="0">
                          <a:solidFill>
                            <a:schemeClr val="dk1"/>
                          </a:solidFill>
                          <a:effectLst/>
                          <a:latin typeface="+mn-lt"/>
                          <a:ea typeface="+mn-ea"/>
                          <a:cs typeface="+mn-cs"/>
                          <a:hlinkClick r:id="rId2" action="ppaction://hlinkfile"/>
                        </a:rPr>
                        <a:t>SP-230544</a:t>
                      </a:r>
                      <a:endParaRPr lang="en-US" sz="1100" b="0" u="none" dirty="0">
                        <a:solidFill>
                          <a:schemeClr val="tx1"/>
                        </a:solidFill>
                        <a:latin typeface="+mn-lt"/>
                      </a:endParaRPr>
                    </a:p>
                  </a:txBody>
                  <a:tcPr marL="9525" marR="9525" marT="9525" marB="0" anchor="b"/>
                </a:tc>
                <a:tc>
                  <a:txBody>
                    <a:bodyPr/>
                    <a:lstStyle/>
                    <a:p>
                      <a:pPr algn="r">
                        <a:lnSpc>
                          <a:spcPct val="107000"/>
                        </a:lnSpc>
                        <a:spcAft>
                          <a:spcPts val="800"/>
                        </a:spcAft>
                      </a:pPr>
                      <a:r>
                        <a:rPr lang="en-GB" sz="1100" dirty="0">
                          <a:solidFill>
                            <a:srgbClr val="FF0000"/>
                          </a:solidFill>
                        </a:rPr>
                        <a:t>55%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070171"/>
            <a:ext cx="11068050" cy="4214744"/>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sz="1400" dirty="0">
                <a:solidFill>
                  <a:srgbClr val="000000"/>
                </a:solidFill>
                <a:effectLst/>
                <a:ea typeface="MS Mincho" panose="02020609040205080304" pitchFamily="49" charset="-128"/>
              </a:rPr>
              <a:t>Based on relevant TR 22.856 use cases, the study item aims, among other objectives, to collect and document Avatar animation and representation approaches, document the requirements for an interoperable base Avatar format.</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agreed a description of the 3D-gaussian-splatting-based representation, even if acknowledged as a format not mature.</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documented some mesh-based avatar protection approaches into the TR.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started to consider a mapping to IMS and noted a dependency with SA2</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agreed a reference architecture for non-IMS services</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agreed to rely on </a:t>
            </a:r>
            <a:r>
              <a:rPr lang="en-US" altLang="zh-CN" sz="1400" dirty="0" err="1">
                <a:cs typeface="Arial" pitchFamily="34" charset="0"/>
              </a:rPr>
              <a:t>OpenXR</a:t>
            </a:r>
            <a:r>
              <a:rPr lang="en-US" altLang="zh-CN" sz="1400" dirty="0">
                <a:cs typeface="Arial" pitchFamily="34" charset="0"/>
              </a:rPr>
              <a:t> API as the reference implementation, similarly to what we did with Media capabilities for AR.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TR 26.813 progressed to version 0.6.0</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Finalize list of potential requirements for the selection of the Avatar representation format,</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Study the integration of Avatars into the RTC services (including WebRTC and IMS).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Study the cross-operation with split rendering.</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Investigate the QoS, processing, and storage requirements for Avatars.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In collaboration with SA3, investigate security aspects of Avatars, including authentication, privacy, DRM, …</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Document the network procedures and the impact on the 5G-RTC architecture.</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endParaRPr>
          </a:p>
          <a:p>
            <a:pPr marL="287338" indent="-287338">
              <a:lnSpc>
                <a:spcPct val="93000"/>
              </a:lnSpc>
              <a:spcBef>
                <a:spcPct val="15000"/>
              </a:spcBef>
              <a:spcAft>
                <a:spcPct val="15000"/>
              </a:spcAft>
              <a:buSzPct val="100000"/>
              <a:tabLst>
                <a:tab pos="285750" algn="l"/>
              </a:tabLst>
              <a:defRPr/>
            </a:pPr>
            <a:endParaRPr lang="en-US" sz="1400" dirty="0">
              <a:solidFill>
                <a:srgbClr val="000000"/>
              </a:solidFill>
              <a:effectLst/>
              <a:ea typeface="MS Mincho" panose="02020609040205080304" pitchFamily="49" charset="-128"/>
            </a:endParaRPr>
          </a:p>
          <a:p>
            <a:pPr marL="287338" indent="-287338">
              <a:buNone/>
            </a:pPr>
            <a:endParaRPr lang="fr-FR" sz="1400" dirty="0"/>
          </a:p>
        </p:txBody>
      </p:sp>
    </p:spTree>
    <p:extLst>
      <p:ext uri="{BB962C8B-B14F-4D97-AF65-F5344CB8AC3E}">
        <p14:creationId xmlns:p14="http://schemas.microsoft.com/office/powerpoint/2010/main" val="2187930363"/>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dirty="0"/>
              <a:t>Study on Media </a:t>
            </a:r>
            <a:r>
              <a:rPr lang="en-US" dirty="0" err="1"/>
              <a:t>enerGy</a:t>
            </a:r>
            <a:r>
              <a:rPr lang="en-US" dirty="0"/>
              <a:t> consumption </a:t>
            </a:r>
            <a:r>
              <a:rPr lang="en-US" dirty="0" err="1"/>
              <a:t>exposuRE</a:t>
            </a:r>
            <a:r>
              <a:rPr lang="en-US" dirty="0"/>
              <a:t> and </a:t>
            </a:r>
            <a:r>
              <a:rPr lang="en-US" dirty="0" err="1"/>
              <a:t>EvaluatioN</a:t>
            </a:r>
            <a:r>
              <a:rPr lang="en-US" dirty="0"/>
              <a:t> framework </a:t>
            </a:r>
            <a:r>
              <a:rPr lang="en-US" altLang="en-US" dirty="0"/>
              <a:t>(</a:t>
            </a:r>
            <a:r>
              <a:rPr lang="en-US" dirty="0" err="1"/>
              <a:t>FS_MediaEnergyGREEN</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3703134250"/>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1030004</a:t>
                      </a:r>
                    </a:p>
                  </a:txBody>
                  <a:tcPr marL="9525" marR="9525" marT="9525" marB="0" anchor="b"/>
                </a:tc>
                <a:tc>
                  <a:txBody>
                    <a:bodyPr/>
                    <a:lstStyle/>
                    <a:p>
                      <a:pPr algn="l" fontAlgn="b"/>
                      <a:r>
                        <a:rPr lang="en-US" sz="1100" dirty="0">
                          <a:solidFill>
                            <a:schemeClr val="tx1"/>
                          </a:solidFill>
                        </a:rPr>
                        <a:t>Study on Media </a:t>
                      </a:r>
                      <a:r>
                        <a:rPr lang="en-US" sz="1100" dirty="0" err="1">
                          <a:solidFill>
                            <a:schemeClr val="tx1"/>
                          </a:solidFill>
                        </a:rPr>
                        <a:t>enerGy</a:t>
                      </a:r>
                      <a:r>
                        <a:rPr lang="en-US" sz="1100" dirty="0">
                          <a:solidFill>
                            <a:schemeClr val="tx1"/>
                          </a:solidFill>
                        </a:rPr>
                        <a:t> consumption </a:t>
                      </a:r>
                      <a:r>
                        <a:rPr lang="en-US" sz="1100" dirty="0" err="1">
                          <a:solidFill>
                            <a:schemeClr val="tx1"/>
                          </a:solidFill>
                        </a:rPr>
                        <a:t>exposuRE</a:t>
                      </a:r>
                      <a:r>
                        <a:rPr lang="en-US" sz="1100" dirty="0">
                          <a:solidFill>
                            <a:schemeClr val="tx1"/>
                          </a:solidFill>
                        </a:rPr>
                        <a:t> and </a:t>
                      </a:r>
                      <a:r>
                        <a:rPr lang="en-US" sz="1100" dirty="0" err="1">
                          <a:solidFill>
                            <a:schemeClr val="tx1"/>
                          </a:solidFill>
                        </a:rPr>
                        <a:t>EvaluatioN</a:t>
                      </a:r>
                      <a:r>
                        <a:rPr lang="en-US" sz="1100" dirty="0">
                          <a:solidFill>
                            <a:schemeClr val="tx1"/>
                          </a:solidFill>
                        </a:rPr>
                        <a:t> framework</a:t>
                      </a:r>
                    </a:p>
                  </a:txBody>
                  <a:tcPr marL="9525" marR="9525" marT="9525" marB="0" anchor="b"/>
                </a:tc>
                <a:tc>
                  <a:txBody>
                    <a:bodyPr/>
                    <a:lstStyle/>
                    <a:p>
                      <a:pPr algn="l" fontAlgn="b"/>
                      <a:r>
                        <a:rPr lang="en-US" sz="1100" dirty="0" err="1">
                          <a:solidFill>
                            <a:schemeClr val="tx1"/>
                          </a:solidFill>
                        </a:rPr>
                        <a:t>FS_MediaEnergyGREEN</a:t>
                      </a:r>
                      <a:endParaRPr lang="en-US" sz="1100" dirty="0">
                        <a:solidFill>
                          <a:schemeClr val="tx1"/>
                        </a:solidFill>
                      </a:endParaRP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15%</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SP-240481</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30%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marR="0"/>
            <a:r>
              <a:rPr lang="en-US" sz="1400" dirty="0">
                <a:effectLst/>
                <a:ea typeface="Times New Roman" panose="02020603050405020304" pitchFamily="18" charset="0"/>
              </a:rPr>
              <a:t>The study aims to identify sustainable media metrics, architectural impacts (APIs), functional extensions required for SA4 service enablers and evaluate the feasibility of an evaluation framework to facilitate efficient energy use and energy saving for media services. </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Progressed TR 26.942 with:</a:t>
            </a:r>
          </a:p>
          <a:p>
            <a:pPr lvl="1">
              <a:lnSpc>
                <a:spcPct val="93000"/>
              </a:lnSpc>
              <a:spcBef>
                <a:spcPct val="15000"/>
              </a:spcBef>
              <a:spcAft>
                <a:spcPct val="15000"/>
              </a:spcAft>
              <a:buSzPct val="100000"/>
              <a:tabLst>
                <a:tab pos="285750" algn="l"/>
              </a:tabLst>
              <a:defRPr/>
            </a:pPr>
            <a:r>
              <a:rPr lang="en-US" altLang="zh-CN" sz="1400" dirty="0">
                <a:cs typeface="Arial" pitchFamily="34" charset="0"/>
              </a:rPr>
              <a:t>Related work in ITU-R</a:t>
            </a:r>
          </a:p>
          <a:p>
            <a:pPr lvl="1">
              <a:lnSpc>
                <a:spcPct val="93000"/>
              </a:lnSpc>
              <a:spcBef>
                <a:spcPct val="15000"/>
              </a:spcBef>
              <a:spcAft>
                <a:spcPct val="15000"/>
              </a:spcAft>
              <a:buSzPct val="100000"/>
              <a:tabLst>
                <a:tab pos="285750" algn="l"/>
              </a:tabLst>
              <a:defRPr/>
            </a:pPr>
            <a:r>
              <a:rPr lang="en-US" altLang="zh-CN" sz="1400" dirty="0">
                <a:cs typeface="Arial" pitchFamily="34" charset="0"/>
              </a:rPr>
              <a:t>Energy-related information amendment</a:t>
            </a:r>
          </a:p>
          <a:p>
            <a:pPr lvl="1">
              <a:lnSpc>
                <a:spcPct val="93000"/>
              </a:lnSpc>
              <a:spcBef>
                <a:spcPct val="15000"/>
              </a:spcBef>
              <a:spcAft>
                <a:spcPct val="15000"/>
              </a:spcAft>
              <a:buSzPct val="100000"/>
              <a:tabLst>
                <a:tab pos="285750" algn="l"/>
              </a:tabLst>
              <a:defRPr/>
            </a:pPr>
            <a:r>
              <a:rPr lang="en-US" altLang="zh-CN" sz="1400" dirty="0">
                <a:cs typeface="Arial" pitchFamily="34" charset="0"/>
              </a:rPr>
              <a:t>Additional use cases defined by SA4</a:t>
            </a:r>
          </a:p>
          <a:p>
            <a:pPr lvl="1">
              <a:lnSpc>
                <a:spcPct val="93000"/>
              </a:lnSpc>
              <a:spcBef>
                <a:spcPct val="15000"/>
              </a:spcBef>
              <a:spcAft>
                <a:spcPct val="15000"/>
              </a:spcAft>
              <a:buSzPct val="100000"/>
              <a:tabLst>
                <a:tab pos="285750" algn="l"/>
              </a:tabLst>
              <a:defRPr/>
            </a:pPr>
            <a:r>
              <a:rPr lang="en-US" altLang="zh-CN" sz="1400" dirty="0">
                <a:cs typeface="Arial" pitchFamily="34" charset="0"/>
              </a:rPr>
              <a:t>Description of the existing collection and exposure of energy consumption information at NF </a:t>
            </a:r>
          </a:p>
          <a:p>
            <a:pPr lvl="1">
              <a:lnSpc>
                <a:spcPct val="93000"/>
              </a:lnSpc>
              <a:spcBef>
                <a:spcPct val="15000"/>
              </a:spcBef>
              <a:spcAft>
                <a:spcPct val="15000"/>
              </a:spcAft>
              <a:buSzPct val="100000"/>
              <a:tabLst>
                <a:tab pos="285750" algn="l"/>
              </a:tabLst>
              <a:defRPr/>
            </a:pPr>
            <a:r>
              <a:rPr lang="en-US" altLang="zh-CN" sz="1400" dirty="0">
                <a:cs typeface="Arial" pitchFamily="34" charset="0"/>
              </a:rPr>
              <a:t>Key Issue #3: Evaluation framework</a:t>
            </a:r>
            <a:endParaRPr lang="en-US" altLang="zh-CN" sz="10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latin typeface="Calibri"/>
                <a:ea typeface="宋体" panose="02010600030101010101" pitchFamily="2" charset="-122"/>
                <a:cs typeface="Arial" pitchFamily="34" charset="0"/>
              </a:rPr>
              <a:t>Progress ongoing items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latin typeface="Calibri"/>
                <a:ea typeface="宋体" panose="02010600030101010101" pitchFamily="2" charset="-122"/>
                <a:cs typeface="Arial" pitchFamily="34" charset="0"/>
              </a:rPr>
              <a:t>Initiate work on Conclusions and proposed 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latin typeface="Calibri"/>
                <a:ea typeface="宋体" panose="02010600030101010101" pitchFamily="2" charset="-122"/>
                <a:cs typeface="Arial" pitchFamily="34" charset="0"/>
              </a:rPr>
              <a:t>Agree on TR 26.942 v1.0.0 to be sent to SA plenary for information.</a:t>
            </a:r>
            <a:endParaRPr lang="en-US" sz="1400" dirty="0">
              <a:solidFill>
                <a:srgbClr val="000000"/>
              </a:solidFill>
              <a:effectLst/>
              <a:ea typeface="MS Mincho" panose="02020609040205080304" pitchFamily="49" charset="-128"/>
            </a:endParaRPr>
          </a:p>
          <a:p>
            <a:pPr marL="287338" indent="-287338">
              <a:buNone/>
            </a:pPr>
            <a:endParaRPr lang="fr-FR" sz="1400" dirty="0"/>
          </a:p>
        </p:txBody>
      </p:sp>
    </p:spTree>
    <p:extLst>
      <p:ext uri="{BB962C8B-B14F-4D97-AF65-F5344CB8AC3E}">
        <p14:creationId xmlns:p14="http://schemas.microsoft.com/office/powerpoint/2010/main" val="1611488315"/>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dirty="0"/>
              <a:t>Study on Media Messaging </a:t>
            </a:r>
            <a:r>
              <a:rPr lang="en-US" altLang="en-US" dirty="0"/>
              <a:t>(</a:t>
            </a:r>
            <a:r>
              <a:rPr lang="en-US" dirty="0" err="1"/>
              <a:t>FS_MeMe</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626857739"/>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1030005</a:t>
                      </a:r>
                    </a:p>
                  </a:txBody>
                  <a:tcPr marL="9525" marR="9525" marT="9525" marB="0" anchor="b"/>
                </a:tc>
                <a:tc>
                  <a:txBody>
                    <a:bodyPr/>
                    <a:lstStyle/>
                    <a:p>
                      <a:pPr algn="l" fontAlgn="b"/>
                      <a:r>
                        <a:rPr lang="en-US" sz="1100" dirty="0">
                          <a:solidFill>
                            <a:schemeClr val="tx1"/>
                          </a:solidFill>
                        </a:rPr>
                        <a:t>Study on Media Messaging</a:t>
                      </a:r>
                    </a:p>
                  </a:txBody>
                  <a:tcPr marL="9525" marR="9525" marT="9525" marB="0" anchor="b"/>
                </a:tc>
                <a:tc>
                  <a:txBody>
                    <a:bodyPr/>
                    <a:lstStyle/>
                    <a:p>
                      <a:pPr algn="l" fontAlgn="b"/>
                      <a:r>
                        <a:rPr lang="en-US" sz="1100" dirty="0" err="1">
                          <a:solidFill>
                            <a:schemeClr val="tx1"/>
                          </a:solidFill>
                        </a:rPr>
                        <a:t>FS_MeMe</a:t>
                      </a:r>
                      <a:endParaRPr lang="en-US" sz="1100" dirty="0">
                        <a:solidFill>
                          <a:schemeClr val="tx1"/>
                        </a:solidFill>
                      </a:endParaRP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SP-240477</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30%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indent="0">
              <a:lnSpc>
                <a:spcPct val="93000"/>
              </a:lnSpc>
              <a:spcBef>
                <a:spcPct val="15000"/>
              </a:spcBef>
              <a:spcAft>
                <a:spcPct val="15000"/>
              </a:spcAft>
              <a:buSzPct val="100000"/>
              <a:buNone/>
              <a:tabLst>
                <a:tab pos="285750" algn="l"/>
              </a:tabLst>
              <a:defRPr/>
            </a:pPr>
            <a:r>
              <a:rPr lang="en-US" sz="1400" dirty="0">
                <a:solidFill>
                  <a:srgbClr val="000000"/>
                </a:solidFill>
                <a:effectLst/>
                <a:ea typeface="MS Mincho" panose="02020609040205080304" pitchFamily="49" charset="-128"/>
              </a:rPr>
              <a:t>Key topics to be studied: A) Integration of TS 26.143 Capabilities and Profiles into IETF MIMI, B) Support of advanced file format, C) Support of external body content and late binding, D) DRM and encrypted content,  E) Additional media experiences. In particular how they relate to the system and data models in TS 26.143 and collect additional industry requirements according to F) Additional industry requirements as above. Identify gaps and recommend potential normative work to enhance interoperability in Messaging Services.</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indent="0">
              <a:lnSpc>
                <a:spcPct val="93000"/>
              </a:lnSpc>
              <a:spcBef>
                <a:spcPct val="15000"/>
              </a:spcBef>
              <a:spcAft>
                <a:spcPct val="15000"/>
              </a:spcAft>
              <a:buSzPct val="100000"/>
              <a:buNone/>
              <a:tabLst>
                <a:tab pos="285750" algn="l"/>
              </a:tabLst>
              <a:defRPr/>
            </a:pPr>
            <a:r>
              <a:rPr lang="en-US" altLang="zh-CN" sz="1400" dirty="0">
                <a:solidFill>
                  <a:prstClr val="black"/>
                </a:solidFill>
                <a:ea typeface="宋体" panose="02010600030101010101" pitchFamily="2" charset="-122"/>
                <a:cs typeface="Arial" pitchFamily="34" charset="0"/>
              </a:rPr>
              <a:t>Progress the study the integration of TS 26.143 capabilities and profiles into IETF MIMI content formats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TR 26.841 progressed to v0.2.0 including 3 agreed </a:t>
            </a:r>
            <a:r>
              <a:rPr lang="en-US" altLang="zh-CN" sz="1400" dirty="0" err="1">
                <a:solidFill>
                  <a:prstClr val="black"/>
                </a:solidFill>
                <a:ea typeface="宋体" panose="02010600030101010101" pitchFamily="2" charset="-122"/>
                <a:cs typeface="Arial" pitchFamily="34" charset="0"/>
              </a:rPr>
              <a:t>pCRS</a:t>
            </a:r>
            <a:r>
              <a:rPr lang="en-US" altLang="zh-CN" sz="1400" dirty="0">
                <a:solidFill>
                  <a:prstClr val="black"/>
                </a:solidFill>
                <a:ea typeface="宋体" panose="02010600030101010101" pitchFamily="2" charset="-122"/>
                <a:cs typeface="Arial" pitchFamily="34" charset="0"/>
              </a:rPr>
              <a:t>: </a:t>
            </a:r>
            <a:r>
              <a:rPr lang="en-GB" sz="1400" dirty="0">
                <a:cs typeface="Arial" pitchFamily="34" charset="0"/>
              </a:rPr>
              <a:t>IETF MIMI and 3GPP Messaging; Media Messaging Format; 3D Video Messaging Format</a:t>
            </a:r>
            <a:endParaRPr lang="en-GB" sz="1400" b="1" u="sng" dirty="0">
              <a:cs typeface="Arial"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Progress the study the integration of TS 26.143 capabilities and profiles into IETF MIMI content formats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Progress the study the suitability to enhance the specification of the MMBP Generator and MMBP Player in TS 26.143 by using the Media Service Enabler principles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Collaborate with MPEG to study the needs and functionalities for an advanced file format to be added to TS 26.143 based on bullet B above taking into account the key topics identified in objective 1.</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Progress identifying gaps and recommend potential normative work to enhance interoperability in Messaging Services.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nn-NO" altLang="zh-CN" sz="1400" dirty="0">
                <a:solidFill>
                  <a:prstClr val="black"/>
                </a:solidFill>
                <a:ea typeface="宋体" panose="02010600030101010101" pitchFamily="2" charset="-122"/>
                <a:cs typeface="Arial" pitchFamily="34" charset="0"/>
              </a:rPr>
              <a:t>Present TR 26.841 v1.0.0 for information</a:t>
            </a:r>
            <a:endParaRPr lang="en-US" altLang="zh-CN" sz="1400" dirty="0">
              <a:solidFill>
                <a:prstClr val="black"/>
              </a:solidFill>
              <a:ea typeface="宋体" panose="02010600030101010101" pitchFamily="2" charset="-122"/>
              <a:cs typeface="Arial" pitchFamily="34" charset="0"/>
            </a:endParaRPr>
          </a:p>
          <a:p>
            <a:pPr marL="228600" indent="-228600">
              <a:lnSpc>
                <a:spcPct val="93000"/>
              </a:lnSpc>
              <a:spcBef>
                <a:spcPct val="15000"/>
              </a:spcBef>
              <a:spcAft>
                <a:spcPct val="15000"/>
              </a:spcAft>
              <a:buSzPct val="100000"/>
              <a:buAutoNum type="arabicPeriod" startAt="6"/>
              <a:tabLst>
                <a:tab pos="285750" algn="l"/>
              </a:tabLst>
              <a:defRPr/>
            </a:pPr>
            <a:endParaRPr lang="en-US" sz="1200" dirty="0">
              <a:solidFill>
                <a:srgbClr val="000000"/>
              </a:solidFill>
              <a:effectLst/>
              <a:ea typeface="MS Mincho" panose="02020609040205080304" pitchFamily="49" charset="-128"/>
            </a:endParaRPr>
          </a:p>
          <a:p>
            <a:pPr marL="287338" indent="-287338">
              <a:lnSpc>
                <a:spcPct val="93000"/>
              </a:lnSpc>
              <a:spcBef>
                <a:spcPct val="15000"/>
              </a:spcBef>
              <a:spcAft>
                <a:spcPct val="15000"/>
              </a:spcAft>
              <a:buSzPct val="100000"/>
              <a:tabLst>
                <a:tab pos="285750" algn="l"/>
              </a:tabLst>
              <a:defRPr/>
            </a:pPr>
            <a:endParaRPr lang="en-US" sz="1200" dirty="0">
              <a:solidFill>
                <a:srgbClr val="000000"/>
              </a:solidFill>
              <a:effectLst/>
              <a:ea typeface="MS Mincho" panose="02020609040205080304" pitchFamily="49" charset="-128"/>
            </a:endParaRPr>
          </a:p>
          <a:p>
            <a:pPr marL="287338" indent="-287338">
              <a:buNone/>
            </a:pPr>
            <a:endParaRPr lang="fr-FR" sz="1200" dirty="0"/>
          </a:p>
        </p:txBody>
      </p:sp>
    </p:spTree>
    <p:extLst>
      <p:ext uri="{BB962C8B-B14F-4D97-AF65-F5344CB8AC3E}">
        <p14:creationId xmlns:p14="http://schemas.microsoft.com/office/powerpoint/2010/main" val="3570907994"/>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dirty="0"/>
              <a:t>Advanced Media Delivery </a:t>
            </a:r>
            <a:r>
              <a:rPr lang="en-US" altLang="en-US" dirty="0"/>
              <a:t>(</a:t>
            </a:r>
            <a:r>
              <a:rPr lang="en-US" dirty="0"/>
              <a:t>FS_AMD</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2619561951"/>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1030006</a:t>
                      </a:r>
                    </a:p>
                  </a:txBody>
                  <a:tcPr marL="9525" marR="9525" marT="9525" marB="0" anchor="b"/>
                </a:tc>
                <a:tc>
                  <a:txBody>
                    <a:bodyPr/>
                    <a:lstStyle/>
                    <a:p>
                      <a:pPr algn="l" fontAlgn="b"/>
                      <a:r>
                        <a:rPr lang="en-US" sz="1100" dirty="0">
                          <a:solidFill>
                            <a:schemeClr val="tx1"/>
                          </a:solidFill>
                        </a:rPr>
                        <a:t>Study on Advanced Media Delivery</a:t>
                      </a:r>
                    </a:p>
                  </a:txBody>
                  <a:tcPr marL="9525" marR="9525" marT="9525" marB="0" anchor="b"/>
                </a:tc>
                <a:tc>
                  <a:txBody>
                    <a:bodyPr/>
                    <a:lstStyle/>
                    <a:p>
                      <a:pPr algn="l" fontAlgn="b"/>
                      <a:r>
                        <a:rPr lang="en-US" sz="1100" dirty="0">
                          <a:solidFill>
                            <a:schemeClr val="tx1"/>
                          </a:solidFill>
                        </a:rPr>
                        <a:t>FS_AMD</a:t>
                      </a:r>
                    </a:p>
                  </a:txBody>
                  <a:tcPr marL="9525" marR="9525" marT="9525" marB="0" anchor="b"/>
                </a:tc>
                <a:tc>
                  <a:txBody>
                    <a:bodyPr/>
                    <a:lstStyle/>
                    <a:p>
                      <a:pPr algn="r" fontAlgn="b"/>
                      <a:r>
                        <a:rPr lang="en-US" sz="1100" dirty="0">
                          <a:solidFill>
                            <a:schemeClr val="tx1"/>
                          </a:solidFill>
                        </a:rPr>
                        <a:t>12/12/2024</a:t>
                      </a:r>
                    </a:p>
                  </a:txBody>
                  <a:tcPr marL="9525" marR="9525" marT="9525" marB="0" anchor="b"/>
                </a:tc>
                <a:tc>
                  <a:txBody>
                    <a:bodyPr/>
                    <a:lstStyle/>
                    <a:p>
                      <a:pPr algn="r">
                        <a:lnSpc>
                          <a:spcPct val="107000"/>
                        </a:lnSpc>
                        <a:spcAft>
                          <a:spcPts val="800"/>
                        </a:spcAft>
                      </a:pPr>
                      <a:r>
                        <a:rPr lang="en-GB" sz="1100" dirty="0">
                          <a:solidFill>
                            <a:schemeClr val="tx1"/>
                          </a:solidFill>
                        </a:rPr>
                        <a:t>15%</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SP-241011</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30%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0" y="2254929"/>
            <a:ext cx="5448299"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200" b="1" u="sng" dirty="0">
                <a:cs typeface="Arial" pitchFamily="34" charset="0"/>
              </a:rPr>
              <a:t>Purpose</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200" dirty="0">
                <a:solidFill>
                  <a:prstClr val="black"/>
                </a:solidFill>
                <a:ea typeface="宋体" panose="02010600030101010101" pitchFamily="2" charset="-122"/>
                <a:cs typeface="Arial" pitchFamily="34" charset="0"/>
              </a:rPr>
              <a:t>Study the following topics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0" indent="0">
              <a:lnSpc>
                <a:spcPct val="93000"/>
              </a:lnSpc>
              <a:spcBef>
                <a:spcPct val="15000"/>
              </a:spcBef>
              <a:spcAft>
                <a:spcPct val="15000"/>
              </a:spcAft>
              <a:buSzPct val="100000"/>
              <a:buNone/>
              <a:tabLst>
                <a:tab pos="285750" algn="l"/>
              </a:tabLst>
              <a:defRPr/>
            </a:pPr>
            <a:endParaRPr lang="en-GB" sz="1200" b="1" u="sng" dirty="0">
              <a:cs typeface="Arial" pitchFamily="34" charset="0"/>
            </a:endParaRPr>
          </a:p>
          <a:p>
            <a:pPr marL="0" indent="0">
              <a:lnSpc>
                <a:spcPct val="93000"/>
              </a:lnSpc>
              <a:spcBef>
                <a:spcPct val="15000"/>
              </a:spcBef>
              <a:spcAft>
                <a:spcPct val="15000"/>
              </a:spcAft>
              <a:buSzPct val="100000"/>
              <a:buNone/>
              <a:tabLst>
                <a:tab pos="285750" algn="l"/>
              </a:tabLst>
              <a:defRPr/>
            </a:pPr>
            <a:endParaRPr lang="en-GB" sz="1200" b="1" u="sng" dirty="0">
              <a:cs typeface="Arial" pitchFamily="34" charset="0"/>
            </a:endParaRPr>
          </a:p>
          <a:p>
            <a:pPr marL="0" indent="0">
              <a:lnSpc>
                <a:spcPct val="93000"/>
              </a:lnSpc>
              <a:spcBef>
                <a:spcPct val="15000"/>
              </a:spcBef>
              <a:spcAft>
                <a:spcPct val="15000"/>
              </a:spcAft>
              <a:buSzPct val="100000"/>
              <a:buNone/>
              <a:tabLst>
                <a:tab pos="285750" algn="l"/>
              </a:tabLst>
              <a:defRPr/>
            </a:pPr>
            <a:r>
              <a:rPr lang="en-GB" sz="1200" b="1" u="sng" dirty="0">
                <a:cs typeface="Arial" pitchFamily="34" charset="0"/>
              </a:rPr>
              <a:t>Progress in the last quarter</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200" dirty="0">
                <a:solidFill>
                  <a:prstClr val="black"/>
                </a:solidFill>
                <a:ea typeface="宋体" panose="02010600030101010101" pitchFamily="2" charset="-122"/>
                <a:cs typeface="Arial" pitchFamily="34" charset="0"/>
              </a:rPr>
              <a:t>16 endorsed CRS to progress items 1, 2, 3, 4, 5, 6, 7, 8, 9, 12, 13 and new topic 14 (</a:t>
            </a:r>
            <a:r>
              <a:rPr lang="en-US" altLang="zh-CN" sz="1200" dirty="0" err="1">
                <a:solidFill>
                  <a:prstClr val="black"/>
                </a:solidFill>
                <a:ea typeface="宋体" panose="02010600030101010101" pitchFamily="2" charset="-122"/>
                <a:cs typeface="Arial" pitchFamily="34" charset="0"/>
              </a:rPr>
              <a:t>Inband</a:t>
            </a:r>
            <a:r>
              <a:rPr lang="en-US" altLang="zh-CN" sz="1200" dirty="0">
                <a:solidFill>
                  <a:prstClr val="black"/>
                </a:solidFill>
                <a:ea typeface="宋体" panose="02010600030101010101" pitchFamily="2" charset="-122"/>
                <a:cs typeface="Arial" pitchFamily="34" charset="0"/>
              </a:rPr>
              <a:t> Signaling of QoS for 5G Media Streaming) and 15 (Multi AS dynamic content generation and a sample solution). Several CRS noted for which we expect revisions. </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GB" sz="1400" b="1" u="sng" dirty="0">
              <a:cs typeface="Arial" pitchFamily="34" charset="0"/>
            </a:endParaRPr>
          </a:p>
          <a:p>
            <a:pPr marL="0" indent="0">
              <a:lnSpc>
                <a:spcPct val="93000"/>
              </a:lnSpc>
              <a:spcBef>
                <a:spcPct val="15000"/>
              </a:spcBef>
              <a:spcAft>
                <a:spcPct val="15000"/>
              </a:spcAft>
              <a:buSzPct val="100000"/>
              <a:buNone/>
              <a:tabLst>
                <a:tab pos="285750" algn="l"/>
              </a:tabLst>
              <a:defRPr/>
            </a:pPr>
            <a:endParaRPr lang="en-GB" sz="1200" b="1" u="sng"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endParaRPr lang="en-GB" sz="1200" b="1" u="sng" dirty="0">
              <a:cs typeface="Arial" pitchFamily="34" charset="0"/>
            </a:endParaRPr>
          </a:p>
        </p:txBody>
      </p:sp>
      <p:graphicFrame>
        <p:nvGraphicFramePr>
          <p:cNvPr id="3" name="Table 2">
            <a:extLst>
              <a:ext uri="{FF2B5EF4-FFF2-40B4-BE49-F238E27FC236}">
                <a16:creationId xmlns:a16="http://schemas.microsoft.com/office/drawing/2014/main" id="{DB2D4B04-224A-9B8B-2259-E4CE8BEB362F}"/>
              </a:ext>
            </a:extLst>
          </p:cNvPr>
          <p:cNvGraphicFramePr>
            <a:graphicFrameLocks noGrp="1"/>
          </p:cNvGraphicFramePr>
          <p:nvPr>
            <p:extLst>
              <p:ext uri="{D42A27DB-BD31-4B8C-83A1-F6EECF244321}">
                <p14:modId xmlns:p14="http://schemas.microsoft.com/office/powerpoint/2010/main" val="226043717"/>
              </p:ext>
            </p:extLst>
          </p:nvPr>
        </p:nvGraphicFramePr>
        <p:xfrm>
          <a:off x="890071" y="2772722"/>
          <a:ext cx="4100570" cy="2057400"/>
        </p:xfrm>
        <a:graphic>
          <a:graphicData uri="http://schemas.openxmlformats.org/drawingml/2006/table">
            <a:tbl>
              <a:tblPr firstRow="1" bandRow="1">
                <a:tableStyleId>{5C22544A-7EE6-4342-B048-85BDC9FD1C3A}</a:tableStyleId>
              </a:tblPr>
              <a:tblGrid>
                <a:gridCol w="300962">
                  <a:extLst>
                    <a:ext uri="{9D8B030D-6E8A-4147-A177-3AD203B41FA5}">
                      <a16:colId xmlns:a16="http://schemas.microsoft.com/office/drawing/2014/main" val="197069885"/>
                    </a:ext>
                  </a:extLst>
                </a:gridCol>
                <a:gridCol w="3799608">
                  <a:extLst>
                    <a:ext uri="{9D8B030D-6E8A-4147-A177-3AD203B41FA5}">
                      <a16:colId xmlns:a16="http://schemas.microsoft.com/office/drawing/2014/main" val="944285760"/>
                    </a:ext>
                  </a:extLst>
                </a:gridCol>
              </a:tblGrid>
              <a:tr h="0">
                <a:tc>
                  <a:txBody>
                    <a:bodyPr/>
                    <a:lstStyle/>
                    <a:p>
                      <a:pPr marL="0" marR="0" hangingPunct="0">
                        <a:spcBef>
                          <a:spcPts val="0"/>
                        </a:spcBef>
                        <a:spcAft>
                          <a:spcPts val="0"/>
                        </a:spcAft>
                      </a:pPr>
                      <a:r>
                        <a:rPr lang="en-US" sz="900">
                          <a:effectLst/>
                        </a:rPr>
                        <a:t>0</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Specification Structure</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456951130"/>
                  </a:ext>
                </a:extLst>
              </a:tr>
              <a:tr h="0">
                <a:tc>
                  <a:txBody>
                    <a:bodyPr/>
                    <a:lstStyle/>
                    <a:p>
                      <a:pPr marL="0" marR="0" hangingPunct="0">
                        <a:spcBef>
                          <a:spcPts val="0"/>
                        </a:spcBef>
                        <a:spcAft>
                          <a:spcPts val="0"/>
                        </a:spcAft>
                      </a:pPr>
                      <a:r>
                        <a:rPr lang="en-US" sz="900">
                          <a:effectLst/>
                        </a:rPr>
                        <a:t>1</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Common Client Metadata</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783243804"/>
                  </a:ext>
                </a:extLst>
              </a:tr>
              <a:tr h="0">
                <a:tc>
                  <a:txBody>
                    <a:bodyPr/>
                    <a:lstStyle/>
                    <a:p>
                      <a:pPr marL="0" marR="0" hangingPunct="0">
                        <a:spcBef>
                          <a:spcPts val="0"/>
                        </a:spcBef>
                        <a:spcAft>
                          <a:spcPts val="0"/>
                        </a:spcAft>
                      </a:pPr>
                      <a:r>
                        <a:rPr lang="en-US" sz="900">
                          <a:effectLst/>
                        </a:rPr>
                        <a:t>2</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Common Server-and Network-Assisted Streaming.</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620487525"/>
                  </a:ext>
                </a:extLst>
              </a:tr>
              <a:tr h="0">
                <a:tc>
                  <a:txBody>
                    <a:bodyPr/>
                    <a:lstStyle/>
                    <a:p>
                      <a:pPr marL="0" marR="0" hangingPunct="0">
                        <a:spcBef>
                          <a:spcPts val="0"/>
                        </a:spcBef>
                        <a:spcAft>
                          <a:spcPts val="0"/>
                        </a:spcAft>
                      </a:pPr>
                      <a:r>
                        <a:rPr lang="en-US" sz="900">
                          <a:effectLst/>
                        </a:rPr>
                        <a:t>3a</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Multi-CDN and Multi-Access Media Delivery.</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697019072"/>
                  </a:ext>
                </a:extLst>
              </a:tr>
              <a:tr h="0">
                <a:tc>
                  <a:txBody>
                    <a:bodyPr/>
                    <a:lstStyle/>
                    <a:p>
                      <a:pPr marL="0" marR="0" hangingPunct="0">
                        <a:spcBef>
                          <a:spcPts val="0"/>
                        </a:spcBef>
                        <a:spcAft>
                          <a:spcPts val="0"/>
                        </a:spcAft>
                      </a:pPr>
                      <a:r>
                        <a:rPr lang="en-US" sz="900">
                          <a:effectLst/>
                        </a:rPr>
                        <a:t>3b</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Multi-Access with ATSSS</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892479990"/>
                  </a:ext>
                </a:extLst>
              </a:tr>
              <a:tr h="0">
                <a:tc>
                  <a:txBody>
                    <a:bodyPr/>
                    <a:lstStyle/>
                    <a:p>
                      <a:pPr marL="0" marR="0" hangingPunct="0">
                        <a:spcBef>
                          <a:spcPts val="0"/>
                        </a:spcBef>
                        <a:spcAft>
                          <a:spcPts val="0"/>
                        </a:spcAft>
                      </a:pPr>
                      <a:r>
                        <a:rPr lang="en-US" sz="900">
                          <a:effectLst/>
                        </a:rPr>
                        <a:t>4</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Modem Usage Optimized Media Streaming.</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536298022"/>
                  </a:ext>
                </a:extLst>
              </a:tr>
              <a:tr h="0">
                <a:tc>
                  <a:txBody>
                    <a:bodyPr/>
                    <a:lstStyle/>
                    <a:p>
                      <a:pPr marL="0" marR="0" hangingPunct="0">
                        <a:spcBef>
                          <a:spcPts val="0"/>
                        </a:spcBef>
                        <a:spcAft>
                          <a:spcPts val="0"/>
                        </a:spcAft>
                      </a:pPr>
                      <a:r>
                        <a:rPr lang="en-US" sz="900">
                          <a:effectLst/>
                        </a:rPr>
                        <a:t>5</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DRM and Conditional Access.</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49245851"/>
                  </a:ext>
                </a:extLst>
              </a:tr>
              <a:tr h="0">
                <a:tc>
                  <a:txBody>
                    <a:bodyPr/>
                    <a:lstStyle/>
                    <a:p>
                      <a:pPr marL="0" marR="0" hangingPunct="0">
                        <a:spcBef>
                          <a:spcPts val="0"/>
                        </a:spcBef>
                        <a:spcAft>
                          <a:spcPts val="0"/>
                        </a:spcAft>
                      </a:pPr>
                      <a:r>
                        <a:rPr lang="en-US" sz="900">
                          <a:effectLst/>
                        </a:rPr>
                        <a:t>6</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In-session Unicast Repair for MBS Object Distribution.</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654441616"/>
                  </a:ext>
                </a:extLst>
              </a:tr>
              <a:tr h="0">
                <a:tc>
                  <a:txBody>
                    <a:bodyPr/>
                    <a:lstStyle/>
                    <a:p>
                      <a:pPr marL="0" marR="0" hangingPunct="0">
                        <a:spcBef>
                          <a:spcPts val="0"/>
                        </a:spcBef>
                        <a:spcAft>
                          <a:spcPts val="0"/>
                        </a:spcAft>
                      </a:pPr>
                      <a:r>
                        <a:rPr lang="en-US" sz="900">
                          <a:effectLst/>
                        </a:rPr>
                        <a:t>7</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MBS User Service and Delivery Protocols for eMBMS.</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39261925"/>
                  </a:ext>
                </a:extLst>
              </a:tr>
              <a:tr h="0">
                <a:tc>
                  <a:txBody>
                    <a:bodyPr/>
                    <a:lstStyle/>
                    <a:p>
                      <a:pPr marL="0" marR="0" hangingPunct="0">
                        <a:spcBef>
                          <a:spcPts val="0"/>
                        </a:spcBef>
                        <a:spcAft>
                          <a:spcPts val="0"/>
                        </a:spcAft>
                      </a:pPr>
                      <a:r>
                        <a:rPr lang="en-US" sz="900">
                          <a:effectLst/>
                        </a:rPr>
                        <a:t>8</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Selected MBMS Functionalities not supported in MBS.</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380296222"/>
                  </a:ext>
                </a:extLst>
              </a:tr>
              <a:tr h="0">
                <a:tc>
                  <a:txBody>
                    <a:bodyPr/>
                    <a:lstStyle/>
                    <a:p>
                      <a:pPr marL="0" marR="0" hangingPunct="0">
                        <a:spcBef>
                          <a:spcPts val="0"/>
                        </a:spcBef>
                        <a:spcAft>
                          <a:spcPts val="0"/>
                        </a:spcAft>
                      </a:pPr>
                      <a:r>
                        <a:rPr lang="en-US" sz="900">
                          <a:effectLst/>
                        </a:rPr>
                        <a:t>9</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dirty="0">
                          <a:effectLst/>
                        </a:rPr>
                        <a:t>DASH/HLS Interoperability.</a:t>
                      </a:r>
                      <a:endParaRPr lang="en-US" sz="900" dirty="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4035805231"/>
                  </a:ext>
                </a:extLst>
              </a:tr>
              <a:tr h="0">
                <a:tc>
                  <a:txBody>
                    <a:bodyPr/>
                    <a:lstStyle/>
                    <a:p>
                      <a:pPr marL="0" marR="0" hangingPunct="0">
                        <a:spcBef>
                          <a:spcPts val="0"/>
                        </a:spcBef>
                        <a:spcAft>
                          <a:spcPts val="0"/>
                        </a:spcAft>
                      </a:pPr>
                      <a:r>
                        <a:rPr lang="en-US" sz="900">
                          <a:effectLst/>
                        </a:rPr>
                        <a:t>10</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Further harmonization of RTC and Streaming for Advanced Media Delivery.</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073142036"/>
                  </a:ext>
                </a:extLst>
              </a:tr>
              <a:tr h="0">
                <a:tc>
                  <a:txBody>
                    <a:bodyPr/>
                    <a:lstStyle/>
                    <a:p>
                      <a:pPr marL="0" marR="0" hangingPunct="0">
                        <a:spcBef>
                          <a:spcPts val="0"/>
                        </a:spcBef>
                        <a:spcAft>
                          <a:spcPts val="0"/>
                        </a:spcAft>
                      </a:pPr>
                      <a:r>
                        <a:rPr lang="en-US" sz="900">
                          <a:effectLst/>
                        </a:rPr>
                        <a:t>11</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Issues identified by Market Representation Partners.</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045604430"/>
                  </a:ext>
                </a:extLst>
              </a:tr>
              <a:tr h="0">
                <a:tc>
                  <a:txBody>
                    <a:bodyPr/>
                    <a:lstStyle/>
                    <a:p>
                      <a:pPr marL="0" marR="0" hangingPunct="0">
                        <a:spcBef>
                          <a:spcPts val="0"/>
                        </a:spcBef>
                        <a:spcAft>
                          <a:spcPts val="0"/>
                        </a:spcAft>
                      </a:pPr>
                      <a:r>
                        <a:rPr lang="en-US" sz="900">
                          <a:effectLst/>
                        </a:rPr>
                        <a:t>12</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Improved QoS support</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892166873"/>
                  </a:ext>
                </a:extLst>
              </a:tr>
              <a:tr h="0">
                <a:tc>
                  <a:txBody>
                    <a:bodyPr/>
                    <a:lstStyle/>
                    <a:p>
                      <a:pPr marL="0" marR="0" hangingPunct="0">
                        <a:spcBef>
                          <a:spcPts val="0"/>
                        </a:spcBef>
                        <a:spcAft>
                          <a:spcPts val="0"/>
                        </a:spcAft>
                      </a:pPr>
                      <a:r>
                        <a:rPr lang="en-US" sz="900" dirty="0">
                          <a:effectLst/>
                        </a:rPr>
                        <a:t>13</a:t>
                      </a:r>
                      <a:endParaRPr lang="en-US" sz="900" dirty="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dirty="0">
                          <a:effectLst/>
                        </a:rPr>
                        <a:t>Impacts and opportunities of QUIC for segmented content delivery</a:t>
                      </a:r>
                      <a:endParaRPr lang="en-US" sz="900" dirty="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4222701424"/>
                  </a:ext>
                </a:extLst>
              </a:tr>
            </a:tbl>
          </a:graphicData>
        </a:graphic>
      </p:graphicFrame>
      <p:sp>
        <p:nvSpPr>
          <p:cNvPr id="4" name="Espace réservé du contenu 2">
            <a:extLst>
              <a:ext uri="{FF2B5EF4-FFF2-40B4-BE49-F238E27FC236}">
                <a16:creationId xmlns:a16="http://schemas.microsoft.com/office/drawing/2014/main" id="{FE559B1D-35CC-DDAD-B3ED-187A678D07F9}"/>
              </a:ext>
            </a:extLst>
          </p:cNvPr>
          <p:cNvSpPr txBox="1">
            <a:spLocks/>
          </p:cNvSpPr>
          <p:nvPr/>
        </p:nvSpPr>
        <p:spPr bwMode="auto">
          <a:xfrm>
            <a:off x="6440737" y="2297336"/>
            <a:ext cx="5213272" cy="4029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a:lstStyle>
          <a:p>
            <a:pPr marL="0" indent="0">
              <a:lnSpc>
                <a:spcPct val="93000"/>
              </a:lnSpc>
              <a:spcBef>
                <a:spcPct val="15000"/>
              </a:spcBef>
              <a:spcAft>
                <a:spcPct val="15000"/>
              </a:spcAft>
              <a:buSzPct val="100000"/>
              <a:buFontTx/>
              <a:buNone/>
              <a:tabLst>
                <a:tab pos="285750" algn="l"/>
              </a:tabLst>
              <a:defRPr/>
            </a:pPr>
            <a:endParaRPr lang="en-GB" sz="1200" b="1" u="sng" kern="0" dirty="0">
              <a:cs typeface="Arial" pitchFamily="34" charset="0"/>
            </a:endParaRPr>
          </a:p>
          <a:p>
            <a:pPr marL="0" indent="0">
              <a:lnSpc>
                <a:spcPct val="93000"/>
              </a:lnSpc>
              <a:spcBef>
                <a:spcPct val="15000"/>
              </a:spcBef>
              <a:spcAft>
                <a:spcPct val="15000"/>
              </a:spcAft>
              <a:buSzPct val="100000"/>
              <a:buFontTx/>
              <a:buNone/>
              <a:tabLst>
                <a:tab pos="285750" algn="l"/>
              </a:tabLst>
              <a:defRPr/>
            </a:pPr>
            <a:r>
              <a:rPr lang="en-GB" sz="1200" b="1" u="sng" kern="0" dirty="0">
                <a:cs typeface="Arial" pitchFamily="34" charset="0"/>
              </a:rPr>
              <a:t>Next steps</a:t>
            </a:r>
            <a:endParaRPr lang="en-US" sz="1200" b="1" u="sng" kern="0" dirty="0">
              <a:solidFill>
                <a:prstClr val="black"/>
              </a:solidFill>
              <a:ea typeface="宋体" panose="02010600030101010101" pitchFamily="2" charset="-122"/>
              <a:cs typeface="Arial" pitchFamily="34" charset="0"/>
            </a:endParaRPr>
          </a:p>
          <a:p>
            <a:pPr>
              <a:lnSpc>
                <a:spcPct val="93000"/>
              </a:lnSpc>
              <a:spcBef>
                <a:spcPct val="15000"/>
              </a:spcBef>
              <a:spcAft>
                <a:spcPct val="15000"/>
              </a:spcAft>
              <a:buSzPct val="100000"/>
              <a:tabLst>
                <a:tab pos="285750" algn="l"/>
              </a:tabLst>
              <a:defRPr/>
            </a:pPr>
            <a:r>
              <a:rPr lang="en-US" sz="1200" kern="0" dirty="0">
                <a:cs typeface="Arial" pitchFamily="34" charset="0"/>
              </a:rPr>
              <a:t>MBS SWG ad hoc e-meeting scheduled 16-18 October in addition to 3 telcos.</a:t>
            </a:r>
          </a:p>
          <a:p>
            <a:pPr>
              <a:lnSpc>
                <a:spcPct val="93000"/>
              </a:lnSpc>
              <a:spcBef>
                <a:spcPct val="15000"/>
              </a:spcBef>
              <a:spcAft>
                <a:spcPct val="15000"/>
              </a:spcAft>
              <a:buSzPct val="100000"/>
              <a:tabLst>
                <a:tab pos="285750" algn="l"/>
              </a:tabLst>
              <a:defRPr/>
            </a:pPr>
            <a:r>
              <a:rPr lang="en-US" sz="1200" kern="0" dirty="0">
                <a:cs typeface="Arial" pitchFamily="34" charset="0"/>
              </a:rPr>
              <a:t>Progress candidate solutions including call flows, protocols and APIs for each of the identified issues.</a:t>
            </a:r>
          </a:p>
          <a:p>
            <a:pPr>
              <a:lnSpc>
                <a:spcPct val="93000"/>
              </a:lnSpc>
              <a:spcBef>
                <a:spcPct val="15000"/>
              </a:spcBef>
              <a:spcAft>
                <a:spcPct val="15000"/>
              </a:spcAft>
              <a:buSzPct val="100000"/>
              <a:tabLst>
                <a:tab pos="285750" algn="l"/>
              </a:tabLst>
              <a:defRPr/>
            </a:pPr>
            <a:r>
              <a:rPr lang="en-US" sz="1200" kern="0" dirty="0">
                <a:cs typeface="Arial" pitchFamily="34" charset="0"/>
              </a:rPr>
              <a:t>Progress identifying gaps for stage-3 for relevant work topics.</a:t>
            </a:r>
          </a:p>
          <a:p>
            <a:pPr>
              <a:lnSpc>
                <a:spcPct val="93000"/>
              </a:lnSpc>
              <a:spcBef>
                <a:spcPct val="15000"/>
              </a:spcBef>
              <a:spcAft>
                <a:spcPct val="15000"/>
              </a:spcAft>
              <a:buSzPct val="100000"/>
              <a:tabLst>
                <a:tab pos="285750" algn="l"/>
              </a:tabLst>
              <a:defRPr/>
            </a:pPr>
            <a:r>
              <a:rPr lang="en-US" sz="1200" kern="0" dirty="0">
                <a:cs typeface="Arial" pitchFamily="34" charset="0"/>
              </a:rPr>
              <a:t>Progress CRs relevant for potential issues related to stage-3</a:t>
            </a:r>
          </a:p>
          <a:p>
            <a:pPr>
              <a:lnSpc>
                <a:spcPct val="93000"/>
              </a:lnSpc>
              <a:spcBef>
                <a:spcPct val="15000"/>
              </a:spcBef>
              <a:spcAft>
                <a:spcPct val="15000"/>
              </a:spcAft>
              <a:buSzPct val="100000"/>
              <a:tabLst>
                <a:tab pos="285750" algn="l"/>
              </a:tabLst>
              <a:defRPr/>
            </a:pPr>
            <a:r>
              <a:rPr lang="en-US" sz="1200" kern="0" dirty="0">
                <a:cs typeface="Arial" pitchFamily="34" charset="0"/>
              </a:rPr>
              <a:t>Communicate with other 3GPP working groups and external organizations, in particular 5G-MAG, on need basis</a:t>
            </a:r>
          </a:p>
          <a:p>
            <a:pPr>
              <a:lnSpc>
                <a:spcPct val="93000"/>
              </a:lnSpc>
              <a:spcBef>
                <a:spcPct val="15000"/>
              </a:spcBef>
              <a:spcAft>
                <a:spcPct val="15000"/>
              </a:spcAft>
              <a:buSzPct val="100000"/>
              <a:tabLst>
                <a:tab pos="285750" algn="l"/>
              </a:tabLst>
              <a:defRPr/>
            </a:pPr>
            <a:r>
              <a:rPr lang="en-US" sz="1200" kern="0" dirty="0">
                <a:cs typeface="Arial" pitchFamily="34" charset="0"/>
              </a:rPr>
              <a:t>For October 17, 2024, a joint session with 5G-MAG from 15:00 to 16:30 is planned.</a:t>
            </a:r>
          </a:p>
          <a:p>
            <a:pPr>
              <a:lnSpc>
                <a:spcPct val="93000"/>
              </a:lnSpc>
              <a:spcBef>
                <a:spcPct val="15000"/>
              </a:spcBef>
              <a:spcAft>
                <a:spcPct val="15000"/>
              </a:spcAft>
              <a:buSzPct val="100000"/>
              <a:tabLst>
                <a:tab pos="285750" algn="l"/>
              </a:tabLst>
              <a:defRPr/>
            </a:pPr>
            <a:endParaRPr lang="en-GB" sz="1200" kern="0" dirty="0">
              <a:cs typeface="Arial" pitchFamily="34" charset="0"/>
            </a:endParaRPr>
          </a:p>
          <a:p>
            <a:pPr marL="287338" indent="-287338">
              <a:lnSpc>
                <a:spcPct val="93000"/>
              </a:lnSpc>
              <a:spcBef>
                <a:spcPct val="15000"/>
              </a:spcBef>
              <a:spcAft>
                <a:spcPct val="15000"/>
              </a:spcAft>
              <a:buSzPct val="100000"/>
              <a:buFontTx/>
              <a:buNone/>
              <a:tabLst>
                <a:tab pos="285750" algn="l"/>
              </a:tabLst>
              <a:defRPr/>
            </a:pPr>
            <a:endParaRPr lang="en-GB" sz="1200" b="1" u="sng" kern="0" dirty="0">
              <a:cs typeface="Arial" pitchFamily="34" charset="0"/>
            </a:endParaRPr>
          </a:p>
          <a:p>
            <a:pPr marL="287338" indent="-287338">
              <a:lnSpc>
                <a:spcPct val="93000"/>
              </a:lnSpc>
              <a:spcBef>
                <a:spcPct val="15000"/>
              </a:spcBef>
              <a:spcAft>
                <a:spcPct val="15000"/>
              </a:spcAft>
              <a:buSzPct val="100000"/>
              <a:buFontTx/>
              <a:buNone/>
              <a:tabLst>
                <a:tab pos="285750" algn="l"/>
              </a:tabLst>
              <a:defRPr/>
            </a:pPr>
            <a:endParaRPr lang="en-GB" sz="1200" b="1" u="sng" kern="0" dirty="0">
              <a:cs typeface="Arial" pitchFamily="34" charset="0"/>
            </a:endParaRPr>
          </a:p>
        </p:txBody>
      </p:sp>
    </p:spTree>
    <p:extLst>
      <p:ext uri="{BB962C8B-B14F-4D97-AF65-F5344CB8AC3E}">
        <p14:creationId xmlns:p14="http://schemas.microsoft.com/office/powerpoint/2010/main" val="2046531324"/>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dirty="0"/>
              <a:t>5G Real-time Transport Protocol Configurations, </a:t>
            </a:r>
            <a:br>
              <a:rPr lang="en-US" dirty="0"/>
            </a:br>
            <a:r>
              <a:rPr lang="en-US" dirty="0"/>
              <a:t>Phase 2 </a:t>
            </a:r>
            <a:r>
              <a:rPr lang="en-US" altLang="en-US" dirty="0"/>
              <a:t>(</a:t>
            </a:r>
            <a:r>
              <a:rPr lang="en-US" dirty="0"/>
              <a:t>FS_5G_RTP_Ph2</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813844320"/>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1030007</a:t>
                      </a:r>
                    </a:p>
                  </a:txBody>
                  <a:tcPr marL="9525" marR="9525" marT="9525" marB="0" anchor="b"/>
                </a:tc>
                <a:tc>
                  <a:txBody>
                    <a:bodyPr/>
                    <a:lstStyle/>
                    <a:p>
                      <a:pPr algn="l" fontAlgn="b"/>
                      <a:r>
                        <a:rPr lang="en-US" sz="1100" dirty="0">
                          <a:solidFill>
                            <a:schemeClr val="tx1"/>
                          </a:solidFill>
                        </a:rPr>
                        <a:t>Study of 5G Real-time Transport Protocol Configurations, Phase 2</a:t>
                      </a:r>
                    </a:p>
                  </a:txBody>
                  <a:tcPr marL="9525" marR="9525" marT="9525" marB="0" anchor="b"/>
                </a:tc>
                <a:tc>
                  <a:txBody>
                    <a:bodyPr/>
                    <a:lstStyle/>
                    <a:p>
                      <a:pPr algn="l" fontAlgn="b"/>
                      <a:r>
                        <a:rPr lang="en-US" sz="1100" dirty="0">
                          <a:solidFill>
                            <a:schemeClr val="tx1"/>
                          </a:solidFill>
                        </a:rPr>
                        <a:t>FS_5G_RTP_Ph2</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12/12/2024</a:t>
                      </a:r>
                    </a:p>
                  </a:txBody>
                  <a:tcPr marL="9525" marR="9525" marT="9525" marB="0" anchor="b"/>
                </a:tc>
                <a:tc>
                  <a:txBody>
                    <a:bodyPr/>
                    <a:lstStyle/>
                    <a:p>
                      <a:pPr algn="r">
                        <a:lnSpc>
                          <a:spcPct val="107000"/>
                        </a:lnSpc>
                        <a:spcAft>
                          <a:spcPts val="800"/>
                        </a:spcAft>
                      </a:pPr>
                      <a:r>
                        <a:rPr lang="en-GB" sz="1100" dirty="0">
                          <a:solidFill>
                            <a:schemeClr val="tx1"/>
                          </a:solidFill>
                        </a:rPr>
                        <a:t>40%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SP-240482</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65%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200" b="1" u="sng" dirty="0">
                <a:cs typeface="Arial" pitchFamily="34" charset="0"/>
              </a:rPr>
              <a:t>Purpose</a:t>
            </a:r>
          </a:p>
          <a:p>
            <a:pPr>
              <a:lnSpc>
                <a:spcPct val="93000"/>
              </a:lnSpc>
              <a:spcBef>
                <a:spcPct val="15000"/>
              </a:spcBef>
              <a:spcAft>
                <a:spcPct val="15000"/>
              </a:spcAft>
              <a:buSzPct val="100000"/>
              <a:tabLst>
                <a:tab pos="285750" algn="l"/>
              </a:tabLst>
              <a:defRPr/>
            </a:pPr>
            <a:r>
              <a:rPr lang="en-US" sz="1400" kern="0" dirty="0">
                <a:cs typeface="Arial" pitchFamily="34" charset="0"/>
              </a:rPr>
              <a:t>Study </a:t>
            </a:r>
            <a:r>
              <a:rPr lang="en-US" sz="1400" dirty="0">
                <a:effectLst/>
                <a:ea typeface="SimSun" panose="02010600030101010101" pitchFamily="2" charset="-122"/>
              </a:rPr>
              <a:t>the following Key Issues in more detail, and in particular how they relate to RTP and RTCP for WebRTC and IMS-based XR services: Inaccuracy of the PDU Set Size (</a:t>
            </a:r>
            <a:r>
              <a:rPr lang="en-US" sz="1400" dirty="0" err="1">
                <a:effectLst/>
                <a:ea typeface="SimSun" panose="02010600030101010101" pitchFamily="2" charset="-122"/>
              </a:rPr>
              <a:t>PSSize</a:t>
            </a:r>
            <a:r>
              <a:rPr lang="en-US" sz="1400" dirty="0">
                <a:effectLst/>
                <a:ea typeface="SimSun" panose="02010600030101010101" pitchFamily="2" charset="-122"/>
              </a:rPr>
              <a:t>) information, Issues around "lonely” PDU, as identified by SA2</a:t>
            </a:r>
            <a:r>
              <a:rPr lang="en-US" sz="1400" dirty="0">
                <a:ea typeface="SimSun" panose="02010600030101010101" pitchFamily="2" charset="-122"/>
              </a:rPr>
              <a:t>, </a:t>
            </a:r>
            <a:r>
              <a:rPr lang="en-US" sz="1400" dirty="0">
                <a:effectLst/>
                <a:ea typeface="SimSun" panose="02010600030101010101" pitchFamily="2" charset="-122"/>
              </a:rPr>
              <a:t>Enhancements for application-layer FEC support (e.g., for split rendering); Application-layer FEC awareness for PDU Set handling; RTP transport of XR metadata; PDU Set marking for XR streams with RTP end-to-end encryption; RTCP messages to better support XR services in 5G</a:t>
            </a:r>
            <a:r>
              <a:rPr lang="en-US" sz="1400" dirty="0">
                <a:ea typeface="SimSun" panose="02010600030101010101" pitchFamily="2" charset="-122"/>
              </a:rPr>
              <a:t>; </a:t>
            </a:r>
            <a:r>
              <a:rPr lang="en-US" sz="1400" dirty="0">
                <a:effectLst/>
                <a:ea typeface="SimSun" panose="02010600030101010101" pitchFamily="2" charset="-122"/>
              </a:rPr>
              <a:t>RTP retransmission for supporting XR services in 5G; Feasibility of RTP multiplexing options for transport of XR media streams; Document use cases and intended deployment scenarios of enhancements for RTP header extension for PDU Set marking; Enhancements of RTP header extension for PDU Set marking; End of Data Burst Marking.</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endParaRPr lang="en-US" altLang="zh-CN" sz="1400"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Agreed inputs to TR 26.822 v1.0.0 on </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Terms and abbreviations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MID packet filtering</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PDU Set size</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Lonely PDUs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RTP multiplexing</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Delivery over multiple sessions</a:t>
            </a:r>
          </a:p>
          <a:p>
            <a:pPr>
              <a:lnSpc>
                <a:spcPct val="93000"/>
              </a:lnSpc>
              <a:spcBef>
                <a:spcPct val="15000"/>
              </a:spcBef>
              <a:spcAft>
                <a:spcPct val="15000"/>
              </a:spcAft>
              <a:buSzPct val="100000"/>
              <a:tabLst>
                <a:tab pos="285750" algn="l"/>
              </a:tabLst>
              <a:defRPr/>
            </a:pPr>
            <a:r>
              <a:rPr lang="en-US" altLang="zh-CN" sz="1400" dirty="0">
                <a:solidFill>
                  <a:prstClr val="black"/>
                </a:solidFill>
                <a:ea typeface="宋体" panose="02010600030101010101" pitchFamily="2" charset="-122"/>
                <a:cs typeface="Arial" pitchFamily="34" charset="0"/>
              </a:rPr>
              <a:t>Data burst marking</a:t>
            </a:r>
          </a:p>
        </p:txBody>
      </p:sp>
      <p:sp>
        <p:nvSpPr>
          <p:cNvPr id="3" name="Espace réservé du contenu 2">
            <a:extLst>
              <a:ext uri="{FF2B5EF4-FFF2-40B4-BE49-F238E27FC236}">
                <a16:creationId xmlns:a16="http://schemas.microsoft.com/office/drawing/2014/main" id="{FE7C4D8D-2F31-7B72-AD9C-66B0DF3FB52D}"/>
              </a:ext>
            </a:extLst>
          </p:cNvPr>
          <p:cNvSpPr txBox="1">
            <a:spLocks/>
          </p:cNvSpPr>
          <p:nvPr/>
        </p:nvSpPr>
        <p:spPr bwMode="auto">
          <a:xfrm>
            <a:off x="4857748" y="4256961"/>
            <a:ext cx="6686551" cy="2601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a:lstStyle>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RTP retransmission</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Application Layer FEC</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Support of XR services in 5G</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TR 26.822 presented to SA for information (</a:t>
            </a:r>
            <a:r>
              <a:rPr lang="en-US" sz="1400" b="0" i="0" dirty="0">
                <a:solidFill>
                  <a:srgbClr val="000000"/>
                </a:solidFill>
                <a:effectLst/>
                <a:hlinkClick r:id="rId4"/>
              </a:rPr>
              <a:t>SP-241298</a:t>
            </a:r>
            <a:r>
              <a:rPr lang="en-US" altLang="zh-CN" sz="1400" dirty="0">
                <a:solidFill>
                  <a:prstClr val="black"/>
                </a:solidFill>
                <a:ea typeface="宋体" panose="02010600030101010101" pitchFamily="2" charset="-122"/>
                <a:cs typeface="Arial" pitchFamily="34" charset="0"/>
              </a:rPr>
              <a:t>)</a:t>
            </a:r>
            <a:endParaRPr lang="en-GB" sz="1400" b="1" u="sng" kern="0" dirty="0">
              <a:cs typeface="Arial" pitchFamily="34" charset="0"/>
            </a:endParaRPr>
          </a:p>
          <a:p>
            <a:pPr marL="0" indent="0">
              <a:lnSpc>
                <a:spcPct val="93000"/>
              </a:lnSpc>
              <a:spcBef>
                <a:spcPct val="15000"/>
              </a:spcBef>
              <a:spcAft>
                <a:spcPct val="15000"/>
              </a:spcAft>
              <a:buSzPct val="100000"/>
              <a:buFontTx/>
              <a:buNone/>
              <a:tabLst>
                <a:tab pos="285750" algn="l"/>
              </a:tabLst>
              <a:defRPr/>
            </a:pPr>
            <a:r>
              <a:rPr lang="en-GB" sz="1400" b="1" u="sng" kern="0" dirty="0">
                <a:cs typeface="Arial" pitchFamily="34" charset="0"/>
              </a:rPr>
              <a:t>Next steps</a:t>
            </a:r>
          </a:p>
          <a:p>
            <a:pPr>
              <a:lnSpc>
                <a:spcPct val="93000"/>
              </a:lnSpc>
              <a:spcBef>
                <a:spcPct val="15000"/>
              </a:spcBef>
              <a:spcAft>
                <a:spcPct val="15000"/>
              </a:spcAft>
              <a:buSzPct val="100000"/>
              <a:tabLst>
                <a:tab pos="285750" algn="l"/>
              </a:tabLst>
              <a:defRPr/>
            </a:pPr>
            <a:r>
              <a:rPr lang="en-US" altLang="zh-CN" sz="1400" kern="0" dirty="0">
                <a:solidFill>
                  <a:prstClr val="black"/>
                </a:solidFill>
                <a:ea typeface="宋体" panose="02010600030101010101" pitchFamily="2" charset="-122"/>
                <a:cs typeface="Arial" pitchFamily="34" charset="0"/>
              </a:rPr>
              <a:t>Identify gaps that require solutions for each of the key issues.</a:t>
            </a:r>
          </a:p>
          <a:p>
            <a:pPr>
              <a:lnSpc>
                <a:spcPct val="93000"/>
              </a:lnSpc>
              <a:spcBef>
                <a:spcPct val="15000"/>
              </a:spcBef>
              <a:spcAft>
                <a:spcPct val="15000"/>
              </a:spcAft>
              <a:buSzPct val="100000"/>
              <a:tabLst>
                <a:tab pos="285750" algn="l"/>
              </a:tabLst>
              <a:defRPr/>
            </a:pPr>
            <a:r>
              <a:rPr lang="en-US" altLang="zh-CN" sz="1400" kern="0" dirty="0">
                <a:solidFill>
                  <a:prstClr val="black"/>
                </a:solidFill>
                <a:ea typeface="宋体" panose="02010600030101010101" pitchFamily="2" charset="-122"/>
                <a:cs typeface="Arial" pitchFamily="34" charset="0"/>
              </a:rPr>
              <a:t>Discuss and agree on candidate solutions for the key issues requiring solutions.</a:t>
            </a:r>
          </a:p>
          <a:p>
            <a:pPr>
              <a:lnSpc>
                <a:spcPct val="93000"/>
              </a:lnSpc>
              <a:spcBef>
                <a:spcPct val="15000"/>
              </a:spcBef>
              <a:spcAft>
                <a:spcPct val="15000"/>
              </a:spcAft>
              <a:buSzPct val="100000"/>
              <a:tabLst>
                <a:tab pos="285750" algn="l"/>
              </a:tabLst>
              <a:defRPr/>
            </a:pPr>
            <a:r>
              <a:rPr lang="en-US" altLang="zh-CN" sz="1400" kern="0" dirty="0">
                <a:solidFill>
                  <a:prstClr val="black"/>
                </a:solidFill>
                <a:ea typeface="宋体" panose="02010600030101010101" pitchFamily="2" charset="-122"/>
                <a:cs typeface="Arial" pitchFamily="34" charset="0"/>
              </a:rPr>
              <a:t>Send TR 26.822 to SA for information</a:t>
            </a:r>
          </a:p>
        </p:txBody>
      </p:sp>
    </p:spTree>
    <p:extLst>
      <p:ext uri="{BB962C8B-B14F-4D97-AF65-F5344CB8AC3E}">
        <p14:creationId xmlns:p14="http://schemas.microsoft.com/office/powerpoint/2010/main" val="606357753"/>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dirty="0"/>
              <a:t>Beyond 2D Video</a:t>
            </a:r>
            <a:br>
              <a:rPr lang="en-US" dirty="0"/>
            </a:br>
            <a:r>
              <a:rPr lang="en-US" altLang="en-US" dirty="0"/>
              <a:t>(</a:t>
            </a:r>
            <a:r>
              <a:rPr lang="en-US" dirty="0"/>
              <a:t>FS_Beyond2D</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4020386717"/>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1030008</a:t>
                      </a:r>
                    </a:p>
                  </a:txBody>
                  <a:tcPr marL="9525" marR="9525" marT="9525" marB="0" anchor="b"/>
                </a:tc>
                <a:tc>
                  <a:txBody>
                    <a:bodyPr/>
                    <a:lstStyle/>
                    <a:p>
                      <a:pPr algn="l" fontAlgn="b"/>
                      <a:r>
                        <a:rPr lang="en-US" sz="1100" dirty="0">
                          <a:solidFill>
                            <a:schemeClr val="tx1"/>
                          </a:solidFill>
                        </a:rPr>
                        <a:t>Study on Beyond 2D Video</a:t>
                      </a:r>
                    </a:p>
                  </a:txBody>
                  <a:tcPr marL="9525" marR="9525" marT="9525" marB="0" anchor="b"/>
                </a:tc>
                <a:tc>
                  <a:txBody>
                    <a:bodyPr/>
                    <a:lstStyle/>
                    <a:p>
                      <a:pPr algn="l" fontAlgn="b"/>
                      <a:r>
                        <a:rPr lang="en-US" sz="1100" dirty="0">
                          <a:solidFill>
                            <a:schemeClr val="tx1"/>
                          </a:solidFill>
                        </a:rPr>
                        <a:t>FS_Beyond2D</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SP-240479</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17%</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Identify and document beyond 2D formats, that are market-relevant</a:t>
            </a:r>
            <a:r>
              <a:rPr lang="en-GB" sz="1400" dirty="0">
                <a:effectLst/>
                <a:ea typeface="Times New Roman" panose="02020603050405020304" pitchFamily="18" charset="0"/>
              </a:rPr>
              <a:t> within the next years</a:t>
            </a:r>
            <a:r>
              <a:rPr lang="en-US" sz="1400" dirty="0">
                <a:effectLst/>
                <a:ea typeface="Times New Roman" panose="02020603050405020304" pitchFamily="18" charset="0"/>
              </a:rPr>
              <a:t>, generated from established and emerging capturing systems </a:t>
            </a:r>
            <a:r>
              <a:rPr lang="en-GB" sz="1400" dirty="0">
                <a:effectLst/>
                <a:ea typeface="Times New Roman" panose="02020603050405020304" pitchFamily="18" charset="0"/>
              </a:rPr>
              <a:t>(including cameras for spatial video capturing)</a:t>
            </a:r>
            <a:r>
              <a:rPr lang="en-US" sz="1400" dirty="0">
                <a:effectLst/>
                <a:ea typeface="Times New Roman" panose="02020603050405020304" pitchFamily="18" charset="0"/>
              </a:rPr>
              <a:t>, contribution, and usable on display technologies</a:t>
            </a:r>
            <a:r>
              <a:rPr lang="en-GB" sz="1400" dirty="0">
                <a:effectLst/>
                <a:ea typeface="Times New Roman" panose="02020603050405020304" pitchFamily="18" charset="0"/>
              </a:rPr>
              <a:t> (smartphones, VR HMDs, AR glasses, autostereoscopic and </a:t>
            </a:r>
            <a:r>
              <a:rPr lang="en-GB" sz="1400" dirty="0" err="1">
                <a:effectLst/>
                <a:ea typeface="Times New Roman" panose="02020603050405020304" pitchFamily="18" charset="0"/>
              </a:rPr>
              <a:t>multiscopic</a:t>
            </a:r>
            <a:r>
              <a:rPr lang="en-GB" sz="1400" dirty="0">
                <a:effectLst/>
                <a:ea typeface="Times New Roman" panose="02020603050405020304" pitchFamily="18" charset="0"/>
              </a:rPr>
              <a:t> displays)</a:t>
            </a:r>
            <a:r>
              <a:rPr lang="en-US" sz="1400" dirty="0">
                <a:effectLst/>
                <a:ea typeface="Times New Roman" panose="02020603050405020304" pitchFamily="18" charset="0"/>
              </a:rPr>
              <a:t>. Establish and document a set of beyond 2D video end-to-end reference scenarios; Define concrete evaluation framework per scenario; </a:t>
            </a:r>
            <a:r>
              <a:rPr lang="en-GB" sz="1400" dirty="0">
                <a:effectLst/>
                <a:ea typeface="Times New Roman" panose="02020603050405020304" pitchFamily="18" charset="0"/>
              </a:rPr>
              <a:t>Identify potential areas for normative work as the next phase and communicate with other 3GPP WGs regarding</a:t>
            </a:r>
            <a:r>
              <a:rPr lang="en-US" sz="1400" dirty="0">
                <a:effectLst/>
                <a:ea typeface="SimSun" panose="02010600030101010101" pitchFamily="2" charset="-122"/>
              </a:rPr>
              <a:t> r</a:t>
            </a:r>
            <a:r>
              <a:rPr lang="en-GB" sz="1400" dirty="0" err="1">
                <a:effectLst/>
                <a:ea typeface="Times New Roman" panose="02020603050405020304" pitchFamily="18" charset="0"/>
              </a:rPr>
              <a:t>elevant</a:t>
            </a:r>
            <a:r>
              <a:rPr lang="en-GB" sz="1400" dirty="0">
                <a:effectLst/>
                <a:ea typeface="Times New Roman" panose="02020603050405020304" pitchFamily="18" charset="0"/>
              </a:rPr>
              <a:t> aspects related to the study to the extent needed.</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endParaRPr lang="en-US" altLang="zh-CN" sz="1400" dirty="0">
              <a:solidFill>
                <a:prstClr val="black"/>
              </a:solidFill>
              <a:ea typeface="宋体" panose="02010600030101010101" pitchFamily="2" charset="-122"/>
              <a:cs typeface="Arial" pitchFamily="34" charset="0"/>
            </a:endParaRP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TR 26.956 progressed to version 0.1.0</a:t>
            </a: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Good progress made on the representation formats for stereoscopic video and point cloud representations. </a:t>
            </a: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Agreed to document NERF and 3D gaussian splats as more advanced formats, unlikely to be considered in release 19.</a:t>
            </a: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Reviewed quality example for the point cloud representations documented into the PD and considered quality metrics for stereoscopic video and candidate source sequences.</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For each agreed scenario:</a:t>
            </a:r>
          </a:p>
          <a:p>
            <a:pPr lvl="1" indent="-342900">
              <a:lnSpc>
                <a:spcPct val="93000"/>
              </a:lnSpc>
              <a:spcBef>
                <a:spcPct val="15000"/>
              </a:spcBef>
              <a:spcAft>
                <a:spcPct val="15000"/>
              </a:spcAft>
              <a:buClrTx/>
              <a:buSzPct val="100000"/>
              <a:buBlip>
                <a:blip r:embed="rId3"/>
              </a:buBlip>
              <a:tabLst>
                <a:tab pos="285750" algn="l"/>
              </a:tabLst>
              <a:defRPr/>
            </a:pPr>
            <a:r>
              <a:rPr lang="en-US" altLang="zh-CN" sz="1000" dirty="0">
                <a:solidFill>
                  <a:prstClr val="black"/>
                </a:solidFill>
                <a:ea typeface="宋体" panose="02010600030101010101" pitchFamily="2" charset="-122"/>
                <a:cs typeface="Arial" pitchFamily="34" charset="0"/>
              </a:rPr>
              <a:t>Define test conditions and evaluation framework per scenario.</a:t>
            </a:r>
          </a:p>
          <a:p>
            <a:pPr lvl="1" indent="-342900">
              <a:lnSpc>
                <a:spcPct val="93000"/>
              </a:lnSpc>
              <a:spcBef>
                <a:spcPct val="15000"/>
              </a:spcBef>
              <a:spcAft>
                <a:spcPct val="15000"/>
              </a:spcAft>
              <a:buClrTx/>
              <a:buSzPct val="100000"/>
              <a:buBlip>
                <a:blip r:embed="rId3"/>
              </a:buBlip>
              <a:tabLst>
                <a:tab pos="285750" algn="l"/>
              </a:tabLst>
              <a:defRPr/>
            </a:pPr>
            <a:r>
              <a:rPr lang="en-US" altLang="zh-CN" sz="1000" dirty="0">
                <a:solidFill>
                  <a:prstClr val="black"/>
                </a:solidFill>
                <a:ea typeface="宋体" panose="02010600030101010101" pitchFamily="2" charset="-122"/>
                <a:cs typeface="Arial" pitchFamily="34" charset="0"/>
              </a:rPr>
              <a:t>Collect and review test material, including test sequences, reference software tools and etc.</a:t>
            </a:r>
          </a:p>
          <a:p>
            <a:pPr lvl="1" indent="-342900">
              <a:lnSpc>
                <a:spcPct val="93000"/>
              </a:lnSpc>
              <a:spcBef>
                <a:spcPct val="15000"/>
              </a:spcBef>
              <a:spcAft>
                <a:spcPct val="15000"/>
              </a:spcAft>
              <a:buClrTx/>
              <a:buSzPct val="100000"/>
              <a:buBlip>
                <a:blip r:embed="rId3"/>
              </a:buBlip>
              <a:tabLst>
                <a:tab pos="285750" algn="l"/>
              </a:tabLst>
              <a:defRPr/>
            </a:pPr>
            <a:r>
              <a:rPr lang="en-US" altLang="zh-CN" sz="1000" dirty="0">
                <a:solidFill>
                  <a:prstClr val="black"/>
                </a:solidFill>
                <a:ea typeface="宋体" panose="02010600030101010101" pitchFamily="2" charset="-122"/>
                <a:cs typeface="Arial" pitchFamily="34" charset="0"/>
              </a:rPr>
              <a:t>Define performance metrics for each scenarios, communication with external groups, e.g., MPEG, to ask for potential metrics may be done.</a:t>
            </a:r>
          </a:p>
          <a:p>
            <a:pPr lvl="1" indent="-342900">
              <a:lnSpc>
                <a:spcPct val="93000"/>
              </a:lnSpc>
              <a:spcBef>
                <a:spcPct val="15000"/>
              </a:spcBef>
              <a:spcAft>
                <a:spcPct val="15000"/>
              </a:spcAft>
              <a:buClrTx/>
              <a:buSzPct val="100000"/>
              <a:buBlip>
                <a:blip r:embed="rId3"/>
              </a:buBlip>
              <a:tabLst>
                <a:tab pos="285750" algn="l"/>
              </a:tabLst>
              <a:defRPr/>
            </a:pPr>
            <a:r>
              <a:rPr lang="en-US" altLang="zh-CN" sz="1000" dirty="0">
                <a:solidFill>
                  <a:prstClr val="black"/>
                </a:solidFill>
                <a:ea typeface="宋体" panose="02010600030101010101" pitchFamily="2" charset="-122"/>
                <a:cs typeface="Arial" pitchFamily="34" charset="0"/>
              </a:rPr>
              <a:t>Evaluate the feasibility and performance of existing 3GPP codecs (H.265/HEVC) as well as potentially new codecs to support the scenarios.</a:t>
            </a:r>
          </a:p>
          <a:p>
            <a:pPr marL="342900" marR="0" lvl="0" indent="-342900">
              <a:spcBef>
                <a:spcPts val="0"/>
              </a:spcBef>
              <a:spcAft>
                <a:spcPts val="900"/>
              </a:spcAft>
              <a:buFont typeface="+mj-lt"/>
              <a:buAutoNum type="arabicPeriod" startAt="5"/>
            </a:pPr>
            <a:endParaRPr lang="en-US" sz="1100" dirty="0">
              <a:effectLst/>
              <a:ea typeface="Times New Roman" panose="02020603050405020304" pitchFamily="18" charset="0"/>
            </a:endParaRPr>
          </a:p>
          <a:p>
            <a:pPr marL="342900" marR="0" lvl="0" indent="-342900" fontAlgn="auto" hangingPunct="1">
              <a:spcBef>
                <a:spcPts val="0"/>
              </a:spcBef>
              <a:spcAft>
                <a:spcPts val="0"/>
              </a:spcAft>
              <a:buFont typeface="+mj-lt"/>
              <a:buAutoNum type="alphaUcPeriod"/>
            </a:pPr>
            <a:endParaRPr lang="en-US" sz="1100" dirty="0">
              <a:effectLst/>
              <a:ea typeface="SimSun" panose="02010600030101010101" pitchFamily="2" charset="-122"/>
            </a:endParaRPr>
          </a:p>
        </p:txBody>
      </p:sp>
    </p:spTree>
    <p:extLst>
      <p:ext uri="{BB962C8B-B14F-4D97-AF65-F5344CB8AC3E}">
        <p14:creationId xmlns:p14="http://schemas.microsoft.com/office/powerpoint/2010/main" val="442270582"/>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dirty="0"/>
              <a:t>Audio Codec APIs</a:t>
            </a:r>
            <a:br>
              <a:rPr lang="en-US" dirty="0"/>
            </a:br>
            <a:r>
              <a:rPr lang="en-US" altLang="en-US" dirty="0"/>
              <a:t>(</a:t>
            </a:r>
            <a:r>
              <a:rPr lang="en-US" dirty="0"/>
              <a:t>FS_ACAPI</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2918083314"/>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1030009</a:t>
                      </a:r>
                    </a:p>
                  </a:txBody>
                  <a:tcPr marL="9525" marR="9525" marT="9525" marB="0" anchor="b"/>
                </a:tc>
                <a:tc>
                  <a:txBody>
                    <a:bodyPr/>
                    <a:lstStyle/>
                    <a:p>
                      <a:pPr algn="l" fontAlgn="b"/>
                      <a:r>
                        <a:rPr lang="en-US" sz="1100" dirty="0">
                          <a:solidFill>
                            <a:schemeClr val="tx1"/>
                          </a:solidFill>
                        </a:rPr>
                        <a:t>Study on Audio Codec APIs</a:t>
                      </a:r>
                    </a:p>
                  </a:txBody>
                  <a:tcPr marL="9525" marR="9525" marT="9525" marB="0" anchor="b"/>
                </a:tc>
                <a:tc>
                  <a:txBody>
                    <a:bodyPr/>
                    <a:lstStyle/>
                    <a:p>
                      <a:pPr algn="l" fontAlgn="b"/>
                      <a:r>
                        <a:rPr lang="en-US" sz="1100" dirty="0">
                          <a:solidFill>
                            <a:schemeClr val="tx1"/>
                          </a:solidFill>
                        </a:rPr>
                        <a:t>FS_ACAPI</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SP-240480</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10%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marR="0" indent="0">
              <a:spcBef>
                <a:spcPts val="0"/>
              </a:spcBef>
              <a:spcAft>
                <a:spcPts val="0"/>
              </a:spcAft>
              <a:buNone/>
            </a:pPr>
            <a:r>
              <a:rPr lang="en-GB" sz="1400" dirty="0">
                <a:effectLst/>
                <a:ea typeface="Times New Roman" panose="02020603050405020304" pitchFamily="18" charset="0"/>
              </a:rPr>
              <a:t>The overall objective of this study item is to study APIs to provide support for 3GPP's speech and audio codecs in TS 26.114 and TS 26.117 for enhanced Web-based applications over 3GPP networks.</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endParaRPr lang="en-US" altLang="zh-CN" sz="1400" dirty="0">
              <a:solidFill>
                <a:prstClr val="black"/>
              </a:solidFill>
              <a:ea typeface="宋体" panose="02010600030101010101" pitchFamily="2" charset="-122"/>
              <a:cs typeface="Arial" pitchFamily="34" charset="0"/>
            </a:endParaRP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While the TR wasn’t progressed, SA4 agreed proposal on 3GPP Codecs registration as Web Codecs.</a:t>
            </a:r>
          </a:p>
          <a:p>
            <a:pPr lvl="1">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To register relevant 3GPP audio codecs as web codecs</a:t>
            </a:r>
          </a:p>
          <a:p>
            <a:pPr lvl="1">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To support registration of relevant 3GPP video codecs (including AVC, HEVC, MV-HEVC) together with MPEG as web codecs including</a:t>
            </a:r>
          </a:p>
          <a:p>
            <a:pPr lvl="1">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Consider to document codecs with MSE principles and support testing of codecs.</a:t>
            </a:r>
          </a:p>
          <a:p>
            <a:pPr>
              <a:lnSpc>
                <a:spcPct val="93000"/>
              </a:lnSpc>
              <a:spcBef>
                <a:spcPct val="15000"/>
              </a:spcBef>
              <a:spcAft>
                <a:spcPct val="15000"/>
              </a:spcAft>
              <a:buSzPct val="100000"/>
              <a:tabLst>
                <a:tab pos="285750" algn="l"/>
              </a:tabLst>
              <a:defRPr/>
            </a:pPr>
            <a:r>
              <a:rPr lang="en-US" sz="1400" dirty="0">
                <a:ea typeface="Times New Roman" panose="02020603050405020304" pitchFamily="18" charset="0"/>
              </a:rPr>
              <a:t>Such information will be added to the TR.</a:t>
            </a: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A registry will be created as part of </a:t>
            </a:r>
            <a:r>
              <a:rPr lang="en-US" sz="1400" dirty="0">
                <a:ea typeface="Times New Roman" panose="02020603050405020304" pitchFamily="18" charset="0"/>
              </a:rPr>
              <a:t>3GPP </a:t>
            </a:r>
            <a:r>
              <a:rPr lang="en-US" sz="1400" dirty="0" err="1">
                <a:ea typeface="Times New Roman" panose="02020603050405020304" pitchFamily="18" charset="0"/>
              </a:rPr>
              <a:t>githubs</a:t>
            </a:r>
            <a:r>
              <a:rPr lang="en-US" sz="1400" dirty="0">
                <a:ea typeface="Times New Roman" panose="02020603050405020304" pitchFamily="18" charset="0"/>
              </a:rPr>
              <a:t>.</a:t>
            </a:r>
            <a:endParaRPr lang="en-US" sz="1400" dirty="0">
              <a:effectLst/>
              <a:ea typeface="Times New Roman" panose="02020603050405020304" pitchFamily="18" charset="0"/>
            </a:endParaRP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Identify relevant interfaces on hardware/firmware platforms to the (supported) relevant codecs defined in TS 26.114 and TS 26.117 and other common pre- and postprocessing blocks, including capture front end and renderer, and characterize signal (including control signal and metadata) flows on these interfaces.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Continue to identify potential gaps in the 3GPP and W3C specifications to enable and simplify the use of the codecs in TS 26.114 and TS 26.117 in </a:t>
            </a:r>
            <a:r>
              <a:rPr lang="en-US" altLang="zh-CN" sz="1400" dirty="0" err="1">
                <a:solidFill>
                  <a:prstClr val="black"/>
                </a:solidFill>
                <a:ea typeface="宋体" panose="02010600030101010101" pitchFamily="2" charset="-122"/>
                <a:cs typeface="Arial" pitchFamily="34" charset="0"/>
              </a:rPr>
              <a:t>WebCodecs</a:t>
            </a:r>
            <a:r>
              <a:rPr lang="en-US" altLang="zh-CN" sz="1400" dirty="0">
                <a:solidFill>
                  <a:prstClr val="black"/>
                </a:solidFill>
                <a:ea typeface="宋体" panose="02010600030101010101" pitchFamily="2" charset="-122"/>
                <a:cs typeface="Arial" pitchFamily="34" charset="0"/>
              </a:rPr>
              <a:t> and WebRTC. Continue to identify common APIs for the relevant codecs defined in TS 26.114 and TS 26.117 and other common pre- and postprocessing blocks, including capture front end and renderer, that are useable to expose the identified interfaces.</a:t>
            </a:r>
            <a:endParaRPr lang="en-GB" sz="1100" dirty="0">
              <a:effectLst/>
              <a:ea typeface="Times New Roman" panose="02020603050405020304" pitchFamily="18" charset="0"/>
            </a:endParaRPr>
          </a:p>
          <a:p>
            <a:pPr marL="0" marR="0" indent="0">
              <a:spcBef>
                <a:spcPts val="0"/>
              </a:spcBef>
              <a:spcAft>
                <a:spcPts val="0"/>
              </a:spcAft>
              <a:buNone/>
            </a:pPr>
            <a:endParaRPr lang="en-US" sz="1100" dirty="0">
              <a:effectLst/>
              <a:ea typeface="Times New Roman" panose="02020603050405020304" pitchFamily="18" charset="0"/>
            </a:endParaRPr>
          </a:p>
          <a:p>
            <a:pPr marL="342900" marR="0" lvl="0" indent="-342900" fontAlgn="auto" hangingPunct="1">
              <a:spcBef>
                <a:spcPts val="0"/>
              </a:spcBef>
              <a:spcAft>
                <a:spcPts val="0"/>
              </a:spcAft>
              <a:buFont typeface="+mj-lt"/>
              <a:buAutoNum type="alphaUcPeriod"/>
            </a:pPr>
            <a:endParaRPr lang="en-US" sz="1100" dirty="0">
              <a:effectLst/>
              <a:ea typeface="SimSun" panose="02010600030101010101" pitchFamily="2" charset="-122"/>
            </a:endParaRPr>
          </a:p>
        </p:txBody>
      </p:sp>
    </p:spTree>
    <p:extLst>
      <p:ext uri="{BB962C8B-B14F-4D97-AF65-F5344CB8AC3E}">
        <p14:creationId xmlns:p14="http://schemas.microsoft.com/office/powerpoint/2010/main" val="3555150503"/>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sz="3200" b="0" dirty="0">
                <a:latin typeface="+mn-lt"/>
              </a:rPr>
              <a:t>Study on Haptics in 5G Media Services</a:t>
            </a:r>
            <a:br>
              <a:rPr lang="en-US" dirty="0"/>
            </a:br>
            <a:r>
              <a:rPr lang="en-US" altLang="en-US" dirty="0"/>
              <a:t>(</a:t>
            </a:r>
            <a:r>
              <a:rPr lang="en-US" dirty="0" err="1"/>
              <a:t>FS_HapticsMedia</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3918540118"/>
              </p:ext>
            </p:extLst>
          </p:nvPr>
        </p:nvGraphicFramePr>
        <p:xfrm>
          <a:off x="647700" y="1454150"/>
          <a:ext cx="10084901" cy="875030"/>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201688">
                  <a:extLst>
                    <a:ext uri="{9D8B030D-6E8A-4147-A177-3AD203B41FA5}">
                      <a16:colId xmlns:a16="http://schemas.microsoft.com/office/drawing/2014/main" val="545303104"/>
                    </a:ext>
                  </a:extLst>
                </a:gridCol>
                <a:gridCol w="700877">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765377">
                  <a:extLst>
                    <a:ext uri="{9D8B030D-6E8A-4147-A177-3AD203B41FA5}">
                      <a16:colId xmlns:a16="http://schemas.microsoft.com/office/drawing/2014/main" val="2623286339"/>
                    </a:ext>
                  </a:extLst>
                </a:gridCol>
                <a:gridCol w="520751">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b="1" dirty="0">
                          <a:latin typeface="+mn-lt"/>
                        </a:rPr>
                        <a:t>1030002</a:t>
                      </a:r>
                    </a:p>
                  </a:txBody>
                  <a:tcPr marL="9525" marR="9525" marT="9525" marB="0" anchor="b"/>
                </a:tc>
                <a:tc>
                  <a:txBody>
                    <a:bodyPr/>
                    <a:lstStyle/>
                    <a:p>
                      <a:pPr algn="l" fontAlgn="b"/>
                      <a:r>
                        <a:rPr lang="en-US" sz="1100" b="0" dirty="0">
                          <a:latin typeface="+mn-lt"/>
                        </a:rPr>
                        <a:t>Study on Haptics in 5G Media Services</a:t>
                      </a:r>
                    </a:p>
                  </a:txBody>
                  <a:tcPr marL="9525" marR="9525" marT="9525" marB="0" anchor="b"/>
                </a:tc>
                <a:tc>
                  <a:txBody>
                    <a:bodyPr/>
                    <a:lstStyle/>
                    <a:p>
                      <a:pPr algn="l" fontAlgn="b"/>
                      <a:r>
                        <a:rPr lang="en-US" sz="1100" b="0" dirty="0" err="1">
                          <a:latin typeface="+mn-lt"/>
                        </a:rPr>
                        <a:t>FS_HapticsMed</a:t>
                      </a:r>
                      <a:br>
                        <a:rPr lang="en-US" sz="1100" b="0" dirty="0">
                          <a:latin typeface="+mn-lt"/>
                        </a:rPr>
                      </a:br>
                      <a:r>
                        <a:rPr lang="en-US" sz="1100" b="0" dirty="0">
                          <a:solidFill>
                            <a:srgbClr val="FF0000"/>
                          </a:solidFill>
                          <a:latin typeface="+mn-lt"/>
                        </a:rPr>
                        <a:t>-&gt; </a:t>
                      </a:r>
                      <a:r>
                        <a:rPr lang="en-US" sz="1100" b="0" dirty="0" err="1">
                          <a:solidFill>
                            <a:srgbClr val="FF0000"/>
                          </a:solidFill>
                          <a:latin typeface="+mn-lt"/>
                        </a:rPr>
                        <a:t>FS_HapticsMedia</a:t>
                      </a:r>
                      <a:endParaRPr lang="en-US" sz="1100" b="0" dirty="0">
                        <a:solidFill>
                          <a:srgbClr val="FF0000"/>
                        </a:solidFill>
                        <a:latin typeface="+mn-lt"/>
                      </a:endParaRPr>
                    </a:p>
                  </a:txBody>
                  <a:tcPr marL="9525" marR="9525" marT="9525" marB="0" anchor="b"/>
                </a:tc>
                <a:tc>
                  <a:txBody>
                    <a:bodyPr/>
                    <a:lstStyle/>
                    <a:p>
                      <a:pPr algn="r" fontAlgn="b"/>
                      <a:r>
                        <a:rPr lang="en-US" sz="1100" b="0" dirty="0">
                          <a:solidFill>
                            <a:schemeClr val="tx1"/>
                          </a:solidFill>
                          <a:latin typeface="+mn-lt"/>
                        </a:rPr>
                        <a:t>3/3/2025</a:t>
                      </a:r>
                    </a:p>
                  </a:txBody>
                  <a:tcPr marL="9525" marR="9525" marT="9525" marB="0" anchor="b"/>
                </a:tc>
                <a:tc>
                  <a:txBody>
                    <a:bodyPr/>
                    <a:lstStyle/>
                    <a:p>
                      <a:pPr algn="r">
                        <a:lnSpc>
                          <a:spcPct val="107000"/>
                        </a:lnSpc>
                        <a:spcAft>
                          <a:spcPts val="800"/>
                        </a:spcAft>
                      </a:pPr>
                      <a:r>
                        <a:rPr lang="en-GB" sz="1100" b="0" dirty="0">
                          <a:solidFill>
                            <a:schemeClr val="tx1"/>
                          </a:solidFill>
                          <a:latin typeface="+mn-lt"/>
                        </a:rPr>
                        <a:t>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SP-240979</a:t>
                      </a:r>
                      <a:endParaRPr lang="en-US" sz="1100" b="0" i="0" u="sng" strike="noStrike" dirty="0">
                        <a:solidFill>
                          <a:srgbClr val="0000FF"/>
                        </a:solidFill>
                        <a:effectLst/>
                        <a:latin typeface="+mn-lt"/>
                      </a:endParaRPr>
                    </a:p>
                    <a:p>
                      <a:pPr marL="0" marR="0" lvl="0" indent="0" algn="r" defTabSz="914400" rtl="0" eaLnBrk="1" fontAlgn="t" latinLnBrk="0" hangingPunct="1">
                        <a:lnSpc>
                          <a:spcPct val="100000"/>
                        </a:lnSpc>
                        <a:spcBef>
                          <a:spcPts val="0"/>
                        </a:spcBef>
                        <a:spcAft>
                          <a:spcPts val="0"/>
                        </a:spcAft>
                        <a:buClrTx/>
                        <a:buSzTx/>
                        <a:buFontTx/>
                        <a:buNone/>
                        <a:tabLst/>
                        <a:defRPr/>
                      </a:pPr>
                      <a:r>
                        <a:rPr lang="en-US" sz="1100" b="0" i="0" u="sng" strike="noStrike" dirty="0">
                          <a:solidFill>
                            <a:srgbClr val="0000FF"/>
                          </a:solidFill>
                          <a:effectLst/>
                          <a:latin typeface="+mn-lt"/>
                        </a:rPr>
                        <a:t>-&gt; </a:t>
                      </a:r>
                      <a:r>
                        <a:rPr lang="en-US" sz="1100" b="0" i="0" u="sng" strike="noStrike" dirty="0">
                          <a:solidFill>
                            <a:srgbClr val="0000FF"/>
                          </a:solidFill>
                          <a:effectLst/>
                          <a:latin typeface="+mn-lt"/>
                          <a:hlinkClick r:id="rId3"/>
                        </a:rPr>
                        <a:t>SP-241121</a:t>
                      </a:r>
                      <a:r>
                        <a:rPr lang="en-US" sz="1100" b="0" i="0" u="sng" strike="noStrike" dirty="0">
                          <a:solidFill>
                            <a:srgbClr val="0000FF"/>
                          </a:solidFill>
                          <a:effectLst/>
                          <a:latin typeface="+mn-lt"/>
                        </a:rPr>
                        <a:t> </a:t>
                      </a:r>
                    </a:p>
                  </a:txBody>
                  <a:tcPr marL="0" marR="0" marT="0" marB="0"/>
                </a:tc>
                <a:tc>
                  <a:txBody>
                    <a:bodyPr/>
                    <a:lstStyle/>
                    <a:p>
                      <a:pPr algn="r">
                        <a:lnSpc>
                          <a:spcPct val="107000"/>
                        </a:lnSpc>
                        <a:spcAft>
                          <a:spcPts val="800"/>
                        </a:spcAft>
                      </a:pPr>
                      <a:r>
                        <a:rPr lang="en-GB" sz="1100" b="0" dirty="0">
                          <a:solidFill>
                            <a:srgbClr val="FF0000"/>
                          </a:solidFill>
                          <a:latin typeface="+mn-lt"/>
                        </a:rPr>
                        <a:t>15%</a:t>
                      </a:r>
                    </a:p>
                  </a:txBody>
                  <a:tcPr marL="36001" marR="36001" marT="0" marB="0" anchor="b"/>
                </a:tc>
                <a:tc>
                  <a:txBody>
                    <a:bodyPr/>
                    <a:lstStyle/>
                    <a:p>
                      <a:pPr algn="r">
                        <a:lnSpc>
                          <a:spcPct val="107000"/>
                        </a:lnSpc>
                        <a:spcAft>
                          <a:spcPts val="800"/>
                        </a:spcAft>
                      </a:pPr>
                      <a:r>
                        <a:rPr lang="en-GB" sz="1100" b="0" dirty="0">
                          <a:solidFill>
                            <a:srgbClr val="FF0000"/>
                          </a:solidFill>
                          <a:latin typeface="+mn-lt"/>
                        </a:rPr>
                        <a:t>Revised SID</a:t>
                      </a: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543503"/>
            <a:ext cx="11068050" cy="3741412"/>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 (updated)</a:t>
            </a:r>
          </a:p>
          <a:p>
            <a:pPr marL="0" marR="0">
              <a:spcBef>
                <a:spcPts val="0"/>
              </a:spcBef>
              <a:spcAft>
                <a:spcPts val="900"/>
              </a:spcAft>
            </a:pPr>
            <a:r>
              <a:rPr lang="en-US" sz="1400" dirty="0">
                <a:effectLst/>
                <a:ea typeface="Times New Roman" panose="02020603050405020304" pitchFamily="18" charset="0"/>
              </a:rPr>
              <a:t>The study aims to investigate and identify the integration of haptics media in 3GPP communication and streaming services, including the identification of haptics input and representation formats, potential compression formats of haptics media, the integration into delivery systems, as well as </a:t>
            </a:r>
            <a:r>
              <a:rPr lang="en-US" sz="1400" dirty="0" err="1">
                <a:effectLst/>
                <a:ea typeface="Times New Roman" panose="02020603050405020304" pitchFamily="18" charset="0"/>
              </a:rPr>
              <a:t>QoE</a:t>
            </a:r>
            <a:r>
              <a:rPr lang="en-US" sz="1400" dirty="0">
                <a:effectLst/>
                <a:ea typeface="Times New Roman" panose="02020603050405020304" pitchFamily="18" charset="0"/>
              </a:rPr>
              <a:t> aspects. </a:t>
            </a:r>
          </a:p>
          <a:p>
            <a:pPr marL="0" marR="0" indent="0">
              <a:spcBef>
                <a:spcPts val="0"/>
              </a:spcBef>
              <a:spcAft>
                <a:spcPts val="900"/>
              </a:spcAft>
              <a:buNone/>
            </a:pPr>
            <a:r>
              <a:rPr lang="en-GB" sz="1400" b="1" u="sng" dirty="0">
                <a:cs typeface="Arial" pitchFamily="34" charset="0"/>
              </a:rPr>
              <a:t>Progress in the last quarter</a:t>
            </a:r>
            <a:endParaRPr lang="en-US" altLang="zh-CN" sz="1400" dirty="0">
              <a:solidFill>
                <a:prstClr val="black"/>
              </a:solidFill>
              <a:ea typeface="宋体" panose="02010600030101010101" pitchFamily="2" charset="-122"/>
              <a:cs typeface="Arial" pitchFamily="34" charset="0"/>
            </a:endParaRP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Revised Study item to correct the acronym and adjust justification and objectives: </a:t>
            </a:r>
            <a:r>
              <a:rPr lang="en-US" sz="1400" b="0" i="0" u="sng" strike="noStrike" dirty="0">
                <a:solidFill>
                  <a:srgbClr val="0000FF"/>
                </a:solidFill>
                <a:effectLst/>
                <a:latin typeface="+mn-lt"/>
                <a:hlinkClick r:id="rId3"/>
              </a:rPr>
              <a:t>SP-241121</a:t>
            </a:r>
            <a:endParaRPr lang="en-US" sz="1400" dirty="0">
              <a:effectLst/>
              <a:ea typeface="Times New Roman" panose="02020603050405020304" pitchFamily="18" charset="0"/>
            </a:endParaRPr>
          </a:p>
          <a:p>
            <a:pPr>
              <a:lnSpc>
                <a:spcPct val="93000"/>
              </a:lnSpc>
              <a:spcBef>
                <a:spcPct val="15000"/>
              </a:spcBef>
              <a:spcAft>
                <a:spcPct val="15000"/>
              </a:spcAft>
              <a:buSzPct val="100000"/>
              <a:tabLst>
                <a:tab pos="285750" algn="l"/>
              </a:tabLst>
              <a:defRPr/>
            </a:pPr>
            <a:r>
              <a:rPr lang="en-US" sz="1400" dirty="0">
                <a:ea typeface="Times New Roman" panose="02020603050405020304" pitchFamily="18" charset="0"/>
              </a:rPr>
              <a:t>TR 26.854 </a:t>
            </a:r>
            <a:r>
              <a:rPr lang="en-US" sz="1400" i="1" dirty="0">
                <a:ea typeface="Times New Roman" panose="02020603050405020304" pitchFamily="18" charset="0"/>
              </a:rPr>
              <a:t>Study on Haptics in 5G Media Services </a:t>
            </a:r>
            <a:r>
              <a:rPr lang="en-US" sz="1400" dirty="0">
                <a:ea typeface="Times New Roman" panose="02020603050405020304" pitchFamily="18" charset="0"/>
              </a:rPr>
              <a:t>was initiated and progressed with agreed inputs on : </a:t>
            </a:r>
            <a:r>
              <a:rPr lang="en-US" sz="1400" dirty="0" err="1">
                <a:ea typeface="Times New Roman" panose="02020603050405020304" pitchFamily="18" charset="0"/>
              </a:rPr>
              <a:t>UseCase</a:t>
            </a:r>
            <a:r>
              <a:rPr lang="en-US" sz="1400" dirty="0">
                <a:ea typeface="Times New Roman" panose="02020603050405020304" pitchFamily="18" charset="0"/>
              </a:rPr>
              <a:t> Immersive multi-modal XR and metaverse; Use case on haptic enhanced communication; Use case immersive entertainment; Haptic input formats; haptic device types.</a:t>
            </a:r>
            <a:endParaRPr lang="en-US" sz="1400" dirty="0">
              <a:effectLst/>
              <a:ea typeface="Times New Roman" panose="02020603050405020304" pitchFamily="18" charset="0"/>
            </a:endParaRP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4"/>
              </a:buBlip>
              <a:tabLst>
                <a:tab pos="285750" algn="l"/>
              </a:tabLst>
              <a:defRPr/>
            </a:pPr>
            <a:r>
              <a:rPr lang="en-US" sz="1400" dirty="0">
                <a:effectLst/>
                <a:ea typeface="Times New Roman" panose="02020603050405020304" pitchFamily="18" charset="0"/>
              </a:rPr>
              <a:t>Identify and describe the candidate input formats for haptic experience, relevant to the above use-cases.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4"/>
              </a:buBlip>
              <a:tabLst>
                <a:tab pos="285750" algn="l"/>
              </a:tabLst>
              <a:defRPr/>
            </a:pPr>
            <a:r>
              <a:rPr lang="en-US" sz="1400" dirty="0">
                <a:effectLst/>
                <a:ea typeface="Times New Roman" panose="02020603050405020304" pitchFamily="18" charset="0"/>
              </a:rPr>
              <a:t>Identify relevant device types with support for haptic playback and/or capture.</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4"/>
              </a:buBlip>
              <a:tabLst>
                <a:tab pos="285750" algn="l"/>
              </a:tabLst>
              <a:defRPr/>
            </a:pPr>
            <a:r>
              <a:rPr lang="en-US" sz="1400" dirty="0">
                <a:ea typeface="Times New Roman" panose="02020603050405020304" pitchFamily="18" charset="0"/>
              </a:rPr>
              <a:t>Send TR 26.854 for information to SA#106</a:t>
            </a:r>
            <a:endParaRPr lang="en-US" sz="1400" dirty="0">
              <a:effectLst/>
              <a:ea typeface="Times New Roman" panose="02020603050405020304" pitchFamily="18"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4"/>
              </a:buBlip>
              <a:tabLst>
                <a:tab pos="285750" algn="l"/>
              </a:tabLst>
              <a:defRPr/>
            </a:pPr>
            <a:endParaRPr lang="en-GB" sz="1400" dirty="0">
              <a:effectLst/>
              <a:ea typeface="Times New Roman" panose="02020603050405020304" pitchFamily="18" charset="0"/>
            </a:endParaRPr>
          </a:p>
          <a:p>
            <a:pPr marL="0" marR="0" indent="0">
              <a:spcBef>
                <a:spcPts val="0"/>
              </a:spcBef>
              <a:spcAft>
                <a:spcPts val="0"/>
              </a:spcAft>
              <a:buNone/>
            </a:pPr>
            <a:endParaRPr lang="en-US" sz="1400" dirty="0">
              <a:effectLst/>
              <a:ea typeface="Times New Roman" panose="02020603050405020304" pitchFamily="18" charset="0"/>
            </a:endParaRPr>
          </a:p>
          <a:p>
            <a:pPr>
              <a:spcBef>
                <a:spcPts val="0"/>
              </a:spcBef>
              <a:spcAft>
                <a:spcPts val="0"/>
              </a:spcAft>
              <a:buFont typeface="Symbol" panose="05050102010706020507" pitchFamily="18" charset="2"/>
              <a:buChar char=""/>
            </a:pPr>
            <a:endParaRPr lang="en-US" sz="1400" dirty="0">
              <a:effectLst/>
              <a:ea typeface="Times New Roman" panose="02020603050405020304" pitchFamily="18" charset="0"/>
            </a:endParaRPr>
          </a:p>
          <a:p>
            <a:pPr marL="400050" lvl="1" indent="0">
              <a:spcBef>
                <a:spcPts val="0"/>
              </a:spcBef>
              <a:spcAft>
                <a:spcPts val="0"/>
              </a:spcAft>
              <a:buNone/>
            </a:pPr>
            <a:endParaRPr lang="en-GB" sz="1400" dirty="0">
              <a:effectLst/>
              <a:ea typeface="Times New Roman" panose="02020603050405020304" pitchFamily="18" charset="0"/>
            </a:endParaRPr>
          </a:p>
          <a:p>
            <a:pPr marL="0" marR="0" indent="0">
              <a:spcBef>
                <a:spcPts val="0"/>
              </a:spcBef>
              <a:spcAft>
                <a:spcPts val="0"/>
              </a:spcAft>
              <a:buNone/>
            </a:pPr>
            <a:endParaRPr lang="en-US" sz="1400" dirty="0">
              <a:effectLst/>
              <a:ea typeface="Times New Roman" panose="02020603050405020304" pitchFamily="18" charset="0"/>
            </a:endParaRPr>
          </a:p>
          <a:p>
            <a:pPr marL="342900" marR="0" lvl="0" indent="-342900" fontAlgn="auto" hangingPunct="1">
              <a:spcBef>
                <a:spcPts val="0"/>
              </a:spcBef>
              <a:spcAft>
                <a:spcPts val="0"/>
              </a:spcAft>
              <a:buFont typeface="+mj-lt"/>
              <a:buAutoNum type="alphaUcPeriod"/>
            </a:pPr>
            <a:endParaRPr lang="en-US" sz="1400" dirty="0">
              <a:effectLst/>
              <a:ea typeface="SimSun" panose="02010600030101010101" pitchFamily="2" charset="-122"/>
            </a:endParaRPr>
          </a:p>
        </p:txBody>
      </p:sp>
    </p:spTree>
    <p:extLst>
      <p:ext uri="{BB962C8B-B14F-4D97-AF65-F5344CB8AC3E}">
        <p14:creationId xmlns:p14="http://schemas.microsoft.com/office/powerpoint/2010/main" val="1634015298"/>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sz="3200" dirty="0"/>
              <a:t>Study on Spatial Computing for AR Services</a:t>
            </a:r>
            <a:br>
              <a:rPr lang="en-US" sz="3200" dirty="0"/>
            </a:br>
            <a:r>
              <a:rPr lang="en-US" altLang="en-US" dirty="0"/>
              <a:t>(</a:t>
            </a:r>
            <a:r>
              <a:rPr lang="en-US" sz="3200" dirty="0" err="1"/>
              <a:t>FS_ARSpatial</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2423762952"/>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1040022</a:t>
                      </a:r>
                    </a:p>
                  </a:txBody>
                  <a:tcPr marL="9525" marR="9525" marT="9525" marB="0" anchor="b"/>
                </a:tc>
                <a:tc>
                  <a:txBody>
                    <a:bodyPr/>
                    <a:lstStyle/>
                    <a:p>
                      <a:pPr algn="l" fontAlgn="b"/>
                      <a:r>
                        <a:rPr lang="en-US" sz="1100" dirty="0">
                          <a:solidFill>
                            <a:schemeClr val="tx1"/>
                          </a:solidFill>
                        </a:rPr>
                        <a:t>Study on Spatial Computing for AR Services</a:t>
                      </a:r>
                    </a:p>
                  </a:txBody>
                  <a:tcPr marL="9525" marR="9525" marT="9525" marB="0" anchor="b"/>
                </a:tc>
                <a:tc>
                  <a:txBody>
                    <a:bodyPr/>
                    <a:lstStyle/>
                    <a:p>
                      <a:pPr algn="l" fontAlgn="b"/>
                      <a:r>
                        <a:rPr lang="en-US" sz="1100" dirty="0" err="1">
                          <a:solidFill>
                            <a:schemeClr val="tx1"/>
                          </a:solidFill>
                        </a:rPr>
                        <a:t>FS_ARSpatial</a:t>
                      </a:r>
                      <a:endParaRPr lang="en-US" sz="1100" dirty="0">
                        <a:solidFill>
                          <a:schemeClr val="tx1"/>
                        </a:solidFill>
                      </a:endParaRPr>
                    </a:p>
                  </a:txBody>
                  <a:tcPr marL="9525" marR="9525" marT="9525" marB="0" anchor="b"/>
                </a:tc>
                <a:tc>
                  <a:txBody>
                    <a:bodyPr/>
                    <a:lstStyle/>
                    <a:p>
                      <a:pPr algn="r" fontAlgn="b"/>
                      <a:r>
                        <a:rPr lang="en-US" sz="1100" dirty="0">
                          <a:solidFill>
                            <a:schemeClr val="tx1"/>
                          </a:solidFill>
                        </a:rPr>
                        <a:t>6/6/2025</a:t>
                      </a:r>
                    </a:p>
                  </a:txBody>
                  <a:tcPr marL="9525" marR="9525" marT="9525" marB="0" anchor="b"/>
                </a:tc>
                <a:tc>
                  <a:txBody>
                    <a:bodyPr/>
                    <a:lstStyle/>
                    <a:p>
                      <a:pPr algn="r">
                        <a:lnSpc>
                          <a:spcPct val="107000"/>
                        </a:lnSpc>
                        <a:spcAft>
                          <a:spcPts val="800"/>
                        </a:spcAft>
                      </a:pPr>
                      <a:r>
                        <a:rPr lang="en-GB" sz="1100" dirty="0">
                          <a:solidFill>
                            <a:schemeClr val="tx1"/>
                          </a:solidFill>
                        </a:rPr>
                        <a:t>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SP-240927</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10%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marR="0">
              <a:spcBef>
                <a:spcPts val="0"/>
              </a:spcBef>
              <a:spcAft>
                <a:spcPts val="900"/>
              </a:spcAft>
            </a:pPr>
            <a:r>
              <a:rPr lang="en-US" sz="1400" dirty="0">
                <a:effectLst/>
                <a:ea typeface="Times New Roman" panose="02020603050405020304" pitchFamily="18" charset="0"/>
              </a:rPr>
              <a:t>Study how spatial computing functions such as </a:t>
            </a:r>
            <a:r>
              <a:rPr lang="en-US" sz="1400" dirty="0" err="1">
                <a:effectLst/>
                <a:ea typeface="Times New Roman" panose="02020603050405020304" pitchFamily="18" charset="0"/>
              </a:rPr>
              <a:t>relocalization</a:t>
            </a:r>
            <a:r>
              <a:rPr lang="en-US" sz="1400" dirty="0">
                <a:effectLst/>
                <a:ea typeface="Times New Roman" panose="02020603050405020304" pitchFamily="18" charset="0"/>
              </a:rPr>
              <a:t>, mapping, and semantic perception are realized and identify the necessary set of spatial mapping information. Collect and document the different formats for spatial descriptions as well as interoperability requirements for such descriptions.  Identify where spatial computing functions run and which media, metadata, and description formats are used for exchange between these elements based on the architecture defined in the TS 26.506, notably in split processing scenarios. And document relevant procedures, flows, configurations, </a:t>
            </a:r>
            <a:r>
              <a:rPr lang="en-US" sz="1400" dirty="0" err="1">
                <a:effectLst/>
                <a:ea typeface="Times New Roman" panose="02020603050405020304" pitchFamily="18" charset="0"/>
              </a:rPr>
              <a:t>QoE</a:t>
            </a:r>
            <a:r>
              <a:rPr lang="en-US" sz="1400" dirty="0">
                <a:effectLst/>
                <a:ea typeface="Times New Roman" panose="02020603050405020304" pitchFamily="18" charset="0"/>
              </a:rPr>
              <a:t> metrics, and transport protocols. Identify gaps in 3GPP TSs. Identify and recommend potential areas for normative work as the next phase and communicate/align with other potential 3GPP WGs and external organizations on relevant aspects related to the study. </a:t>
            </a:r>
          </a:p>
          <a:p>
            <a:pPr marL="0" marR="0" indent="0">
              <a:spcBef>
                <a:spcPts val="0"/>
              </a:spcBef>
              <a:spcAft>
                <a:spcPts val="900"/>
              </a:spcAft>
              <a:buNone/>
            </a:pPr>
            <a:r>
              <a:rPr lang="en-GB" sz="1400" b="1" u="sng" dirty="0">
                <a:cs typeface="Arial" pitchFamily="34" charset="0"/>
              </a:rPr>
              <a:t>Progress in the last quarter</a:t>
            </a:r>
            <a:endParaRPr lang="en-US" altLang="zh-CN" sz="1400" dirty="0">
              <a:solidFill>
                <a:prstClr val="black"/>
              </a:solidFill>
              <a:ea typeface="宋体" panose="02010600030101010101" pitchFamily="2" charset="-122"/>
              <a:cs typeface="Arial" pitchFamily="34" charset="0"/>
            </a:endParaRP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TR 26.819 </a:t>
            </a:r>
            <a:r>
              <a:rPr lang="en-US" sz="1400" i="1" dirty="0">
                <a:effectLst/>
                <a:ea typeface="Times New Roman" panose="02020603050405020304" pitchFamily="18" charset="0"/>
              </a:rPr>
              <a:t>Study on Spatial Computing for Augmented Reality (AR) Services</a:t>
            </a:r>
            <a:r>
              <a:rPr lang="en-US" sz="1400" dirty="0">
                <a:effectLst/>
                <a:ea typeface="Times New Roman" panose="02020603050405020304" pitchFamily="18" charset="0"/>
              </a:rPr>
              <a:t>, progressed to version 0.1.0 based on a proposed skeleton and inputs on a description of spatial computing functions.</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sz="1400" dirty="0">
                <a:effectLst/>
                <a:ea typeface="Times New Roman" panose="02020603050405020304" pitchFamily="18" charset="0"/>
              </a:rPr>
              <a:t>Progress:</a:t>
            </a:r>
          </a:p>
          <a:p>
            <a:pPr lvl="1" indent="-342900">
              <a:lnSpc>
                <a:spcPct val="93000"/>
              </a:lnSpc>
              <a:spcBef>
                <a:spcPct val="15000"/>
              </a:spcBef>
              <a:spcAft>
                <a:spcPct val="15000"/>
              </a:spcAft>
              <a:buClrTx/>
              <a:buSzPct val="100000"/>
              <a:buBlip>
                <a:blip r:embed="rId3"/>
              </a:buBlip>
              <a:tabLst>
                <a:tab pos="285750" algn="l"/>
              </a:tabLst>
              <a:defRPr/>
            </a:pPr>
            <a:r>
              <a:rPr lang="en-US" sz="1000" dirty="0">
                <a:effectLst/>
                <a:ea typeface="Times New Roman" panose="02020603050405020304" pitchFamily="18" charset="0"/>
              </a:rPr>
              <a:t>Study spatial computing functions identify the necessary set of spatial mapping information.</a:t>
            </a:r>
          </a:p>
          <a:p>
            <a:pPr lvl="1" indent="-342900">
              <a:lnSpc>
                <a:spcPct val="93000"/>
              </a:lnSpc>
              <a:spcBef>
                <a:spcPct val="15000"/>
              </a:spcBef>
              <a:spcAft>
                <a:spcPct val="15000"/>
              </a:spcAft>
              <a:buClrTx/>
              <a:buSzPct val="100000"/>
              <a:buBlip>
                <a:blip r:embed="rId3"/>
              </a:buBlip>
              <a:tabLst>
                <a:tab pos="285750" algn="l"/>
              </a:tabLst>
              <a:defRPr/>
            </a:pPr>
            <a:r>
              <a:rPr lang="en-US" sz="1000" dirty="0">
                <a:effectLst/>
                <a:ea typeface="Times New Roman" panose="02020603050405020304" pitchFamily="18" charset="0"/>
              </a:rPr>
              <a:t>Collect and document spatial description formats.</a:t>
            </a:r>
          </a:p>
          <a:p>
            <a:pPr lvl="1" indent="-342900">
              <a:lnSpc>
                <a:spcPct val="93000"/>
              </a:lnSpc>
              <a:spcBef>
                <a:spcPct val="15000"/>
              </a:spcBef>
              <a:spcAft>
                <a:spcPct val="15000"/>
              </a:spcAft>
              <a:buClrTx/>
              <a:buSzPct val="100000"/>
              <a:buBlip>
                <a:blip r:embed="rId3"/>
              </a:buBlip>
              <a:tabLst>
                <a:tab pos="285750" algn="l"/>
              </a:tabLst>
              <a:defRPr/>
            </a:pPr>
            <a:r>
              <a:rPr lang="en-US" sz="1000" dirty="0">
                <a:effectLst/>
                <a:ea typeface="Times New Roman" panose="02020603050405020304" pitchFamily="18" charset="0"/>
              </a:rPr>
              <a:t>Document interoperability requirements for such descriptions.</a:t>
            </a:r>
          </a:p>
          <a:p>
            <a:pPr lvl="1" indent="-342900">
              <a:lnSpc>
                <a:spcPct val="93000"/>
              </a:lnSpc>
              <a:spcBef>
                <a:spcPct val="15000"/>
              </a:spcBef>
              <a:spcAft>
                <a:spcPct val="15000"/>
              </a:spcAft>
              <a:buClrTx/>
              <a:buSzPct val="100000"/>
              <a:buBlip>
                <a:blip r:embed="rId3"/>
              </a:buBlip>
              <a:tabLst>
                <a:tab pos="285750" algn="l"/>
              </a:tabLst>
              <a:defRPr/>
            </a:pPr>
            <a:r>
              <a:rPr lang="en-US" sz="1000" dirty="0">
                <a:effectLst/>
                <a:ea typeface="Times New Roman" panose="02020603050405020304" pitchFamily="18" charset="0"/>
              </a:rPr>
              <a:t>Mapping of spatial computing functions to the architecture defined in TS 26.506.</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GB" sz="1400" dirty="0">
              <a:effectLst/>
              <a:ea typeface="Times New Roman" panose="02020603050405020304" pitchFamily="18" charset="0"/>
            </a:endParaRPr>
          </a:p>
          <a:p>
            <a:pPr marL="0" marR="0">
              <a:spcBef>
                <a:spcPts val="0"/>
              </a:spcBef>
              <a:spcAft>
                <a:spcPts val="900"/>
              </a:spcAft>
            </a:pPr>
            <a:endParaRPr lang="en-US" sz="1400" dirty="0">
              <a:effectLst/>
              <a:ea typeface="Times New Roman" panose="02020603050405020304" pitchFamily="18" charset="0"/>
            </a:endParaRPr>
          </a:p>
          <a:p>
            <a:pPr marL="400050" lvl="1" indent="0">
              <a:spcBef>
                <a:spcPts val="0"/>
              </a:spcBef>
              <a:spcAft>
                <a:spcPts val="0"/>
              </a:spcAft>
              <a:buNone/>
            </a:pPr>
            <a:endParaRPr lang="en-GB" sz="1400" dirty="0">
              <a:effectLst/>
              <a:ea typeface="Times New Roman" panose="02020603050405020304" pitchFamily="18" charset="0"/>
            </a:endParaRPr>
          </a:p>
          <a:p>
            <a:pPr marL="0" marR="0" indent="0">
              <a:spcBef>
                <a:spcPts val="0"/>
              </a:spcBef>
              <a:spcAft>
                <a:spcPts val="0"/>
              </a:spcAft>
              <a:buNone/>
            </a:pPr>
            <a:endParaRPr lang="en-US" sz="1400" dirty="0">
              <a:effectLst/>
              <a:ea typeface="Times New Roman" panose="02020603050405020304" pitchFamily="18" charset="0"/>
            </a:endParaRPr>
          </a:p>
          <a:p>
            <a:pPr marL="342900" marR="0" lvl="0" indent="-342900" fontAlgn="auto" hangingPunct="1">
              <a:spcBef>
                <a:spcPts val="0"/>
              </a:spcBef>
              <a:spcAft>
                <a:spcPts val="0"/>
              </a:spcAft>
              <a:buFont typeface="+mj-lt"/>
              <a:buAutoNum type="alphaUcPeriod"/>
            </a:pPr>
            <a:endParaRPr lang="en-US" sz="1400" dirty="0">
              <a:effectLst/>
              <a:ea typeface="SimSun" panose="02010600030101010101" pitchFamily="2" charset="-122"/>
            </a:endParaRPr>
          </a:p>
        </p:txBody>
      </p:sp>
    </p:spTree>
    <p:extLst>
      <p:ext uri="{BB962C8B-B14F-4D97-AF65-F5344CB8AC3E}">
        <p14:creationId xmlns:p14="http://schemas.microsoft.com/office/powerpoint/2010/main" val="3969708521"/>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5C35E2C-2654-4231-90B2-B345E3EFF796}"/>
              </a:ext>
            </a:extLst>
          </p:cNvPr>
          <p:cNvSpPr>
            <a:spLocks noGrp="1"/>
          </p:cNvSpPr>
          <p:nvPr>
            <p:ph type="title"/>
          </p:nvPr>
        </p:nvSpPr>
        <p:spPr/>
        <p:txBody>
          <a:bodyPr/>
          <a:lstStyle/>
          <a:p>
            <a:r>
              <a:rPr lang="en-US" altLang="en-US" dirty="0"/>
              <a:t>SA4 leadership and subgroups (1/2)</a:t>
            </a:r>
          </a:p>
        </p:txBody>
      </p:sp>
      <p:sp>
        <p:nvSpPr>
          <p:cNvPr id="4" name="Espace réservé du contenu 3">
            <a:extLst>
              <a:ext uri="{FF2B5EF4-FFF2-40B4-BE49-F238E27FC236}">
                <a16:creationId xmlns:a16="http://schemas.microsoft.com/office/drawing/2014/main" id="{C51BA142-0292-48F8-94DE-9CD911896ADC}"/>
              </a:ext>
            </a:extLst>
          </p:cNvPr>
          <p:cNvSpPr>
            <a:spLocks noGrp="1"/>
          </p:cNvSpPr>
          <p:nvPr>
            <p:ph idx="1"/>
          </p:nvPr>
        </p:nvSpPr>
        <p:spPr>
          <a:xfrm>
            <a:off x="647700" y="1454151"/>
            <a:ext cx="10655605" cy="4830763"/>
          </a:xfrm>
        </p:spPr>
        <p:txBody>
          <a:bodyPr/>
          <a:lstStyle/>
          <a:p>
            <a:pPr>
              <a:lnSpc>
                <a:spcPct val="90000"/>
              </a:lnSpc>
              <a:spcBef>
                <a:spcPts val="1800"/>
              </a:spcBef>
              <a:tabLst>
                <a:tab pos="2152650" algn="l"/>
                <a:tab pos="5118100" algn="l"/>
              </a:tabLst>
              <a:defRPr/>
            </a:pPr>
            <a:r>
              <a:rPr lang="fi-FI" sz="2000" kern="0" dirty="0"/>
              <a:t>SA4 officials:</a:t>
            </a:r>
          </a:p>
          <a:p>
            <a:pPr lvl="1">
              <a:lnSpc>
                <a:spcPct val="90000"/>
              </a:lnSpc>
              <a:spcBef>
                <a:spcPts val="400"/>
              </a:spcBef>
              <a:tabLst>
                <a:tab pos="2152650" algn="l"/>
                <a:tab pos="5118100" algn="l"/>
              </a:tabLst>
              <a:defRPr/>
            </a:pPr>
            <a:r>
              <a:rPr lang="fi-FI" sz="1600" kern="0" dirty="0"/>
              <a:t>Chair: </a:t>
            </a:r>
            <a:r>
              <a:rPr lang="en-GB" sz="1600" kern="0" dirty="0"/>
              <a:t>Frédéric Gabin (Dolby France SAS, ETSI)</a:t>
            </a:r>
            <a:endParaRPr lang="en-US" sz="1600" kern="0" dirty="0">
              <a:solidFill>
                <a:srgbClr val="FF0000"/>
              </a:solidFill>
            </a:endParaRPr>
          </a:p>
          <a:p>
            <a:pPr lvl="1">
              <a:lnSpc>
                <a:spcPct val="90000"/>
              </a:lnSpc>
              <a:spcBef>
                <a:spcPts val="400"/>
              </a:spcBef>
              <a:tabLst>
                <a:tab pos="2152650" algn="l"/>
                <a:tab pos="5118100" algn="l"/>
              </a:tabLst>
              <a:defRPr/>
            </a:pPr>
            <a:r>
              <a:rPr lang="fi-FI" sz="1600" kern="0" dirty="0"/>
              <a:t>Vice Chairs: </a:t>
            </a:r>
          </a:p>
          <a:p>
            <a:pPr lvl="2">
              <a:lnSpc>
                <a:spcPct val="90000"/>
              </a:lnSpc>
              <a:spcBef>
                <a:spcPts val="200"/>
              </a:spcBef>
              <a:tabLst>
                <a:tab pos="2152650" algn="l"/>
                <a:tab pos="5118100" algn="l"/>
              </a:tabLst>
              <a:defRPr/>
            </a:pPr>
            <a:r>
              <a:rPr lang="en-GB" sz="1400" dirty="0"/>
              <a:t>Gilles Teniou (Tencent, CCSA)</a:t>
            </a:r>
            <a:r>
              <a:rPr lang="en-GB" sz="1400" kern="0" dirty="0">
                <a:solidFill>
                  <a:srgbClr val="FF0000"/>
                </a:solidFill>
              </a:rPr>
              <a:t> </a:t>
            </a:r>
            <a:endParaRPr lang="en-GB" sz="1400" kern="0" dirty="0"/>
          </a:p>
          <a:p>
            <a:pPr lvl="2">
              <a:lnSpc>
                <a:spcPct val="90000"/>
              </a:lnSpc>
              <a:spcBef>
                <a:spcPts val="200"/>
              </a:spcBef>
              <a:tabLst>
                <a:tab pos="2152650" algn="l"/>
                <a:tab pos="5118100" algn="l"/>
              </a:tabLst>
              <a:defRPr/>
            </a:pPr>
            <a:r>
              <a:rPr lang="en-GB" sz="1400" dirty="0"/>
              <a:t>Jaeyeon Song (Samsung Electronics Co., Ltd, TTA)</a:t>
            </a:r>
          </a:p>
          <a:p>
            <a:pPr lvl="1">
              <a:lnSpc>
                <a:spcPct val="90000"/>
              </a:lnSpc>
              <a:spcBef>
                <a:spcPts val="400"/>
              </a:spcBef>
              <a:tabLst>
                <a:tab pos="2152650" algn="l"/>
                <a:tab pos="5118100" algn="l"/>
              </a:tabLst>
              <a:defRPr/>
            </a:pPr>
            <a:r>
              <a:rPr lang="fi-FI" sz="1600" kern="0" dirty="0"/>
              <a:t>Secretary: Andrijana Brekalo (MCC Support)</a:t>
            </a:r>
          </a:p>
          <a:p>
            <a:pPr>
              <a:lnSpc>
                <a:spcPct val="90000"/>
              </a:lnSpc>
              <a:spcBef>
                <a:spcPts val="1800"/>
              </a:spcBef>
              <a:spcAft>
                <a:spcPts val="0"/>
              </a:spcAft>
              <a:tabLst>
                <a:tab pos="2152650" algn="l"/>
                <a:tab pos="5118100" algn="l"/>
              </a:tabLst>
              <a:defRPr/>
            </a:pPr>
            <a:r>
              <a:rPr lang="en-GB" sz="2000" dirty="0"/>
              <a:t>Action from SA#104</a:t>
            </a:r>
          </a:p>
          <a:p>
            <a:pPr marL="568325" indent="-568325"/>
            <a:r>
              <a:rPr lang="en-US" sz="1600" b="1" i="1" dirty="0"/>
              <a:t>Action</a:t>
            </a:r>
            <a:r>
              <a:rPr lang="en-US" sz="1600" i="1" dirty="0"/>
              <a:t>: SA3, SA4, and SA5 WG should assess whether their current SWG should continue in its current form, or whether the work should be performed in the WG using relevant  breakout session(s). </a:t>
            </a:r>
          </a:p>
          <a:p>
            <a:pPr marL="914400" lvl="1" indent="-346075"/>
            <a:r>
              <a:rPr lang="en-US" sz="1400" i="1" dirty="0"/>
              <a:t>The WG agreed proposal should be submitted to TSG#105 for approval.</a:t>
            </a:r>
          </a:p>
          <a:p>
            <a:pPr lvl="1">
              <a:lnSpc>
                <a:spcPct val="90000"/>
              </a:lnSpc>
              <a:spcBef>
                <a:spcPts val="1800"/>
              </a:spcBef>
              <a:spcAft>
                <a:spcPts val="0"/>
              </a:spcAft>
              <a:tabLst>
                <a:tab pos="2152650" algn="l"/>
                <a:tab pos="5118100" algn="l"/>
              </a:tabLst>
              <a:defRPr/>
            </a:pPr>
            <a:r>
              <a:rPr lang="en-GB" sz="1600" kern="0" dirty="0"/>
              <a:t>SA4#129-e Working Agreement: “</a:t>
            </a:r>
            <a:r>
              <a:rPr lang="en-US" sz="1600" kern="0" dirty="0"/>
              <a:t>The SA WG4 Chair declared that based on the discussion of </a:t>
            </a:r>
            <a:r>
              <a:rPr lang="en-US" sz="1600" kern="0" dirty="0" err="1"/>
              <a:t>Tdoc</a:t>
            </a:r>
            <a:r>
              <a:rPr lang="en-US" sz="1600" kern="0" dirty="0"/>
              <a:t> S4-241568 on SA assigned action with regards to SWG, “SA4 have assessed that their current SWG should continue in their current form. Compliance with Working procedures requires that </a:t>
            </a:r>
            <a:r>
              <a:rPr lang="en-US" sz="1600" kern="0" dirty="0" err="1"/>
              <a:t>ToRs</a:t>
            </a:r>
            <a:r>
              <a:rPr lang="en-US" sz="1600" kern="0" dirty="0"/>
              <a:t> submitted at SA#104 be re-submitted to SA#105 for approval. Also, the Audio SWG structure will be such that current “co-chairs” will become respectively Chair and Vice-Chair.” is a Working Agreement.</a:t>
            </a:r>
            <a:r>
              <a:rPr lang="en-GB" sz="1600" kern="0" dirty="0"/>
              <a:t>” (</a:t>
            </a:r>
            <a:r>
              <a:rPr lang="en-GB" sz="1600" kern="0" dirty="0">
                <a:hlinkClick r:id="rId3"/>
              </a:rPr>
              <a:t>https://www.3gpp.org/delegates-corner/3gpp-working-procedures/tsg-working-agreements</a:t>
            </a:r>
            <a:r>
              <a:rPr lang="en-GB" sz="1600" kern="0" dirty="0"/>
              <a:t>)</a:t>
            </a:r>
          </a:p>
          <a:p>
            <a:pPr lvl="1">
              <a:lnSpc>
                <a:spcPct val="90000"/>
              </a:lnSpc>
              <a:spcBef>
                <a:spcPts val="1800"/>
              </a:spcBef>
              <a:spcAft>
                <a:spcPts val="0"/>
              </a:spcAft>
              <a:tabLst>
                <a:tab pos="2152650" algn="l"/>
                <a:tab pos="5118100" algn="l"/>
              </a:tabLst>
              <a:defRPr/>
            </a:pPr>
            <a:endParaRPr lang="en-GB" sz="1600" kern="0" dirty="0"/>
          </a:p>
          <a:p>
            <a:pPr lvl="1">
              <a:lnSpc>
                <a:spcPct val="90000"/>
              </a:lnSpc>
              <a:spcBef>
                <a:spcPts val="1800"/>
              </a:spcBef>
              <a:spcAft>
                <a:spcPts val="0"/>
              </a:spcAft>
              <a:tabLst>
                <a:tab pos="2152650" algn="l"/>
                <a:tab pos="5118100" algn="l"/>
              </a:tabLst>
              <a:defRPr/>
            </a:pPr>
            <a:endParaRPr lang="en-GB" sz="1600" kern="0" dirty="0"/>
          </a:p>
          <a:p>
            <a:endParaRPr lang="fr-FR" sz="2400" dirty="0"/>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r>
              <a:rPr lang="en-US" altLang="en-US" dirty="0"/>
              <a:t>New Work and Study Item(s)</a:t>
            </a:r>
          </a:p>
        </p:txBody>
      </p:sp>
      <p:graphicFrame>
        <p:nvGraphicFramePr>
          <p:cNvPr id="3" name="Table 2">
            <a:extLst>
              <a:ext uri="{FF2B5EF4-FFF2-40B4-BE49-F238E27FC236}">
                <a16:creationId xmlns:a16="http://schemas.microsoft.com/office/drawing/2014/main" id="{33C05D97-3796-FCBC-16DB-11BE71D86A2C}"/>
              </a:ext>
            </a:extLst>
          </p:cNvPr>
          <p:cNvGraphicFramePr>
            <a:graphicFrameLocks noGrp="1"/>
          </p:cNvGraphicFramePr>
          <p:nvPr>
            <p:extLst>
              <p:ext uri="{D42A27DB-BD31-4B8C-83A1-F6EECF244321}">
                <p14:modId xmlns:p14="http://schemas.microsoft.com/office/powerpoint/2010/main" val="2955019401"/>
              </p:ext>
            </p:extLst>
          </p:nvPr>
        </p:nvGraphicFramePr>
        <p:xfrm>
          <a:off x="624377" y="1609483"/>
          <a:ext cx="10084901" cy="1053254"/>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20000"/>
                    </a:ext>
                  </a:extLst>
                </a:gridCol>
                <a:gridCol w="3844407">
                  <a:extLst>
                    <a:ext uri="{9D8B030D-6E8A-4147-A177-3AD203B41FA5}">
                      <a16:colId xmlns:a16="http://schemas.microsoft.com/office/drawing/2014/main" val="20001"/>
                    </a:ext>
                  </a:extLst>
                </a:gridCol>
                <a:gridCol w="1095473">
                  <a:extLst>
                    <a:ext uri="{9D8B030D-6E8A-4147-A177-3AD203B41FA5}">
                      <a16:colId xmlns:a16="http://schemas.microsoft.com/office/drawing/2014/main" val="20002"/>
                    </a:ext>
                  </a:extLst>
                </a:gridCol>
                <a:gridCol w="972048">
                  <a:extLst>
                    <a:ext uri="{9D8B030D-6E8A-4147-A177-3AD203B41FA5}">
                      <a16:colId xmlns:a16="http://schemas.microsoft.com/office/drawing/2014/main" val="20003"/>
                    </a:ext>
                  </a:extLst>
                </a:gridCol>
                <a:gridCol w="386776">
                  <a:extLst>
                    <a:ext uri="{9D8B030D-6E8A-4147-A177-3AD203B41FA5}">
                      <a16:colId xmlns:a16="http://schemas.microsoft.com/office/drawing/2014/main" val="20004"/>
                    </a:ext>
                  </a:extLst>
                </a:gridCol>
                <a:gridCol w="798166">
                  <a:extLst>
                    <a:ext uri="{9D8B030D-6E8A-4147-A177-3AD203B41FA5}">
                      <a16:colId xmlns:a16="http://schemas.microsoft.com/office/drawing/2014/main" val="20005"/>
                    </a:ext>
                  </a:extLst>
                </a:gridCol>
                <a:gridCol w="487962">
                  <a:extLst>
                    <a:ext uri="{9D8B030D-6E8A-4147-A177-3AD203B41FA5}">
                      <a16:colId xmlns:a16="http://schemas.microsoft.com/office/drawing/2014/main" val="20006"/>
                    </a:ext>
                  </a:extLst>
                </a:gridCol>
                <a:gridCol w="1898167">
                  <a:extLst>
                    <a:ext uri="{9D8B030D-6E8A-4147-A177-3AD203B41FA5}">
                      <a16:colId xmlns:a16="http://schemas.microsoft.com/office/drawing/2014/main" val="20007"/>
                    </a:ext>
                  </a:extLst>
                </a:gridCol>
              </a:tblGrid>
              <a:tr h="363644">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10000"/>
                  </a:ext>
                </a:extLst>
              </a:tr>
              <a:tr h="265183">
                <a:tc>
                  <a:txBody>
                    <a:bodyPr/>
                    <a:lstStyle/>
                    <a:p>
                      <a:pPr algn="r" fontAlgn="b"/>
                      <a:r>
                        <a:rPr lang="en-US" sz="1100" dirty="0"/>
                        <a:t>1040021</a:t>
                      </a:r>
                    </a:p>
                  </a:txBody>
                  <a:tcPr marL="9525" marR="9525" marT="9525" marB="0" anchor="b"/>
                </a:tc>
                <a:tc>
                  <a:txBody>
                    <a:bodyPr/>
                    <a:lstStyle/>
                    <a:p>
                      <a:pPr algn="l" fontAlgn="b"/>
                      <a:r>
                        <a:rPr lang="en-US" sz="1100" dirty="0"/>
                        <a:t>Study on immersive Real-Time Communication for WebRTC, Phase 2</a:t>
                      </a:r>
                    </a:p>
                  </a:txBody>
                  <a:tcPr marL="9525" marR="9525" marT="9525" marB="0" anchor="b"/>
                </a:tc>
                <a:tc>
                  <a:txBody>
                    <a:bodyPr/>
                    <a:lstStyle/>
                    <a:p>
                      <a:pPr algn="l" fontAlgn="b"/>
                      <a:r>
                        <a:rPr lang="en-US" sz="1100" dirty="0"/>
                        <a:t>FS_iRTCW_Ph2</a:t>
                      </a:r>
                    </a:p>
                  </a:txBody>
                  <a:tcPr marL="9525" marR="9525" marT="9525" marB="0" anchor="b"/>
                </a:tc>
                <a:tc>
                  <a:txBody>
                    <a:bodyPr/>
                    <a:lstStyle/>
                    <a:p>
                      <a:pPr algn="r" fontAlgn="b"/>
                      <a:r>
                        <a:rPr lang="en-US" sz="1100" dirty="0">
                          <a:solidFill>
                            <a:schemeClr val="tx1"/>
                          </a:solidFill>
                        </a:rPr>
                        <a:t>6/6/2025</a:t>
                      </a:r>
                    </a:p>
                  </a:txBody>
                  <a:tcPr marL="9525" marR="9525" marT="9525" marB="0" anchor="b"/>
                </a:tc>
                <a:tc>
                  <a:txBody>
                    <a:bodyPr/>
                    <a:lstStyle/>
                    <a:p>
                      <a:pPr algn="r">
                        <a:lnSpc>
                          <a:spcPct val="107000"/>
                        </a:lnSpc>
                        <a:spcAft>
                          <a:spcPts val="800"/>
                        </a:spcAft>
                      </a:pPr>
                      <a:r>
                        <a:rPr lang="en-GB" sz="1100" dirty="0">
                          <a:solidFill>
                            <a:schemeClr val="tx1"/>
                          </a:solidFill>
                        </a:rPr>
                        <a:t>-</a:t>
                      </a:r>
                    </a:p>
                  </a:txBody>
                  <a:tcPr marL="36001" marR="36001" marT="0" marB="0" anchor="b"/>
                </a:tc>
                <a:tc>
                  <a:txBody>
                    <a:bodyPr/>
                    <a:lstStyle/>
                    <a:p>
                      <a:pPr algn="l" fontAlgn="t"/>
                      <a:r>
                        <a:rPr lang="en-US" sz="1100" b="1" i="0" kern="1200" dirty="0">
                          <a:solidFill>
                            <a:schemeClr val="dk1"/>
                          </a:solidFill>
                          <a:effectLst/>
                          <a:latin typeface="+mn-lt"/>
                          <a:ea typeface="+mn-ea"/>
                          <a:cs typeface="+mn-cs"/>
                          <a:hlinkClick r:id="rId2"/>
                        </a:rPr>
                        <a:t>SP-241122</a:t>
                      </a:r>
                      <a:endParaRPr lang="en-US" sz="1100" b="1" i="0" u="sng" strike="noStrike" dirty="0">
                        <a:solidFill>
                          <a:srgbClr val="0000FF"/>
                        </a:solidFill>
                        <a:effectLst/>
                        <a:latin typeface="+mn-lt"/>
                      </a:endParaRPr>
                    </a:p>
                  </a:txBody>
                  <a:tcPr marL="0" marR="0" marT="0" marB="0"/>
                </a:tc>
                <a:tc>
                  <a:txBody>
                    <a:bodyPr/>
                    <a:lstStyle/>
                    <a:p>
                      <a:pPr algn="r">
                        <a:lnSpc>
                          <a:spcPct val="107000"/>
                        </a:lnSpc>
                        <a:spcAft>
                          <a:spcPts val="800"/>
                        </a:spcAft>
                      </a:pPr>
                      <a:endParaRPr lang="en-GB" sz="1100" b="1" dirty="0">
                        <a:solidFill>
                          <a:srgbClr val="FF0000"/>
                        </a:solidFill>
                      </a:endParaRPr>
                    </a:p>
                  </a:txBody>
                  <a:tcPr marL="36001" marR="36001" marT="0" marB="0" anchor="b"/>
                </a:tc>
                <a:tc>
                  <a:txBody>
                    <a:bodyPr/>
                    <a:lstStyle/>
                    <a:p>
                      <a:pPr algn="r">
                        <a:lnSpc>
                          <a:spcPct val="107000"/>
                        </a:lnSpc>
                        <a:spcAft>
                          <a:spcPts val="800"/>
                        </a:spcAft>
                      </a:pPr>
                      <a:r>
                        <a:rPr lang="en-GB" sz="1100" dirty="0">
                          <a:solidFill>
                            <a:srgbClr val="FF0000"/>
                          </a:solidFill>
                        </a:rPr>
                        <a:t>SID</a:t>
                      </a:r>
                    </a:p>
                  </a:txBody>
                  <a:tcPr marL="36001" marR="36001" marT="0" marB="0" anchor="b"/>
                </a:tc>
                <a:extLst>
                  <a:ext uri="{0D108BD9-81ED-4DB2-BD59-A6C34878D82A}">
                    <a16:rowId xmlns:a16="http://schemas.microsoft.com/office/drawing/2014/main" val="314371943"/>
                  </a:ext>
                </a:extLst>
              </a:tr>
              <a:tr h="265183">
                <a:tc>
                  <a:txBody>
                    <a:bodyPr/>
                    <a:lstStyle/>
                    <a:p>
                      <a:pPr algn="r" fontAlgn="b"/>
                      <a:r>
                        <a:rPr lang="en-US" sz="1100" b="1" dirty="0" err="1">
                          <a:highlight>
                            <a:srgbClr val="FFFF00"/>
                          </a:highlight>
                          <a:latin typeface="+mn-lt"/>
                        </a:rPr>
                        <a:t>xxxxxx</a:t>
                      </a:r>
                      <a:endParaRPr lang="en-US" sz="1100" b="1" dirty="0">
                        <a:highlight>
                          <a:srgbClr val="FFFF00"/>
                        </a:highlight>
                        <a:latin typeface="+mn-lt"/>
                      </a:endParaRPr>
                    </a:p>
                  </a:txBody>
                  <a:tcPr marL="9525" marR="9525" marT="9525" marB="0" anchor="b"/>
                </a:tc>
                <a:tc>
                  <a:txBody>
                    <a:bodyPr/>
                    <a:lstStyle/>
                    <a:p>
                      <a:pPr algn="l" fontAlgn="b"/>
                      <a:r>
                        <a:rPr lang="en-US" sz="1100" b="0" dirty="0">
                          <a:latin typeface="+mn-lt"/>
                        </a:rPr>
                        <a:t>Terminal Audio quality performance and Test methods for Immersive Audio Services, Phase 2</a:t>
                      </a:r>
                    </a:p>
                  </a:txBody>
                  <a:tcPr marL="9525" marR="9525" marT="9525" marB="0" anchor="b"/>
                </a:tc>
                <a:tc>
                  <a:txBody>
                    <a:bodyPr/>
                    <a:lstStyle/>
                    <a:p>
                      <a:pPr algn="l" fontAlgn="b"/>
                      <a:r>
                        <a:rPr lang="en-US" sz="1100" b="0" dirty="0">
                          <a:latin typeface="+mn-lt"/>
                        </a:rPr>
                        <a:t>ATIAS_Ph2</a:t>
                      </a:r>
                    </a:p>
                  </a:txBody>
                  <a:tcPr marL="9525" marR="9525" marT="9525" marB="0" anchor="b"/>
                </a:tc>
                <a:tc>
                  <a:txBody>
                    <a:bodyPr/>
                    <a:lstStyle/>
                    <a:p>
                      <a:pPr algn="r" fontAlgn="b"/>
                      <a:r>
                        <a:rPr lang="en-US" sz="1100" b="0" dirty="0">
                          <a:solidFill>
                            <a:schemeClr val="tx1"/>
                          </a:solidFill>
                          <a:latin typeface="+mn-lt"/>
                        </a:rPr>
                        <a:t>9/9/2025</a:t>
                      </a:r>
                    </a:p>
                  </a:txBody>
                  <a:tcPr marL="9525" marR="9525" marT="9525" marB="0" anchor="b"/>
                </a:tc>
                <a:tc>
                  <a:txBody>
                    <a:bodyPr/>
                    <a:lstStyle/>
                    <a:p>
                      <a:pPr algn="r">
                        <a:lnSpc>
                          <a:spcPct val="107000"/>
                        </a:lnSpc>
                        <a:spcAft>
                          <a:spcPts val="800"/>
                        </a:spcAft>
                      </a:pPr>
                      <a:r>
                        <a:rPr lang="en-GB" sz="1100" b="0" dirty="0">
                          <a:solidFill>
                            <a:schemeClr val="tx1"/>
                          </a:solidFill>
                          <a:latin typeface="+mn-lt"/>
                        </a:rPr>
                        <a:t>-</a:t>
                      </a:r>
                    </a:p>
                  </a:txBody>
                  <a:tcPr marL="36001" marR="36001" marT="0" marB="0" anchor="b"/>
                </a:tc>
                <a:tc>
                  <a:txBody>
                    <a:bodyPr/>
                    <a:lstStyle/>
                    <a:p>
                      <a:pPr algn="l" fontAlgn="t"/>
                      <a:r>
                        <a:rPr lang="en-US" sz="1100" b="0" i="0" u="sng" strike="noStrike" dirty="0">
                          <a:solidFill>
                            <a:srgbClr val="0000FF"/>
                          </a:solidFill>
                          <a:effectLst/>
                          <a:highlight>
                            <a:srgbClr val="FFFF00"/>
                          </a:highlight>
                          <a:latin typeface="+mn-lt"/>
                        </a:rPr>
                        <a:t>XXXXX</a:t>
                      </a:r>
                    </a:p>
                  </a:txBody>
                  <a:tcPr marL="0" marR="0" marT="0" marB="0"/>
                </a:tc>
                <a:tc>
                  <a:txBody>
                    <a:bodyPr/>
                    <a:lstStyle/>
                    <a:p>
                      <a:pPr algn="r">
                        <a:lnSpc>
                          <a:spcPct val="107000"/>
                        </a:lnSpc>
                        <a:spcAft>
                          <a:spcPts val="800"/>
                        </a:spcAft>
                      </a:pPr>
                      <a:endParaRPr lang="en-GB" sz="1100" b="0" dirty="0">
                        <a:solidFill>
                          <a:srgbClr val="FF0000"/>
                        </a:solidFill>
                        <a:latin typeface="+mn-lt"/>
                      </a:endParaRPr>
                    </a:p>
                  </a:txBody>
                  <a:tcPr marL="36001" marR="36001" marT="0" marB="0" anchor="b"/>
                </a:tc>
                <a:tc>
                  <a:txBody>
                    <a:bodyPr/>
                    <a:lstStyle/>
                    <a:p>
                      <a:pPr algn="r">
                        <a:lnSpc>
                          <a:spcPct val="107000"/>
                        </a:lnSpc>
                        <a:spcAft>
                          <a:spcPts val="800"/>
                        </a:spcAft>
                      </a:pPr>
                      <a:r>
                        <a:rPr lang="en-GB" sz="1100" b="0" dirty="0">
                          <a:solidFill>
                            <a:srgbClr val="FF0000"/>
                          </a:solidFill>
                          <a:latin typeface="+mn-lt"/>
                        </a:rPr>
                        <a:t>WID</a:t>
                      </a:r>
                    </a:p>
                  </a:txBody>
                  <a:tcPr marL="36001" marR="36001" marT="0" marB="0" anchor="b"/>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7331106"/>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sz="3200" b="0" dirty="0">
                <a:latin typeface="+mn-lt"/>
              </a:rPr>
              <a:t>Study on immersive Real-Time Communication for WebRTC, Phase 2 </a:t>
            </a:r>
            <a:r>
              <a:rPr lang="en-US" altLang="en-US" dirty="0"/>
              <a:t>(</a:t>
            </a:r>
            <a:r>
              <a:rPr lang="en-US" dirty="0"/>
              <a:t>FS_iRTCW_Ph2</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3084550530"/>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1040021</a:t>
                      </a:r>
                    </a:p>
                  </a:txBody>
                  <a:tcPr marL="9525" marR="9525" marT="9525" marB="0" anchor="b"/>
                </a:tc>
                <a:tc>
                  <a:txBody>
                    <a:bodyPr/>
                    <a:lstStyle/>
                    <a:p>
                      <a:pPr algn="l" fontAlgn="b"/>
                      <a:r>
                        <a:rPr lang="en-US" sz="1100" dirty="0"/>
                        <a:t>Study on immersive Real-Time Communication for WebRTC, Phase 2</a:t>
                      </a:r>
                    </a:p>
                  </a:txBody>
                  <a:tcPr marL="9525" marR="9525" marT="9525" marB="0" anchor="b"/>
                </a:tc>
                <a:tc>
                  <a:txBody>
                    <a:bodyPr/>
                    <a:lstStyle/>
                    <a:p>
                      <a:pPr algn="l" fontAlgn="b"/>
                      <a:r>
                        <a:rPr lang="en-US" sz="1100" dirty="0"/>
                        <a:t>FS_iRTCW_Ph2</a:t>
                      </a:r>
                    </a:p>
                  </a:txBody>
                  <a:tcPr marL="9525" marR="9525" marT="9525" marB="0" anchor="b"/>
                </a:tc>
                <a:tc>
                  <a:txBody>
                    <a:bodyPr/>
                    <a:lstStyle/>
                    <a:p>
                      <a:pPr algn="r" fontAlgn="b"/>
                      <a:r>
                        <a:rPr lang="en-US" sz="1100" dirty="0">
                          <a:solidFill>
                            <a:schemeClr val="tx1"/>
                          </a:solidFill>
                        </a:rPr>
                        <a:t>6/6/2025</a:t>
                      </a:r>
                    </a:p>
                  </a:txBody>
                  <a:tcPr marL="9525" marR="9525" marT="9525" marB="0" anchor="b"/>
                </a:tc>
                <a:tc>
                  <a:txBody>
                    <a:bodyPr/>
                    <a:lstStyle/>
                    <a:p>
                      <a:pPr algn="r">
                        <a:lnSpc>
                          <a:spcPct val="107000"/>
                        </a:lnSpc>
                        <a:spcAft>
                          <a:spcPts val="800"/>
                        </a:spcAft>
                      </a:pPr>
                      <a:r>
                        <a:rPr lang="en-GB" sz="1100" dirty="0">
                          <a:solidFill>
                            <a:schemeClr val="tx1"/>
                          </a:solidFill>
                        </a:rPr>
                        <a:t>-</a:t>
                      </a:r>
                    </a:p>
                  </a:txBody>
                  <a:tcPr marL="36001" marR="36001" marT="0" marB="0" anchor="b"/>
                </a:tc>
                <a:tc>
                  <a:txBody>
                    <a:bodyPr/>
                    <a:lstStyle/>
                    <a:p>
                      <a:pPr algn="l" fontAlgn="t"/>
                      <a:r>
                        <a:rPr lang="en-US" sz="1100" b="1" i="0" kern="1200" dirty="0">
                          <a:solidFill>
                            <a:schemeClr val="dk1"/>
                          </a:solidFill>
                          <a:effectLst/>
                          <a:latin typeface="+mn-lt"/>
                          <a:ea typeface="+mn-ea"/>
                          <a:cs typeface="+mn-cs"/>
                          <a:hlinkClick r:id="rId2"/>
                        </a:rPr>
                        <a:t>SP-241122</a:t>
                      </a:r>
                      <a:endParaRPr lang="en-US" sz="1100" b="1" i="0" u="sng" strike="noStrike" dirty="0">
                        <a:solidFill>
                          <a:srgbClr val="0000FF"/>
                        </a:solidFill>
                        <a:effectLst/>
                        <a:latin typeface="+mn-lt"/>
                      </a:endParaRPr>
                    </a:p>
                  </a:txBody>
                  <a:tcPr marL="0" marR="0" marT="0" marB="0"/>
                </a:tc>
                <a:tc>
                  <a:txBody>
                    <a:bodyPr/>
                    <a:lstStyle/>
                    <a:p>
                      <a:pPr algn="r">
                        <a:lnSpc>
                          <a:spcPct val="107000"/>
                        </a:lnSpc>
                        <a:spcAft>
                          <a:spcPts val="800"/>
                        </a:spcAft>
                      </a:pPr>
                      <a:endParaRPr lang="en-GB" sz="1100" b="1" dirty="0">
                        <a:solidFill>
                          <a:srgbClr val="FF0000"/>
                        </a:solidFill>
                      </a:endParaRPr>
                    </a:p>
                  </a:txBody>
                  <a:tcPr marL="36001" marR="36001" marT="0" marB="0" anchor="b"/>
                </a:tc>
                <a:tc>
                  <a:txBody>
                    <a:bodyPr/>
                    <a:lstStyle/>
                    <a:p>
                      <a:pPr algn="r">
                        <a:lnSpc>
                          <a:spcPct val="107000"/>
                        </a:lnSpc>
                        <a:spcAft>
                          <a:spcPts val="800"/>
                        </a:spcAft>
                      </a:pPr>
                      <a:r>
                        <a:rPr lang="en-GB" sz="1100" dirty="0">
                          <a:solidFill>
                            <a:srgbClr val="FF0000"/>
                          </a:solidFill>
                        </a:rPr>
                        <a:t>SID</a:t>
                      </a: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800" b="1" u="sng" dirty="0">
                <a:cs typeface="Arial" pitchFamily="34" charset="0"/>
              </a:rPr>
              <a:t>Purpose</a:t>
            </a:r>
          </a:p>
          <a:p>
            <a:pPr marL="0" marR="0">
              <a:spcBef>
                <a:spcPts val="0"/>
              </a:spcBef>
              <a:spcAft>
                <a:spcPts val="900"/>
              </a:spcAft>
            </a:pPr>
            <a:r>
              <a:rPr lang="en-US" sz="1800" dirty="0">
                <a:effectLst/>
                <a:ea typeface="Times New Roman" panose="02020603050405020304" pitchFamily="18" charset="0"/>
              </a:rPr>
              <a:t>Document the following key issues in detail, and in particular how they relate to the existing RTC architecture and protocols specified in TS 26.506 and TS 26.113:</a:t>
            </a:r>
          </a:p>
          <a:p>
            <a:pPr marL="400050" lvl="1">
              <a:spcBef>
                <a:spcPts val="0"/>
              </a:spcBef>
              <a:spcAft>
                <a:spcPts val="900"/>
              </a:spcAft>
            </a:pPr>
            <a:r>
              <a:rPr lang="en-US" sz="1400" dirty="0">
                <a:effectLst/>
                <a:ea typeface="Times New Roman" panose="02020603050405020304" pitchFamily="18" charset="0"/>
              </a:rPr>
              <a:t>Media capabilities, profiles and codecs for RTC</a:t>
            </a:r>
          </a:p>
          <a:p>
            <a:pPr marL="400050" lvl="1">
              <a:spcBef>
                <a:spcPts val="0"/>
              </a:spcBef>
              <a:spcAft>
                <a:spcPts val="900"/>
              </a:spcAft>
            </a:pPr>
            <a:r>
              <a:rPr lang="en-US" sz="1400" dirty="0" err="1">
                <a:effectLst/>
                <a:ea typeface="Times New Roman" panose="02020603050405020304" pitchFamily="18" charset="0"/>
              </a:rPr>
              <a:t>Signalling</a:t>
            </a:r>
            <a:r>
              <a:rPr lang="en-US" sz="1400" dirty="0">
                <a:effectLst/>
                <a:ea typeface="Times New Roman" panose="02020603050405020304" pitchFamily="18" charset="0"/>
              </a:rPr>
              <a:t> and metadata to support immersive media capabilities</a:t>
            </a:r>
          </a:p>
          <a:p>
            <a:pPr marL="400050" lvl="1">
              <a:spcBef>
                <a:spcPts val="0"/>
              </a:spcBef>
              <a:spcAft>
                <a:spcPts val="900"/>
              </a:spcAft>
            </a:pPr>
            <a:r>
              <a:rPr lang="en-US" sz="1400" dirty="0">
                <a:effectLst/>
                <a:ea typeface="Times New Roman" panose="02020603050405020304" pitchFamily="18" charset="0"/>
              </a:rPr>
              <a:t>Support of tethered cases in RTC system</a:t>
            </a:r>
          </a:p>
          <a:p>
            <a:pPr marL="0" marR="0">
              <a:spcBef>
                <a:spcPts val="0"/>
              </a:spcBef>
              <a:spcAft>
                <a:spcPts val="900"/>
              </a:spcAft>
            </a:pPr>
            <a:r>
              <a:rPr lang="en-US" sz="1800" dirty="0">
                <a:effectLst/>
                <a:ea typeface="Times New Roman" panose="02020603050405020304" pitchFamily="18" charset="0"/>
              </a:rPr>
              <a:t>Identify solutions for each of the key issues</a:t>
            </a:r>
          </a:p>
          <a:p>
            <a:pPr marL="0" marR="0">
              <a:spcBef>
                <a:spcPts val="0"/>
              </a:spcBef>
              <a:spcAft>
                <a:spcPts val="900"/>
              </a:spcAft>
            </a:pPr>
            <a:r>
              <a:rPr lang="en-US" sz="1800" dirty="0">
                <a:effectLst/>
                <a:ea typeface="Times New Roman" panose="02020603050405020304" pitchFamily="18" charset="0"/>
              </a:rPr>
              <a:t>Identify suitable one for key issues requiring solutions and recommend potential normative work to relevant specifications.</a:t>
            </a:r>
          </a:p>
          <a:p>
            <a:pPr marL="400050" lvl="1" indent="0">
              <a:spcBef>
                <a:spcPts val="0"/>
              </a:spcBef>
              <a:spcAft>
                <a:spcPts val="0"/>
              </a:spcAft>
              <a:buNone/>
            </a:pPr>
            <a:endParaRPr lang="en-GB" sz="1800" dirty="0">
              <a:effectLst/>
              <a:ea typeface="Times New Roman" panose="02020603050405020304" pitchFamily="18" charset="0"/>
            </a:endParaRPr>
          </a:p>
          <a:p>
            <a:pPr marL="0" marR="0" indent="0">
              <a:spcBef>
                <a:spcPts val="0"/>
              </a:spcBef>
              <a:spcAft>
                <a:spcPts val="0"/>
              </a:spcAft>
              <a:buNone/>
            </a:pPr>
            <a:endParaRPr lang="en-US" sz="1400" dirty="0">
              <a:effectLst/>
              <a:ea typeface="Times New Roman" panose="02020603050405020304" pitchFamily="18" charset="0"/>
            </a:endParaRPr>
          </a:p>
          <a:p>
            <a:pPr marL="342900" marR="0" lvl="0" indent="-342900" fontAlgn="auto" hangingPunct="1">
              <a:spcBef>
                <a:spcPts val="0"/>
              </a:spcBef>
              <a:spcAft>
                <a:spcPts val="0"/>
              </a:spcAft>
              <a:buFont typeface="+mj-lt"/>
              <a:buAutoNum type="alphaUcPeriod"/>
            </a:pPr>
            <a:endParaRPr lang="en-US" sz="1400" dirty="0">
              <a:effectLst/>
              <a:ea typeface="SimSun" panose="02010600030101010101" pitchFamily="2" charset="-122"/>
            </a:endParaRPr>
          </a:p>
        </p:txBody>
      </p:sp>
    </p:spTree>
    <p:extLst>
      <p:ext uri="{BB962C8B-B14F-4D97-AF65-F5344CB8AC3E}">
        <p14:creationId xmlns:p14="http://schemas.microsoft.com/office/powerpoint/2010/main" val="2158937903"/>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sz="3200" b="0" dirty="0">
                <a:latin typeface="+mn-lt"/>
              </a:rPr>
              <a:t>Terminal Audio quality performance and Test methods for Immersive Audio Services, Phase 2 </a:t>
            </a:r>
            <a:r>
              <a:rPr lang="en-US" altLang="en-US" dirty="0"/>
              <a:t>(</a:t>
            </a:r>
            <a:r>
              <a:rPr lang="en-US" dirty="0"/>
              <a:t>ATIAS_Ph2</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2366757873"/>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b="1" dirty="0" err="1">
                          <a:highlight>
                            <a:srgbClr val="FFFF00"/>
                          </a:highlight>
                          <a:latin typeface="+mn-lt"/>
                        </a:rPr>
                        <a:t>xxxxxx</a:t>
                      </a:r>
                      <a:endParaRPr lang="en-US" sz="1100" b="1" dirty="0">
                        <a:highlight>
                          <a:srgbClr val="FFFF00"/>
                        </a:highlight>
                        <a:latin typeface="+mn-lt"/>
                      </a:endParaRPr>
                    </a:p>
                  </a:txBody>
                  <a:tcPr marL="9525" marR="9525" marT="9525" marB="0" anchor="b"/>
                </a:tc>
                <a:tc>
                  <a:txBody>
                    <a:bodyPr/>
                    <a:lstStyle/>
                    <a:p>
                      <a:pPr algn="l" fontAlgn="b"/>
                      <a:r>
                        <a:rPr lang="en-US" sz="1100" b="0" dirty="0">
                          <a:latin typeface="+mn-lt"/>
                        </a:rPr>
                        <a:t>Terminal Audio quality performance and Test methods for Immersive Audio Services, Phase 2</a:t>
                      </a:r>
                    </a:p>
                  </a:txBody>
                  <a:tcPr marL="9525" marR="9525" marT="9525" marB="0" anchor="b"/>
                </a:tc>
                <a:tc>
                  <a:txBody>
                    <a:bodyPr/>
                    <a:lstStyle/>
                    <a:p>
                      <a:pPr algn="l" fontAlgn="b"/>
                      <a:r>
                        <a:rPr lang="en-US" sz="1100" b="0" dirty="0">
                          <a:latin typeface="+mn-lt"/>
                        </a:rPr>
                        <a:t>ATIAS_Ph2</a:t>
                      </a:r>
                    </a:p>
                  </a:txBody>
                  <a:tcPr marL="9525" marR="9525" marT="9525" marB="0" anchor="b"/>
                </a:tc>
                <a:tc>
                  <a:txBody>
                    <a:bodyPr/>
                    <a:lstStyle/>
                    <a:p>
                      <a:pPr algn="r" fontAlgn="b"/>
                      <a:r>
                        <a:rPr lang="en-US" sz="1100" b="0" dirty="0">
                          <a:solidFill>
                            <a:schemeClr val="tx1"/>
                          </a:solidFill>
                          <a:latin typeface="+mn-lt"/>
                        </a:rPr>
                        <a:t>9/9/2025</a:t>
                      </a:r>
                    </a:p>
                  </a:txBody>
                  <a:tcPr marL="9525" marR="9525" marT="9525" marB="0" anchor="b"/>
                </a:tc>
                <a:tc>
                  <a:txBody>
                    <a:bodyPr/>
                    <a:lstStyle/>
                    <a:p>
                      <a:pPr algn="r">
                        <a:lnSpc>
                          <a:spcPct val="107000"/>
                        </a:lnSpc>
                        <a:spcAft>
                          <a:spcPts val="800"/>
                        </a:spcAft>
                      </a:pPr>
                      <a:r>
                        <a:rPr lang="en-GB" sz="1100" b="0" dirty="0">
                          <a:solidFill>
                            <a:schemeClr val="tx1"/>
                          </a:solidFill>
                          <a:latin typeface="+mn-lt"/>
                        </a:rPr>
                        <a:t>-</a:t>
                      </a:r>
                    </a:p>
                  </a:txBody>
                  <a:tcPr marL="36001" marR="36001" marT="0" marB="0" anchor="b"/>
                </a:tc>
                <a:tc>
                  <a:txBody>
                    <a:bodyPr/>
                    <a:lstStyle/>
                    <a:p>
                      <a:pPr algn="l" fontAlgn="t"/>
                      <a:r>
                        <a:rPr lang="en-US" sz="1100" b="0" i="0" u="sng" strike="noStrike" dirty="0">
                          <a:solidFill>
                            <a:srgbClr val="0000FF"/>
                          </a:solidFill>
                          <a:effectLst/>
                          <a:highlight>
                            <a:srgbClr val="FFFF00"/>
                          </a:highlight>
                          <a:latin typeface="+mn-lt"/>
                        </a:rPr>
                        <a:t>XXXXX</a:t>
                      </a:r>
                    </a:p>
                  </a:txBody>
                  <a:tcPr marL="0" marR="0" marT="0" marB="0"/>
                </a:tc>
                <a:tc>
                  <a:txBody>
                    <a:bodyPr/>
                    <a:lstStyle/>
                    <a:p>
                      <a:pPr algn="r">
                        <a:lnSpc>
                          <a:spcPct val="107000"/>
                        </a:lnSpc>
                        <a:spcAft>
                          <a:spcPts val="800"/>
                        </a:spcAft>
                      </a:pPr>
                      <a:endParaRPr lang="en-GB" sz="1100" b="0" dirty="0">
                        <a:solidFill>
                          <a:srgbClr val="FF0000"/>
                        </a:solidFill>
                        <a:latin typeface="+mn-lt"/>
                      </a:endParaRPr>
                    </a:p>
                  </a:txBody>
                  <a:tcPr marL="36001" marR="36001" marT="0" marB="0" anchor="b"/>
                </a:tc>
                <a:tc>
                  <a:txBody>
                    <a:bodyPr/>
                    <a:lstStyle/>
                    <a:p>
                      <a:pPr algn="r">
                        <a:lnSpc>
                          <a:spcPct val="107000"/>
                        </a:lnSpc>
                        <a:spcAft>
                          <a:spcPts val="800"/>
                        </a:spcAft>
                      </a:pPr>
                      <a:r>
                        <a:rPr lang="en-GB" sz="1100" b="0" dirty="0">
                          <a:solidFill>
                            <a:srgbClr val="FF0000"/>
                          </a:solidFill>
                          <a:latin typeface="+mn-lt"/>
                        </a:rPr>
                        <a:t>WID</a:t>
                      </a: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800" b="1" u="sng" dirty="0">
                <a:cs typeface="Arial" pitchFamily="34" charset="0"/>
              </a:rPr>
              <a:t>Purpose</a:t>
            </a:r>
          </a:p>
          <a:p>
            <a:pPr marL="0" marR="0">
              <a:spcBef>
                <a:spcPts val="0"/>
              </a:spcBef>
              <a:spcAft>
                <a:spcPts val="900"/>
              </a:spcAft>
            </a:pPr>
            <a:r>
              <a:rPr lang="en-US" sz="1800" dirty="0">
                <a:effectLst/>
                <a:ea typeface="Times New Roman" panose="02020603050405020304" pitchFamily="18" charset="0"/>
              </a:rPr>
              <a:t>The following objectives are intended to be achieved in this work item:</a:t>
            </a:r>
          </a:p>
          <a:p>
            <a:pPr marL="400050" lvl="1">
              <a:spcBef>
                <a:spcPts val="0"/>
              </a:spcBef>
              <a:spcAft>
                <a:spcPts val="900"/>
              </a:spcAft>
            </a:pPr>
            <a:r>
              <a:rPr lang="en-US" sz="1400" dirty="0">
                <a:effectLst/>
                <a:ea typeface="Times New Roman" panose="02020603050405020304" pitchFamily="18" charset="0"/>
              </a:rPr>
              <a:t>Consider additional requirements corresponding to the test methods in TS 26.260 and/or update requirements marked as TBD for sending and receiving characteristics of terminals in TS 26.261.</a:t>
            </a:r>
          </a:p>
          <a:p>
            <a:pPr marL="400050" lvl="1">
              <a:spcBef>
                <a:spcPts val="0"/>
              </a:spcBef>
              <a:spcAft>
                <a:spcPts val="900"/>
              </a:spcAft>
            </a:pPr>
            <a:r>
              <a:rPr lang="en-US" sz="1400" dirty="0">
                <a:effectLst/>
                <a:ea typeface="Times New Roman" panose="02020603050405020304" pitchFamily="18" charset="0"/>
              </a:rPr>
              <a:t>Define new test methods and performance requirements/objectives, for the assessment of capture and playback of complex sound scenes, i.e., sound scenes with more than one source and from more than one defined direction.</a:t>
            </a:r>
          </a:p>
          <a:p>
            <a:pPr marL="400050" lvl="1">
              <a:spcBef>
                <a:spcPts val="0"/>
              </a:spcBef>
              <a:spcAft>
                <a:spcPts val="900"/>
              </a:spcAft>
            </a:pPr>
            <a:r>
              <a:rPr lang="en-US" sz="1400" dirty="0">
                <a:effectLst/>
                <a:ea typeface="Times New Roman" panose="02020603050405020304" pitchFamily="18" charset="0"/>
              </a:rPr>
              <a:t>Define new test methods and performance requirements/objectives for the assessment of acoustic echo control. Test methods may be either completely new or be based on existing ones for mono telephony (from e.g., TS 26.132). In the latter case, it has to be investigated if and how such methods can be adapted for UEs providing immersive audio playback and/or capture capabilities.</a:t>
            </a:r>
          </a:p>
          <a:p>
            <a:pPr marL="400050" lvl="1">
              <a:spcBef>
                <a:spcPts val="0"/>
              </a:spcBef>
              <a:spcAft>
                <a:spcPts val="900"/>
              </a:spcAft>
            </a:pPr>
            <a:r>
              <a:rPr lang="en-US" sz="1400" dirty="0">
                <a:effectLst/>
                <a:ea typeface="Times New Roman" panose="02020603050405020304" pitchFamily="18" charset="0"/>
              </a:rPr>
              <a:t>Define test methods and performance requirements/objectives for the assessment of binaural rendering in receive direction, including headtracking and motion-to-sound latency. Electrical as well as acoustical interfaces should be considered.</a:t>
            </a:r>
          </a:p>
          <a:p>
            <a:pPr marL="400050" lvl="1">
              <a:spcBef>
                <a:spcPts val="0"/>
              </a:spcBef>
              <a:spcAft>
                <a:spcPts val="900"/>
              </a:spcAft>
            </a:pPr>
            <a:r>
              <a:rPr lang="en-US" sz="1400" dirty="0">
                <a:effectLst/>
                <a:ea typeface="Times New Roman" panose="02020603050405020304" pitchFamily="18" charset="0"/>
              </a:rPr>
              <a:t>Consideration of aspects, that are based on other ongoing work items, such as complexity level definitions in IVAS_Codec_Ph2.</a:t>
            </a:r>
          </a:p>
          <a:p>
            <a:pPr marL="287338" lvl="0" indent="-287338" fontAlgn="base">
              <a:lnSpc>
                <a:spcPct val="93000"/>
              </a:lnSpc>
              <a:spcBef>
                <a:spcPct val="15000"/>
              </a:spcBef>
              <a:spcAft>
                <a:spcPct val="15000"/>
              </a:spcAft>
              <a:buSzPct val="100000"/>
              <a:buNone/>
              <a:tabLst>
                <a:tab pos="285750" algn="l"/>
              </a:tabLst>
              <a:defRPr/>
            </a:pPr>
            <a:endParaRPr lang="en-GB" sz="1800" b="1" u="sng"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endParaRPr lang="en-GB" sz="1800" b="1" u="sng" dirty="0">
              <a:cs typeface="Arial" pitchFamily="34" charset="0"/>
            </a:endParaRPr>
          </a:p>
          <a:p>
            <a:pPr marL="0" marR="0">
              <a:spcBef>
                <a:spcPts val="0"/>
              </a:spcBef>
              <a:spcAft>
                <a:spcPts val="900"/>
              </a:spcAft>
            </a:pPr>
            <a:endParaRPr lang="en-US" sz="1800" dirty="0">
              <a:effectLst/>
              <a:ea typeface="Times New Roman" panose="02020603050405020304" pitchFamily="18" charset="0"/>
            </a:endParaRPr>
          </a:p>
          <a:p>
            <a:pPr marL="400050" lvl="1" indent="0">
              <a:spcBef>
                <a:spcPts val="0"/>
              </a:spcBef>
              <a:spcAft>
                <a:spcPts val="0"/>
              </a:spcAft>
              <a:buNone/>
            </a:pPr>
            <a:endParaRPr lang="en-GB" sz="1800" dirty="0">
              <a:effectLst/>
              <a:ea typeface="Times New Roman" panose="02020603050405020304" pitchFamily="18" charset="0"/>
            </a:endParaRPr>
          </a:p>
          <a:p>
            <a:pPr marL="0" marR="0" indent="0">
              <a:spcBef>
                <a:spcPts val="0"/>
              </a:spcBef>
              <a:spcAft>
                <a:spcPts val="0"/>
              </a:spcAft>
              <a:buNone/>
            </a:pPr>
            <a:endParaRPr lang="en-US" sz="1400" dirty="0">
              <a:effectLst/>
              <a:ea typeface="Times New Roman" panose="02020603050405020304" pitchFamily="18" charset="0"/>
            </a:endParaRPr>
          </a:p>
          <a:p>
            <a:pPr marL="342900" marR="0" lvl="0" indent="-342900" fontAlgn="auto" hangingPunct="1">
              <a:spcBef>
                <a:spcPts val="0"/>
              </a:spcBef>
              <a:spcAft>
                <a:spcPts val="0"/>
              </a:spcAft>
              <a:buFont typeface="+mj-lt"/>
              <a:buAutoNum type="alphaUcPeriod"/>
            </a:pPr>
            <a:endParaRPr lang="en-US" sz="1400" dirty="0">
              <a:effectLst/>
              <a:ea typeface="SimSun" panose="02010600030101010101" pitchFamily="2" charset="-122"/>
            </a:endParaRPr>
          </a:p>
        </p:txBody>
      </p:sp>
    </p:spTree>
    <p:extLst>
      <p:ext uri="{BB962C8B-B14F-4D97-AF65-F5344CB8AC3E}">
        <p14:creationId xmlns:p14="http://schemas.microsoft.com/office/powerpoint/2010/main" val="980919020"/>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1F7DEF2F-1E27-4045-857E-7F61676DE0D1}"/>
              </a:ext>
            </a:extLst>
          </p:cNvPr>
          <p:cNvSpPr>
            <a:spLocks noGrp="1"/>
          </p:cNvSpPr>
          <p:nvPr>
            <p:ph type="title"/>
          </p:nvPr>
        </p:nvSpPr>
        <p:spPr/>
        <p:txBody>
          <a:bodyPr/>
          <a:lstStyle/>
          <a:p>
            <a:r>
              <a:rPr lang="en-US" altLang="en-US" dirty="0"/>
              <a:t>SA4 planning</a:t>
            </a:r>
          </a:p>
        </p:txBody>
      </p:sp>
      <p:pic>
        <p:nvPicPr>
          <p:cNvPr id="10" name="Picture 9">
            <a:extLst>
              <a:ext uri="{FF2B5EF4-FFF2-40B4-BE49-F238E27FC236}">
                <a16:creationId xmlns:a16="http://schemas.microsoft.com/office/drawing/2014/main" id="{2F5C39F2-1C59-F14E-369B-8963A6BFC12D}"/>
              </a:ext>
            </a:extLst>
          </p:cNvPr>
          <p:cNvPicPr>
            <a:picLocks noChangeAspect="1"/>
          </p:cNvPicPr>
          <p:nvPr/>
        </p:nvPicPr>
        <p:blipFill>
          <a:blip r:embed="rId2"/>
          <a:stretch>
            <a:fillRect/>
          </a:stretch>
        </p:blipFill>
        <p:spPr>
          <a:xfrm>
            <a:off x="1295072" y="1229774"/>
            <a:ext cx="9435991" cy="4924689"/>
          </a:xfrm>
          <a:prstGeom prst="rect">
            <a:avLst/>
          </a:prstGeom>
        </p:spPr>
      </p:pic>
    </p:spTree>
    <p:extLst>
      <p:ext uri="{BB962C8B-B14F-4D97-AF65-F5344CB8AC3E}">
        <p14:creationId xmlns:p14="http://schemas.microsoft.com/office/powerpoint/2010/main" val="3939165623"/>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86C50518-DEA9-4CC6-B6A9-32EC81A15DFD}"/>
              </a:ext>
            </a:extLst>
          </p:cNvPr>
          <p:cNvSpPr>
            <a:spLocks noGrp="1"/>
          </p:cNvSpPr>
          <p:nvPr>
            <p:ph type="title"/>
          </p:nvPr>
        </p:nvSpPr>
        <p:spPr>
          <a:xfrm>
            <a:off x="1955800" y="398463"/>
            <a:ext cx="6827838" cy="704850"/>
          </a:xfrm>
        </p:spPr>
        <p:txBody>
          <a:bodyPr/>
          <a:lstStyle/>
          <a:p>
            <a:pPr>
              <a:lnSpc>
                <a:spcPct val="90000"/>
              </a:lnSpc>
            </a:pPr>
            <a:r>
              <a:rPr lang="fi-FI" altLang="en-US" dirty="0"/>
              <a:t>Dependencies on IETF drafts in SA4</a:t>
            </a:r>
            <a:endParaRPr lang="en-US" altLang="en-US" dirty="0"/>
          </a:p>
        </p:txBody>
      </p:sp>
      <p:sp>
        <p:nvSpPr>
          <p:cNvPr id="3" name="Content Placeholder 2">
            <a:extLst>
              <a:ext uri="{FF2B5EF4-FFF2-40B4-BE49-F238E27FC236}">
                <a16:creationId xmlns:a16="http://schemas.microsoft.com/office/drawing/2014/main" id="{4543591D-CBE1-4CCF-A10F-6BC80E874418}"/>
              </a:ext>
            </a:extLst>
          </p:cNvPr>
          <p:cNvSpPr>
            <a:spLocks noGrp="1"/>
          </p:cNvSpPr>
          <p:nvPr>
            <p:ph idx="1"/>
          </p:nvPr>
        </p:nvSpPr>
        <p:spPr>
          <a:xfrm>
            <a:off x="2027238" y="1222376"/>
            <a:ext cx="8585200" cy="4132263"/>
          </a:xfrm>
        </p:spPr>
        <p:txBody>
          <a:bodyPr/>
          <a:lstStyle/>
          <a:p>
            <a:pPr>
              <a:lnSpc>
                <a:spcPct val="85000"/>
              </a:lnSpc>
              <a:spcBef>
                <a:spcPts val="1200"/>
              </a:spcBef>
              <a:defRPr/>
            </a:pPr>
            <a:r>
              <a:rPr lang="en-GB" altLang="en-US" sz="1600" dirty="0"/>
              <a:t>No new dependency introduced </a:t>
            </a:r>
          </a:p>
          <a:p>
            <a:pPr>
              <a:lnSpc>
                <a:spcPct val="85000"/>
              </a:lnSpc>
              <a:spcBef>
                <a:spcPts val="1200"/>
              </a:spcBef>
              <a:defRPr/>
            </a:pPr>
            <a:r>
              <a:rPr lang="fi-FI" altLang="en-US" sz="1600" dirty="0">
                <a:cs typeface="Arial" panose="020B0604020202020204" pitchFamily="34" charset="0"/>
              </a:rPr>
              <a:t>one dependency removed</a:t>
            </a:r>
          </a:p>
          <a:p>
            <a:pPr>
              <a:lnSpc>
                <a:spcPct val="85000"/>
              </a:lnSpc>
              <a:spcBef>
                <a:spcPts val="1200"/>
              </a:spcBef>
              <a:defRPr/>
            </a:pPr>
            <a:r>
              <a:rPr lang="en-GB" altLang="en-US" sz="1600" dirty="0"/>
              <a:t>IETF dependencies in SA4: new ones with </a:t>
            </a:r>
            <a:r>
              <a:rPr lang="en-GB" altLang="en-US" sz="1600" dirty="0">
                <a:solidFill>
                  <a:srgbClr val="FF0000"/>
                </a:solidFill>
              </a:rPr>
              <a:t>red colour</a:t>
            </a:r>
            <a:r>
              <a:rPr lang="en-GB" altLang="en-US" sz="1600" dirty="0"/>
              <a:t>, those removed with </a:t>
            </a:r>
            <a:r>
              <a:rPr lang="en-GB" altLang="en-US" sz="1600" dirty="0">
                <a:solidFill>
                  <a:srgbClr val="006600"/>
                </a:solidFill>
              </a:rPr>
              <a:t>green colour</a:t>
            </a:r>
            <a:r>
              <a:rPr lang="en-GB" altLang="en-US" sz="1600" dirty="0"/>
              <a:t>, and other updates by </a:t>
            </a:r>
            <a:r>
              <a:rPr lang="en-GB" altLang="en-US" sz="1600" dirty="0">
                <a:solidFill>
                  <a:srgbClr val="0000FF"/>
                </a:solidFill>
              </a:rPr>
              <a:t>blue colour</a:t>
            </a:r>
            <a:r>
              <a:rPr lang="en-GB" altLang="en-US" sz="1600" dirty="0"/>
              <a:t>:</a:t>
            </a:r>
          </a:p>
          <a:p>
            <a:pPr marL="0" indent="0">
              <a:spcBef>
                <a:spcPts val="600"/>
              </a:spcBef>
              <a:buNone/>
              <a:defRPr/>
            </a:pPr>
            <a:endParaRPr lang="en-GB" altLang="en-US" sz="1800" dirty="0"/>
          </a:p>
        </p:txBody>
      </p:sp>
      <p:graphicFrame>
        <p:nvGraphicFramePr>
          <p:cNvPr id="5" name="Table 4">
            <a:extLst>
              <a:ext uri="{FF2B5EF4-FFF2-40B4-BE49-F238E27FC236}">
                <a16:creationId xmlns:a16="http://schemas.microsoft.com/office/drawing/2014/main" id="{6A493079-1B61-46F9-88B0-EB1C89D9F1F7}"/>
              </a:ext>
            </a:extLst>
          </p:cNvPr>
          <p:cNvGraphicFramePr>
            <a:graphicFrameLocks noGrp="1"/>
          </p:cNvGraphicFramePr>
          <p:nvPr>
            <p:extLst>
              <p:ext uri="{D42A27DB-BD31-4B8C-83A1-F6EECF244321}">
                <p14:modId xmlns:p14="http://schemas.microsoft.com/office/powerpoint/2010/main" val="1042493928"/>
              </p:ext>
            </p:extLst>
          </p:nvPr>
        </p:nvGraphicFramePr>
        <p:xfrm>
          <a:off x="2114551" y="2928939"/>
          <a:ext cx="8281987" cy="1148595"/>
        </p:xfrm>
        <a:graphic>
          <a:graphicData uri="http://schemas.openxmlformats.org/drawingml/2006/table">
            <a:tbl>
              <a:tblPr/>
              <a:tblGrid>
                <a:gridCol w="1878934">
                  <a:extLst>
                    <a:ext uri="{9D8B030D-6E8A-4147-A177-3AD203B41FA5}">
                      <a16:colId xmlns:a16="http://schemas.microsoft.com/office/drawing/2014/main" val="20000"/>
                    </a:ext>
                  </a:extLst>
                </a:gridCol>
                <a:gridCol w="536027">
                  <a:extLst>
                    <a:ext uri="{9D8B030D-6E8A-4147-A177-3AD203B41FA5}">
                      <a16:colId xmlns:a16="http://schemas.microsoft.com/office/drawing/2014/main" val="20001"/>
                    </a:ext>
                  </a:extLst>
                </a:gridCol>
                <a:gridCol w="818001">
                  <a:extLst>
                    <a:ext uri="{9D8B030D-6E8A-4147-A177-3AD203B41FA5}">
                      <a16:colId xmlns:a16="http://schemas.microsoft.com/office/drawing/2014/main" val="20002"/>
                    </a:ext>
                  </a:extLst>
                </a:gridCol>
                <a:gridCol w="2452168">
                  <a:extLst>
                    <a:ext uri="{9D8B030D-6E8A-4147-A177-3AD203B41FA5}">
                      <a16:colId xmlns:a16="http://schemas.microsoft.com/office/drawing/2014/main" val="20003"/>
                    </a:ext>
                  </a:extLst>
                </a:gridCol>
                <a:gridCol w="1277486">
                  <a:extLst>
                    <a:ext uri="{9D8B030D-6E8A-4147-A177-3AD203B41FA5}">
                      <a16:colId xmlns:a16="http://schemas.microsoft.com/office/drawing/2014/main" val="20004"/>
                    </a:ext>
                  </a:extLst>
                </a:gridCol>
                <a:gridCol w="1319371">
                  <a:extLst>
                    <a:ext uri="{9D8B030D-6E8A-4147-A177-3AD203B41FA5}">
                      <a16:colId xmlns:a16="http://schemas.microsoft.com/office/drawing/2014/main" val="20005"/>
                    </a:ext>
                  </a:extLst>
                </a:gridCol>
              </a:tblGrid>
              <a:tr h="382891">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IETF draft name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3GPP spec. number</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CR# which introduced the dependency</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Responsible person (in SA4)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Feature (Release)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Comments</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Draft draft-ietf-mimi-content-01</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26.143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err="1">
                          <a:ln>
                            <a:noFill/>
                          </a:ln>
                          <a:solidFill>
                            <a:srgbClr val="0000FF"/>
                          </a:solidFill>
                          <a:effectLst/>
                          <a:latin typeface="Arial" panose="020B0604020202020204" pitchFamily="34" charset="0"/>
                          <a:cs typeface="Arial" panose="020B0604020202020204" pitchFamily="34" charset="0"/>
                        </a:rPr>
                        <a:t>pCR</a:t>
                      </a:r>
                      <a:r>
                        <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in S4aI230183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Frédéric Gabin</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PROMISE (Rel-18)</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To be further studied in Rel-19 as part of </a:t>
                      </a:r>
                      <a:r>
                        <a:rPr kumimoji="0" lang="en-US" altLang="en-US" sz="800" b="0" i="0" u="none" strike="noStrike" cap="none" normalizeH="0" baseline="0" dirty="0" err="1">
                          <a:ln>
                            <a:noFill/>
                          </a:ln>
                          <a:solidFill>
                            <a:srgbClr val="0000FF"/>
                          </a:solidFill>
                          <a:effectLst/>
                          <a:latin typeface="Arial" panose="020B0604020202020204" pitchFamily="34" charset="0"/>
                          <a:cs typeface="Arial" panose="020B0604020202020204" pitchFamily="34" charset="0"/>
                        </a:rPr>
                        <a:t>FS_Meme</a:t>
                      </a:r>
                      <a:endPar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175602">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8000"/>
                          </a:solidFill>
                          <a:effectLst/>
                          <a:latin typeface="Arial" panose="020B0604020202020204" pitchFamily="34" charset="0"/>
                          <a:cs typeface="Arial" panose="020B0604020202020204" pitchFamily="34" charset="0"/>
                        </a:rPr>
                        <a:t>draft-ietf-mmusic-rfc2326bis-18</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8000"/>
                          </a:solidFill>
                          <a:effectLst/>
                          <a:latin typeface="Arial" panose="020B0604020202020204" pitchFamily="34" charset="0"/>
                          <a:cs typeface="Arial" panose="020B0604020202020204" pitchFamily="34" charset="0"/>
                        </a:rPr>
                        <a:t>26.234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8000"/>
                          </a:solidFill>
                          <a:effectLst/>
                          <a:latin typeface="Arial" panose="020B0604020202020204" pitchFamily="34" charset="0"/>
                          <a:cs typeface="Arial" panose="020B0604020202020204" pitchFamily="34" charset="0"/>
                        </a:rPr>
                        <a:t>CR0126</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8000"/>
                          </a:solidFill>
                          <a:effectLst/>
                          <a:latin typeface="Arial" panose="020B0604020202020204" pitchFamily="34" charset="0"/>
                          <a:cs typeface="Arial" panose="020B0604020202020204" pitchFamily="34" charset="0"/>
                        </a:rPr>
                        <a:t>Frédéric Gabin</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8000"/>
                          </a:solidFill>
                          <a:effectLst/>
                          <a:latin typeface="Arial" panose="020B0604020202020204" pitchFamily="34" charset="0"/>
                          <a:cs typeface="Arial" panose="020B0604020202020204" pitchFamily="34" charset="0"/>
                        </a:rPr>
                        <a:t>PSS_MBMS_OMTV (Rel-8)</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8000"/>
                          </a:solidFill>
                          <a:effectLst/>
                          <a:latin typeface="Arial" panose="020B0604020202020204" pitchFamily="34" charset="0"/>
                          <a:cs typeface="Arial" panose="020B0604020202020204" pitchFamily="34" charset="0"/>
                        </a:rPr>
                        <a:t>Replaced by IETF RFC 7826 in CR 0233 (SP-241116)</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48415618"/>
                  </a:ext>
                </a:extLst>
              </a:tr>
            </a:tbl>
          </a:graphicData>
        </a:graphic>
      </p:graphicFrame>
    </p:spTree>
    <p:extLst>
      <p:ext uri="{BB962C8B-B14F-4D97-AF65-F5344CB8AC3E}">
        <p14:creationId xmlns:p14="http://schemas.microsoft.com/office/powerpoint/2010/main" val="2226438999"/>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1F7DEF2F-1E27-4045-857E-7F61676DE0D1}"/>
              </a:ext>
            </a:extLst>
          </p:cNvPr>
          <p:cNvSpPr>
            <a:spLocks noGrp="1"/>
          </p:cNvSpPr>
          <p:nvPr>
            <p:ph type="title"/>
          </p:nvPr>
        </p:nvSpPr>
        <p:spPr/>
        <p:txBody>
          <a:bodyPr/>
          <a:lstStyle/>
          <a:p>
            <a:r>
              <a:rPr lang="en-US" altLang="en-US" dirty="0"/>
              <a:t>Summary of action items</a:t>
            </a:r>
          </a:p>
        </p:txBody>
      </p:sp>
      <p:sp>
        <p:nvSpPr>
          <p:cNvPr id="3" name="Espace réservé du contenu 2">
            <a:extLst>
              <a:ext uri="{FF2B5EF4-FFF2-40B4-BE49-F238E27FC236}">
                <a16:creationId xmlns:a16="http://schemas.microsoft.com/office/drawing/2014/main" id="{977E90B1-601A-4188-AB44-98FAF9413D33}"/>
              </a:ext>
            </a:extLst>
          </p:cNvPr>
          <p:cNvSpPr>
            <a:spLocks noGrp="1"/>
          </p:cNvSpPr>
          <p:nvPr>
            <p:ph idx="1"/>
          </p:nvPr>
        </p:nvSpPr>
        <p:spPr>
          <a:xfrm>
            <a:off x="647700" y="1145629"/>
            <a:ext cx="11184467" cy="5139286"/>
          </a:xfrm>
        </p:spPr>
        <p:txBody>
          <a:bodyPr/>
          <a:lstStyle/>
          <a:p>
            <a:pPr eaLnBrk="1" hangingPunct="1">
              <a:lnSpc>
                <a:spcPct val="90000"/>
              </a:lnSpc>
              <a:spcBef>
                <a:spcPts val="2400"/>
              </a:spcBef>
            </a:pPr>
            <a:r>
              <a:rPr lang="en-GB" altLang="en-US" sz="2400" dirty="0"/>
              <a:t> Action Points from SA#104 to SA4:</a:t>
            </a:r>
          </a:p>
          <a:p>
            <a:pPr marL="568325" indent="-568325"/>
            <a:r>
              <a:rPr lang="en-US" sz="1400" b="1" i="1" dirty="0"/>
              <a:t>Action</a:t>
            </a:r>
            <a:r>
              <a:rPr lang="en-US" sz="1400" i="1" dirty="0"/>
              <a:t>: SA3, SA4, and SA5 WG should assess whether their current SWG should continue in its current form, or whether the work should be performed in the WG using relevant  breakout session(s). </a:t>
            </a:r>
          </a:p>
          <a:p>
            <a:pPr marL="914400" lvl="1" indent="-346075"/>
            <a:r>
              <a:rPr lang="en-US" sz="1200" i="1" dirty="0"/>
              <a:t>The WG agreed proposal should be submitted to TSG#105 for approval.</a:t>
            </a:r>
          </a:p>
          <a:p>
            <a:pPr lvl="1">
              <a:lnSpc>
                <a:spcPct val="90000"/>
              </a:lnSpc>
              <a:spcBef>
                <a:spcPts val="1800"/>
              </a:spcBef>
              <a:spcAft>
                <a:spcPts val="0"/>
              </a:spcAft>
              <a:tabLst>
                <a:tab pos="2152650" algn="l"/>
                <a:tab pos="5118100" algn="l"/>
              </a:tabLst>
              <a:defRPr/>
            </a:pPr>
            <a:r>
              <a:rPr lang="en-US" sz="1400" kern="0" dirty="0"/>
              <a:t>SA4#129-e Working Agreement: “SA4 have assessed that their current SWG should continue in their current form. Compliance with Working procedures requires that </a:t>
            </a:r>
            <a:r>
              <a:rPr lang="en-US" sz="1400" kern="0" dirty="0" err="1"/>
              <a:t>ToRs</a:t>
            </a:r>
            <a:r>
              <a:rPr lang="en-US" sz="1400" kern="0" dirty="0"/>
              <a:t> submitted at SA#104 be re-submitted to SA#105 for approval. Also, the Audio SWG structure will be such that current “co-chairs” </a:t>
            </a:r>
          </a:p>
          <a:p>
            <a:pPr lvl="1">
              <a:lnSpc>
                <a:spcPct val="90000"/>
              </a:lnSpc>
              <a:spcBef>
                <a:spcPts val="1800"/>
              </a:spcBef>
              <a:spcAft>
                <a:spcPts val="0"/>
              </a:spcAft>
              <a:tabLst>
                <a:tab pos="2152650" algn="l"/>
                <a:tab pos="5118100" algn="l"/>
              </a:tabLst>
              <a:defRPr/>
            </a:pPr>
            <a:r>
              <a:rPr lang="en-US" sz="1400" dirty="0"/>
              <a:t>See </a:t>
            </a:r>
            <a:r>
              <a:rPr lang="en-GB" sz="1400" kern="0" dirty="0">
                <a:hlinkClick r:id="rId2"/>
              </a:rPr>
              <a:t>https://www.3gpp.org/delegates-corner/3gpp-working-procedures/tsg-working-agreements</a:t>
            </a:r>
            <a:endParaRPr lang="en-US" altLang="fr-FR" sz="1200" dirty="0">
              <a:cs typeface="Arial" panose="020B0604020202020204" pitchFamily="34" charset="0"/>
            </a:endParaRPr>
          </a:p>
          <a:p>
            <a:pPr eaLnBrk="1" hangingPunct="1">
              <a:lnSpc>
                <a:spcPct val="90000"/>
              </a:lnSpc>
              <a:spcBef>
                <a:spcPts val="3000"/>
              </a:spcBef>
            </a:pPr>
            <a:r>
              <a:rPr lang="en-GB" altLang="en-US" sz="2400" dirty="0"/>
              <a:t> Action items from SA4 to SA#105:</a:t>
            </a:r>
          </a:p>
          <a:p>
            <a:pPr lvl="1">
              <a:lnSpc>
                <a:spcPct val="90000"/>
              </a:lnSpc>
              <a:spcBef>
                <a:spcPts val="300"/>
              </a:spcBef>
            </a:pPr>
            <a:r>
              <a:rPr lang="en-US" altLang="zh-CN" sz="1600" dirty="0">
                <a:cs typeface="Arial" pitchFamily="34" charset="0"/>
              </a:rPr>
              <a:t>Approve SA4 SWG </a:t>
            </a:r>
            <a:r>
              <a:rPr lang="en-US" altLang="zh-CN" sz="1600" dirty="0" err="1">
                <a:cs typeface="Arial" pitchFamily="34" charset="0"/>
              </a:rPr>
              <a:t>ToRs</a:t>
            </a:r>
            <a:r>
              <a:rPr lang="en-US" altLang="zh-CN" sz="1600" dirty="0">
                <a:cs typeface="Arial" pitchFamily="34" charset="0"/>
              </a:rPr>
              <a:t> (</a:t>
            </a:r>
            <a:r>
              <a:rPr lang="en-GB" sz="1600" dirty="0">
                <a:hlinkClick r:id="rId3"/>
              </a:rPr>
              <a:t>SP-241126</a:t>
            </a:r>
            <a:r>
              <a:rPr lang="en-US" altLang="zh-CN" sz="1600" dirty="0">
                <a:cs typeface="Arial" pitchFamily="34" charset="0"/>
              </a:rPr>
              <a:t>)</a:t>
            </a:r>
          </a:p>
          <a:p>
            <a:pPr lvl="1">
              <a:lnSpc>
                <a:spcPct val="90000"/>
              </a:lnSpc>
              <a:spcBef>
                <a:spcPts val="300"/>
              </a:spcBef>
            </a:pPr>
            <a:r>
              <a:rPr lang="en-US" altLang="en-US" sz="1600" dirty="0"/>
              <a:t>Approve revised FS_FGS </a:t>
            </a:r>
            <a:r>
              <a:rPr lang="en-US" altLang="zh-CN" sz="1600" dirty="0">
                <a:cs typeface="Arial" pitchFamily="34" charset="0"/>
              </a:rPr>
              <a:t>Study Item (</a:t>
            </a:r>
            <a:r>
              <a:rPr lang="en-US" sz="1600" b="0" i="0" dirty="0">
                <a:solidFill>
                  <a:srgbClr val="000000"/>
                </a:solidFill>
                <a:effectLst/>
                <a:hlinkClick r:id="rId4"/>
              </a:rPr>
              <a:t>SP-241120</a:t>
            </a:r>
            <a:r>
              <a:rPr lang="en-US" altLang="zh-CN" sz="1600" dirty="0">
                <a:cs typeface="Arial" pitchFamily="34" charset="0"/>
              </a:rPr>
              <a:t>) to create a new internal TR 26.8xx </a:t>
            </a:r>
            <a:r>
              <a:rPr lang="en-US" altLang="zh-CN" sz="1600" i="1" dirty="0">
                <a:cs typeface="Arial" pitchFamily="34" charset="0"/>
              </a:rPr>
              <a:t>Film Grain Synthesis</a:t>
            </a:r>
            <a:r>
              <a:rPr lang="en-US" altLang="zh-CN" sz="1600" dirty="0">
                <a:cs typeface="Arial" pitchFamily="34" charset="0"/>
              </a:rPr>
              <a:t> and approve the TR (</a:t>
            </a:r>
            <a:r>
              <a:rPr lang="en-US" sz="1600" b="0" i="0" dirty="0">
                <a:solidFill>
                  <a:srgbClr val="000000"/>
                </a:solidFill>
                <a:effectLst/>
                <a:hlinkClick r:id="rId5"/>
              </a:rPr>
              <a:t>SP-241299</a:t>
            </a:r>
            <a:r>
              <a:rPr lang="en-US" altLang="zh-CN" sz="1600" dirty="0">
                <a:cs typeface="Arial" pitchFamily="34" charset="0"/>
              </a:rPr>
              <a:t>) with a newly allocated TR number.</a:t>
            </a:r>
          </a:p>
          <a:p>
            <a:pPr lvl="1">
              <a:lnSpc>
                <a:spcPct val="90000"/>
              </a:lnSpc>
              <a:spcBef>
                <a:spcPts val="300"/>
              </a:spcBef>
            </a:pPr>
            <a:r>
              <a:rPr lang="en-US" altLang="en-US" sz="1600" dirty="0">
                <a:cs typeface="Arial" pitchFamily="34" charset="0"/>
              </a:rPr>
              <a:t>Approve New Study on immersive Real-Time Communication for WebRTC, Phase 2 (FS_iRTCW_Ph2) (</a:t>
            </a:r>
            <a:r>
              <a:rPr lang="en-US" sz="1600" i="0" kern="1200" dirty="0">
                <a:solidFill>
                  <a:schemeClr val="dk1"/>
                </a:solidFill>
                <a:effectLst/>
                <a:latin typeface="+mn-lt"/>
                <a:ea typeface="+mn-ea"/>
                <a:cs typeface="+mn-cs"/>
                <a:hlinkClick r:id="rId6"/>
              </a:rPr>
              <a:t>SP-241122</a:t>
            </a:r>
            <a:r>
              <a:rPr lang="en-US" sz="1600" i="0" kern="1200" dirty="0">
                <a:solidFill>
                  <a:schemeClr val="dk1"/>
                </a:solidFill>
                <a:effectLst/>
                <a:latin typeface="+mn-lt"/>
                <a:ea typeface="+mn-ea"/>
                <a:cs typeface="+mn-cs"/>
              </a:rPr>
              <a:t>)</a:t>
            </a:r>
          </a:p>
          <a:p>
            <a:pPr lvl="1">
              <a:lnSpc>
                <a:spcPct val="90000"/>
              </a:lnSpc>
              <a:spcBef>
                <a:spcPts val="300"/>
              </a:spcBef>
            </a:pPr>
            <a:r>
              <a:rPr lang="en-US" altLang="en-US" sz="1600" kern="1200" dirty="0">
                <a:solidFill>
                  <a:schemeClr val="dk1"/>
                </a:solidFill>
                <a:ea typeface="+mn-ea"/>
                <a:cs typeface="+mn-cs"/>
              </a:rPr>
              <a:t>Approve New Work Item on Terminal Audio quality performance and Test methods for Immersive Audio Services, Phase 2 (ATIAS_Ph2) (</a:t>
            </a:r>
            <a:r>
              <a:rPr lang="en-US" altLang="en-US" sz="1600" kern="1200" dirty="0">
                <a:solidFill>
                  <a:schemeClr val="dk1"/>
                </a:solidFill>
                <a:highlight>
                  <a:srgbClr val="FFFF00"/>
                </a:highlight>
                <a:ea typeface="+mn-ea"/>
                <a:cs typeface="+mn-cs"/>
              </a:rPr>
              <a:t>XXXXXX</a:t>
            </a:r>
            <a:r>
              <a:rPr lang="en-US" altLang="en-US" sz="1600" kern="1200" dirty="0">
                <a:solidFill>
                  <a:schemeClr val="dk1"/>
                </a:solidFill>
                <a:ea typeface="+mn-ea"/>
                <a:cs typeface="+mn-cs"/>
              </a:rPr>
              <a:t>)</a:t>
            </a:r>
            <a:endParaRPr lang="en-US" altLang="en-US" sz="1600" dirty="0"/>
          </a:p>
          <a:p>
            <a:pPr lvl="1">
              <a:lnSpc>
                <a:spcPct val="90000"/>
              </a:lnSpc>
              <a:spcBef>
                <a:spcPts val="300"/>
              </a:spcBef>
            </a:pPr>
            <a:r>
              <a:rPr lang="en-US" altLang="zh-CN" sz="1600" dirty="0">
                <a:cs typeface="Arial" pitchFamily="34" charset="0"/>
              </a:rPr>
              <a:t>Note FS_5G_RTP_Ph2 </a:t>
            </a:r>
            <a:r>
              <a:rPr lang="en-US" altLang="zh-CN" sz="1600" dirty="0">
                <a:solidFill>
                  <a:prstClr val="black"/>
                </a:solidFill>
                <a:ea typeface="宋体" panose="02010600030101010101" pitchFamily="2" charset="-122"/>
                <a:cs typeface="Arial" pitchFamily="34" charset="0"/>
              </a:rPr>
              <a:t>TR 26.822 presented to SA for information (</a:t>
            </a:r>
            <a:r>
              <a:rPr lang="en-US" sz="1600" b="0" i="0" dirty="0">
                <a:solidFill>
                  <a:srgbClr val="000000"/>
                </a:solidFill>
                <a:effectLst/>
                <a:hlinkClick r:id="rId7"/>
              </a:rPr>
              <a:t>SP-241298</a:t>
            </a:r>
            <a:r>
              <a:rPr lang="en-US" altLang="zh-CN" sz="1600" dirty="0">
                <a:solidFill>
                  <a:prstClr val="black"/>
                </a:solidFill>
                <a:ea typeface="宋体" panose="02010600030101010101" pitchFamily="2" charset="-122"/>
                <a:cs typeface="Arial" pitchFamily="34" charset="0"/>
              </a:rPr>
              <a:t>)</a:t>
            </a:r>
            <a:endParaRPr lang="en-GB" sz="1600" b="1" u="sng" kern="0" dirty="0">
              <a:cs typeface="Arial" pitchFamily="34" charset="0"/>
            </a:endParaRPr>
          </a:p>
          <a:p>
            <a:pPr lvl="1">
              <a:lnSpc>
                <a:spcPct val="90000"/>
              </a:lnSpc>
              <a:spcBef>
                <a:spcPts val="300"/>
              </a:spcBef>
            </a:pPr>
            <a:r>
              <a:rPr lang="en-US" altLang="en-US" sz="1600" dirty="0"/>
              <a:t>Approve all Rel-17 and Rel-18 SA4 agreed CRs</a:t>
            </a:r>
            <a:endParaRPr lang="fr-FR" sz="2000" dirty="0"/>
          </a:p>
        </p:txBody>
      </p:sp>
    </p:spTree>
    <p:extLst>
      <p:ext uri="{BB962C8B-B14F-4D97-AF65-F5344CB8AC3E}">
        <p14:creationId xmlns:p14="http://schemas.microsoft.com/office/powerpoint/2010/main" val="246209766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5C35E2C-2654-4231-90B2-B345E3EFF796}"/>
              </a:ext>
            </a:extLst>
          </p:cNvPr>
          <p:cNvSpPr>
            <a:spLocks noGrp="1"/>
          </p:cNvSpPr>
          <p:nvPr>
            <p:ph type="title"/>
          </p:nvPr>
        </p:nvSpPr>
        <p:spPr/>
        <p:txBody>
          <a:bodyPr/>
          <a:lstStyle/>
          <a:p>
            <a:r>
              <a:rPr lang="en-US" altLang="en-US" dirty="0"/>
              <a:t>SA4 leadership and subgroups (2/2)</a:t>
            </a:r>
          </a:p>
        </p:txBody>
      </p:sp>
      <p:sp>
        <p:nvSpPr>
          <p:cNvPr id="4" name="Espace réservé du contenu 3">
            <a:extLst>
              <a:ext uri="{FF2B5EF4-FFF2-40B4-BE49-F238E27FC236}">
                <a16:creationId xmlns:a16="http://schemas.microsoft.com/office/drawing/2014/main" id="{C51BA142-0292-48F8-94DE-9CD911896ADC}"/>
              </a:ext>
            </a:extLst>
          </p:cNvPr>
          <p:cNvSpPr>
            <a:spLocks noGrp="1"/>
          </p:cNvSpPr>
          <p:nvPr>
            <p:ph idx="1"/>
          </p:nvPr>
        </p:nvSpPr>
        <p:spPr>
          <a:xfrm>
            <a:off x="647700" y="1454151"/>
            <a:ext cx="10655605" cy="4830763"/>
          </a:xfrm>
        </p:spPr>
        <p:txBody>
          <a:bodyPr/>
          <a:lstStyle/>
          <a:p>
            <a:pPr>
              <a:lnSpc>
                <a:spcPct val="90000"/>
              </a:lnSpc>
              <a:spcBef>
                <a:spcPts val="1800"/>
              </a:spcBef>
              <a:spcAft>
                <a:spcPts val="0"/>
              </a:spcAft>
              <a:tabLst>
                <a:tab pos="2152650" algn="l"/>
                <a:tab pos="5118100" algn="l"/>
              </a:tabLst>
              <a:defRPr/>
            </a:pPr>
            <a:r>
              <a:rPr lang="fi-FI" sz="2000" kern="0" dirty="0"/>
              <a:t>Sub Working Groups and their </a:t>
            </a:r>
            <a:r>
              <a:rPr lang="en-GB" sz="2000" kern="0" dirty="0"/>
              <a:t>Chairs</a:t>
            </a:r>
          </a:p>
          <a:p>
            <a:pPr lvl="1">
              <a:lnSpc>
                <a:spcPct val="90000"/>
              </a:lnSpc>
              <a:spcBef>
                <a:spcPts val="1800"/>
              </a:spcBef>
              <a:spcAft>
                <a:spcPts val="0"/>
              </a:spcAft>
              <a:tabLst>
                <a:tab pos="2152650" algn="l"/>
                <a:tab pos="5118100" algn="l"/>
              </a:tabLst>
              <a:defRPr/>
            </a:pPr>
            <a:endParaRPr lang="en-GB" sz="1600" dirty="0"/>
          </a:p>
          <a:p>
            <a:pPr lvl="1">
              <a:lnSpc>
                <a:spcPct val="90000"/>
              </a:lnSpc>
              <a:spcBef>
                <a:spcPts val="1800"/>
              </a:spcBef>
              <a:spcAft>
                <a:spcPts val="0"/>
              </a:spcAft>
              <a:tabLst>
                <a:tab pos="2152650" algn="l"/>
                <a:tab pos="5118100" algn="l"/>
              </a:tabLst>
              <a:defRPr/>
            </a:pPr>
            <a:endParaRPr lang="en-GB" sz="1600" kern="0" dirty="0"/>
          </a:p>
          <a:p>
            <a:pPr lvl="1">
              <a:lnSpc>
                <a:spcPct val="90000"/>
              </a:lnSpc>
              <a:spcBef>
                <a:spcPts val="1800"/>
              </a:spcBef>
              <a:spcAft>
                <a:spcPts val="0"/>
              </a:spcAft>
              <a:tabLst>
                <a:tab pos="2152650" algn="l"/>
                <a:tab pos="5118100" algn="l"/>
              </a:tabLst>
              <a:defRPr/>
            </a:pPr>
            <a:endParaRPr lang="en-GB" sz="1600" dirty="0"/>
          </a:p>
          <a:p>
            <a:pPr lvl="1">
              <a:lnSpc>
                <a:spcPct val="90000"/>
              </a:lnSpc>
              <a:spcBef>
                <a:spcPts val="1800"/>
              </a:spcBef>
              <a:spcAft>
                <a:spcPts val="0"/>
              </a:spcAft>
              <a:tabLst>
                <a:tab pos="2152650" algn="l"/>
                <a:tab pos="5118100" algn="l"/>
              </a:tabLst>
              <a:defRPr/>
            </a:pPr>
            <a:endParaRPr lang="en-GB" sz="1600" dirty="0">
              <a:hlinkClick r:id="rId3"/>
            </a:endParaRPr>
          </a:p>
          <a:p>
            <a:pPr lvl="1">
              <a:lnSpc>
                <a:spcPct val="90000"/>
              </a:lnSpc>
              <a:spcBef>
                <a:spcPts val="1800"/>
              </a:spcBef>
              <a:spcAft>
                <a:spcPts val="0"/>
              </a:spcAft>
              <a:tabLst>
                <a:tab pos="2152650" algn="l"/>
                <a:tab pos="5118100" algn="l"/>
              </a:tabLst>
              <a:defRPr/>
            </a:pPr>
            <a:r>
              <a:rPr lang="en-GB" sz="1600" dirty="0"/>
              <a:t>SWG </a:t>
            </a:r>
            <a:r>
              <a:rPr lang="en-GB" sz="1600" dirty="0" err="1"/>
              <a:t>ToRs</a:t>
            </a:r>
            <a:r>
              <a:rPr lang="en-GB" sz="1600" dirty="0"/>
              <a:t> agreed at SA4#128, postponed at SA#104 and for approval at SA#105: </a:t>
            </a:r>
            <a:r>
              <a:rPr lang="en-GB" sz="1600" dirty="0">
                <a:hlinkClick r:id="rId4"/>
              </a:rPr>
              <a:t>SP-241126</a:t>
            </a:r>
            <a:r>
              <a:rPr lang="en-GB" sz="1600" dirty="0"/>
              <a:t>: </a:t>
            </a:r>
          </a:p>
          <a:p>
            <a:pPr lvl="1">
              <a:lnSpc>
                <a:spcPct val="90000"/>
              </a:lnSpc>
              <a:spcBef>
                <a:spcPts val="1800"/>
              </a:spcBef>
              <a:spcAft>
                <a:spcPts val="0"/>
              </a:spcAft>
              <a:tabLst>
                <a:tab pos="2152650" algn="l"/>
                <a:tab pos="5118100" algn="l"/>
              </a:tabLst>
              <a:defRPr/>
            </a:pPr>
            <a:r>
              <a:rPr kumimoji="0" lang="en-US" sz="1600" b="0" i="0" u="none" strike="noStrike" kern="0" cap="none" spc="0" normalizeH="0" baseline="0" noProof="0" dirty="0">
                <a:ln>
                  <a:noFill/>
                </a:ln>
                <a:solidFill>
                  <a:prstClr val="black"/>
                </a:solidFill>
                <a:effectLst/>
                <a:uLnTx/>
                <a:uFillTx/>
                <a:ea typeface="+mn-ea"/>
                <a:cs typeface="+mn-cs"/>
              </a:rPr>
              <a:t>Audio SWG reports: </a:t>
            </a:r>
            <a:r>
              <a:rPr lang="en-GB" sz="1600" u="sng" dirty="0">
                <a:solidFill>
                  <a:srgbClr val="467886"/>
                </a:solidFill>
                <a:effectLst/>
                <a:ea typeface="Calibri" panose="020F0502020204030204" pitchFamily="34" charset="0"/>
                <a:cs typeface="Times New Roman" panose="02020603050405020304" pitchFamily="18" charset="0"/>
                <a:hlinkClick r:id="rId5"/>
              </a:rPr>
              <a:t>SP-241292</a:t>
            </a:r>
            <a:endParaRPr kumimoji="0" lang="en-US" sz="1600" b="0" i="0" u="none" strike="noStrike" kern="0" cap="none" spc="0" normalizeH="0" baseline="0" noProof="0" dirty="0">
              <a:ln>
                <a:noFill/>
              </a:ln>
              <a:solidFill>
                <a:prstClr val="black"/>
              </a:solidFill>
              <a:effectLst/>
              <a:uLnTx/>
              <a:uFillTx/>
              <a:ea typeface="+mn-ea"/>
              <a:cs typeface="+mn-cs"/>
            </a:endParaRPr>
          </a:p>
          <a:p>
            <a:pPr lvl="1">
              <a:lnSpc>
                <a:spcPct val="90000"/>
              </a:lnSpc>
              <a:spcBef>
                <a:spcPts val="1800"/>
              </a:spcBef>
              <a:spcAft>
                <a:spcPts val="0"/>
              </a:spcAft>
              <a:tabLst>
                <a:tab pos="2152650" algn="l"/>
                <a:tab pos="5118100" algn="l"/>
              </a:tabLst>
              <a:defRPr/>
            </a:pPr>
            <a:r>
              <a:rPr lang="en-US" sz="1600" dirty="0"/>
              <a:t>MBS SWG reports: </a:t>
            </a:r>
            <a:r>
              <a:rPr lang="en-GB" sz="1600" u="sng" dirty="0">
                <a:solidFill>
                  <a:srgbClr val="467886"/>
                </a:solidFill>
                <a:effectLst/>
                <a:ea typeface="Calibri" panose="020F0502020204030204" pitchFamily="34" charset="0"/>
                <a:cs typeface="Times New Roman" panose="02020603050405020304" pitchFamily="18" charset="0"/>
                <a:hlinkClick r:id="rId6"/>
              </a:rPr>
              <a:t>SP-241293</a:t>
            </a:r>
            <a:endParaRPr lang="en-US" sz="1600" dirty="0"/>
          </a:p>
          <a:p>
            <a:pPr lvl="1">
              <a:lnSpc>
                <a:spcPct val="90000"/>
              </a:lnSpc>
              <a:spcBef>
                <a:spcPts val="1800"/>
              </a:spcBef>
              <a:spcAft>
                <a:spcPts val="0"/>
              </a:spcAft>
              <a:tabLst>
                <a:tab pos="2152650" algn="l"/>
                <a:tab pos="5118100" algn="l"/>
              </a:tabLst>
              <a:defRPr/>
            </a:pPr>
            <a:r>
              <a:rPr lang="en-US" sz="1600" dirty="0"/>
              <a:t>Video SWG reports: </a:t>
            </a:r>
            <a:r>
              <a:rPr lang="en-GB" sz="1600" u="sng" dirty="0">
                <a:solidFill>
                  <a:srgbClr val="467886"/>
                </a:solidFill>
                <a:effectLst/>
                <a:ea typeface="Calibri" panose="020F0502020204030204" pitchFamily="34" charset="0"/>
                <a:cs typeface="Times New Roman" panose="02020603050405020304" pitchFamily="18" charset="0"/>
                <a:hlinkClick r:id="rId7"/>
              </a:rPr>
              <a:t>SP-241294</a:t>
            </a:r>
            <a:endParaRPr kumimoji="0" lang="en-US" sz="1600" b="0" i="0" u="none" strike="noStrike" kern="0" cap="none" spc="0" normalizeH="0" baseline="0" noProof="0" dirty="0">
              <a:ln>
                <a:noFill/>
              </a:ln>
              <a:solidFill>
                <a:prstClr val="black"/>
              </a:solidFill>
              <a:effectLst/>
              <a:uLnTx/>
              <a:uFillTx/>
              <a:ea typeface="+mn-ea"/>
              <a:cs typeface="+mn-cs"/>
            </a:endParaRPr>
          </a:p>
          <a:p>
            <a:pPr lvl="1">
              <a:lnSpc>
                <a:spcPct val="90000"/>
              </a:lnSpc>
              <a:spcBef>
                <a:spcPts val="1800"/>
              </a:spcBef>
              <a:spcAft>
                <a:spcPts val="0"/>
              </a:spcAft>
              <a:tabLst>
                <a:tab pos="2152650" algn="l"/>
                <a:tab pos="5118100" algn="l"/>
              </a:tabLst>
              <a:defRPr/>
            </a:pPr>
            <a:r>
              <a:rPr lang="en-US" sz="1600" dirty="0"/>
              <a:t>RTC SWG reports: </a:t>
            </a:r>
            <a:r>
              <a:rPr lang="en-GB" sz="1600" u="sng" dirty="0">
                <a:solidFill>
                  <a:srgbClr val="467886"/>
                </a:solidFill>
                <a:effectLst/>
                <a:ea typeface="Calibri" panose="020F0502020204030204" pitchFamily="34" charset="0"/>
                <a:cs typeface="Times New Roman" panose="02020603050405020304" pitchFamily="18" charset="0"/>
                <a:hlinkClick r:id="rId8"/>
              </a:rPr>
              <a:t>SP-241295</a:t>
            </a:r>
            <a:endParaRPr lang="en-US" sz="1600" dirty="0"/>
          </a:p>
          <a:p>
            <a:pPr lvl="1">
              <a:lnSpc>
                <a:spcPct val="90000"/>
              </a:lnSpc>
              <a:spcBef>
                <a:spcPts val="1800"/>
              </a:spcBef>
              <a:spcAft>
                <a:spcPts val="0"/>
              </a:spcAft>
              <a:tabLst>
                <a:tab pos="2152650" algn="l"/>
                <a:tab pos="5118100" algn="l"/>
              </a:tabLst>
              <a:defRPr/>
            </a:pPr>
            <a:endParaRPr lang="en-GB" sz="1600" kern="0" dirty="0"/>
          </a:p>
          <a:p>
            <a:endParaRPr lang="fr-FR" sz="2400" dirty="0"/>
          </a:p>
        </p:txBody>
      </p:sp>
      <p:graphicFrame>
        <p:nvGraphicFramePr>
          <p:cNvPr id="3" name="Table 2">
            <a:extLst>
              <a:ext uri="{FF2B5EF4-FFF2-40B4-BE49-F238E27FC236}">
                <a16:creationId xmlns:a16="http://schemas.microsoft.com/office/drawing/2014/main" id="{133C4F94-9324-43E5-9CD6-AC2A5CFB27D4}"/>
              </a:ext>
            </a:extLst>
          </p:cNvPr>
          <p:cNvGraphicFramePr>
            <a:graphicFrameLocks noGrp="1"/>
          </p:cNvGraphicFramePr>
          <p:nvPr>
            <p:extLst>
              <p:ext uri="{D42A27DB-BD31-4B8C-83A1-F6EECF244321}">
                <p14:modId xmlns:p14="http://schemas.microsoft.com/office/powerpoint/2010/main" val="4058858185"/>
              </p:ext>
            </p:extLst>
          </p:nvPr>
        </p:nvGraphicFramePr>
        <p:xfrm>
          <a:off x="1083019" y="1898331"/>
          <a:ext cx="9108490" cy="1530669"/>
        </p:xfrm>
        <a:graphic>
          <a:graphicData uri="http://schemas.openxmlformats.org/drawingml/2006/table">
            <a:tbl>
              <a:tblPr firstRow="1" bandRow="1">
                <a:tableStyleId>{5C22544A-7EE6-4342-B048-85BDC9FD1C3A}</a:tableStyleId>
              </a:tblPr>
              <a:tblGrid>
                <a:gridCol w="2148395">
                  <a:extLst>
                    <a:ext uri="{9D8B030D-6E8A-4147-A177-3AD203B41FA5}">
                      <a16:colId xmlns:a16="http://schemas.microsoft.com/office/drawing/2014/main" val="20000"/>
                    </a:ext>
                  </a:extLst>
                </a:gridCol>
                <a:gridCol w="2345342">
                  <a:extLst>
                    <a:ext uri="{9D8B030D-6E8A-4147-A177-3AD203B41FA5}">
                      <a16:colId xmlns:a16="http://schemas.microsoft.com/office/drawing/2014/main" val="20001"/>
                    </a:ext>
                  </a:extLst>
                </a:gridCol>
                <a:gridCol w="2799077">
                  <a:extLst>
                    <a:ext uri="{9D8B030D-6E8A-4147-A177-3AD203B41FA5}">
                      <a16:colId xmlns:a16="http://schemas.microsoft.com/office/drawing/2014/main" val="20002"/>
                    </a:ext>
                  </a:extLst>
                </a:gridCol>
                <a:gridCol w="1815676">
                  <a:extLst>
                    <a:ext uri="{9D8B030D-6E8A-4147-A177-3AD203B41FA5}">
                      <a16:colId xmlns:a16="http://schemas.microsoft.com/office/drawing/2014/main" val="20004"/>
                    </a:ext>
                  </a:extLst>
                </a:gridCol>
              </a:tblGrid>
              <a:tr h="451845">
                <a:tc>
                  <a:txBody>
                    <a:bodyPr/>
                    <a:lstStyle/>
                    <a:p>
                      <a:pPr>
                        <a:lnSpc>
                          <a:spcPct val="90000"/>
                        </a:lnSpc>
                      </a:pPr>
                      <a:r>
                        <a:rPr lang="en-GB" sz="1200" dirty="0">
                          <a:latin typeface="+mn-lt"/>
                          <a:cs typeface="Arial" panose="020B0604020202020204" pitchFamily="34" charset="0"/>
                        </a:rPr>
                        <a:t>Audio SWG</a:t>
                      </a:r>
                      <a:endParaRPr lang="en-US" sz="1200" dirty="0">
                        <a:latin typeface="+mn-lt"/>
                        <a:cs typeface="Arial" panose="020B0604020202020204" pitchFamily="34" charset="0"/>
                      </a:endParaRPr>
                    </a:p>
                  </a:txBody>
                  <a:tcPr marL="91454" marR="91454" marT="45636" marB="45636" anchor="ctr"/>
                </a:tc>
                <a:tc>
                  <a:txBody>
                    <a:bodyPr/>
                    <a:lstStyle/>
                    <a:p>
                      <a:pPr>
                        <a:lnSpc>
                          <a:spcPct val="90000"/>
                        </a:lnSpc>
                      </a:pPr>
                      <a:r>
                        <a:rPr lang="en-US" sz="1200" dirty="0">
                          <a:latin typeface="+mn-lt"/>
                          <a:cs typeface="Arial" panose="020B0604020202020204" pitchFamily="34" charset="0"/>
                        </a:rPr>
                        <a:t>Multicast-Broadcast-Streaming (MBS)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Real Time Communications (RTC)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Video SWG</a:t>
                      </a:r>
                    </a:p>
                  </a:txBody>
                  <a:tcPr marL="91454" marR="91454" marT="45636" marB="45636" anchor="ctr"/>
                </a:tc>
                <a:extLst>
                  <a:ext uri="{0D108BD9-81ED-4DB2-BD59-A6C34878D82A}">
                    <a16:rowId xmlns:a16="http://schemas.microsoft.com/office/drawing/2014/main" val="10000"/>
                  </a:ext>
                </a:extLst>
              </a:tr>
              <a:tr h="1009464">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rgbClr val="FF0000"/>
                          </a:solidFill>
                          <a:latin typeface="+mn-lt"/>
                          <a:cs typeface="Arial" panose="020B0604020202020204" pitchFamily="34" charset="0"/>
                        </a:rPr>
                        <a:t>Chair: </a:t>
                      </a:r>
                      <a:r>
                        <a:rPr lang="en-GB" sz="1200" b="0" dirty="0">
                          <a:latin typeface="+mn-lt"/>
                          <a:cs typeface="Arial" panose="020B0604020202020204" pitchFamily="34" charset="0"/>
                        </a:rPr>
                        <a:t>Tomas Toftgård (Ericsson LM, ETSI) </a:t>
                      </a:r>
                    </a:p>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rgbClr val="FF0000"/>
                          </a:solidFill>
                          <a:latin typeface="+mn-lt"/>
                          <a:cs typeface="Arial" panose="020B0604020202020204" pitchFamily="34" charset="0"/>
                        </a:rPr>
                        <a:t>Vice-Chair: </a:t>
                      </a:r>
                      <a:r>
                        <a:rPr lang="en-GB" sz="1200" b="0" dirty="0">
                          <a:latin typeface="+mn-lt"/>
                          <a:cs typeface="Arial" panose="020B0604020202020204" pitchFamily="34" charset="0"/>
                        </a:rPr>
                        <a:t>Stéphane Ragot (Orange, ETSI)</a:t>
                      </a:r>
                    </a:p>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rgbClr val="FF0000"/>
                          </a:solidFill>
                          <a:latin typeface="+mn-lt"/>
                          <a:cs typeface="Arial" panose="020B0604020202020204" pitchFamily="34" charset="0"/>
                        </a:rPr>
                        <a:t>Note: Chair and Vice-Chair positions agreed at SA4#129-e</a:t>
                      </a: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Frédéric </a:t>
                      </a:r>
                      <a:r>
                        <a:rPr lang="en-GB" sz="1200" b="0" dirty="0">
                          <a:latin typeface="+mn-lt"/>
                          <a:cs typeface="Arial" panose="020B0604020202020204" pitchFamily="34" charset="0"/>
                        </a:rPr>
                        <a:t>Gabin (</a:t>
                      </a:r>
                      <a:r>
                        <a:rPr lang="en-US" sz="1200" b="0" dirty="0">
                          <a:latin typeface="+mn-lt"/>
                          <a:cs typeface="Arial" panose="020B0604020202020204" pitchFamily="34" charset="0"/>
                        </a:rPr>
                        <a:t>Dolby France SAS, ETSI</a:t>
                      </a:r>
                      <a:r>
                        <a:rPr lang="en-GB" sz="1200" b="0" dirty="0">
                          <a:latin typeface="+mn-lt"/>
                          <a:cs typeface="Arial" panose="020B0604020202020204" pitchFamily="34" charset="0"/>
                        </a:rPr>
                        <a:t>) </a:t>
                      </a:r>
                      <a:endParaRPr lang="en-GB" sz="120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dirty="0">
                          <a:solidFill>
                            <a:schemeClr val="tx1"/>
                          </a:solidFill>
                        </a:rPr>
                        <a:t>Saba Ahsan (Nokia corporation, ETSI)</a:t>
                      </a:r>
                      <a:endParaRPr lang="en-US" sz="1200" b="0" dirty="0">
                        <a:solidFill>
                          <a:schemeClr val="tx1"/>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Gilles Teniou (Tencent, CCSA)</a:t>
                      </a:r>
                      <a:endParaRPr lang="fi-FI" sz="1200" b="0" dirty="0">
                        <a:latin typeface="+mn-lt"/>
                        <a:cs typeface="Arial" panose="020B0604020202020204" pitchFamily="34" charset="0"/>
                      </a:endParaRPr>
                    </a:p>
                  </a:txBody>
                  <a:tcPr marL="91454" marR="91454" marT="45636" marB="45636"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7544704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0EDA8E9-B981-40FE-A499-5C3A3FF7B430}"/>
              </a:ext>
            </a:extLst>
          </p:cNvPr>
          <p:cNvSpPr>
            <a:spLocks noGrp="1"/>
          </p:cNvSpPr>
          <p:nvPr>
            <p:ph type="title"/>
          </p:nvPr>
        </p:nvSpPr>
        <p:spPr/>
        <p:txBody>
          <a:bodyPr/>
          <a:lstStyle/>
          <a:p>
            <a:r>
              <a:rPr lang="en-US" altLang="en-US" dirty="0"/>
              <a:t>Meetings held since SA#104 </a:t>
            </a:r>
          </a:p>
        </p:txBody>
      </p:sp>
      <p:sp>
        <p:nvSpPr>
          <p:cNvPr id="2" name="Espace réservé du contenu 1">
            <a:extLst>
              <a:ext uri="{FF2B5EF4-FFF2-40B4-BE49-F238E27FC236}">
                <a16:creationId xmlns:a16="http://schemas.microsoft.com/office/drawing/2014/main" id="{17C79130-A3BC-45EE-8B01-2DF31413434A}"/>
              </a:ext>
            </a:extLst>
          </p:cNvPr>
          <p:cNvSpPr>
            <a:spLocks noGrp="1"/>
          </p:cNvSpPr>
          <p:nvPr>
            <p:ph idx="1"/>
          </p:nvPr>
        </p:nvSpPr>
        <p:spPr/>
        <p:txBody>
          <a:bodyPr/>
          <a:lstStyle/>
          <a:p>
            <a:pPr>
              <a:defRPr/>
            </a:pPr>
            <a:r>
              <a:rPr lang="en-GB" altLang="en-US" sz="2400" dirty="0"/>
              <a:t>SWG AH conference calls (2 to 3 hours each)</a:t>
            </a:r>
          </a:p>
          <a:p>
            <a:pPr lvl="1">
              <a:lnSpc>
                <a:spcPct val="90000"/>
              </a:lnSpc>
              <a:spcBef>
                <a:spcPts val="200"/>
              </a:spcBef>
              <a:tabLst>
                <a:tab pos="1787525" algn="l"/>
                <a:tab pos="3671888" algn="l"/>
              </a:tabLst>
              <a:defRPr/>
            </a:pPr>
            <a:r>
              <a:rPr lang="en-US" sz="2000" dirty="0"/>
              <a:t>Audio SWG: 28 June, 2</a:t>
            </a:r>
            <a:r>
              <a:rPr lang="en-US" sz="2000" baseline="30000" dirty="0"/>
              <a:t>nd</a:t>
            </a:r>
            <a:r>
              <a:rPr lang="en-US" sz="2000" dirty="0"/>
              <a:t> September</a:t>
            </a:r>
            <a:endParaRPr lang="en-US" sz="1600" dirty="0"/>
          </a:p>
          <a:p>
            <a:pPr lvl="1">
              <a:lnSpc>
                <a:spcPct val="90000"/>
              </a:lnSpc>
              <a:spcBef>
                <a:spcPts val="200"/>
              </a:spcBef>
              <a:tabLst>
                <a:tab pos="1787525" algn="l"/>
                <a:tab pos="3671888" algn="l"/>
              </a:tabLst>
              <a:defRPr/>
            </a:pPr>
            <a:r>
              <a:rPr lang="en-US" sz="2000" dirty="0"/>
              <a:t>MBS SWG: 27 June, 11 July, 25 July</a:t>
            </a:r>
          </a:p>
          <a:p>
            <a:pPr lvl="1">
              <a:lnSpc>
                <a:spcPct val="90000"/>
              </a:lnSpc>
              <a:spcBef>
                <a:spcPts val="200"/>
              </a:spcBef>
              <a:tabLst>
                <a:tab pos="1787525" algn="l"/>
                <a:tab pos="3671888" algn="l"/>
              </a:tabLst>
              <a:defRPr/>
            </a:pPr>
            <a:r>
              <a:rPr lang="en-US" sz="2000" dirty="0"/>
              <a:t>Video SWG: 25 June, 9 July, 23 July</a:t>
            </a:r>
          </a:p>
          <a:p>
            <a:pPr lvl="1">
              <a:lnSpc>
                <a:spcPct val="90000"/>
              </a:lnSpc>
              <a:spcBef>
                <a:spcPts val="200"/>
              </a:spcBef>
              <a:tabLst>
                <a:tab pos="1787525" algn="l"/>
                <a:tab pos="3671888" algn="l"/>
              </a:tabLst>
              <a:defRPr/>
            </a:pPr>
            <a:r>
              <a:rPr lang="en-US" sz="2000" dirty="0"/>
              <a:t>RTC SWG: 26 June</a:t>
            </a:r>
            <a:endParaRPr lang="en-US" sz="2000" u="sng" dirty="0">
              <a:solidFill>
                <a:srgbClr val="FF0000"/>
              </a:solidFill>
            </a:endParaRPr>
          </a:p>
          <a:p>
            <a:pPr>
              <a:defRPr/>
            </a:pPr>
            <a:r>
              <a:rPr lang="fi-FI" sz="2400" dirty="0"/>
              <a:t>SA4 plenary meetings</a:t>
            </a:r>
            <a:endParaRPr lang="fr-FR" dirty="0"/>
          </a:p>
        </p:txBody>
      </p:sp>
      <p:graphicFrame>
        <p:nvGraphicFramePr>
          <p:cNvPr id="3" name="Table 2">
            <a:extLst>
              <a:ext uri="{FF2B5EF4-FFF2-40B4-BE49-F238E27FC236}">
                <a16:creationId xmlns:a16="http://schemas.microsoft.com/office/drawing/2014/main" id="{ED8F54B7-9A07-568C-A757-EFD43A9A0FF1}"/>
              </a:ext>
            </a:extLst>
          </p:cNvPr>
          <p:cNvGraphicFramePr>
            <a:graphicFrameLocks noGrp="1"/>
          </p:cNvGraphicFramePr>
          <p:nvPr>
            <p:extLst>
              <p:ext uri="{D42A27DB-BD31-4B8C-83A1-F6EECF244321}">
                <p14:modId xmlns:p14="http://schemas.microsoft.com/office/powerpoint/2010/main" val="858019789"/>
              </p:ext>
            </p:extLst>
          </p:nvPr>
        </p:nvGraphicFramePr>
        <p:xfrm>
          <a:off x="1880044" y="3949059"/>
          <a:ext cx="7559675" cy="1369184"/>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49541">
                <a:tc>
                  <a:txBody>
                    <a:bodyPr/>
                    <a:lstStyle/>
                    <a:p>
                      <a:pPr marL="36000">
                        <a:lnSpc>
                          <a:spcPct val="90000"/>
                        </a:lnSpc>
                      </a:pPr>
                      <a:r>
                        <a:rPr lang="fi-FI" sz="1400" dirty="0"/>
                        <a:t>SA4 meeting(s) since last SA</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SA4#129-e</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19-23 August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34489413"/>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EF300B1-AB59-4A0C-B3CF-AE4B76FD58CF}"/>
              </a:ext>
            </a:extLst>
          </p:cNvPr>
          <p:cNvSpPr>
            <a:spLocks noGrp="1"/>
          </p:cNvSpPr>
          <p:nvPr>
            <p:ph type="title"/>
          </p:nvPr>
        </p:nvSpPr>
        <p:spPr/>
        <p:txBody>
          <a:bodyPr/>
          <a:lstStyle/>
          <a:p>
            <a:r>
              <a:rPr lang="en-US" altLang="en-US" dirty="0"/>
              <a:t>Calendar of future meetings - 1</a:t>
            </a:r>
          </a:p>
        </p:txBody>
      </p:sp>
      <p:sp>
        <p:nvSpPr>
          <p:cNvPr id="2" name="Espace réservé du contenu 1">
            <a:extLst>
              <a:ext uri="{FF2B5EF4-FFF2-40B4-BE49-F238E27FC236}">
                <a16:creationId xmlns:a16="http://schemas.microsoft.com/office/drawing/2014/main" id="{F6FAEB32-1D0C-41F9-A9E1-F9FBAD32225E}"/>
              </a:ext>
            </a:extLst>
          </p:cNvPr>
          <p:cNvSpPr>
            <a:spLocks noGrp="1"/>
          </p:cNvSpPr>
          <p:nvPr>
            <p:ph idx="1"/>
          </p:nvPr>
        </p:nvSpPr>
        <p:spPr/>
        <p:txBody>
          <a:bodyPr/>
          <a:lstStyle/>
          <a:p>
            <a:pPr>
              <a:lnSpc>
                <a:spcPct val="85000"/>
              </a:lnSpc>
              <a:spcBef>
                <a:spcPts val="3000"/>
              </a:spcBef>
            </a:pPr>
            <a:r>
              <a:rPr lang="en-GB" altLang="en-US" sz="2000" dirty="0"/>
              <a:t>SWG AH conference calls</a:t>
            </a:r>
          </a:p>
          <a:p>
            <a:pPr lvl="1">
              <a:lnSpc>
                <a:spcPct val="90000"/>
              </a:lnSpc>
              <a:spcBef>
                <a:spcPts val="200"/>
              </a:spcBef>
              <a:tabLst>
                <a:tab pos="1787525" algn="l"/>
                <a:tab pos="3671888" algn="l"/>
              </a:tabLst>
              <a:defRPr/>
            </a:pPr>
            <a:r>
              <a:rPr lang="en-US" sz="2000" dirty="0"/>
              <a:t>Audio SWG: 2 Sep., 13 Sep., 18 Oct., 4 Nov. </a:t>
            </a:r>
            <a:endParaRPr lang="en-US" sz="1600" dirty="0"/>
          </a:p>
          <a:p>
            <a:pPr lvl="1">
              <a:lnSpc>
                <a:spcPct val="90000"/>
              </a:lnSpc>
              <a:spcBef>
                <a:spcPts val="200"/>
              </a:spcBef>
              <a:tabLst>
                <a:tab pos="1787525" algn="l"/>
                <a:tab pos="3671888" algn="l"/>
              </a:tabLst>
              <a:defRPr/>
            </a:pPr>
            <a:r>
              <a:rPr lang="en-US" sz="2000" dirty="0"/>
              <a:t>MBS SWG: 26 Sep., 10 Oct., 16-18 Oct. (e-meeting), 24 Oct.</a:t>
            </a:r>
          </a:p>
          <a:p>
            <a:pPr lvl="1">
              <a:lnSpc>
                <a:spcPct val="90000"/>
              </a:lnSpc>
              <a:spcBef>
                <a:spcPts val="200"/>
              </a:spcBef>
              <a:tabLst>
                <a:tab pos="1787525" algn="l"/>
                <a:tab pos="3671888" algn="l"/>
              </a:tabLst>
              <a:defRPr/>
            </a:pPr>
            <a:r>
              <a:rPr lang="en-US" sz="2000" dirty="0"/>
              <a:t>Video SWG: 8 Oct., 22 Oct., 29 Oct.</a:t>
            </a:r>
          </a:p>
          <a:p>
            <a:pPr lvl="1">
              <a:lnSpc>
                <a:spcPct val="90000"/>
              </a:lnSpc>
              <a:spcBef>
                <a:spcPts val="200"/>
              </a:spcBef>
              <a:tabLst>
                <a:tab pos="1787525" algn="l"/>
                <a:tab pos="3671888" algn="l"/>
              </a:tabLst>
              <a:defRPr/>
            </a:pPr>
            <a:r>
              <a:rPr lang="en-US" sz="2000" dirty="0"/>
              <a:t>RTC SWG: 25 Sep., 9 Oct., 23 Oct. </a:t>
            </a:r>
          </a:p>
          <a:p>
            <a:pPr lvl="1">
              <a:lnSpc>
                <a:spcPct val="90000"/>
              </a:lnSpc>
              <a:spcBef>
                <a:spcPts val="200"/>
              </a:spcBef>
              <a:tabLst>
                <a:tab pos="1787525" algn="l"/>
                <a:tab pos="3671888" algn="l"/>
              </a:tabLst>
              <a:defRPr/>
            </a:pPr>
            <a:endParaRPr lang="en-US" sz="2000" u="sng" dirty="0">
              <a:solidFill>
                <a:srgbClr val="FF0000"/>
              </a:solidFill>
            </a:endParaRPr>
          </a:p>
          <a:p>
            <a:pPr>
              <a:spcBef>
                <a:spcPts val="2800"/>
              </a:spcBef>
              <a:defRPr/>
            </a:pPr>
            <a:r>
              <a:rPr lang="en-GB" altLang="en-US" sz="2400" dirty="0"/>
              <a:t>SA4 plenary meetings in next quarter</a:t>
            </a:r>
            <a:endParaRPr lang="en-GB" altLang="en-US" sz="2400" dirty="0">
              <a:solidFill>
                <a:srgbClr val="FF0000"/>
              </a:solidFill>
            </a:endParaRPr>
          </a:p>
          <a:p>
            <a:pPr>
              <a:defRPr/>
            </a:pPr>
            <a:endParaRPr lang="en-GB" altLang="en-US" sz="2400" dirty="0"/>
          </a:p>
          <a:p>
            <a:pPr>
              <a:defRPr/>
            </a:pPr>
            <a:endParaRPr lang="en-GB" altLang="en-US" sz="2400" dirty="0"/>
          </a:p>
          <a:p>
            <a:pPr>
              <a:lnSpc>
                <a:spcPct val="90000"/>
              </a:lnSpc>
              <a:spcBef>
                <a:spcPts val="200"/>
              </a:spcBef>
              <a:tabLst>
                <a:tab pos="1787525" algn="l"/>
                <a:tab pos="3671888" algn="l"/>
              </a:tabLst>
              <a:defRPr/>
            </a:pPr>
            <a:endParaRPr lang="en-US" altLang="en-US" sz="2400" dirty="0"/>
          </a:p>
        </p:txBody>
      </p:sp>
      <p:graphicFrame>
        <p:nvGraphicFramePr>
          <p:cNvPr id="6" name="Table 5">
            <a:extLst>
              <a:ext uri="{FF2B5EF4-FFF2-40B4-BE49-F238E27FC236}">
                <a16:creationId xmlns:a16="http://schemas.microsoft.com/office/drawing/2014/main" id="{7BE4D0B7-FD5F-4FBC-A11A-6CEF7109A01D}"/>
              </a:ext>
            </a:extLst>
          </p:cNvPr>
          <p:cNvGraphicFramePr>
            <a:graphicFrameLocks noGrp="1"/>
          </p:cNvGraphicFramePr>
          <p:nvPr>
            <p:extLst>
              <p:ext uri="{D42A27DB-BD31-4B8C-83A1-F6EECF244321}">
                <p14:modId xmlns:p14="http://schemas.microsoft.com/office/powerpoint/2010/main" val="1858853825"/>
              </p:ext>
            </p:extLst>
          </p:nvPr>
        </p:nvGraphicFramePr>
        <p:xfrm>
          <a:off x="1751166" y="4262332"/>
          <a:ext cx="7559675" cy="1141517"/>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49541">
                <a:tc>
                  <a:txBody>
                    <a:bodyPr/>
                    <a:lstStyle/>
                    <a:p>
                      <a:pPr marL="36000">
                        <a:lnSpc>
                          <a:spcPct val="90000"/>
                        </a:lnSpc>
                      </a:pPr>
                      <a:r>
                        <a:rPr lang="fi-FI" sz="1400" dirty="0"/>
                        <a:t>Meetings in 2024</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SA4#130</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18-22 November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ATIS, Venue: Orlando, Florida, USA</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32378952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EF300B1-AB59-4A0C-B3CF-AE4B76FD58CF}"/>
              </a:ext>
            </a:extLst>
          </p:cNvPr>
          <p:cNvSpPr>
            <a:spLocks noGrp="1"/>
          </p:cNvSpPr>
          <p:nvPr>
            <p:ph type="title"/>
          </p:nvPr>
        </p:nvSpPr>
        <p:spPr/>
        <p:txBody>
          <a:bodyPr/>
          <a:lstStyle/>
          <a:p>
            <a:r>
              <a:rPr lang="en-US" altLang="en-US" dirty="0"/>
              <a:t>Calendar of future meetings - 2</a:t>
            </a:r>
          </a:p>
        </p:txBody>
      </p:sp>
      <p:sp>
        <p:nvSpPr>
          <p:cNvPr id="2" name="Espace réservé du contenu 1">
            <a:extLst>
              <a:ext uri="{FF2B5EF4-FFF2-40B4-BE49-F238E27FC236}">
                <a16:creationId xmlns:a16="http://schemas.microsoft.com/office/drawing/2014/main" id="{EF8D0A97-4522-4979-8B99-2DBB3DDA7FF7}"/>
              </a:ext>
            </a:extLst>
          </p:cNvPr>
          <p:cNvSpPr>
            <a:spLocks noGrp="1"/>
          </p:cNvSpPr>
          <p:nvPr>
            <p:ph idx="1"/>
          </p:nvPr>
        </p:nvSpPr>
        <p:spPr>
          <a:xfrm>
            <a:off x="647700" y="1181101"/>
            <a:ext cx="11184467" cy="5103814"/>
          </a:xfrm>
        </p:spPr>
        <p:txBody>
          <a:bodyPr/>
          <a:lstStyle/>
          <a:p>
            <a:pPr>
              <a:spcBef>
                <a:spcPts val="2800"/>
              </a:spcBef>
              <a:defRPr/>
            </a:pPr>
            <a:r>
              <a:rPr lang="en-GB" altLang="en-US" sz="2800" dirty="0"/>
              <a:t>SA4 plenary meetings (2025): 3 F2F and 2 e-meetings</a:t>
            </a:r>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marL="0" indent="0">
              <a:buNone/>
              <a:defRPr/>
            </a:pPr>
            <a:endParaRPr lang="en-GB" altLang="en-US" sz="2800" dirty="0"/>
          </a:p>
          <a:p>
            <a:pPr>
              <a:defRPr/>
            </a:pPr>
            <a:endParaRPr lang="en-GB" altLang="en-US" sz="2800" dirty="0"/>
          </a:p>
          <a:p>
            <a:pPr>
              <a:defRPr/>
            </a:pPr>
            <a:endParaRPr lang="en-GB" altLang="en-US" sz="2800" dirty="0"/>
          </a:p>
          <a:p>
            <a:pPr>
              <a:lnSpc>
                <a:spcPct val="85000"/>
              </a:lnSpc>
              <a:spcBef>
                <a:spcPts val="3000"/>
              </a:spcBef>
              <a:tabLst>
                <a:tab pos="1787525" algn="l"/>
                <a:tab pos="3671888" algn="l"/>
              </a:tabLst>
              <a:defRPr/>
            </a:pPr>
            <a:endParaRPr lang="en-GB" altLang="en-US" sz="2800" dirty="0"/>
          </a:p>
          <a:p>
            <a:endParaRPr lang="fr-FR" dirty="0"/>
          </a:p>
        </p:txBody>
      </p:sp>
      <p:graphicFrame>
        <p:nvGraphicFramePr>
          <p:cNvPr id="4" name="Table 3">
            <a:extLst>
              <a:ext uri="{FF2B5EF4-FFF2-40B4-BE49-F238E27FC236}">
                <a16:creationId xmlns:a16="http://schemas.microsoft.com/office/drawing/2014/main" id="{E6F22766-5745-1026-CCE8-8000A377966B}"/>
              </a:ext>
            </a:extLst>
          </p:cNvPr>
          <p:cNvGraphicFramePr>
            <a:graphicFrameLocks noGrp="1"/>
          </p:cNvGraphicFramePr>
          <p:nvPr>
            <p:extLst>
              <p:ext uri="{D42A27DB-BD31-4B8C-83A1-F6EECF244321}">
                <p14:modId xmlns:p14="http://schemas.microsoft.com/office/powerpoint/2010/main" val="796638401"/>
              </p:ext>
            </p:extLst>
          </p:nvPr>
        </p:nvGraphicFramePr>
        <p:xfrm>
          <a:off x="1888079" y="2324100"/>
          <a:ext cx="7559675" cy="378587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05306">
                <a:tc>
                  <a:txBody>
                    <a:bodyPr/>
                    <a:lstStyle/>
                    <a:p>
                      <a:pPr marL="36000">
                        <a:lnSpc>
                          <a:spcPct val="90000"/>
                        </a:lnSpc>
                      </a:pPr>
                      <a:r>
                        <a:rPr lang="fi-FI" sz="1400" dirty="0"/>
                        <a:t>Meetings in 2025</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58717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SA4#131</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17-21 Feb.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endParaRPr lang="en-US" sz="1400" b="0" u="none" dirty="0">
                        <a:solidFill>
                          <a:schemeClr val="tx1"/>
                        </a:solidFill>
                        <a:latin typeface="+mn-lt"/>
                        <a:cs typeface="Arial" panose="020B0604020202020204" pitchFamily="34" charset="0"/>
                      </a:endParaRP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EBU, Venue: Geneva, Switzerland</a:t>
                      </a:r>
                    </a:p>
                  </a:txBody>
                  <a:tcPr marL="91429" marR="91429" marT="45667" marB="45667" anchor="ctr"/>
                </a:tc>
                <a:extLst>
                  <a:ext uri="{0D108BD9-81ED-4DB2-BD59-A6C34878D82A}">
                    <a16:rowId xmlns:a16="http://schemas.microsoft.com/office/drawing/2014/main" val="10002"/>
                  </a:ext>
                </a:extLst>
              </a:tr>
              <a:tr h="65953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SA4#131e-bis </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11-17 April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3"/>
                  </a:ext>
                </a:extLst>
              </a:tr>
              <a:tr h="62388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SA4#132</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19-23 May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Japan</a:t>
                      </a:r>
                    </a:p>
                  </a:txBody>
                  <a:tcPr marL="91429" marR="91429" marT="45667" marB="45667" anchor="ctr"/>
                </a:tc>
                <a:extLst>
                  <a:ext uri="{0D108BD9-81ED-4DB2-BD59-A6C34878D82A}">
                    <a16:rowId xmlns:a16="http://schemas.microsoft.com/office/drawing/2014/main" val="10004"/>
                  </a:ext>
                </a:extLst>
              </a:tr>
              <a:tr h="805851">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SA4#133e</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21-25 Jul.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5"/>
                  </a:ext>
                </a:extLst>
              </a:tr>
              <a:tr h="62388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SA4#134</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17-21 Nov.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North-America</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1776753826"/>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EF300B1-AB59-4A0C-B3CF-AE4B76FD58CF}"/>
              </a:ext>
            </a:extLst>
          </p:cNvPr>
          <p:cNvSpPr>
            <a:spLocks noGrp="1"/>
          </p:cNvSpPr>
          <p:nvPr>
            <p:ph type="title"/>
          </p:nvPr>
        </p:nvSpPr>
        <p:spPr/>
        <p:txBody>
          <a:bodyPr/>
          <a:lstStyle/>
          <a:p>
            <a:r>
              <a:rPr lang="en-US" altLang="en-US" dirty="0"/>
              <a:t>Calendar of future meetings - 3</a:t>
            </a:r>
          </a:p>
        </p:txBody>
      </p:sp>
      <p:sp>
        <p:nvSpPr>
          <p:cNvPr id="2" name="Espace réservé du contenu 1">
            <a:extLst>
              <a:ext uri="{FF2B5EF4-FFF2-40B4-BE49-F238E27FC236}">
                <a16:creationId xmlns:a16="http://schemas.microsoft.com/office/drawing/2014/main" id="{EF8D0A97-4522-4979-8B99-2DBB3DDA7FF7}"/>
              </a:ext>
            </a:extLst>
          </p:cNvPr>
          <p:cNvSpPr>
            <a:spLocks noGrp="1"/>
          </p:cNvSpPr>
          <p:nvPr>
            <p:ph idx="1"/>
          </p:nvPr>
        </p:nvSpPr>
        <p:spPr>
          <a:xfrm>
            <a:off x="647700" y="1181101"/>
            <a:ext cx="11184467" cy="5103814"/>
          </a:xfrm>
        </p:spPr>
        <p:txBody>
          <a:bodyPr/>
          <a:lstStyle/>
          <a:p>
            <a:pPr>
              <a:spcBef>
                <a:spcPts val="2800"/>
              </a:spcBef>
              <a:defRPr/>
            </a:pPr>
            <a:r>
              <a:rPr lang="en-GB" altLang="en-US" sz="2800" dirty="0"/>
              <a:t>SA4 plenary meetings (2026): 3 F2F and 2 e-meetings</a:t>
            </a:r>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marL="0" indent="0">
              <a:buNone/>
              <a:defRPr/>
            </a:pPr>
            <a:endParaRPr lang="en-GB" altLang="en-US" sz="2800" dirty="0"/>
          </a:p>
          <a:p>
            <a:pPr>
              <a:defRPr/>
            </a:pPr>
            <a:endParaRPr lang="en-GB" altLang="en-US" sz="2800" dirty="0"/>
          </a:p>
          <a:p>
            <a:pPr lvl="1">
              <a:defRPr/>
            </a:pPr>
            <a:r>
              <a:rPr lang="en-US" dirty="0">
                <a:solidFill>
                  <a:schemeClr val="tx1"/>
                </a:solidFill>
              </a:rPr>
              <a:t>* </a:t>
            </a:r>
            <a:r>
              <a:rPr lang="en-US" b="0" dirty="0">
                <a:solidFill>
                  <a:schemeClr val="tx1"/>
                </a:solidFill>
              </a:rPr>
              <a:t>Only one of April or October bis meeting is expected to be needed.</a:t>
            </a:r>
          </a:p>
          <a:p>
            <a:pPr>
              <a:defRPr/>
            </a:pPr>
            <a:endParaRPr lang="en-GB" altLang="en-US" sz="2800" dirty="0"/>
          </a:p>
          <a:p>
            <a:pPr>
              <a:lnSpc>
                <a:spcPct val="85000"/>
              </a:lnSpc>
              <a:spcBef>
                <a:spcPts val="3000"/>
              </a:spcBef>
              <a:tabLst>
                <a:tab pos="1787525" algn="l"/>
                <a:tab pos="3671888" algn="l"/>
              </a:tabLst>
              <a:defRPr/>
            </a:pPr>
            <a:endParaRPr lang="en-GB" altLang="en-US" sz="2800" dirty="0"/>
          </a:p>
          <a:p>
            <a:endParaRPr lang="fr-FR" dirty="0"/>
          </a:p>
        </p:txBody>
      </p:sp>
      <p:graphicFrame>
        <p:nvGraphicFramePr>
          <p:cNvPr id="3" name="Table 2">
            <a:extLst>
              <a:ext uri="{FF2B5EF4-FFF2-40B4-BE49-F238E27FC236}">
                <a16:creationId xmlns:a16="http://schemas.microsoft.com/office/drawing/2014/main" id="{D7EE71CD-F552-A9B4-BEE7-4C94315D936F}"/>
              </a:ext>
            </a:extLst>
          </p:cNvPr>
          <p:cNvGraphicFramePr>
            <a:graphicFrameLocks noGrp="1"/>
          </p:cNvGraphicFramePr>
          <p:nvPr>
            <p:extLst>
              <p:ext uri="{D42A27DB-BD31-4B8C-83A1-F6EECF244321}">
                <p14:modId xmlns:p14="http://schemas.microsoft.com/office/powerpoint/2010/main" val="54920425"/>
              </p:ext>
            </p:extLst>
          </p:nvPr>
        </p:nvGraphicFramePr>
        <p:xfrm>
          <a:off x="2020281" y="1909135"/>
          <a:ext cx="7559675" cy="3647745"/>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331795">
                <a:tc>
                  <a:txBody>
                    <a:bodyPr/>
                    <a:lstStyle/>
                    <a:p>
                      <a:pPr marL="36000">
                        <a:lnSpc>
                          <a:spcPct val="90000"/>
                        </a:lnSpc>
                      </a:pPr>
                      <a:r>
                        <a:rPr lang="fi-FI" sz="1400" dirty="0"/>
                        <a:t>Meetings in 2025</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356487">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SA4#135</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9-13 Feb. 2026</a:t>
                      </a:r>
                      <a:endParaRPr lang="en-US" sz="1400" u="sng" dirty="0">
                        <a:solidFill>
                          <a:srgbClr val="FF0000"/>
                        </a:solidFill>
                        <a:effectLst/>
                        <a:latin typeface="+mn-lt"/>
                        <a:ea typeface="Calibri" panose="020F0502020204030204" pitchFamily="34" charset="0"/>
                        <a:cs typeface="Arial" panose="020B0604020202020204" pitchFamily="34" charset="0"/>
                      </a:endParaRP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2"/>
                  </a:ext>
                </a:extLst>
              </a:tr>
              <a:tr h="69335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SA4#135e-bis* </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13-17 Apr. 2026</a:t>
                      </a:r>
                    </a:p>
                    <a:p>
                      <a:pPr marL="0" marR="0" lvl="0" indent="0" algn="l" defTabSz="914423" rtl="0" eaLnBrk="1" fontAlgn="auto" latinLnBrk="0" hangingPunct="1">
                        <a:lnSpc>
                          <a:spcPct val="100000"/>
                        </a:lnSpc>
                        <a:spcBef>
                          <a:spcPts val="0"/>
                        </a:spcBef>
                        <a:spcAft>
                          <a:spcPts val="0"/>
                        </a:spcAft>
                        <a:buClrTx/>
                        <a:buSzTx/>
                        <a:buFontTx/>
                        <a:buNone/>
                        <a:tabLst/>
                        <a:defRPr/>
                      </a:pPr>
                      <a:r>
                        <a:rPr lang="en-US" sz="1400" u="none" dirty="0">
                          <a:solidFill>
                            <a:schemeClr val="tx1"/>
                          </a:solidFill>
                          <a:effectLst/>
                          <a:latin typeface="+mn-lt"/>
                          <a:ea typeface="Calibri" panose="020F0502020204030204" pitchFamily="34" charset="0"/>
                          <a:cs typeface="Arial" panose="020B0604020202020204" pitchFamily="34" charset="0"/>
                        </a:rPr>
                        <a:t>Note: dates TBC depending on MPEG#154 exact dates.</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3"/>
                  </a:ext>
                </a:extLst>
              </a:tr>
              <a:tr h="45058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SA4#136</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11-15 May 2026</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(TBC): Interdigital, Venue: Montreal</a:t>
                      </a:r>
                    </a:p>
                  </a:txBody>
                  <a:tcPr marL="91429" marR="91429" marT="45667" marB="45667" anchor="ctr"/>
                </a:tc>
                <a:extLst>
                  <a:ext uri="{0D108BD9-81ED-4DB2-BD59-A6C34878D82A}">
                    <a16:rowId xmlns:a16="http://schemas.microsoft.com/office/drawing/2014/main" val="10004"/>
                  </a:ext>
                </a:extLst>
              </a:tr>
              <a:tr h="45137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SA4#137e</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24-28 Aug. 2026</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5"/>
                  </a:ext>
                </a:extLst>
              </a:tr>
              <a:tr h="790461">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SA4#137e-bis*</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12-16 Oct. 2026</a:t>
                      </a:r>
                    </a:p>
                    <a:p>
                      <a:pPr marL="0" marR="0" lvl="0" indent="0" algn="l" defTabSz="914423" rtl="0" eaLnBrk="1" fontAlgn="auto" latinLnBrk="0" hangingPunct="1">
                        <a:lnSpc>
                          <a:spcPct val="100000"/>
                        </a:lnSpc>
                        <a:spcBef>
                          <a:spcPts val="0"/>
                        </a:spcBef>
                        <a:spcAft>
                          <a:spcPts val="0"/>
                        </a:spcAft>
                        <a:buClrTx/>
                        <a:buSzTx/>
                        <a:buFontTx/>
                        <a:buNone/>
                        <a:tabLst/>
                        <a:defRPr/>
                      </a:pPr>
                      <a:r>
                        <a:rPr lang="en-US" sz="1400" u="none" dirty="0">
                          <a:solidFill>
                            <a:schemeClr val="tx1"/>
                          </a:solidFill>
                          <a:effectLst/>
                          <a:latin typeface="+mn-lt"/>
                          <a:ea typeface="Calibri" panose="020F0502020204030204" pitchFamily="34" charset="0"/>
                          <a:cs typeface="Arial" panose="020B0604020202020204" pitchFamily="34" charset="0"/>
                        </a:rPr>
                        <a:t>Note: dates TBC depending on MPEG#156 exact dates.</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626309156"/>
                  </a:ext>
                </a:extLst>
              </a:tr>
              <a:tr h="51073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SA4#138</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16-20 Nov. 2026</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4041389504"/>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a:extLst>
              <a:ext uri="{FF2B5EF4-FFF2-40B4-BE49-F238E27FC236}">
                <a16:creationId xmlns:a16="http://schemas.microsoft.com/office/drawing/2014/main" id="{828B76F7-0ECF-4C8A-B212-EB85C2B617C0}"/>
              </a:ext>
            </a:extLst>
          </p:cNvPr>
          <p:cNvSpPr>
            <a:spLocks noGrp="1"/>
          </p:cNvSpPr>
          <p:nvPr>
            <p:ph type="title"/>
          </p:nvPr>
        </p:nvSpPr>
        <p:spPr/>
        <p:txBody>
          <a:bodyPr/>
          <a:lstStyle/>
          <a:p>
            <a:r>
              <a:rPr lang="en-US" altLang="en-US" dirty="0"/>
              <a:t>SA4 meeting statistics</a:t>
            </a:r>
          </a:p>
        </p:txBody>
      </p:sp>
      <p:sp>
        <p:nvSpPr>
          <p:cNvPr id="8" name="Espace réservé du contenu 1">
            <a:extLst>
              <a:ext uri="{FF2B5EF4-FFF2-40B4-BE49-F238E27FC236}">
                <a16:creationId xmlns:a16="http://schemas.microsoft.com/office/drawing/2014/main" id="{66A15E75-0973-4195-A43E-2B3DD802BE88}"/>
              </a:ext>
            </a:extLst>
          </p:cNvPr>
          <p:cNvSpPr>
            <a:spLocks noGrp="1"/>
          </p:cNvSpPr>
          <p:nvPr>
            <p:ph idx="1"/>
          </p:nvPr>
        </p:nvSpPr>
        <p:spPr>
          <a:xfrm>
            <a:off x="647700" y="1454151"/>
            <a:ext cx="11184467" cy="839610"/>
          </a:xfrm>
        </p:spPr>
        <p:txBody>
          <a:bodyPr/>
          <a:lstStyle/>
          <a:p>
            <a:pPr>
              <a:lnSpc>
                <a:spcPct val="85000"/>
              </a:lnSpc>
              <a:spcBef>
                <a:spcPts val="3000"/>
              </a:spcBef>
            </a:pPr>
            <a:r>
              <a:rPr lang="en-US" altLang="en-US" sz="2000" dirty="0"/>
              <a:t>Note 1: the number of F2F participants at SA4#127 (88) is representative of a regular standalone SA4 F2F meeting.</a:t>
            </a:r>
          </a:p>
          <a:p>
            <a:pPr>
              <a:lnSpc>
                <a:spcPct val="85000"/>
              </a:lnSpc>
              <a:spcBef>
                <a:spcPts val="3000"/>
              </a:spcBef>
            </a:pPr>
            <a:r>
              <a:rPr lang="en-US" altLang="en-US" sz="2000" dirty="0"/>
              <a:t>Note 2: the number of </a:t>
            </a:r>
            <a:r>
              <a:rPr lang="en-US" altLang="en-US" sz="2000" dirty="0" err="1"/>
              <a:t>Tdocs</a:t>
            </a:r>
            <a:r>
              <a:rPr lang="en-US" altLang="en-US" sz="2000" dirty="0"/>
              <a:t> (533) per meeting at SA4#128 is at a record high</a:t>
            </a:r>
          </a:p>
          <a:p>
            <a:pPr lvl="1">
              <a:lnSpc>
                <a:spcPct val="90000"/>
              </a:lnSpc>
              <a:spcBef>
                <a:spcPts val="200"/>
              </a:spcBef>
              <a:tabLst>
                <a:tab pos="1787525" algn="l"/>
                <a:tab pos="3671888" algn="l"/>
              </a:tabLst>
              <a:defRPr/>
            </a:pPr>
            <a:endParaRPr lang="en-US" sz="2000" dirty="0"/>
          </a:p>
          <a:p>
            <a:pPr>
              <a:lnSpc>
                <a:spcPct val="90000"/>
              </a:lnSpc>
              <a:spcBef>
                <a:spcPts val="200"/>
              </a:spcBef>
              <a:tabLst>
                <a:tab pos="1787525" algn="l"/>
                <a:tab pos="3671888" algn="l"/>
              </a:tabLst>
              <a:defRPr/>
            </a:pPr>
            <a:endParaRPr lang="en-US" altLang="en-US" sz="2400" dirty="0"/>
          </a:p>
        </p:txBody>
      </p:sp>
      <p:pic>
        <p:nvPicPr>
          <p:cNvPr id="5" name="Picture 4">
            <a:extLst>
              <a:ext uri="{FF2B5EF4-FFF2-40B4-BE49-F238E27FC236}">
                <a16:creationId xmlns:a16="http://schemas.microsoft.com/office/drawing/2014/main" id="{CE5C9F2F-B429-F961-5680-5FD7D0C52B26}"/>
              </a:ext>
            </a:extLst>
          </p:cNvPr>
          <p:cNvPicPr>
            <a:picLocks noChangeAspect="1"/>
          </p:cNvPicPr>
          <p:nvPr/>
        </p:nvPicPr>
        <p:blipFill>
          <a:blip r:embed="rId2"/>
          <a:stretch>
            <a:fillRect/>
          </a:stretch>
        </p:blipFill>
        <p:spPr>
          <a:xfrm>
            <a:off x="731055" y="3326233"/>
            <a:ext cx="5364945" cy="2773920"/>
          </a:xfrm>
          <a:prstGeom prst="rect">
            <a:avLst/>
          </a:prstGeom>
        </p:spPr>
      </p:pic>
      <p:pic>
        <p:nvPicPr>
          <p:cNvPr id="10" name="Picture 9">
            <a:extLst>
              <a:ext uri="{FF2B5EF4-FFF2-40B4-BE49-F238E27FC236}">
                <a16:creationId xmlns:a16="http://schemas.microsoft.com/office/drawing/2014/main" id="{D1699BAE-04F1-3AA7-84A3-D2E18A84E129}"/>
              </a:ext>
            </a:extLst>
          </p:cNvPr>
          <p:cNvPicPr>
            <a:picLocks noChangeAspect="1"/>
          </p:cNvPicPr>
          <p:nvPr/>
        </p:nvPicPr>
        <p:blipFill>
          <a:blip r:embed="rId3"/>
          <a:stretch>
            <a:fillRect/>
          </a:stretch>
        </p:blipFill>
        <p:spPr>
          <a:xfrm>
            <a:off x="6239933" y="3314040"/>
            <a:ext cx="5358848" cy="2786113"/>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02810A-A5B3-4801-94E4-10D646DD87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116FCB1-8F34-4320-992F-FF9AB90D52D9}">
  <ds:schemaRefs>
    <ds:schemaRef ds:uri="http://schemas.microsoft.com/sharepoint/v3/contenttype/forms"/>
  </ds:schemaRefs>
</ds:datastoreItem>
</file>

<file path=customXml/itemProps3.xml><?xml version="1.0" encoding="utf-8"?>
<ds:datastoreItem xmlns:ds="http://schemas.openxmlformats.org/officeDocument/2006/customXml" ds:itemID="{83A382C1-8D34-41E2-AE7D-C7A1F0A6CDFD}">
  <ds:schemaRefs>
    <ds:schemaRef ds:uri="http://purl.org/dc/terms/"/>
    <ds:schemaRef ds:uri="http://schemas.microsoft.com/office/2006/metadata/properties"/>
    <ds:schemaRef ds:uri="http://purl.org/dc/dcmitype/"/>
    <ds:schemaRef ds:uri="http://schemas.microsoft.com/office/2006/documentManagement/types"/>
    <ds:schemaRef ds:uri="7c28629c-29d3-4904-ae90-4b38e6ab8730"/>
    <ds:schemaRef ds:uri="http://schemas.microsoft.com/office/infopath/2007/PartnerControls"/>
    <ds:schemaRef ds:uri="http://purl.org/dc/elements/1.1/"/>
    <ds:schemaRef ds:uri="http://www.w3.org/XML/1998/namespace"/>
    <ds:schemaRef ds:uri="http://schemas.openxmlformats.org/package/2006/metadata/core-properties"/>
    <ds:schemaRef ds:uri="d36af664-2dfc-46e0-99b9-b4775a37cfc8"/>
  </ds:schemaRefs>
</ds:datastoreItem>
</file>

<file path=docProps/app.xml><?xml version="1.0" encoding="utf-8"?>
<Properties xmlns="http://schemas.openxmlformats.org/officeDocument/2006/extended-properties" xmlns:vt="http://schemas.openxmlformats.org/officeDocument/2006/docPropsVTypes">
  <Template/>
  <TotalTime>109584</TotalTime>
  <Words>6192</Words>
  <Application>Microsoft Office PowerPoint</Application>
  <PresentationFormat>Widescreen</PresentationFormat>
  <Paragraphs>1059</Paragraphs>
  <Slides>35</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MS Mincho</vt:lpstr>
      <vt:lpstr>SimSun</vt:lpstr>
      <vt:lpstr>SimSun</vt:lpstr>
      <vt:lpstr>Aptos</vt:lpstr>
      <vt:lpstr>Arial</vt:lpstr>
      <vt:lpstr>Arial </vt:lpstr>
      <vt:lpstr>Calibri</vt:lpstr>
      <vt:lpstr>Symbol</vt:lpstr>
      <vt:lpstr>Times New Roman</vt:lpstr>
      <vt:lpstr>Office Theme</vt:lpstr>
      <vt:lpstr>     TSG SA WG4 (SA4) Status Report at TSG SA#105    </vt:lpstr>
      <vt:lpstr>Outline</vt:lpstr>
      <vt:lpstr>SA4 leadership and subgroups (1/2)</vt:lpstr>
      <vt:lpstr>SA4 leadership and subgroups (2/2)</vt:lpstr>
      <vt:lpstr>Meetings held since SA#104 </vt:lpstr>
      <vt:lpstr>Calendar of future meetings - 1</vt:lpstr>
      <vt:lpstr>Calendar of future meetings - 2</vt:lpstr>
      <vt:lpstr>Calendar of future meetings - 3</vt:lpstr>
      <vt:lpstr>SA4 meeting statistics</vt:lpstr>
      <vt:lpstr>SA4 progress highlights </vt:lpstr>
      <vt:lpstr>CRs to features in Release 17 and earlier</vt:lpstr>
      <vt:lpstr>CRs to Release 18</vt:lpstr>
      <vt:lpstr>Overview of work progress  Rel-19 Work Items</vt:lpstr>
      <vt:lpstr>Video Operating Points - Harmonization and Stereo MV-HEVC (VOPS)</vt:lpstr>
      <vt:lpstr>Split Rendering over IMS (SR_IMS)</vt:lpstr>
      <vt:lpstr>EVS Codec Extension for Immersive Voice and Audio Services, Phase 2 (IVAS_Codec_Ph2)</vt:lpstr>
      <vt:lpstr>Overview of work progress  Study Items targeting Rel-19</vt:lpstr>
      <vt:lpstr>Feasibility Study on Artificial Intelligence (AI) and Machine Learning (ML) for Media (FS_AI4Media)</vt:lpstr>
      <vt:lpstr>Study on Diverse audio Capturing system for End-user Devices (FS_DaCED)</vt:lpstr>
      <vt:lpstr>Feasibility Study on Film Grain synthesis (FS_FGS) – complete !</vt:lpstr>
      <vt:lpstr>Feasibility Study on Avatars for Real-Time Communication (FS_AVATAR)</vt:lpstr>
      <vt:lpstr>Study on Media enerGy consumption exposuRE and EvaluatioN framework (FS_MediaEnergyGREEN)</vt:lpstr>
      <vt:lpstr>Study on Media Messaging (FS_MeMe)</vt:lpstr>
      <vt:lpstr>Advanced Media Delivery (FS_AMD)</vt:lpstr>
      <vt:lpstr>5G Real-time Transport Protocol Configurations,  Phase 2 (FS_5G_RTP_Ph2)</vt:lpstr>
      <vt:lpstr>Beyond 2D Video (FS_Beyond2D)</vt:lpstr>
      <vt:lpstr>Audio Codec APIs (FS_ACAPI)</vt:lpstr>
      <vt:lpstr>Study on Haptics in 5G Media Services (FS_HapticsMedia)</vt:lpstr>
      <vt:lpstr>Study on Spatial Computing for AR Services (FS_ARSpatial)</vt:lpstr>
      <vt:lpstr>New Work and Study Item(s)</vt:lpstr>
      <vt:lpstr>Study on immersive Real-Time Communication for WebRTC, Phase 2 (FS_iRTCW_Ph2)</vt:lpstr>
      <vt:lpstr>Terminal Audio quality performance and Test methods for Immersive Audio Services, Phase 2 (ATIAS_Ph2)</vt:lpstr>
      <vt:lpstr>SA4 planning</vt:lpstr>
      <vt:lpstr>Dependencies on IETF drafts in SA4</vt:lpstr>
      <vt:lpstr>Summary of action items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dc:description>© 2009  All rights reserved</dc:description>
  <cp:lastModifiedBy>Gabin, Frederic</cp:lastModifiedBy>
  <cp:revision>3164</cp:revision>
  <cp:lastPrinted>2016-09-13T11:31:59Z</cp:lastPrinted>
  <dcterms:created xsi:type="dcterms:W3CDTF">2008-08-30T09:32:10Z</dcterms:created>
  <dcterms:modified xsi:type="dcterms:W3CDTF">2024-09-03T03:35:50Z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y fmtid="{D5CDD505-2E9C-101B-9397-08002B2CF9AE}" pid="3" name="ContentTypeId">
    <vt:lpwstr>0x0101004814B433DB9B594885F4112FE4976328</vt:lpwstr>
  </property>
</Properties>
</file>