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4572" r:id="rId5"/>
  </p:sldMasterIdLst>
  <p:notesMasterIdLst>
    <p:notesMasterId r:id="rId16"/>
  </p:notesMasterIdLst>
  <p:handoutMasterIdLst>
    <p:handoutMasterId r:id="rId17"/>
  </p:handoutMasterIdLst>
  <p:sldIdLst>
    <p:sldId id="256" r:id="rId6"/>
    <p:sldId id="260" r:id="rId7"/>
    <p:sldId id="259" r:id="rId8"/>
    <p:sldId id="258" r:id="rId9"/>
    <p:sldId id="706" r:id="rId10"/>
    <p:sldId id="769" r:id="rId11"/>
    <p:sldId id="779" r:id="rId12"/>
    <p:sldId id="469" r:id="rId13"/>
    <p:sldId id="777" r:id="rId14"/>
    <p:sldId id="778" r:id="rId15"/>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5623" autoAdjust="0"/>
    <p:restoredTop sz="93533" autoAdjust="0"/>
  </p:normalViewPr>
  <p:slideViewPr>
    <p:cSldViewPr>
      <p:cViewPr varScale="1">
        <p:scale>
          <a:sx n="109" d="100"/>
          <a:sy n="109" d="100"/>
        </p:scale>
        <p:origin x="126" y="1032"/>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7.xml"/><Relationship Id="rId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5</a:t>
            </a:fld>
            <a:endParaRPr lang="en-GB" altLang="en-US" sz="12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0761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303647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702400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1653726"/>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6141618"/>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3518058393"/>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1779733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3507970549"/>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 id="2147484579" r:id="rId12"/>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2022</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
        <p:nvSpPr>
          <p:cNvPr id="13" name="Rectangle 12">
            <a:extLst>
              <a:ext uri="{FF2B5EF4-FFF2-40B4-BE49-F238E27FC236}">
                <a16:creationId xmlns:a16="http://schemas.microsoft.com/office/drawing/2014/main" id="{5A31594D-628B-4CF5-89E2-2A31F528B6F2}"/>
              </a:ext>
            </a:extLst>
          </p:cNvPr>
          <p:cNvSpPr>
            <a:spLocks noChangeArrowheads="1"/>
          </p:cNvSpPr>
          <p:nvPr userDrawn="1"/>
        </p:nvSpPr>
        <p:spPr bwMode="auto">
          <a:xfrm>
            <a:off x="117475" y="6372225"/>
            <a:ext cx="4024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200" dirty="0">
                <a:ln w="0"/>
                <a:latin typeface="Calibri" panose="020F0502020204030204" pitchFamily="34" charset="0"/>
                <a:ea typeface="华文细黑"/>
              </a:rPr>
              <a:t>S4-221408, SA4#121 Toulouse, France, 14-18 Nov. 2022</a:t>
            </a:r>
          </a:p>
        </p:txBody>
      </p:sp>
    </p:spTree>
    <p:extLst>
      <p:ext uri="{BB962C8B-B14F-4D97-AF65-F5344CB8AC3E}">
        <p14:creationId xmlns:p14="http://schemas.microsoft.com/office/powerpoint/2010/main" val="225351264"/>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9"/>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3gpp.org/about-us/liaisons-statemen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3gppliaison@etsi.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#127-bis-e</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SA4#127-bis-e, Electronic meeting, </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8-12 April 2024</a:t>
            </a:r>
          </a:p>
          <a:p>
            <a:pPr algn="ctr">
              <a:lnSpc>
                <a:spcPct val="100000"/>
              </a:lnSpc>
              <a:spcBef>
                <a:spcPts val="600"/>
              </a:spcBef>
              <a:buNone/>
            </a:pPr>
            <a:endParaRPr lang="en-US" altLang="en-US" sz="3200" b="0" dirty="0">
              <a:solidFill>
                <a:srgbClr val="000099"/>
              </a:solidFill>
              <a:latin typeface="Arial" panose="020B0604020202020204" pitchFamily="34" charset="0"/>
              <a:cs typeface="Arial" panose="020B0604020202020204" pitchFamily="34" charset="0"/>
            </a:endParaRPr>
          </a:p>
          <a:p>
            <a:pPr algn="ctr">
              <a:lnSpc>
                <a:spcPct val="100000"/>
              </a:lnSpc>
              <a:spcBef>
                <a:spcPts val="600"/>
              </a:spcBef>
              <a:buNone/>
            </a:pP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ACEED66-FF88-4A70-A1A4-57E9B63A1F2C}"/>
              </a:ext>
            </a:extLst>
          </p:cNvPr>
          <p:cNvSpPr>
            <a:spLocks noGrp="1"/>
          </p:cNvSpPr>
          <p:nvPr>
            <p:ph type="title"/>
          </p:nvPr>
        </p:nvSpPr>
        <p:spPr/>
        <p:txBody>
          <a:bodyPr/>
          <a:lstStyle/>
          <a:p>
            <a:r>
              <a:rPr lang="sv-SE" dirty="0"/>
              <a:t>SA4 calendar – 2026 (To be discussed)</a:t>
            </a:r>
          </a:p>
        </p:txBody>
      </p:sp>
      <p:sp>
        <p:nvSpPr>
          <p:cNvPr id="2" name="TextBox 1">
            <a:extLst>
              <a:ext uri="{FF2B5EF4-FFF2-40B4-BE49-F238E27FC236}">
                <a16:creationId xmlns:a16="http://schemas.microsoft.com/office/drawing/2014/main" id="{AD92F84E-654F-3BE4-985D-3BEA15780854}"/>
              </a:ext>
            </a:extLst>
          </p:cNvPr>
          <p:cNvSpPr txBox="1"/>
          <p:nvPr/>
        </p:nvSpPr>
        <p:spPr>
          <a:xfrm>
            <a:off x="1271464" y="5805264"/>
            <a:ext cx="9721080" cy="646331"/>
          </a:xfrm>
          <a:prstGeom prst="rect">
            <a:avLst/>
          </a:prstGeom>
          <a:noFill/>
        </p:spPr>
        <p:txBody>
          <a:bodyPr wrap="square" rtlCol="0">
            <a:spAutoFit/>
          </a:bodyPr>
          <a:lstStyle/>
          <a:p>
            <a:r>
              <a:rPr lang="en-US" sz="1200" dirty="0">
                <a:solidFill>
                  <a:schemeClr val="tx1"/>
                </a:solidFill>
              </a:rPr>
              <a:t>* </a:t>
            </a:r>
            <a:r>
              <a:rPr lang="en-US" sz="1200" b="0" dirty="0">
                <a:solidFill>
                  <a:schemeClr val="tx1"/>
                </a:solidFill>
              </a:rPr>
              <a:t>Only of April or October meeting is expected to be needed.</a:t>
            </a:r>
          </a:p>
          <a:p>
            <a:r>
              <a:rPr lang="en-US" sz="1200" dirty="0">
                <a:solidFill>
                  <a:schemeClr val="tx1"/>
                </a:solidFill>
              </a:rPr>
              <a:t>Note: </a:t>
            </a:r>
            <a:r>
              <a:rPr lang="en-US" sz="1200" b="0" dirty="0">
                <a:solidFill>
                  <a:schemeClr val="tx1"/>
                </a:solidFill>
              </a:rPr>
              <a:t>In case hosting offers are received from individual companies or other organizations, these offers would need to be worked into the overall plan. I.e., these offers would NOT entail additional F2F meetings.</a:t>
            </a:r>
            <a:endParaRPr lang="en-US" sz="1200" dirty="0">
              <a:solidFill>
                <a:schemeClr val="tx1"/>
              </a:solidFill>
            </a:endParaRPr>
          </a:p>
        </p:txBody>
      </p:sp>
      <p:graphicFrame>
        <p:nvGraphicFramePr>
          <p:cNvPr id="5" name="Table 4">
            <a:extLst>
              <a:ext uri="{FF2B5EF4-FFF2-40B4-BE49-F238E27FC236}">
                <a16:creationId xmlns:a16="http://schemas.microsoft.com/office/drawing/2014/main" id="{0A98CF69-CE64-1D04-9D63-D3FA8029DFFA}"/>
              </a:ext>
            </a:extLst>
          </p:cNvPr>
          <p:cNvGraphicFramePr>
            <a:graphicFrameLocks noGrp="1"/>
          </p:cNvGraphicFramePr>
          <p:nvPr>
            <p:extLst>
              <p:ext uri="{D42A27DB-BD31-4B8C-83A1-F6EECF244321}">
                <p14:modId xmlns:p14="http://schemas.microsoft.com/office/powerpoint/2010/main" val="651259384"/>
              </p:ext>
            </p:extLst>
          </p:nvPr>
        </p:nvGraphicFramePr>
        <p:xfrm>
          <a:off x="2207568" y="914401"/>
          <a:ext cx="7559675" cy="4818856"/>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11526">
                <a:tc>
                  <a:txBody>
                    <a:bodyPr/>
                    <a:lstStyle/>
                    <a:p>
                      <a:pPr marL="36000">
                        <a:lnSpc>
                          <a:spcPct val="90000"/>
                        </a:lnSpc>
                      </a:pPr>
                      <a:r>
                        <a:rPr lang="fi-FI" sz="1400" dirty="0"/>
                        <a:t>Meetings in 2025</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34317">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SA4#135</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9-13 Feb. 2026</a:t>
                      </a:r>
                      <a:endParaRPr lang="en-US" sz="1400" u="sng" dirty="0">
                        <a:solidFill>
                          <a:srgbClr val="FF0000"/>
                        </a:solidFill>
                        <a:effectLst/>
                        <a:latin typeface="+mn-lt"/>
                        <a:ea typeface="Calibri" panose="020F0502020204030204" pitchFamily="34" charset="0"/>
                        <a:cs typeface="Arial" panose="020B0604020202020204" pitchFamily="34" charset="0"/>
                      </a:endParaRP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a:t>
                      </a:r>
                    </a:p>
                  </a:txBody>
                  <a:tcPr marL="91429" marR="91429" marT="45667" marB="45667" anchor="ctr"/>
                </a:tc>
                <a:extLst>
                  <a:ext uri="{0D108BD9-81ED-4DB2-BD59-A6C34878D82A}">
                    <a16:rowId xmlns:a16="http://schemas.microsoft.com/office/drawing/2014/main" val="10002"/>
                  </a:ext>
                </a:extLst>
              </a:tr>
              <a:tr h="669659">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SA4#135e-bis* </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13-17 Apr.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633459">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SA4#136</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18-22 May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81821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SA4#137e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24-28 Aug.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81821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SA4#137e-bis*</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12-14 Oct.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626309156"/>
                  </a:ext>
                </a:extLst>
              </a:tr>
              <a:tr h="633459">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SA4#138</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16-20 Nov.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1489269600"/>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A.I.3 - 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767408" y="295275"/>
            <a:ext cx="9792642" cy="685800"/>
          </a:xfrm>
        </p:spPr>
        <p:txBody>
          <a:bodyPr/>
          <a:lstStyle/>
          <a:p>
            <a:r>
              <a:rPr lang="en-US" altLang="en-US" sz="3600" dirty="0">
                <a:solidFill>
                  <a:srgbClr val="000099"/>
                </a:solidFill>
                <a:latin typeface="Arial" panose="020B0604020202020204" pitchFamily="34" charset="0"/>
                <a:cs typeface="Arial" panose="020B0604020202020204" pitchFamily="34" charset="0"/>
              </a:rPr>
              <a:t>A.I.3 - </a:t>
            </a:r>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767408" y="333375"/>
            <a:ext cx="9751367"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 6 - 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2846933"/>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Contact points for ISO/IEC SC29</a:t>
            </a:r>
          </a:p>
          <a:p>
            <a:pPr marL="285757" indent="-285757">
              <a:spcBef>
                <a:spcPts val="600"/>
              </a:spcBef>
              <a:buFontTx/>
              <a:buChar char="-"/>
              <a:defRPr/>
            </a:pPr>
            <a:r>
              <a:rPr lang="en-US" sz="1800" dirty="0">
                <a:solidFill>
                  <a:srgbClr val="000099"/>
                </a:solidFill>
                <a:latin typeface="Arial" charset="0"/>
              </a:rPr>
              <a:t>SA4 Calendar 2024/2025/2026</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a:t>SA4 leadership and subgroups</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a:xfrm>
            <a:off x="647701" y="1454151"/>
            <a:ext cx="9521774"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r>
              <a:rPr lang="en-GB" sz="1600" kern="0" dirty="0">
                <a:solidFill>
                  <a:srgbClr val="FF0000"/>
                </a:solidFill>
              </a:rPr>
              <a:t> </a:t>
            </a:r>
          </a:p>
          <a:p>
            <a:pPr lvl="2">
              <a:lnSpc>
                <a:spcPct val="90000"/>
              </a:lnSpc>
              <a:spcBef>
                <a:spcPts val="200"/>
              </a:spcBef>
              <a:tabLst>
                <a:tab pos="2152650" algn="l"/>
                <a:tab pos="5118100" algn="l"/>
              </a:tabLst>
              <a:defRPr/>
            </a:pPr>
            <a:r>
              <a:rPr lang="en-GB" sz="1600" dirty="0"/>
              <a:t>Jaeyeon Song (Samsung Electronics Co., Ltd, TTA)</a:t>
            </a:r>
          </a:p>
          <a:p>
            <a:pPr lvl="1">
              <a:lnSpc>
                <a:spcPct val="90000"/>
              </a:lnSpc>
              <a:spcBef>
                <a:spcPts val="400"/>
              </a:spcBef>
              <a:tabLst>
                <a:tab pos="2152650" algn="l"/>
                <a:tab pos="5118100" algn="l"/>
              </a:tabLst>
              <a:defRPr/>
            </a:pPr>
            <a:r>
              <a:rPr lang="fi-FI" sz="1800" kern="0" dirty="0"/>
              <a:t>Secretary: </a:t>
            </a:r>
            <a:r>
              <a:rPr lang="en-US" sz="1800" dirty="0">
                <a:solidFill>
                  <a:srgbClr val="FF0000"/>
                </a:solidFill>
                <a:effectLst/>
                <a:latin typeface="Calibri" panose="020F0502020204030204" pitchFamily="34" charset="0"/>
              </a:rPr>
              <a:t>NEW! </a:t>
            </a:r>
            <a:r>
              <a:rPr lang="fi-FI" sz="1800" kern="0" dirty="0">
                <a:solidFill>
                  <a:srgbClr val="FF0000"/>
                </a:solidFill>
              </a:rPr>
              <a:t>Andrijana Brekalo (MCC Support) is back !</a:t>
            </a:r>
          </a:p>
          <a:p>
            <a:pPr lvl="2">
              <a:lnSpc>
                <a:spcPct val="90000"/>
              </a:lnSpc>
              <a:spcBef>
                <a:spcPts val="400"/>
              </a:spcBef>
              <a:tabLst>
                <a:tab pos="2152650" algn="l"/>
                <a:tab pos="5118100" algn="l"/>
              </a:tabLst>
              <a:defRPr/>
            </a:pPr>
            <a:r>
              <a:rPr lang="fi-FI" sz="1400" dirty="0">
                <a:solidFill>
                  <a:srgbClr val="FF0000"/>
                </a:solidFill>
              </a:rPr>
              <a:t>Big thanks to </a:t>
            </a:r>
            <a:r>
              <a:rPr lang="fi-FI" sz="1400" kern="0" dirty="0">
                <a:solidFill>
                  <a:srgbClr val="FF0000"/>
                </a:solidFill>
              </a:rPr>
              <a:t>Antoine Burckard (MCC) for his excellent support since November 2023. Antoine will remain as backup to Andrijana.</a:t>
            </a:r>
            <a:endParaRPr lang="fi-FI" sz="1000" kern="0" dirty="0">
              <a:solidFill>
                <a:srgbClr val="FF0000"/>
              </a:solidFill>
            </a:endParaRP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5" name="Table 4">
            <a:extLst>
              <a:ext uri="{FF2B5EF4-FFF2-40B4-BE49-F238E27FC236}">
                <a16:creationId xmlns:a16="http://schemas.microsoft.com/office/drawing/2014/main" id="{EC45B5C7-CF6B-1A1B-9223-1500E9DE08C9}"/>
              </a:ext>
            </a:extLst>
          </p:cNvPr>
          <p:cNvGraphicFramePr>
            <a:graphicFrameLocks noGrp="1"/>
          </p:cNvGraphicFramePr>
          <p:nvPr>
            <p:extLst>
              <p:ext uri="{D42A27DB-BD31-4B8C-83A1-F6EECF244321}">
                <p14:modId xmlns:p14="http://schemas.microsoft.com/office/powerpoint/2010/main" val="3607030703"/>
              </p:ext>
            </p:extLst>
          </p:nvPr>
        </p:nvGraphicFramePr>
        <p:xfrm>
          <a:off x="983432" y="4268817"/>
          <a:ext cx="9108490" cy="2532022"/>
        </p:xfrm>
        <a:graphic>
          <a:graphicData uri="http://schemas.openxmlformats.org/drawingml/2006/table">
            <a:tbl>
              <a:tblPr firstRow="1" bandRow="1">
                <a:tableStyleId>{5C22544A-7EE6-4342-B048-85BDC9FD1C3A}</a:tableStyleId>
              </a:tblPr>
              <a:tblGrid>
                <a:gridCol w="2148395">
                  <a:extLst>
                    <a:ext uri="{9D8B030D-6E8A-4147-A177-3AD203B41FA5}">
                      <a16:colId xmlns:a16="http://schemas.microsoft.com/office/drawing/2014/main" val="20000"/>
                    </a:ext>
                  </a:extLst>
                </a:gridCol>
                <a:gridCol w="2345342">
                  <a:extLst>
                    <a:ext uri="{9D8B030D-6E8A-4147-A177-3AD203B41FA5}">
                      <a16:colId xmlns:a16="http://schemas.microsoft.com/office/drawing/2014/main" val="20001"/>
                    </a:ext>
                  </a:extLst>
                </a:gridCol>
                <a:gridCol w="2799077">
                  <a:extLst>
                    <a:ext uri="{9D8B030D-6E8A-4147-A177-3AD203B41FA5}">
                      <a16:colId xmlns:a16="http://schemas.microsoft.com/office/drawing/2014/main" val="20002"/>
                    </a:ext>
                  </a:extLst>
                </a:gridCol>
                <a:gridCol w="1815676">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p>
                    <a:p>
                      <a:pPr marL="0" marR="0" lvl="1" indent="0" algn="l" defTabSz="914400" rtl="0" eaLnBrk="1" fontAlgn="auto" latinLnBrk="0" hangingPunct="1">
                        <a:lnSpc>
                          <a:spcPct val="90000"/>
                        </a:lnSpc>
                        <a:spcBef>
                          <a:spcPts val="0"/>
                        </a:spcBef>
                        <a:spcAft>
                          <a:spcPts val="0"/>
                        </a:spcAft>
                        <a:buClrTx/>
                        <a:buSzTx/>
                        <a:buFontTx/>
                        <a:buNone/>
                        <a:tabLst/>
                        <a:defRPr/>
                      </a:pPr>
                      <a:endParaRPr lang="en-GB" sz="1200" b="0" dirty="0">
                        <a:solidFill>
                          <a:srgbClr val="FF0000"/>
                        </a:solidFill>
                        <a:latin typeface="+mn-lt"/>
                        <a:cs typeface="Arial" panose="020B0604020202020204" pitchFamily="34" charset="0"/>
                      </a:endParaRP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New! Imre Varga will step down after SA4#127-bis-e. Replacement co-chair to be decided:</a:t>
                      </a:r>
                    </a:p>
                    <a:p>
                      <a:pPr marL="0" marR="0" lvl="1" indent="0" algn="l" defTabSz="914400" rtl="0" eaLnBrk="1" fontAlgn="auto" latinLnBrk="0" hangingPunct="1">
                        <a:lnSpc>
                          <a:spcPct val="90000"/>
                        </a:lnSpc>
                        <a:spcBef>
                          <a:spcPts val="0"/>
                        </a:spcBef>
                        <a:spcAft>
                          <a:spcPts val="0"/>
                        </a:spcAft>
                        <a:buClrTx/>
                        <a:buSzTx/>
                        <a:buFontTx/>
                        <a:buNone/>
                        <a:tabLst/>
                        <a:defRPr/>
                      </a:pPr>
                      <a:r>
                        <a:rPr lang="sv-SE" sz="1200" b="0" dirty="0">
                          <a:solidFill>
                            <a:srgbClr val="FF0000"/>
                          </a:solidFill>
                          <a:latin typeface="+mn-lt"/>
                          <a:cs typeface="Arial" panose="020B0604020202020204" pitchFamily="34" charset="0"/>
                        </a:rPr>
                        <a:t>Tomas Toftgård (Ericsson) has volonteered.</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France SAS,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dirty="0">
                          <a:solidFill>
                            <a:schemeClr val="tx1"/>
                          </a:solidFill>
                        </a:rPr>
                        <a:t>Saba Ahsan (Nokia corporation, ETSI)</a:t>
                      </a:r>
                      <a:endParaRPr lang="en-US" sz="1200" b="0" dirty="0">
                        <a:solidFill>
                          <a:schemeClr val="tx1"/>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4339650"/>
          </a:xfrm>
          <a:prstGeom prst="rect">
            <a:avLst/>
          </a:prstGeom>
          <a:noFill/>
        </p:spPr>
        <p:txBody>
          <a:bodyPr wrap="square">
            <a:spAutoFit/>
          </a:bodyPr>
          <a:lstStyle/>
          <a:p>
            <a:pPr marL="0" marR="0">
              <a:spcBef>
                <a:spcPts val="0"/>
              </a:spcBef>
              <a:spcAft>
                <a:spcPts val="0"/>
              </a:spcAft>
            </a:pPr>
            <a:r>
              <a:rPr lang="en-US" sz="1200" b="0" dirty="0">
                <a:solidFill>
                  <a:schemeClr val="tx1"/>
                </a:solidFill>
                <a:effectLst/>
                <a:latin typeface="+mn-lt"/>
                <a:ea typeface="Calibri" panose="020F0502020204030204" pitchFamily="34" charset="0"/>
              </a:rPr>
              <a:t>To WI/SI rapporteurs, when preparing post-SA4#127-bis-e and post SA4#128 WI/SI work plans, please beware of the following guidelines:</a:t>
            </a:r>
          </a:p>
          <a:p>
            <a:pPr marL="285750" marR="0" lvl="0" indent="-285750">
              <a:spcBef>
                <a:spcPts val="0"/>
              </a:spcBef>
              <a:spcAft>
                <a:spcPts val="0"/>
              </a:spcAft>
              <a:buFont typeface="Arial" panose="020B0604020202020204" pitchFamily="34" charset="0"/>
              <a:buChar char="•"/>
            </a:pPr>
            <a:r>
              <a:rPr lang="en-US" sz="1200" b="0" dirty="0">
                <a:solidFill>
                  <a:schemeClr val="tx1"/>
                </a:solidFill>
                <a:effectLst/>
                <a:latin typeface="+mn-lt"/>
                <a:ea typeface="Times New Roman" panose="02020603050405020304" pitchFamily="18" charset="0"/>
              </a:rPr>
              <a:t>Available weeks: </a:t>
            </a:r>
            <a:endParaRPr lang="en-US" sz="1200" b="0" dirty="0">
              <a:solidFill>
                <a:schemeClr val="tx1"/>
              </a:solidFill>
              <a:effectLst/>
              <a:latin typeface="+mn-lt"/>
              <a:ea typeface="Calibri" panose="020F0502020204030204" pitchFamily="34" charset="0"/>
            </a:endParaRPr>
          </a:p>
          <a:p>
            <a:pPr marR="0" lvl="0">
              <a:spcBef>
                <a:spcPts val="0"/>
              </a:spcBef>
              <a:spcAft>
                <a:spcPts val="0"/>
              </a:spcAft>
            </a:pPr>
            <a:r>
              <a:rPr lang="en-US" sz="1200" b="0" dirty="0">
                <a:solidFill>
                  <a:schemeClr val="tx1"/>
                </a:solidFill>
                <a:effectLst/>
                <a:latin typeface="+mn-lt"/>
                <a:ea typeface="Times New Roman" panose="02020603050405020304" pitchFamily="18" charset="0"/>
              </a:rPr>
              <a:t>Note 1: according to a decision by 3GPP SA#90-e, meetings are not allowed during certain weeks. E.g. in this case, the week before and after SA4 meetings, 1st May, 3GPP Stage 1 Workshop on IMT2030 Use Cases (8-10 May), MPEG meeting (22-26 April), SA#104, Olympics etc.).</a:t>
            </a:r>
          </a:p>
          <a:p>
            <a:pPr marR="0" lvl="0">
              <a:spcBef>
                <a:spcPts val="0"/>
              </a:spcBef>
              <a:spcAft>
                <a:spcPts val="0"/>
              </a:spcAft>
            </a:pPr>
            <a:r>
              <a:rPr lang="en-US" sz="1200" b="0" dirty="0">
                <a:solidFill>
                  <a:schemeClr val="tx1"/>
                </a:solidFill>
                <a:effectLst/>
                <a:latin typeface="+mn-lt"/>
                <a:ea typeface="Times New Roman" panose="02020603050405020304" pitchFamily="18" charset="0"/>
              </a:rPr>
              <a:t>Note 2: it is expected that not all weeks will be filled with SA4 AH Telcos.</a:t>
            </a:r>
          </a:p>
          <a:p>
            <a:pPr marR="0" lvl="0">
              <a:spcBef>
                <a:spcPts val="0"/>
              </a:spcBef>
              <a:spcAft>
                <a:spcPts val="0"/>
              </a:spcAft>
            </a:pPr>
            <a:endParaRPr lang="en-US" sz="1200" b="0" dirty="0">
              <a:solidFill>
                <a:schemeClr val="tx1"/>
              </a:solidFill>
              <a:effectLst/>
              <a:latin typeface="+mn-lt"/>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200" b="0" dirty="0">
                <a:solidFill>
                  <a:schemeClr val="tx1"/>
                </a:solidFill>
                <a:effectLst/>
                <a:latin typeface="+mn-lt"/>
                <a:ea typeface="Calibri" panose="020F0502020204030204" pitchFamily="34" charset="0"/>
              </a:rPr>
              <a:t>Here is the proposed list of available weeks for SA4 AH meetings:</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29 April – 3 May (beware 1st May)</a:t>
            </a:r>
          </a:p>
          <a:p>
            <a:pPr marL="1200150" lvl="2"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Note proposed 5G-MAG 3GPP SA4 Workshop on Rel-19 Study on Advanced Media Delivery (May 2nd,2024, 15:30 – 17:30 CEST)</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5 – 9 May 2024 (beware of Victory day (8th) and Ascension (9th), 3GPP Stage 1 Workshop on IMT2030 Use Cases (8-10 May))</a:t>
            </a:r>
          </a:p>
          <a:p>
            <a:pPr marL="1200150" lvl="2"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Note agreed 3GPP SA4 MBS SWG Telco (May 7, 2024, 15:30 – 17:30 CEST, Host Qualcomm)</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3-7 June 2024</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24-28 June 2024</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8-12 July 2024</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22-26 July 2024</a:t>
            </a: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5-9 August (beware of 2024 Olympics)</a:t>
            </a:r>
          </a:p>
          <a:p>
            <a:pPr marL="285750" indent="-285750">
              <a:spcBef>
                <a:spcPts val="0"/>
              </a:spcBef>
              <a:spcAft>
                <a:spcPts val="0"/>
              </a:spcAft>
              <a:buFont typeface="+mj-lt"/>
              <a:buAutoNum type="alphaLcPeriod"/>
            </a:pPr>
            <a:endParaRPr lang="en-US" sz="1200" b="0" dirty="0">
              <a:solidFill>
                <a:schemeClr val="tx1"/>
              </a:solidFill>
              <a:effectLst/>
              <a:latin typeface="+mn-lt"/>
              <a:ea typeface="Calibri" panose="020F0502020204030204" pitchFamily="34" charset="0"/>
            </a:endParaRPr>
          </a:p>
          <a:p>
            <a:pPr marL="285750" marR="0" lvl="0" indent="-285750">
              <a:spcBef>
                <a:spcPts val="0"/>
              </a:spcBef>
              <a:spcAft>
                <a:spcPts val="0"/>
              </a:spcAft>
              <a:buFont typeface="Arial" panose="020B0604020202020204" pitchFamily="34" charset="0"/>
              <a:buChar char="•"/>
            </a:pPr>
            <a:r>
              <a:rPr lang="en-US" sz="1200" b="0" dirty="0">
                <a:solidFill>
                  <a:schemeClr val="tx1"/>
                </a:solidFill>
                <a:effectLst/>
                <a:latin typeface="+mn-lt"/>
                <a:ea typeface="Times New Roman" panose="02020603050405020304" pitchFamily="18" charset="0"/>
              </a:rPr>
              <a:t>Reminder on preferred day of the week per SWG:</a:t>
            </a:r>
            <a:endParaRPr lang="en-US" sz="1200" b="0" dirty="0">
              <a:solidFill>
                <a:schemeClr val="tx1"/>
              </a:solidFill>
              <a:effectLst/>
              <a:latin typeface="+mn-lt"/>
              <a:ea typeface="Calibri" panose="020F0502020204030204" pitchFamily="34" charset="0"/>
            </a:endParaRP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Monday – Audio SWG</a:t>
            </a:r>
            <a:endParaRPr lang="en-US" sz="1200" b="0" dirty="0">
              <a:solidFill>
                <a:schemeClr val="tx1"/>
              </a:solidFill>
              <a:effectLst/>
              <a:latin typeface="+mn-lt"/>
              <a:ea typeface="Calibri" panose="020F0502020204030204" pitchFamily="34" charset="0"/>
            </a:endParaRP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Tuesday – Video SWG</a:t>
            </a:r>
            <a:endParaRPr lang="en-US" sz="1200" b="0" dirty="0">
              <a:solidFill>
                <a:schemeClr val="tx1"/>
              </a:solidFill>
              <a:effectLst/>
              <a:latin typeface="+mn-lt"/>
              <a:ea typeface="Calibri" panose="020F0502020204030204" pitchFamily="34" charset="0"/>
            </a:endParaRP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Wednesday – RTC SWG</a:t>
            </a:r>
            <a:endParaRPr lang="en-US" sz="1200" b="0" dirty="0">
              <a:solidFill>
                <a:schemeClr val="tx1"/>
              </a:solidFill>
              <a:effectLst/>
              <a:latin typeface="+mn-lt"/>
              <a:ea typeface="Calibri" panose="020F0502020204030204" pitchFamily="34" charset="0"/>
            </a:endParaRP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Thursday – MBS SWG</a:t>
            </a:r>
            <a:endParaRPr lang="en-US" sz="1200" b="0" dirty="0">
              <a:solidFill>
                <a:schemeClr val="tx1"/>
              </a:solidFill>
              <a:effectLst/>
              <a:latin typeface="+mn-lt"/>
              <a:ea typeface="Calibri" panose="020F0502020204030204" pitchFamily="34" charset="0"/>
            </a:endParaRPr>
          </a:p>
          <a:p>
            <a:pPr marL="742950" marR="0" lvl="1" indent="-285750">
              <a:spcBef>
                <a:spcPts val="0"/>
              </a:spcBef>
              <a:spcAft>
                <a:spcPts val="0"/>
              </a:spcAft>
              <a:buFont typeface="+mj-lt"/>
              <a:buAutoNum type="alphaLcPeriod"/>
            </a:pPr>
            <a:r>
              <a:rPr lang="en-US" sz="1200" b="0" dirty="0">
                <a:solidFill>
                  <a:schemeClr val="tx1"/>
                </a:solidFill>
                <a:effectLst/>
                <a:latin typeface="+mn-lt"/>
                <a:ea typeface="Times New Roman" panose="02020603050405020304" pitchFamily="18" charset="0"/>
              </a:rPr>
              <a:t>Friday –  Audio SWG</a:t>
            </a:r>
            <a:endParaRPr lang="en-US" sz="2400" b="0" dirty="0">
              <a:solidFill>
                <a:schemeClr val="tx1"/>
              </a:solidFill>
              <a:latin typeface="+mn-lt"/>
            </a:endParaRPr>
          </a:p>
        </p:txBody>
      </p:sp>
    </p:spTree>
    <p:extLst>
      <p:ext uri="{BB962C8B-B14F-4D97-AF65-F5344CB8AC3E}">
        <p14:creationId xmlns:p14="http://schemas.microsoft.com/office/powerpoint/2010/main" val="2414503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Contact points for ISO/IEC SC29 and Sync on 6G for media</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3231654"/>
          </a:xfrm>
          <a:prstGeom prst="rect">
            <a:avLst/>
          </a:prstGeom>
          <a:noFill/>
        </p:spPr>
        <p:txBody>
          <a:bodyPr wrap="square">
            <a:spAutoFit/>
          </a:bodyPr>
          <a:lstStyle/>
          <a:p>
            <a:pPr marL="0" marR="0">
              <a:spcBef>
                <a:spcPts val="0"/>
              </a:spcBef>
              <a:spcAft>
                <a:spcPts val="0"/>
              </a:spcAft>
            </a:pPr>
            <a:r>
              <a:rPr lang="en-US" sz="1200" b="0" dirty="0">
                <a:solidFill>
                  <a:schemeClr val="tx1"/>
                </a:solidFill>
                <a:effectLst/>
                <a:latin typeface="+mn-lt"/>
                <a:ea typeface="Calibri" panose="020F0502020204030204" pitchFamily="34" charset="0"/>
              </a:rPr>
              <a:t>On </a:t>
            </a:r>
            <a:r>
              <a:rPr lang="en-US" sz="1200" b="0" dirty="0">
                <a:solidFill>
                  <a:schemeClr val="tx1"/>
                </a:solidFill>
                <a:effectLst/>
                <a:latin typeface="+mn-lt"/>
                <a:ea typeface="Calibri" panose="020F0502020204030204" pitchFamily="34" charset="0"/>
                <a:hlinkClick r:id="rId3"/>
              </a:rPr>
              <a:t>https://www.3gpp.org/about-us/liaisons-statements</a:t>
            </a:r>
            <a:br>
              <a:rPr lang="en-US" sz="1200" b="0" dirty="0">
                <a:solidFill>
                  <a:schemeClr val="tx1"/>
                </a:solidFill>
                <a:effectLst/>
                <a:latin typeface="+mn-lt"/>
                <a:ea typeface="Calibri" panose="020F0502020204030204" pitchFamily="34" charset="0"/>
              </a:rPr>
            </a:br>
            <a:endParaRPr lang="en-US" sz="1200" b="0" dirty="0">
              <a:solidFill>
                <a:schemeClr val="tx1"/>
              </a:solidFill>
              <a:effectLst/>
              <a:latin typeface="+mn-lt"/>
              <a:ea typeface="Calibri" panose="020F0502020204030204" pitchFamily="34" charset="0"/>
            </a:endParaRPr>
          </a:p>
          <a:p>
            <a:pPr marL="0" marR="0">
              <a:spcBef>
                <a:spcPts val="0"/>
              </a:spcBef>
              <a:spcAft>
                <a:spcPts val="0"/>
              </a:spcAft>
            </a:pPr>
            <a:endParaRPr lang="en-US" sz="1200" b="0" dirty="0">
              <a:solidFill>
                <a:schemeClr val="tx1"/>
              </a:solidFill>
              <a:latin typeface="+mn-lt"/>
              <a:ea typeface="Calibri" panose="020F0502020204030204" pitchFamily="34" charset="0"/>
            </a:endParaRPr>
          </a:p>
          <a:p>
            <a:pPr marL="0" marR="0">
              <a:spcBef>
                <a:spcPts val="0"/>
              </a:spcBef>
              <a:spcAft>
                <a:spcPts val="0"/>
              </a:spcAft>
            </a:pPr>
            <a:r>
              <a:rPr lang="en-US" sz="1200" b="0" dirty="0">
                <a:solidFill>
                  <a:schemeClr val="tx1"/>
                </a:solidFill>
                <a:effectLst/>
                <a:latin typeface="+mn-lt"/>
                <a:ea typeface="Calibri" panose="020F0502020204030204" pitchFamily="34" charset="0"/>
              </a:rPr>
              <a:t>Current contact points indicate:</a:t>
            </a:r>
          </a:p>
          <a:p>
            <a:pPr marL="0" marR="0">
              <a:spcBef>
                <a:spcPts val="0"/>
              </a:spcBef>
              <a:spcAft>
                <a:spcPts val="0"/>
              </a:spcAft>
            </a:pPr>
            <a:endParaRPr lang="en-US" sz="1200" b="0" dirty="0">
              <a:solidFill>
                <a:schemeClr val="tx1"/>
              </a:solidFill>
              <a:latin typeface="+mn-lt"/>
              <a:ea typeface="Calibri" panose="020F0502020204030204" pitchFamily="34" charset="0"/>
            </a:endParaRPr>
          </a:p>
          <a:p>
            <a:pPr marL="0" marR="0">
              <a:spcBef>
                <a:spcPts val="0"/>
              </a:spcBef>
              <a:spcAft>
                <a:spcPts val="0"/>
              </a:spcAft>
            </a:pPr>
            <a:endParaRPr lang="en-US" sz="1200" b="0" dirty="0">
              <a:solidFill>
                <a:schemeClr val="tx1"/>
              </a:solidFill>
              <a:effectLst/>
              <a:latin typeface="+mn-lt"/>
              <a:ea typeface="Calibri" panose="020F0502020204030204" pitchFamily="34" charset="0"/>
            </a:endParaRPr>
          </a:p>
          <a:p>
            <a:pPr marL="0" marR="0">
              <a:spcBef>
                <a:spcPts val="0"/>
              </a:spcBef>
              <a:spcAft>
                <a:spcPts val="0"/>
              </a:spcAft>
            </a:pPr>
            <a:endParaRPr lang="en-US" sz="1200" b="0" dirty="0">
              <a:solidFill>
                <a:schemeClr val="tx1"/>
              </a:solidFill>
              <a:latin typeface="+mn-lt"/>
              <a:ea typeface="Calibri" panose="020F0502020204030204" pitchFamily="34" charset="0"/>
            </a:endParaRPr>
          </a:p>
          <a:p>
            <a:pPr marL="0" marR="0">
              <a:spcBef>
                <a:spcPts val="0"/>
              </a:spcBef>
              <a:spcAft>
                <a:spcPts val="0"/>
              </a:spcAft>
            </a:pPr>
            <a:endParaRPr lang="en-US" sz="1200" b="0" dirty="0">
              <a:solidFill>
                <a:schemeClr val="tx1"/>
              </a:solidFill>
              <a:effectLst/>
              <a:latin typeface="+mn-lt"/>
              <a:ea typeface="Calibri" panose="020F0502020204030204" pitchFamily="34" charset="0"/>
            </a:endParaRPr>
          </a:p>
          <a:p>
            <a:pPr marL="0" marR="0">
              <a:spcBef>
                <a:spcPts val="0"/>
              </a:spcBef>
              <a:spcAft>
                <a:spcPts val="0"/>
              </a:spcAft>
            </a:pPr>
            <a:endParaRPr lang="en-US" sz="1200" b="0" dirty="0">
              <a:solidFill>
                <a:schemeClr val="tx1"/>
              </a:solidFill>
              <a:latin typeface="+mn-lt"/>
              <a:ea typeface="Calibri" panose="020F0502020204030204" pitchFamily="34" charset="0"/>
            </a:endParaRPr>
          </a:p>
          <a:p>
            <a:pPr marL="0" marR="0">
              <a:spcBef>
                <a:spcPts val="0"/>
              </a:spcBef>
              <a:spcAft>
                <a:spcPts val="0"/>
              </a:spcAft>
            </a:pPr>
            <a:endParaRPr lang="en-US" sz="1200" b="0" dirty="0">
              <a:solidFill>
                <a:schemeClr val="tx1"/>
              </a:solidFill>
              <a:effectLst/>
              <a:latin typeface="+mn-lt"/>
              <a:ea typeface="Calibri" panose="020F0502020204030204" pitchFamily="34" charset="0"/>
            </a:endParaRPr>
          </a:p>
          <a:p>
            <a:pPr marL="0" marR="0">
              <a:spcBef>
                <a:spcPts val="0"/>
              </a:spcBef>
              <a:spcAft>
                <a:spcPts val="0"/>
              </a:spcAft>
            </a:pPr>
            <a:endParaRPr lang="en-US" sz="1200" b="0" dirty="0">
              <a:solidFill>
                <a:schemeClr val="tx1"/>
              </a:solidFill>
              <a:latin typeface="+mn-lt"/>
              <a:ea typeface="Calibri" panose="020F0502020204030204" pitchFamily="34" charset="0"/>
            </a:endParaRPr>
          </a:p>
          <a:p>
            <a:pPr marL="0" marR="0">
              <a:spcBef>
                <a:spcPts val="0"/>
              </a:spcBef>
              <a:spcAft>
                <a:spcPts val="0"/>
              </a:spcAft>
            </a:pPr>
            <a:r>
              <a:rPr lang="en-US" sz="1200" b="0" dirty="0">
                <a:solidFill>
                  <a:schemeClr val="tx1"/>
                </a:solidFill>
                <a:effectLst/>
                <a:latin typeface="+mn-lt"/>
                <a:ea typeface="Calibri" panose="020F0502020204030204" pitchFamily="34" charset="0"/>
              </a:rPr>
              <a:t>Let’s inform SC29 secretariat that Mary-Luc Champel is sole contact point, while LSs should be sent to the 3GPP liaison coordinator: </a:t>
            </a:r>
            <a:r>
              <a:rPr lang="en-US" sz="1200" b="0" dirty="0">
                <a:solidFill>
                  <a:schemeClr val="tx1"/>
                </a:solidFill>
                <a:effectLst/>
                <a:latin typeface="+mn-lt"/>
                <a:ea typeface="Calibri" panose="020F0502020204030204" pitchFamily="34" charset="0"/>
                <a:hlinkClick r:id="rId4"/>
              </a:rPr>
              <a:t>3gppliaison@etsi.org</a:t>
            </a:r>
            <a:r>
              <a:rPr lang="en-US" sz="1200" b="0" dirty="0">
                <a:solidFill>
                  <a:schemeClr val="tx1"/>
                </a:solidFill>
                <a:effectLst/>
                <a:latin typeface="+mn-lt"/>
                <a:ea typeface="Calibri" panose="020F0502020204030204" pitchFamily="34" charset="0"/>
              </a:rPr>
              <a:t> cc SA4 secretary, SA4 chair and contact point.</a:t>
            </a:r>
          </a:p>
          <a:p>
            <a:pPr marL="0" marR="0">
              <a:spcBef>
                <a:spcPts val="0"/>
              </a:spcBef>
              <a:spcAft>
                <a:spcPts val="0"/>
              </a:spcAft>
            </a:pPr>
            <a:endParaRPr lang="en-US" sz="1200" b="0" dirty="0">
              <a:solidFill>
                <a:schemeClr val="tx1"/>
              </a:solidFill>
              <a:latin typeface="+mn-lt"/>
              <a:ea typeface="Calibri" panose="020F0502020204030204" pitchFamily="34" charset="0"/>
            </a:endParaRPr>
          </a:p>
          <a:p>
            <a:pPr marL="0" marR="0">
              <a:spcBef>
                <a:spcPts val="0"/>
              </a:spcBef>
              <a:spcAft>
                <a:spcPts val="0"/>
              </a:spcAft>
            </a:pPr>
            <a:r>
              <a:rPr lang="en-US" sz="1200" b="0" dirty="0">
                <a:solidFill>
                  <a:schemeClr val="tx1"/>
                </a:solidFill>
                <a:effectLst/>
                <a:latin typeface="+mn-lt"/>
                <a:ea typeface="Calibri" panose="020F0502020204030204" pitchFamily="34" charset="0"/>
              </a:rPr>
              <a:t>Also, let’s discuss if it’s time to inform SC29 about the 3GPP 6G Timeline, 6G use case definition and plan 6G media requirements coordination.</a:t>
            </a:r>
          </a:p>
          <a:p>
            <a:pPr marL="0" marR="0">
              <a:spcBef>
                <a:spcPts val="0"/>
              </a:spcBef>
              <a:spcAft>
                <a:spcPts val="0"/>
              </a:spcAft>
            </a:pPr>
            <a:endParaRPr lang="en-US" sz="2400" b="0" dirty="0">
              <a:solidFill>
                <a:schemeClr val="tx1"/>
              </a:solidFill>
              <a:latin typeface="+mn-lt"/>
            </a:endParaRPr>
          </a:p>
        </p:txBody>
      </p:sp>
      <p:pic>
        <p:nvPicPr>
          <p:cNvPr id="6" name="Picture 5">
            <a:extLst>
              <a:ext uri="{FF2B5EF4-FFF2-40B4-BE49-F238E27FC236}">
                <a16:creationId xmlns:a16="http://schemas.microsoft.com/office/drawing/2014/main" id="{660EF962-58F9-760C-C2C5-6C23D8C31990}"/>
              </a:ext>
            </a:extLst>
          </p:cNvPr>
          <p:cNvPicPr>
            <a:picLocks noChangeAspect="1"/>
          </p:cNvPicPr>
          <p:nvPr/>
        </p:nvPicPr>
        <p:blipFill>
          <a:blip r:embed="rId5"/>
          <a:stretch>
            <a:fillRect/>
          </a:stretch>
        </p:blipFill>
        <p:spPr>
          <a:xfrm>
            <a:off x="3287688" y="1486971"/>
            <a:ext cx="7573158" cy="1839762"/>
          </a:xfrm>
          <a:prstGeom prst="rect">
            <a:avLst/>
          </a:prstGeom>
        </p:spPr>
      </p:pic>
    </p:spTree>
    <p:extLst>
      <p:ext uri="{BB962C8B-B14F-4D97-AF65-F5344CB8AC3E}">
        <p14:creationId xmlns:p14="http://schemas.microsoft.com/office/powerpoint/2010/main" val="1310245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ACEED66-FF88-4A70-A1A4-57E9B63A1F2C}"/>
              </a:ext>
            </a:extLst>
          </p:cNvPr>
          <p:cNvSpPr>
            <a:spLocks noGrp="1"/>
          </p:cNvSpPr>
          <p:nvPr>
            <p:ph type="title"/>
          </p:nvPr>
        </p:nvSpPr>
        <p:spPr/>
        <p:txBody>
          <a:bodyPr/>
          <a:lstStyle/>
          <a:p>
            <a:r>
              <a:rPr lang="sv-SE" dirty="0"/>
              <a:t>SA4 calendar - 2024</a:t>
            </a:r>
          </a:p>
        </p:txBody>
      </p:sp>
      <p:sp>
        <p:nvSpPr>
          <p:cNvPr id="7" name="Content Placeholder 6">
            <a:extLst>
              <a:ext uri="{FF2B5EF4-FFF2-40B4-BE49-F238E27FC236}">
                <a16:creationId xmlns:a16="http://schemas.microsoft.com/office/drawing/2014/main" id="{25565F96-112B-4BE6-9572-C65D6BF76F7C}"/>
              </a:ext>
            </a:extLst>
          </p:cNvPr>
          <p:cNvSpPr>
            <a:spLocks noGrp="1"/>
          </p:cNvSpPr>
          <p:nvPr>
            <p:ph idx="1"/>
          </p:nvPr>
        </p:nvSpPr>
        <p:spPr/>
        <p:txBody>
          <a:bodyPr/>
          <a:lstStyle/>
          <a:p>
            <a:pPr marL="0" indent="0">
              <a:buNone/>
            </a:pPr>
            <a:endParaRPr lang="fr-FR" dirty="0"/>
          </a:p>
          <a:p>
            <a:endParaRPr lang="en-US" dirty="0"/>
          </a:p>
        </p:txBody>
      </p:sp>
      <p:graphicFrame>
        <p:nvGraphicFramePr>
          <p:cNvPr id="2" name="Table 1">
            <a:extLst>
              <a:ext uri="{FF2B5EF4-FFF2-40B4-BE49-F238E27FC236}">
                <a16:creationId xmlns:a16="http://schemas.microsoft.com/office/drawing/2014/main" id="{8F94D38C-B54C-FB90-084E-9FA4E4330FBF}"/>
              </a:ext>
            </a:extLst>
          </p:cNvPr>
          <p:cNvGraphicFramePr>
            <a:graphicFrameLocks noGrp="1"/>
          </p:cNvGraphicFramePr>
          <p:nvPr>
            <p:extLst>
              <p:ext uri="{D42A27DB-BD31-4B8C-83A1-F6EECF244321}">
                <p14:modId xmlns:p14="http://schemas.microsoft.com/office/powerpoint/2010/main" val="3673534720"/>
              </p:ext>
            </p:extLst>
          </p:nvPr>
        </p:nvGraphicFramePr>
        <p:xfrm>
          <a:off x="2111398" y="1767719"/>
          <a:ext cx="7559675" cy="2753136"/>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Remaining 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20-24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TTA, Venue: </a:t>
                      </a:r>
                      <a:r>
                        <a:rPr lang="en-US" sz="1400" b="0" u="none" dirty="0" err="1">
                          <a:solidFill>
                            <a:schemeClr val="tx1"/>
                          </a:solidFill>
                          <a:latin typeface="+mn-lt"/>
                          <a:cs typeface="Arial" panose="020B0604020202020204" pitchFamily="34" charset="0"/>
                        </a:rPr>
                        <a:t>Jeju</a:t>
                      </a:r>
                      <a:r>
                        <a:rPr lang="en-US" sz="1400" b="0" u="none" dirty="0">
                          <a:solidFill>
                            <a:schemeClr val="tx1"/>
                          </a:solidFill>
                          <a:latin typeface="+mn-lt"/>
                          <a:cs typeface="Arial" panose="020B0604020202020204" pitchFamily="34" charset="0"/>
                        </a:rPr>
                        <a:t>, South Korea</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19-23 August 2024</a:t>
                      </a:r>
                    </a:p>
                    <a:p>
                      <a:pPr marL="0" marR="0" indent="0">
                        <a:spcBef>
                          <a:spcPts val="0"/>
                        </a:spcBef>
                        <a:spcAft>
                          <a:spcPts val="0"/>
                        </a:spcAft>
                        <a:buFontTx/>
                        <a:buNone/>
                      </a:pPr>
                      <a:r>
                        <a:rPr lang="en-US" sz="1400" u="none" dirty="0">
                          <a:solidFill>
                            <a:schemeClr val="tx1"/>
                          </a:solidFill>
                          <a:effectLst/>
                          <a:latin typeface="+mn-lt"/>
                          <a:ea typeface="Calibri" panose="020F0502020204030204" pitchFamily="34" charset="0"/>
                          <a:cs typeface="Arial" panose="020B0604020202020204" pitchFamily="34" charset="0"/>
                        </a:rPr>
                        <a:t>Note: agreement to have NO SA4 meetings in August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18-22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ATIS, Venue: Orlando, Florida, USA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1423458044"/>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ACEED66-FF88-4A70-A1A4-57E9B63A1F2C}"/>
              </a:ext>
            </a:extLst>
          </p:cNvPr>
          <p:cNvSpPr>
            <a:spLocks noGrp="1"/>
          </p:cNvSpPr>
          <p:nvPr>
            <p:ph type="title"/>
          </p:nvPr>
        </p:nvSpPr>
        <p:spPr/>
        <p:txBody>
          <a:bodyPr/>
          <a:lstStyle/>
          <a:p>
            <a:r>
              <a:rPr lang="sv-SE" dirty="0"/>
              <a:t>SA4 calendar - 2025</a:t>
            </a:r>
          </a:p>
        </p:txBody>
      </p:sp>
      <p:sp>
        <p:nvSpPr>
          <p:cNvPr id="2" name="TextBox 1">
            <a:extLst>
              <a:ext uri="{FF2B5EF4-FFF2-40B4-BE49-F238E27FC236}">
                <a16:creationId xmlns:a16="http://schemas.microsoft.com/office/drawing/2014/main" id="{AD92F84E-654F-3BE4-985D-3BEA15780854}"/>
              </a:ext>
            </a:extLst>
          </p:cNvPr>
          <p:cNvSpPr txBox="1"/>
          <p:nvPr/>
        </p:nvSpPr>
        <p:spPr>
          <a:xfrm>
            <a:off x="1271464" y="5805264"/>
            <a:ext cx="9721080" cy="461665"/>
          </a:xfrm>
          <a:prstGeom prst="rect">
            <a:avLst/>
          </a:prstGeom>
          <a:noFill/>
        </p:spPr>
        <p:txBody>
          <a:bodyPr wrap="square" rtlCol="0">
            <a:spAutoFit/>
          </a:bodyPr>
          <a:lstStyle/>
          <a:p>
            <a:r>
              <a:rPr lang="en-US" sz="1200" dirty="0">
                <a:solidFill>
                  <a:schemeClr val="tx1"/>
                </a:solidFill>
              </a:rPr>
              <a:t>Note: </a:t>
            </a:r>
            <a:r>
              <a:rPr lang="en-US" sz="1200" b="0" dirty="0">
                <a:solidFill>
                  <a:schemeClr val="tx1"/>
                </a:solidFill>
              </a:rPr>
              <a:t>In case hosting offers are received from individual companies or other organizations, these offers would need to be worked into the overall plan. I.e., these offers would NOT entail additional F2F meetings.</a:t>
            </a:r>
            <a:endParaRPr lang="en-US" sz="1200" dirty="0">
              <a:solidFill>
                <a:schemeClr val="tx1"/>
              </a:solidFill>
            </a:endParaRPr>
          </a:p>
        </p:txBody>
      </p:sp>
      <p:graphicFrame>
        <p:nvGraphicFramePr>
          <p:cNvPr id="5" name="Table 4">
            <a:extLst>
              <a:ext uri="{FF2B5EF4-FFF2-40B4-BE49-F238E27FC236}">
                <a16:creationId xmlns:a16="http://schemas.microsoft.com/office/drawing/2014/main" id="{0A98CF69-CE64-1D04-9D63-D3FA8029DFFA}"/>
              </a:ext>
            </a:extLst>
          </p:cNvPr>
          <p:cNvGraphicFramePr>
            <a:graphicFrameLocks noGrp="1"/>
          </p:cNvGraphicFramePr>
          <p:nvPr>
            <p:extLst>
              <p:ext uri="{D42A27DB-BD31-4B8C-83A1-F6EECF244321}">
                <p14:modId xmlns:p14="http://schemas.microsoft.com/office/powerpoint/2010/main" val="2002576245"/>
              </p:ext>
            </p:extLst>
          </p:nvPr>
        </p:nvGraphicFramePr>
        <p:xfrm>
          <a:off x="2207568" y="914401"/>
          <a:ext cx="7559675" cy="4818856"/>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60685">
                <a:tc>
                  <a:txBody>
                    <a:bodyPr/>
                    <a:lstStyle/>
                    <a:p>
                      <a:pPr marL="36000">
                        <a:lnSpc>
                          <a:spcPct val="90000"/>
                        </a:lnSpc>
                      </a:pPr>
                      <a:r>
                        <a:rPr lang="fi-FI" sz="1400" dirty="0"/>
                        <a:t>Meetings in 2025</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12743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SA4#131</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17-21 Feb. 2025</a:t>
                      </a:r>
                    </a:p>
                    <a:p>
                      <a:pPr marL="0" marR="0">
                        <a:spcBef>
                          <a:spcPts val="0"/>
                        </a:spcBef>
                        <a:spcAft>
                          <a:spcPts val="0"/>
                        </a:spcAft>
                      </a:pPr>
                      <a:r>
                        <a:rPr lang="en-US" sz="1400" u="sng"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u="sng" dirty="0">
                          <a:solidFill>
                            <a:srgbClr val="FF0000"/>
                          </a:solidFill>
                          <a:effectLst/>
                          <a:latin typeface="+mn-lt"/>
                          <a:ea typeface="Calibri" panose="020F0502020204030204" pitchFamily="34" charset="0"/>
                          <a:cs typeface="Arial" panose="020B0604020202020204" pitchFamily="34" charset="0"/>
                        </a:rPr>
                        <a:t>F2F: 10-14 Feb.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endParaRPr lang="en-US" sz="1400" b="0" u="none" dirty="0">
                        <a:solidFill>
                          <a:schemeClr val="tx1"/>
                        </a:solidFill>
                        <a:latin typeface="+mn-lt"/>
                        <a:cs typeface="Arial" panose="020B0604020202020204" pitchFamily="34" charset="0"/>
                      </a:endParaRP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sng" dirty="0">
                          <a:solidFill>
                            <a:srgbClr val="FF0000"/>
                          </a:solidFill>
                          <a:latin typeface="+mn-lt"/>
                          <a:cs typeface="Arial" panose="020B0604020202020204" pitchFamily="34" charset="0"/>
                        </a:rPr>
                        <a:t>Host: ETSI, Venue: Sophia-Antipolis, France</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sng" dirty="0">
                          <a:solidFill>
                            <a:srgbClr val="FF0000"/>
                          </a:solidFill>
                          <a:latin typeface="+mn-lt"/>
                          <a:cs typeface="Arial" panose="020B0604020202020204" pitchFamily="34" charset="0"/>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EBU, Venue: Geneva, Switzerland</a:t>
                      </a:r>
                    </a:p>
                  </a:txBody>
                  <a:tcPr marL="91429" marR="91429" marT="45667" marB="45667" anchor="ctr"/>
                </a:tc>
                <a:extLst>
                  <a:ext uri="{0D108BD9-81ED-4DB2-BD59-A6C34878D82A}">
                    <a16:rowId xmlns:a16="http://schemas.microsoft.com/office/drawing/2014/main" val="10002"/>
                  </a:ext>
                </a:extLst>
              </a:tr>
              <a:tr h="74965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SA4#131e-bis </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7-11 Apr. 2025</a:t>
                      </a:r>
                    </a:p>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Note: dates TBC depending on MPEG#150 exact dates.</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709129">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SA4#132</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19-23 May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Japan</a:t>
                      </a:r>
                    </a:p>
                  </a:txBody>
                  <a:tcPr marL="91429" marR="91429" marT="45667" marB="45667" anchor="ctr"/>
                </a:tc>
                <a:extLst>
                  <a:ext uri="{0D108BD9-81ED-4DB2-BD59-A6C34878D82A}">
                    <a16:rowId xmlns:a16="http://schemas.microsoft.com/office/drawing/2014/main" val="10004"/>
                  </a:ext>
                </a:extLst>
              </a:tr>
              <a:tr h="91595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SA4#133e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21-25 Jul. 2025</a:t>
                      </a:r>
                    </a:p>
                    <a:p>
                      <a:pPr marL="0" marR="0" indent="0">
                        <a:spcBef>
                          <a:spcPts val="0"/>
                        </a:spcBef>
                        <a:spcAft>
                          <a:spcPts val="0"/>
                        </a:spcAft>
                        <a:buFontTx/>
                        <a:buNone/>
                      </a:pPr>
                      <a:r>
                        <a:rPr lang="en-US" sz="1400" u="none" dirty="0">
                          <a:solidFill>
                            <a:schemeClr val="tx1"/>
                          </a:solidFill>
                          <a:effectLst/>
                          <a:latin typeface="+mn-lt"/>
                          <a:ea typeface="Calibri" panose="020F0502020204030204" pitchFamily="34" charset="0"/>
                          <a:cs typeface="Arial" panose="020B0604020202020204" pitchFamily="34" charset="0"/>
                        </a:rPr>
                        <a:t>Note: agreement to have NO SA4 meetings in August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709129">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SA4#134</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17-21 Nov.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North-America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820334444"/>
      </p:ext>
    </p:extLst>
  </p:cSld>
  <p:clrMapOvr>
    <a:masterClrMapping/>
  </p:clrMapOvr>
  <p:transition>
    <p:wipe dir="r"/>
  </p:transition>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13706</TotalTime>
  <Pages>15</Pages>
  <Words>1236</Words>
  <Application>Microsoft Office PowerPoint</Application>
  <PresentationFormat>Widescreen</PresentationFormat>
  <Paragraphs>148</Paragraphs>
  <Slides>10</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Arial</vt:lpstr>
      <vt:lpstr>Calibri</vt:lpstr>
      <vt:lpstr>Calibri Light</vt:lpstr>
      <vt:lpstr>Rotis Sans Serif for Nokia</vt:lpstr>
      <vt:lpstr>Times New Roman</vt:lpstr>
      <vt:lpstr>Blank Presentation A4</vt:lpstr>
      <vt:lpstr>Office Theme</vt:lpstr>
      <vt:lpstr>PowerPoint Presentation</vt:lpstr>
      <vt:lpstr>A.I.3 - Call for IPRs </vt:lpstr>
      <vt:lpstr>A.I.3 - Statement regarding competition law</vt:lpstr>
      <vt:lpstr>A.I. 6 - Issues for immediate attention</vt:lpstr>
      <vt:lpstr>SA4 leadership and subgroups</vt:lpstr>
      <vt:lpstr>SWG Ad Hoc Telcos</vt:lpstr>
      <vt:lpstr>Contact points for ISO/IEC SC29 and Sync on 6G for media</vt:lpstr>
      <vt:lpstr>SA4 calendar - 2024</vt:lpstr>
      <vt:lpstr>SA4 calendar - 2025</vt:lpstr>
      <vt:lpstr>SA4 calendar – 2026 (To be discussed)</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557</cp:revision>
  <cp:lastPrinted>1999-04-27T06:51:51Z</cp:lastPrinted>
  <dcterms:created xsi:type="dcterms:W3CDTF">2002-09-29T21:39:56Z</dcterms:created>
  <dcterms:modified xsi:type="dcterms:W3CDTF">2024-04-08T12:09:35Z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