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4572" r:id="rId5"/>
  </p:sldMasterIdLst>
  <p:notesMasterIdLst>
    <p:notesMasterId r:id="rId13"/>
  </p:notesMasterIdLst>
  <p:handoutMasterIdLst>
    <p:handoutMasterId r:id="rId14"/>
  </p:handoutMasterIdLst>
  <p:sldIdLst>
    <p:sldId id="256" r:id="rId6"/>
    <p:sldId id="774" r:id="rId7"/>
    <p:sldId id="260" r:id="rId8"/>
    <p:sldId id="259" r:id="rId9"/>
    <p:sldId id="258" r:id="rId10"/>
    <p:sldId id="758" r:id="rId11"/>
    <p:sldId id="769" r:id="rId12"/>
  </p:sldIdLst>
  <p:sldSz cx="12192000" cy="6858000"/>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FFCCCC"/>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54" autoAdjust="0"/>
    <p:restoredTop sz="94172" autoAdjust="0"/>
  </p:normalViewPr>
  <p:slideViewPr>
    <p:cSldViewPr>
      <p:cViewPr varScale="1">
        <p:scale>
          <a:sx n="78" d="100"/>
          <a:sy n="78" d="100"/>
        </p:scale>
        <p:origin x="802" y="20"/>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339725" y="844550"/>
            <a:ext cx="604996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xfrm>
            <a:off x="339725" y="844550"/>
            <a:ext cx="6049963" cy="3403600"/>
          </a:xfrm>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64357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xfrm>
            <a:off x="339725" y="844550"/>
            <a:ext cx="6049963" cy="3403600"/>
          </a:xfrm>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xfrm>
            <a:off x="339725" y="844550"/>
            <a:ext cx="6049963" cy="3403600"/>
          </a:xfrm>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042703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12" indent="0" algn="ctr">
              <a:buNone/>
              <a:defRPr/>
            </a:lvl2pPr>
            <a:lvl3pPr marL="914423" indent="0" algn="ctr">
              <a:buNone/>
              <a:defRPr/>
            </a:lvl3pPr>
            <a:lvl4pPr marL="1371634" indent="0" algn="ctr">
              <a:buNone/>
              <a:defRPr/>
            </a:lvl4pPr>
            <a:lvl5pPr marL="1828846" indent="0" algn="ctr">
              <a:buNone/>
              <a:defRPr/>
            </a:lvl5pPr>
            <a:lvl6pPr marL="2286057" indent="0" algn="ctr">
              <a:buNone/>
              <a:defRPr/>
            </a:lvl6pPr>
            <a:lvl7pPr marL="2743269" indent="0" algn="ctr">
              <a:buNone/>
              <a:defRPr/>
            </a:lvl7pPr>
            <a:lvl8pPr marL="3200480" indent="0" algn="ctr">
              <a:buNone/>
              <a:defRPr/>
            </a:lvl8pPr>
            <a:lvl9pPr marL="3657691"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62646" y="228600"/>
            <a:ext cx="2766646"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2709" y="228600"/>
            <a:ext cx="8112369"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70240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165372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6141618"/>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351805839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177973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350797054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247"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247" y="2906713"/>
            <a:ext cx="10363200" cy="1500187"/>
          </a:xfrm>
        </p:spPr>
        <p:txBody>
          <a:bodyPr anchor="b"/>
          <a:lstStyle>
            <a:lvl1pPr marL="0" indent="0">
              <a:buNone/>
              <a:defRPr sz="2000"/>
            </a:lvl1pPr>
            <a:lvl2pPr marL="457212" indent="0">
              <a:buNone/>
              <a:defRPr sz="1800"/>
            </a:lvl2pPr>
            <a:lvl3pPr marL="914423" indent="0">
              <a:buNone/>
              <a:defRPr sz="1600"/>
            </a:lvl3pPr>
            <a:lvl4pPr marL="1371634" indent="0">
              <a:buNone/>
              <a:defRPr sz="1400"/>
            </a:lvl4pPr>
            <a:lvl5pPr marL="1828846" indent="0">
              <a:buNone/>
              <a:defRPr sz="1400"/>
            </a:lvl5pPr>
            <a:lvl6pPr marL="2286057" indent="0">
              <a:buNone/>
              <a:defRPr sz="1400"/>
            </a:lvl6pPr>
            <a:lvl7pPr marL="2743269" indent="0">
              <a:buNone/>
              <a:defRPr sz="1400"/>
            </a:lvl7pPr>
            <a:lvl8pPr marL="3200480" indent="0">
              <a:buNone/>
              <a:defRPr sz="1400"/>
            </a:lvl8pPr>
            <a:lvl9pPr marL="3657691"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2708"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9784" y="1143000"/>
            <a:ext cx="5439508"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5" y="1535113"/>
            <a:ext cx="5388708" cy="63976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5"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247"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386" y="273055"/>
            <a:ext cx="681501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3"/>
            <a:ext cx="4011247" cy="4691063"/>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lvl="0"/>
            <a:endParaRPr lang="en-US" noProof="0"/>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12" indent="0">
              <a:buNone/>
              <a:defRPr sz="1200"/>
            </a:lvl2pPr>
            <a:lvl3pPr marL="914423" indent="0">
              <a:buNone/>
              <a:defRPr sz="1000"/>
            </a:lvl3pPr>
            <a:lvl4pPr marL="1371634" indent="0">
              <a:buNone/>
              <a:defRPr sz="900"/>
            </a:lvl4pPr>
            <a:lvl5pPr marL="1828846" indent="0">
              <a:buNone/>
              <a:defRPr sz="900"/>
            </a:lvl5pPr>
            <a:lvl6pPr marL="2286057" indent="0">
              <a:buNone/>
              <a:defRPr sz="900"/>
            </a:lvl6pPr>
            <a:lvl7pPr marL="2743269" indent="0">
              <a:buNone/>
              <a:defRPr sz="900"/>
            </a:lvl7pPr>
            <a:lvl8pPr marL="3200480" indent="0">
              <a:buNone/>
              <a:defRPr sz="900"/>
            </a:lvl8pPr>
            <a:lvl9pPr marL="3657691"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562708" y="228600"/>
            <a:ext cx="1102750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9566034" y="6124575"/>
            <a:ext cx="212187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sz="4401"/>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562710" y="1143000"/>
            <a:ext cx="1106658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6"/>
            <a:ext cx="12192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19"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12"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23"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34"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46" algn="ctr" defTabSz="762019"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95" indent="-280995" algn="l" defTabSz="762019"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67" indent="-195268" algn="l" defTabSz="762019"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92" indent="-195268" algn="l" defTabSz="762019"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5033" indent="-277820" algn="l" defTabSz="762019" rtl="0" eaLnBrk="0" fontAlgn="base" hangingPunct="0">
        <a:spcBef>
          <a:spcPct val="20000"/>
        </a:spcBef>
        <a:spcAft>
          <a:spcPct val="0"/>
        </a:spcAft>
        <a:buChar char="–"/>
        <a:defRPr sz="2000">
          <a:solidFill>
            <a:schemeClr val="tx1"/>
          </a:solidFill>
          <a:latin typeface="+mn-lt"/>
        </a:defRPr>
      </a:lvl4pPr>
      <a:lvl5pPr marL="2286057" indent="-280995" algn="l" defTabSz="762019" rtl="0" eaLnBrk="0" fontAlgn="base" hangingPunct="0">
        <a:spcBef>
          <a:spcPct val="20000"/>
        </a:spcBef>
        <a:spcAft>
          <a:spcPct val="0"/>
        </a:spcAft>
        <a:buChar char="»"/>
        <a:defRPr sz="2000">
          <a:solidFill>
            <a:schemeClr val="tx1"/>
          </a:solidFill>
          <a:latin typeface="+mn-lt"/>
        </a:defRPr>
      </a:lvl5pPr>
      <a:lvl6pPr marL="2743269" indent="-280995" algn="l" defTabSz="762019" rtl="0" eaLnBrk="0" fontAlgn="base" hangingPunct="0">
        <a:spcBef>
          <a:spcPct val="20000"/>
        </a:spcBef>
        <a:spcAft>
          <a:spcPct val="0"/>
        </a:spcAft>
        <a:buChar char="»"/>
        <a:defRPr sz="2000">
          <a:solidFill>
            <a:schemeClr val="tx1"/>
          </a:solidFill>
          <a:latin typeface="+mn-lt"/>
        </a:defRPr>
      </a:lvl6pPr>
      <a:lvl7pPr marL="3200480" indent="-280995" algn="l" defTabSz="762019" rtl="0" eaLnBrk="0" fontAlgn="base" hangingPunct="0">
        <a:spcBef>
          <a:spcPct val="20000"/>
        </a:spcBef>
        <a:spcAft>
          <a:spcPct val="0"/>
        </a:spcAft>
        <a:buChar char="»"/>
        <a:defRPr sz="2000">
          <a:solidFill>
            <a:schemeClr val="tx1"/>
          </a:solidFill>
          <a:latin typeface="+mn-lt"/>
        </a:defRPr>
      </a:lvl7pPr>
      <a:lvl8pPr marL="3657691" indent="-280995" algn="l" defTabSz="762019" rtl="0" eaLnBrk="0" fontAlgn="base" hangingPunct="0">
        <a:spcBef>
          <a:spcPct val="20000"/>
        </a:spcBef>
        <a:spcAft>
          <a:spcPct val="0"/>
        </a:spcAft>
        <a:buChar char="»"/>
        <a:defRPr sz="2000">
          <a:solidFill>
            <a:schemeClr val="tx1"/>
          </a:solidFill>
          <a:latin typeface="+mn-lt"/>
        </a:defRPr>
      </a:lvl8pPr>
      <a:lvl9pPr marL="4114903" indent="-280995" algn="l" defTabSz="762019"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2022</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
        <p:nvSpPr>
          <p:cNvPr id="13" name="Rectangle 12">
            <a:extLst>
              <a:ext uri="{FF2B5EF4-FFF2-40B4-BE49-F238E27FC236}">
                <a16:creationId xmlns:a16="http://schemas.microsoft.com/office/drawing/2014/main" id="{5A31594D-628B-4CF5-89E2-2A31F528B6F2}"/>
              </a:ext>
            </a:extLst>
          </p:cNvPr>
          <p:cNvSpPr>
            <a:spLocks noChangeArrowheads="1"/>
          </p:cNvSpPr>
          <p:nvPr userDrawn="1"/>
        </p:nvSpPr>
        <p:spPr bwMode="auto">
          <a:xfrm>
            <a:off x="117475" y="6372225"/>
            <a:ext cx="40243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1200" dirty="0">
                <a:ln w="0"/>
                <a:latin typeface="Calibri" panose="020F0502020204030204" pitchFamily="34" charset="0"/>
                <a:ea typeface="华文细黑"/>
              </a:rPr>
              <a:t>S4-221408, SA4#121 Toulouse, France, 14-18 Nov. 2022</a:t>
            </a:r>
          </a:p>
        </p:txBody>
      </p:sp>
    </p:spTree>
    <p:extLst>
      <p:ext uri="{BB962C8B-B14F-4D97-AF65-F5344CB8AC3E}">
        <p14:creationId xmlns:p14="http://schemas.microsoft.com/office/powerpoint/2010/main" val="225351264"/>
      </p:ext>
    </p:extLst>
  </p:cSld>
  <p:clrMap bg1="lt1" tx1="dk1" bg2="lt2" tx2="dk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9"/>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1416051" y="1052517"/>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#125</a:t>
            </a:r>
          </a:p>
          <a:p>
            <a:pPr algn="ctr">
              <a:lnSpc>
                <a:spcPct val="100000"/>
              </a:lnSpc>
              <a:spcBef>
                <a:spcPts val="600"/>
              </a:spcBef>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SA4#125, Goteborg, Sweden, 21-25 August 2023</a:t>
            </a:r>
          </a:p>
          <a:p>
            <a:pPr algn="ctr">
              <a:lnSpc>
                <a:spcPct val="100000"/>
              </a:lnSpc>
              <a:spcBef>
                <a:spcPts val="600"/>
              </a:spcBef>
              <a:buNone/>
            </a:pPr>
            <a:r>
              <a:rPr lang="en-US" altLang="en-US" sz="2800" b="0" dirty="0">
                <a:solidFill>
                  <a:srgbClr val="000099"/>
                </a:solidFill>
                <a:latin typeface="Arial" panose="020B0604020202020204" pitchFamily="34" charset="0"/>
                <a:cs typeface="Arial" panose="020B0604020202020204" pitchFamily="34" charset="0"/>
              </a:rPr>
              <a:t>Hosted by E3MAG (ETSI 3GPP Meeting Hosting Advisory Group)</a:t>
            </a:r>
          </a:p>
          <a:p>
            <a:pPr algn="ctr">
              <a:lnSpc>
                <a:spcPct val="100000"/>
              </a:lnSpc>
              <a:spcBef>
                <a:spcPts val="600"/>
              </a:spcBef>
              <a:buNone/>
            </a:pPr>
            <a:endParaRPr lang="en-US" altLang="en-US" sz="3200" b="0" dirty="0">
              <a:solidFill>
                <a:srgbClr val="000099"/>
              </a:solidFill>
              <a:latin typeface="Arial" panose="020B0604020202020204" pitchFamily="34" charset="0"/>
              <a:cs typeface="Arial" panose="020B0604020202020204" pitchFamily="34" charset="0"/>
            </a:endParaRPr>
          </a:p>
          <a:p>
            <a:pPr algn="ctr">
              <a:lnSpc>
                <a:spcPct val="100000"/>
              </a:lnSpc>
              <a:spcBef>
                <a:spcPts val="600"/>
              </a:spcBef>
              <a:buNone/>
            </a:pPr>
            <a:r>
              <a:rPr lang="en-US" altLang="en-US" sz="3200" b="0" dirty="0">
                <a:solidFill>
                  <a:srgbClr val="000099"/>
                </a:solidFill>
                <a:latin typeface="Arial" panose="020B0604020202020204" pitchFamily="34" charset="0"/>
                <a:cs typeface="Arial" panose="020B0604020202020204" pitchFamily="34" charset="0"/>
              </a:rPr>
              <a:t>Presentation to SA4 opening plenary</a:t>
            </a:r>
            <a:br>
              <a:rPr lang="en-US" altLang="en-US" sz="3200" b="0" dirty="0">
                <a:solidFill>
                  <a:srgbClr val="000099"/>
                </a:solidFill>
                <a:latin typeface="Arial" panose="020B0604020202020204" pitchFamily="34" charset="0"/>
                <a:cs typeface="Arial" panose="020B0604020202020204" pitchFamily="34" charset="0"/>
              </a:rPr>
            </a:br>
            <a:r>
              <a:rPr lang="en-GB" altLang="en-US" sz="3200" b="0" dirty="0">
                <a:solidFill>
                  <a:srgbClr val="000099"/>
                </a:solidFill>
                <a:latin typeface="Arial" panose="020B0604020202020204" pitchFamily="34" charset="0"/>
                <a:cs typeface="Arial" panose="020B0604020202020204" pitchFamily="34" charset="0"/>
              </a:rPr>
              <a:t>SA4 Chair</a:t>
            </a: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91"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Welcome from the host</a:t>
            </a:r>
            <a:endParaRPr lang="en-US" altLang="en-US" dirty="0">
              <a:solidFill>
                <a:srgbClr val="000099"/>
              </a:solidFill>
              <a:latin typeface="Arial" panose="020B0604020202020204" pitchFamily="34" charset="0"/>
              <a:cs typeface="Arial" panose="020B0604020202020204" pitchFamily="34" charset="0"/>
            </a:endParaRP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Tree>
    <p:extLst>
      <p:ext uri="{BB962C8B-B14F-4D97-AF65-F5344CB8AC3E}">
        <p14:creationId xmlns:p14="http://schemas.microsoft.com/office/powerpoint/2010/main" val="398651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1558925" y="333375"/>
            <a:ext cx="8959850"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A.I.3 - Call for IPRs</a:t>
            </a:r>
            <a:r>
              <a:rPr lang="en-US" altLang="en-US" dirty="0">
                <a:solidFill>
                  <a:srgbClr val="000099"/>
                </a:solidFill>
                <a:latin typeface="Arial" panose="020B0604020202020204" pitchFamily="34" charset="0"/>
                <a:cs typeface="Arial" panose="020B0604020202020204" pitchFamily="34" charset="0"/>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2294BB87-AE80-499B-8D01-9B955E78B4D3}"/>
              </a:ext>
            </a:extLst>
          </p:cNvPr>
          <p:cNvSpPr txBox="1"/>
          <p:nvPr/>
        </p:nvSpPr>
        <p:spPr>
          <a:xfrm>
            <a:off x="1992316" y="1241427"/>
            <a:ext cx="8351837" cy="4201150"/>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7" indent="-285757">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767408" y="295275"/>
            <a:ext cx="9792642" cy="685800"/>
          </a:xfrm>
        </p:spPr>
        <p:txBody>
          <a:bodyPr/>
          <a:lstStyle/>
          <a:p>
            <a:r>
              <a:rPr lang="en-US" altLang="en-US" sz="3600" dirty="0">
                <a:solidFill>
                  <a:srgbClr val="000099"/>
                </a:solidFill>
                <a:latin typeface="Arial" panose="020B0604020202020204" pitchFamily="34" charset="0"/>
                <a:cs typeface="Arial" panose="020B0604020202020204" pitchFamily="34" charset="0"/>
              </a:rPr>
              <a:t>A.I.3 - </a:t>
            </a:r>
            <a:r>
              <a:rPr lang="en-GB" altLang="en-US" dirty="0">
                <a:solidFill>
                  <a:srgbClr val="000099"/>
                </a:solidFill>
                <a:latin typeface="Arial" panose="020B0604020202020204" pitchFamily="34" charset="0"/>
                <a:cs typeface="Arial" panose="020B0604020202020204" pitchFamily="34" charset="0"/>
              </a:rPr>
              <a:t>Statement regarding competition law</a:t>
            </a:r>
            <a:endParaRPr lang="en-US" altLang="en-US" dirty="0">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2011366" y="1268413"/>
            <a:ext cx="7900987" cy="3097212"/>
          </a:xfrm>
        </p:spPr>
        <p:txBody>
          <a:bodyPr/>
          <a:lstStyle/>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None/>
            </a:pPr>
            <a:br>
              <a:rPr lang="en-US" altLang="en-US" sz="1600" dirty="0"/>
            </a:br>
            <a:br>
              <a:rPr lang="en-US" altLang="en-US" sz="1600" dirty="0"/>
            </a:br>
            <a:endParaRPr lang="en-US" altLang="en-US" sz="1600" dirty="0"/>
          </a:p>
          <a:p>
            <a:pPr marL="0" indent="0">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767408" y="333375"/>
            <a:ext cx="9751367" cy="685800"/>
          </a:xfrm>
        </p:spPr>
        <p:txBody>
          <a:bodyPr/>
          <a:lstStyle/>
          <a:p>
            <a:r>
              <a:rPr lang="en-US" altLang="en-US" sz="4000" dirty="0">
                <a:solidFill>
                  <a:srgbClr val="000099"/>
                </a:solidFill>
                <a:latin typeface="Arial" panose="020B0604020202020204" pitchFamily="34" charset="0"/>
                <a:cs typeface="Arial" panose="020B0604020202020204" pitchFamily="34" charset="0"/>
              </a:rPr>
              <a:t>A.I. 6 - Issues for immediate attention</a:t>
            </a:r>
            <a:endParaRPr lang="en-US" altLang="en-US" dirty="0">
              <a:solidFill>
                <a:srgbClr val="000099"/>
              </a:solidFill>
              <a:latin typeface="Arial" panose="020B0604020202020204" pitchFamily="34" charset="0"/>
              <a:cs typeface="Arial" panose="020B0604020202020204" pitchFamily="34"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2316" y="1241425"/>
            <a:ext cx="8351837" cy="2139047"/>
          </a:xfrm>
          <a:prstGeom prst="rect">
            <a:avLst/>
          </a:prstGeom>
          <a:noFill/>
        </p:spPr>
        <p:txBody>
          <a:bodyPr>
            <a:spAutoFit/>
          </a:bodyPr>
          <a:lstStyle/>
          <a:p>
            <a:pPr marL="285757" indent="-285757">
              <a:spcBef>
                <a:spcPts val="600"/>
              </a:spcBef>
              <a:buFontTx/>
              <a:buChar char="-"/>
              <a:defRPr/>
            </a:pPr>
            <a:r>
              <a:rPr lang="en-US" sz="1800" dirty="0">
                <a:solidFill>
                  <a:srgbClr val="000099"/>
                </a:solidFill>
                <a:latin typeface="Arial" charset="0"/>
              </a:rPr>
              <a:t>SA4 leadership and subgroups</a:t>
            </a:r>
          </a:p>
          <a:p>
            <a:pPr marL="285757" indent="-285757">
              <a:spcBef>
                <a:spcPts val="600"/>
              </a:spcBef>
              <a:buFontTx/>
              <a:buChar char="-"/>
              <a:defRPr/>
            </a:pPr>
            <a:r>
              <a:rPr lang="en-US" sz="1800" dirty="0">
                <a:solidFill>
                  <a:srgbClr val="000099"/>
                </a:solidFill>
                <a:latin typeface="Arial" charset="0"/>
              </a:rPr>
              <a:t>SWG Ad Hoc Telcos </a:t>
            </a:r>
          </a:p>
          <a:p>
            <a:pPr marL="285757" indent="-285757">
              <a:spcBef>
                <a:spcPts val="600"/>
              </a:spcBef>
              <a:buFontTx/>
              <a:buChar char="-"/>
              <a:defRPr/>
            </a:pPr>
            <a:r>
              <a:rPr lang="en-US" sz="1800" dirty="0">
                <a:solidFill>
                  <a:srgbClr val="000099"/>
                </a:solidFill>
                <a:latin typeface="Arial" charset="0"/>
              </a:rPr>
              <a:t>TS/TR Rapporteurs</a:t>
            </a:r>
          </a:p>
          <a:p>
            <a:pPr marL="742969" lvl="1" indent="-285757">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SA4 leadership and subgroups</a:t>
            </a: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6" name="Espace réservé du contenu 3">
            <a:extLst>
              <a:ext uri="{FF2B5EF4-FFF2-40B4-BE49-F238E27FC236}">
                <a16:creationId xmlns:a16="http://schemas.microsoft.com/office/drawing/2014/main" id="{52BAA12D-00A6-413A-AF36-5F130E929EB1}"/>
              </a:ext>
            </a:extLst>
          </p:cNvPr>
          <p:cNvSpPr>
            <a:spLocks noGrp="1"/>
          </p:cNvSpPr>
          <p:nvPr>
            <p:ph idx="1"/>
          </p:nvPr>
        </p:nvSpPr>
        <p:spPr>
          <a:xfrm>
            <a:off x="647700" y="1454151"/>
            <a:ext cx="11184467" cy="4830763"/>
          </a:xfrm>
        </p:spPr>
        <p:txBody>
          <a:bodyPr/>
          <a:lstStyle/>
          <a:p>
            <a:pPr>
              <a:lnSpc>
                <a:spcPct val="90000"/>
              </a:lnSpc>
              <a:spcBef>
                <a:spcPts val="1800"/>
              </a:spcBef>
              <a:tabLst>
                <a:tab pos="2152650" algn="l"/>
                <a:tab pos="5118100" algn="l"/>
              </a:tabLst>
              <a:defRPr/>
            </a:pPr>
            <a:r>
              <a:rPr lang="fi-FI" sz="2200" kern="0" dirty="0"/>
              <a:t>SA4 officials:</a:t>
            </a:r>
          </a:p>
          <a:p>
            <a:pPr lvl="1">
              <a:lnSpc>
                <a:spcPct val="90000"/>
              </a:lnSpc>
              <a:spcBef>
                <a:spcPts val="400"/>
              </a:spcBef>
              <a:tabLst>
                <a:tab pos="2152650" algn="l"/>
                <a:tab pos="5118100" algn="l"/>
              </a:tabLst>
              <a:defRPr/>
            </a:pPr>
            <a:r>
              <a:rPr lang="fi-FI" sz="1800" kern="0" dirty="0"/>
              <a:t>Chair: </a:t>
            </a:r>
            <a:r>
              <a:rPr lang="en-GB" sz="1800" kern="0" dirty="0"/>
              <a:t>Frédéric Gabin (Dolby Laboratories Inc. , ETSI)</a:t>
            </a:r>
            <a:endParaRPr lang="en-US" sz="1800" kern="0" dirty="0">
              <a:solidFill>
                <a:srgbClr val="FF0000"/>
              </a:solidFill>
            </a:endParaRPr>
          </a:p>
          <a:p>
            <a:pPr lvl="1">
              <a:lnSpc>
                <a:spcPct val="90000"/>
              </a:lnSpc>
              <a:spcBef>
                <a:spcPts val="400"/>
              </a:spcBef>
              <a:tabLst>
                <a:tab pos="2152650" algn="l"/>
                <a:tab pos="5118100" algn="l"/>
              </a:tabLst>
              <a:defRPr/>
            </a:pPr>
            <a:r>
              <a:rPr lang="fi-FI" sz="1800" kern="0" dirty="0"/>
              <a:t>Vice Chairs: </a:t>
            </a:r>
          </a:p>
          <a:p>
            <a:pPr lvl="2">
              <a:lnSpc>
                <a:spcPct val="90000"/>
              </a:lnSpc>
              <a:spcBef>
                <a:spcPts val="200"/>
              </a:spcBef>
              <a:tabLst>
                <a:tab pos="2152650" algn="l"/>
                <a:tab pos="5118100" algn="l"/>
              </a:tabLst>
              <a:defRPr/>
            </a:pPr>
            <a:r>
              <a:rPr lang="en-GB" sz="1600" dirty="0"/>
              <a:t>Gilles Teniou (Tencent, CCSA)</a:t>
            </a:r>
            <a:endParaRPr lang="en-GB" sz="1600" dirty="0">
              <a:solidFill>
                <a:srgbClr val="FF0000"/>
              </a:solidFill>
            </a:endParaRPr>
          </a:p>
          <a:p>
            <a:pPr lvl="2">
              <a:lnSpc>
                <a:spcPct val="90000"/>
              </a:lnSpc>
              <a:spcBef>
                <a:spcPts val="200"/>
              </a:spcBef>
              <a:tabLst>
                <a:tab pos="2152650" algn="l"/>
                <a:tab pos="5118100" algn="l"/>
              </a:tabLst>
              <a:defRPr/>
            </a:pPr>
            <a:r>
              <a:rPr lang="en-GB" sz="1600" dirty="0"/>
              <a:t>Jaeyeon Song (Samsung Electronics Co., Ltd, TTA)</a:t>
            </a:r>
            <a:endParaRPr lang="en-GB" sz="1600" dirty="0">
              <a:solidFill>
                <a:srgbClr val="FF0000"/>
              </a:solidFill>
            </a:endParaRPr>
          </a:p>
          <a:p>
            <a:pPr lvl="1">
              <a:lnSpc>
                <a:spcPct val="90000"/>
              </a:lnSpc>
              <a:spcBef>
                <a:spcPts val="400"/>
              </a:spcBef>
              <a:tabLst>
                <a:tab pos="2152650" algn="l"/>
                <a:tab pos="5118100" algn="l"/>
              </a:tabLst>
              <a:defRPr/>
            </a:pPr>
            <a:r>
              <a:rPr lang="fi-FI" sz="1800" kern="0" dirty="0"/>
              <a:t>Secretary: Ms Andrijana Brekalo (MCC Support)</a:t>
            </a:r>
            <a:endParaRPr lang="fi-FI" sz="1800" kern="0" dirty="0">
              <a:solidFill>
                <a:srgbClr val="FF0000"/>
              </a:solidFill>
            </a:endParaRPr>
          </a:p>
          <a:p>
            <a:pPr>
              <a:lnSpc>
                <a:spcPct val="90000"/>
              </a:lnSpc>
              <a:spcBef>
                <a:spcPts val="1800"/>
              </a:spcBef>
              <a:spcAft>
                <a:spcPts val="0"/>
              </a:spcAft>
              <a:tabLst>
                <a:tab pos="2152650" algn="l"/>
                <a:tab pos="5118100" algn="l"/>
              </a:tabLst>
              <a:defRPr/>
            </a:pPr>
            <a:r>
              <a:rPr lang="fi-FI" sz="2200" kern="0" dirty="0"/>
              <a:t>Sub Working Groups and their </a:t>
            </a:r>
            <a:r>
              <a:rPr lang="en-GB" sz="2200" kern="0" dirty="0"/>
              <a:t>Chairs</a:t>
            </a:r>
          </a:p>
          <a:p>
            <a:endParaRPr lang="fr-FR" dirty="0"/>
          </a:p>
        </p:txBody>
      </p:sp>
      <p:graphicFrame>
        <p:nvGraphicFramePr>
          <p:cNvPr id="7" name="Table 6">
            <a:extLst>
              <a:ext uri="{FF2B5EF4-FFF2-40B4-BE49-F238E27FC236}">
                <a16:creationId xmlns:a16="http://schemas.microsoft.com/office/drawing/2014/main" id="{2DDCF94E-BD8C-4434-9561-0A331CF0C7EF}"/>
              </a:ext>
            </a:extLst>
          </p:cNvPr>
          <p:cNvGraphicFramePr>
            <a:graphicFrameLocks noGrp="1"/>
          </p:cNvGraphicFramePr>
          <p:nvPr>
            <p:extLst>
              <p:ext uri="{D42A27DB-BD31-4B8C-83A1-F6EECF244321}">
                <p14:modId xmlns:p14="http://schemas.microsoft.com/office/powerpoint/2010/main" val="1838239248"/>
              </p:ext>
            </p:extLst>
          </p:nvPr>
        </p:nvGraphicFramePr>
        <p:xfrm>
          <a:off x="2986166" y="4149080"/>
          <a:ext cx="6362599" cy="1544470"/>
        </p:xfrm>
        <a:graphic>
          <a:graphicData uri="http://schemas.openxmlformats.org/drawingml/2006/table">
            <a:tbl>
              <a:tblPr firstRow="1" bandRow="1">
                <a:tableStyleId>{5C22544A-7EE6-4342-B048-85BDC9FD1C3A}</a:tableStyleId>
              </a:tblPr>
              <a:tblGrid>
                <a:gridCol w="1449570">
                  <a:extLst>
                    <a:ext uri="{9D8B030D-6E8A-4147-A177-3AD203B41FA5}">
                      <a16:colId xmlns:a16="http://schemas.microsoft.com/office/drawing/2014/main" val="20000"/>
                    </a:ext>
                  </a:extLst>
                </a:gridCol>
                <a:gridCol w="1689463">
                  <a:extLst>
                    <a:ext uri="{9D8B030D-6E8A-4147-A177-3AD203B41FA5}">
                      <a16:colId xmlns:a16="http://schemas.microsoft.com/office/drawing/2014/main" val="20001"/>
                    </a:ext>
                  </a:extLst>
                </a:gridCol>
                <a:gridCol w="1955253">
                  <a:extLst>
                    <a:ext uri="{9D8B030D-6E8A-4147-A177-3AD203B41FA5}">
                      <a16:colId xmlns:a16="http://schemas.microsoft.com/office/drawing/2014/main" val="20002"/>
                    </a:ext>
                  </a:extLst>
                </a:gridCol>
                <a:gridCol w="1268313">
                  <a:extLst>
                    <a:ext uri="{9D8B030D-6E8A-4147-A177-3AD203B41FA5}">
                      <a16:colId xmlns:a16="http://schemas.microsoft.com/office/drawing/2014/main" val="20004"/>
                    </a:ext>
                  </a:extLst>
                </a:gridCol>
              </a:tblGrid>
              <a:tr h="630238">
                <a:tc>
                  <a:txBody>
                    <a:bodyPr/>
                    <a:lstStyle/>
                    <a:p>
                      <a:pPr>
                        <a:lnSpc>
                          <a:spcPct val="90000"/>
                        </a:lnSpc>
                      </a:pPr>
                      <a:r>
                        <a:rPr lang="en-GB" sz="1200" dirty="0">
                          <a:latin typeface="+mn-lt"/>
                          <a:cs typeface="Arial" panose="020B0604020202020204" pitchFamily="34" charset="0"/>
                        </a:rPr>
                        <a:t>Audio SWG</a:t>
                      </a:r>
                      <a:endParaRPr lang="en-US" sz="1200" dirty="0">
                        <a:latin typeface="+mn-lt"/>
                        <a:cs typeface="Arial" panose="020B0604020202020204" pitchFamily="34" charset="0"/>
                      </a:endParaRPr>
                    </a:p>
                  </a:txBody>
                  <a:tcPr marL="91454" marR="91454" marT="45636" marB="45636" anchor="ctr"/>
                </a:tc>
                <a:tc>
                  <a:txBody>
                    <a:bodyPr/>
                    <a:lstStyle/>
                    <a:p>
                      <a:pPr>
                        <a:lnSpc>
                          <a:spcPct val="90000"/>
                        </a:lnSpc>
                      </a:pPr>
                      <a:r>
                        <a:rPr lang="en-US" sz="1200" dirty="0">
                          <a:latin typeface="+mn-lt"/>
                          <a:cs typeface="Arial" panose="020B0604020202020204" pitchFamily="34" charset="0"/>
                        </a:rPr>
                        <a:t>Multicast-Broadcast-Streaming (MBS)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Real Time Communications (RTC) SWG </a:t>
                      </a:r>
                    </a:p>
                  </a:txBody>
                  <a:tcPr marL="91454" marR="91454" marT="45636" marB="45636" anchor="ctr"/>
                </a:tc>
                <a:tc>
                  <a:txBody>
                    <a:bodyPr/>
                    <a:lstStyle/>
                    <a:p>
                      <a:pPr>
                        <a:lnSpc>
                          <a:spcPct val="90000"/>
                        </a:lnSpc>
                      </a:pPr>
                      <a:r>
                        <a:rPr lang="en-US" sz="1200" dirty="0">
                          <a:latin typeface="+mn-lt"/>
                          <a:cs typeface="Arial" panose="020B0604020202020204" pitchFamily="34" charset="0"/>
                        </a:rPr>
                        <a:t>Video SWG</a:t>
                      </a:r>
                    </a:p>
                  </a:txBody>
                  <a:tcPr marL="91454" marR="91454" marT="45636" marB="45636" anchor="ctr"/>
                </a:tc>
                <a:extLst>
                  <a:ext uri="{0D108BD9-81ED-4DB2-BD59-A6C34878D82A}">
                    <a16:rowId xmlns:a16="http://schemas.microsoft.com/office/drawing/2014/main" val="10000"/>
                  </a:ext>
                </a:extLst>
              </a:tr>
              <a:tr h="630238">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latin typeface="+mn-lt"/>
                          <a:cs typeface="Arial" panose="020B0604020202020204" pitchFamily="34" charset="0"/>
                        </a:rPr>
                        <a:t>Imre Varga (Qualcomm CDMA </a:t>
                      </a:r>
                      <a:r>
                        <a:rPr lang="en-GB" sz="1200" b="0" dirty="0">
                          <a:solidFill>
                            <a:schemeClr val="tx1"/>
                          </a:solidFill>
                          <a:latin typeface="+mn-lt"/>
                          <a:cs typeface="Arial" panose="020B0604020202020204" pitchFamily="34" charset="0"/>
                        </a:rPr>
                        <a:t>Technologies, ETSI)</a:t>
                      </a:r>
                    </a:p>
                    <a:p>
                      <a:pPr marL="0" marR="0" lvl="1" indent="0" algn="l" defTabSz="914400" rtl="0" eaLnBrk="1" fontAlgn="auto" latinLnBrk="0" hangingPunct="1">
                        <a:lnSpc>
                          <a:spcPct val="90000"/>
                        </a:lnSpc>
                        <a:spcBef>
                          <a:spcPts val="0"/>
                        </a:spcBef>
                        <a:spcAft>
                          <a:spcPts val="0"/>
                        </a:spcAft>
                        <a:buClrTx/>
                        <a:buSzTx/>
                        <a:buFontTx/>
                        <a:buNone/>
                        <a:tabLst/>
                        <a:defRPr/>
                      </a:pPr>
                      <a:r>
                        <a:rPr lang="en-GB" sz="1200" b="0" dirty="0">
                          <a:solidFill>
                            <a:schemeClr val="tx1"/>
                          </a:solidFill>
                          <a:latin typeface="+mn-lt"/>
                          <a:cs typeface="Arial" panose="020B0604020202020204" pitchFamily="34" charset="0"/>
                        </a:rPr>
                        <a:t>&amp; </a:t>
                      </a:r>
                      <a:r>
                        <a:rPr lang="en-US" sz="1200" b="0" dirty="0">
                          <a:latin typeface="+mn-lt"/>
                          <a:cs typeface="Arial" panose="020B0604020202020204" pitchFamily="34" charset="0"/>
                        </a:rPr>
                        <a:t>Stéphane Ragot </a:t>
                      </a:r>
                      <a:r>
                        <a:rPr lang="en-GB" sz="1200" b="0" dirty="0">
                          <a:latin typeface="+mn-lt"/>
                          <a:cs typeface="Arial" panose="020B0604020202020204" pitchFamily="34" charset="0"/>
                        </a:rPr>
                        <a:t>(</a:t>
                      </a:r>
                      <a:r>
                        <a:rPr lang="en-US" sz="1200" b="0" dirty="0">
                          <a:latin typeface="+mn-lt"/>
                          <a:cs typeface="Arial" panose="020B0604020202020204" pitchFamily="34" charset="0"/>
                        </a:rPr>
                        <a:t>Orange, ETSI</a:t>
                      </a:r>
                      <a:r>
                        <a:rPr lang="en-GB" sz="1200" b="0" dirty="0">
                          <a:latin typeface="+mn-lt"/>
                          <a:cs typeface="Arial" panose="020B0604020202020204" pitchFamily="34" charset="0"/>
                        </a:rPr>
                        <a:t>)</a:t>
                      </a:r>
                      <a:endParaRPr lang="en-US" sz="1200" b="1"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Frédéric </a:t>
                      </a:r>
                      <a:r>
                        <a:rPr lang="en-GB" sz="1200" b="0" dirty="0">
                          <a:latin typeface="+mn-lt"/>
                          <a:cs typeface="Arial" panose="020B0604020202020204" pitchFamily="34" charset="0"/>
                        </a:rPr>
                        <a:t>Gabin (</a:t>
                      </a:r>
                      <a:r>
                        <a:rPr lang="en-US" sz="1200" b="0" dirty="0">
                          <a:latin typeface="+mn-lt"/>
                          <a:cs typeface="Arial" panose="020B0604020202020204" pitchFamily="34" charset="0"/>
                        </a:rPr>
                        <a:t>Dolby Laboratories Inc. , ETSI</a:t>
                      </a:r>
                      <a:r>
                        <a:rPr lang="en-GB" sz="1200" b="0" dirty="0">
                          <a:latin typeface="+mn-lt"/>
                          <a:cs typeface="Arial" panose="020B0604020202020204" pitchFamily="34" charset="0"/>
                        </a:rPr>
                        <a:t>) </a:t>
                      </a:r>
                      <a:endParaRPr lang="en-GB" sz="120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kern="1200" dirty="0">
                          <a:solidFill>
                            <a:schemeClr val="tx1"/>
                          </a:solidFill>
                          <a:effectLst/>
                          <a:latin typeface="+mn-lt"/>
                          <a:ea typeface="+mn-ea"/>
                          <a:cs typeface="+mn-cs"/>
                        </a:rPr>
                        <a:t>Nikolai Leung (Qualcomm Incorporated, ATIS</a:t>
                      </a:r>
                      <a:r>
                        <a:rPr lang="en-US" sz="1200" b="0" kern="1200" dirty="0">
                          <a:solidFill>
                            <a:schemeClr val="tx1"/>
                          </a:solidFill>
                          <a:effectLst/>
                          <a:latin typeface="+mn-lt"/>
                          <a:ea typeface="+mn-ea"/>
                          <a:cs typeface="+mn-cs"/>
                        </a:rPr>
                        <a:t>)</a:t>
                      </a:r>
                      <a:endParaRPr lang="en-US" sz="1200" b="0" dirty="0">
                        <a:solidFill>
                          <a:srgbClr val="FF0000"/>
                        </a:solidFill>
                        <a:latin typeface="+mn-lt"/>
                        <a:cs typeface="Arial" panose="020B0604020202020204" pitchFamily="34" charset="0"/>
                      </a:endParaRPr>
                    </a:p>
                  </a:txBody>
                  <a:tcPr marL="91454" marR="91454" marT="45636" marB="45636" anchor="ctr"/>
                </a:tc>
                <a:tc>
                  <a:txBody>
                    <a:bodyPr/>
                    <a:lstStyle/>
                    <a:p>
                      <a:pPr marL="0" marR="0" lvl="1" indent="0" algn="l" defTabSz="914400" rtl="0" eaLnBrk="1" fontAlgn="auto" latinLnBrk="0" hangingPunct="1">
                        <a:lnSpc>
                          <a:spcPct val="90000"/>
                        </a:lnSpc>
                        <a:spcBef>
                          <a:spcPts val="0"/>
                        </a:spcBef>
                        <a:spcAft>
                          <a:spcPts val="0"/>
                        </a:spcAft>
                        <a:buClrTx/>
                        <a:buSzTx/>
                        <a:buFontTx/>
                        <a:buNone/>
                        <a:tabLst/>
                        <a:defRPr/>
                      </a:pPr>
                      <a:r>
                        <a:rPr lang="en-US" sz="1200" b="0" dirty="0">
                          <a:latin typeface="+mn-lt"/>
                          <a:cs typeface="Arial" panose="020B0604020202020204" pitchFamily="34" charset="0"/>
                        </a:rPr>
                        <a:t>Gilles Teniou (Tencent, CCSA)</a:t>
                      </a:r>
                      <a:endParaRPr lang="fi-FI" sz="1200" b="0" dirty="0">
                        <a:latin typeface="+mn-lt"/>
                        <a:cs typeface="Arial" panose="020B0604020202020204" pitchFamily="34" charset="0"/>
                      </a:endParaRPr>
                    </a:p>
                  </a:txBody>
                  <a:tcPr marL="91454" marR="91454" marT="45636" marB="45636"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57021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1558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1143004" y="1458825"/>
            <a:ext cx="184731" cy="701859"/>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sz="4401"/>
          </a:p>
        </p:txBody>
      </p:sp>
      <p:sp>
        <p:nvSpPr>
          <p:cNvPr id="8" name="TextBox 7">
            <a:extLst>
              <a:ext uri="{FF2B5EF4-FFF2-40B4-BE49-F238E27FC236}">
                <a16:creationId xmlns:a16="http://schemas.microsoft.com/office/drawing/2014/main" id="{6D851B02-9BAD-4EF7-924C-A38AED351AE0}"/>
              </a:ext>
            </a:extLst>
          </p:cNvPr>
          <p:cNvSpPr txBox="1"/>
          <p:nvPr/>
        </p:nvSpPr>
        <p:spPr>
          <a:xfrm>
            <a:off x="1991548" y="1484787"/>
            <a:ext cx="8351837" cy="723275"/>
          </a:xfrm>
          <a:prstGeom prst="rect">
            <a:avLst/>
          </a:prstGeom>
          <a:noFill/>
        </p:spPr>
        <p:txBody>
          <a:bodyPr>
            <a:spAutoFit/>
          </a:bodyPr>
          <a:lstStyle/>
          <a:p>
            <a:pPr marL="285757" indent="-285757">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983432" y="1556792"/>
            <a:ext cx="10065563" cy="3739485"/>
          </a:xfrm>
          <a:prstGeom prst="rect">
            <a:avLst/>
          </a:prstGeom>
          <a:noFill/>
        </p:spPr>
        <p:txBody>
          <a:bodyPr wrap="square">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To WI/SI rapporteurs, when preparing post-SA4#125 WI/SI work plans, please beware of the following guidelines:</a:t>
            </a:r>
          </a:p>
          <a:p>
            <a:pPr marL="342900" marR="0" lvl="0" indent="-342900">
              <a:spcBef>
                <a:spcPts val="0"/>
              </a:spcBef>
              <a:spcAft>
                <a:spcPts val="0"/>
              </a:spcAft>
              <a:buFont typeface="+mj-lt"/>
              <a:buAutoNum type="arabicParenR"/>
            </a:pPr>
            <a:r>
              <a:rPr lang="en-US" sz="1600" dirty="0">
                <a:effectLst/>
                <a:latin typeface="Calibri" panose="020F0502020204030204" pitchFamily="34" charset="0"/>
                <a:ea typeface="Times New Roman" panose="02020603050405020304" pitchFamily="18" charset="0"/>
              </a:rPr>
              <a:t>Available weeks: according to a decision by 3GPP SA#90-e, meetings are not allowed during certain weeks. Here is the proposed list of available weeks for SA4 AH meetings:</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9-13 October 2023 (weeks before are blocked by 1) 3GPP SA#101 and 2) Golden week in China 1-7 October)</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16-20 October 2023 </a:t>
            </a:r>
            <a:r>
              <a:rPr lang="en-US" sz="1600" dirty="0">
                <a:solidFill>
                  <a:srgbClr val="FF0000"/>
                </a:solidFill>
                <a:effectLst/>
                <a:latin typeface="Calibri" panose="020F0502020204030204" pitchFamily="34" charset="0"/>
                <a:ea typeface="Times New Roman" panose="02020603050405020304" pitchFamily="18" charset="0"/>
              </a:rPr>
              <a:t>(Note: MPEG#144 16-20 October 2023)</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23-27 October 2023</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30 October – 3 November 2023 (Note: All Saints ‘day 1</a:t>
            </a:r>
            <a:r>
              <a:rPr lang="en-US" sz="1600" baseline="30000" dirty="0">
                <a:effectLst/>
                <a:latin typeface="Calibri" panose="020F0502020204030204" pitchFamily="34" charset="0"/>
                <a:ea typeface="Times New Roman" panose="02020603050405020304" pitchFamily="18" charset="0"/>
              </a:rPr>
              <a:t>st</a:t>
            </a:r>
            <a:r>
              <a:rPr lang="en-US" sz="1600" dirty="0">
                <a:effectLst/>
                <a:latin typeface="Calibri" panose="020F0502020204030204" pitchFamily="34" charset="0"/>
                <a:ea typeface="Times New Roman" panose="02020603050405020304" pitchFamily="18" charset="0"/>
              </a:rPr>
              <a:t> November)</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arenR"/>
            </a:pPr>
            <a:r>
              <a:rPr lang="en-US" sz="1600" dirty="0">
                <a:effectLst/>
                <a:latin typeface="Calibri" panose="020F0502020204030204" pitchFamily="34" charset="0"/>
                <a:ea typeface="Times New Roman" panose="02020603050405020304" pitchFamily="18" charset="0"/>
              </a:rPr>
              <a:t>Reminder on preferred day of the week per SWG:</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Monday – Audio SWG</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Tuesday – Video SWG</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Wednesday – RTC SWG</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Thursday – MBS SWG</a:t>
            </a:r>
            <a:endParaRPr lang="en-US" sz="16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Friday –  Audio SWG</a:t>
            </a:r>
            <a:endParaRPr lang="en-US" sz="1600" dirty="0">
              <a:effectLst/>
              <a:latin typeface="Calibri" panose="020F0502020204030204" pitchFamily="34" charset="0"/>
              <a:ea typeface="Calibri" panose="020F0502020204030204" pitchFamily="34" charset="0"/>
            </a:endParaRPr>
          </a:p>
          <a:p>
            <a:pPr marL="285757" indent="-285757">
              <a:spcBef>
                <a:spcPts val="600"/>
              </a:spcBef>
              <a:buFontTx/>
              <a:buChar char="-"/>
              <a:defRPr/>
            </a:pPr>
            <a:endParaRPr lang="en-US" sz="2000" dirty="0">
              <a:solidFill>
                <a:srgbClr val="000099"/>
              </a:solidFill>
              <a:latin typeface="Arial" charset="0"/>
            </a:endParaRPr>
          </a:p>
        </p:txBody>
      </p:sp>
    </p:spTree>
    <p:extLst>
      <p:ext uri="{BB962C8B-B14F-4D97-AF65-F5344CB8AC3E}">
        <p14:creationId xmlns:p14="http://schemas.microsoft.com/office/powerpoint/2010/main" val="2414503853"/>
      </p:ext>
    </p:extLst>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13600</TotalTime>
  <Pages>15</Pages>
  <Words>603</Words>
  <Application>Microsoft Office PowerPoint</Application>
  <PresentationFormat>Widescreen</PresentationFormat>
  <Paragraphs>53</Paragraphs>
  <Slides>7</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Arial</vt:lpstr>
      <vt:lpstr>Calibri</vt:lpstr>
      <vt:lpstr>Calibri Light</vt:lpstr>
      <vt:lpstr>Rotis Sans Serif for Nokia</vt:lpstr>
      <vt:lpstr>Blank Presentation A4</vt:lpstr>
      <vt:lpstr>Office Theme</vt:lpstr>
      <vt:lpstr>PowerPoint Presentation</vt:lpstr>
      <vt:lpstr>Welcome from the host</vt:lpstr>
      <vt:lpstr>A.I.3 - Call for IPRs </vt:lpstr>
      <vt:lpstr>A.I.3 - Statement regarding competition law</vt:lpstr>
      <vt:lpstr>A.I. 6 - Issues for immediate attention</vt:lpstr>
      <vt:lpstr>SA4 leadership and subgroups</vt:lpstr>
      <vt:lpstr>SWG Ad Hoc Telcos</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539</cp:revision>
  <cp:lastPrinted>1999-04-27T06:51:51Z</cp:lastPrinted>
  <dcterms:created xsi:type="dcterms:W3CDTF">2002-09-29T21:39:56Z</dcterms:created>
  <dcterms:modified xsi:type="dcterms:W3CDTF">2023-08-14T13:44:30Z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