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4572" r:id="rId5"/>
  </p:sldMasterIdLst>
  <p:notesMasterIdLst>
    <p:notesMasterId r:id="rId20"/>
  </p:notesMasterIdLst>
  <p:handoutMasterIdLst>
    <p:handoutMasterId r:id="rId21"/>
  </p:handoutMasterIdLst>
  <p:sldIdLst>
    <p:sldId id="256" r:id="rId6"/>
    <p:sldId id="774" r:id="rId7"/>
    <p:sldId id="260" r:id="rId8"/>
    <p:sldId id="259" r:id="rId9"/>
    <p:sldId id="258" r:id="rId10"/>
    <p:sldId id="758" r:id="rId11"/>
    <p:sldId id="769" r:id="rId12"/>
    <p:sldId id="772" r:id="rId13"/>
    <p:sldId id="763" r:id="rId14"/>
    <p:sldId id="761" r:id="rId15"/>
    <p:sldId id="765" r:id="rId16"/>
    <p:sldId id="460" r:id="rId17"/>
    <p:sldId id="770" r:id="rId18"/>
    <p:sldId id="771" r:id="rId19"/>
  </p:sldIdLst>
  <p:sldSz cx="12192000" cy="6858000"/>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FFCCCC"/>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ferSingleView="1">
    <p:restoredLeft sz="15649" autoAdjust="0"/>
    <p:restoredTop sz="94180" autoAdjust="0"/>
  </p:normalViewPr>
  <p:slideViewPr>
    <p:cSldViewPr>
      <p:cViewPr varScale="1">
        <p:scale>
          <a:sx n="73" d="100"/>
          <a:sy n="73" d="100"/>
        </p:scale>
        <p:origin x="384" y="28"/>
      </p:cViewPr>
      <p:guideLst>
        <p:guide orient="horz" pos="2160"/>
        <p:guide pos="3840"/>
      </p:guideLst>
    </p:cSldViewPr>
  </p:slideViewPr>
  <p:outlineViewPr>
    <p:cViewPr>
      <p:scale>
        <a:sx n="33" d="100"/>
        <a:sy n="33" d="100"/>
      </p:scale>
      <p:origin x="0" y="-284"/>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8.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339725" y="844550"/>
            <a:ext cx="604996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xfrm>
            <a:off x="339725" y="844550"/>
            <a:ext cx="6049963" cy="3403600"/>
          </a:xfrm>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964357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042703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207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479605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24589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646" y="228600"/>
            <a:ext cx="2766646"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2709" y="228600"/>
            <a:ext cx="8112369"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702400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02BE95C3-7B72-4413-839B-5A1FCCD4B7D4}"/>
              </a:ext>
            </a:extLst>
          </p:cNvPr>
          <p:cNvSpPr>
            <a:spLocks noGrp="1"/>
          </p:cNvSpPr>
          <p:nvPr>
            <p:ph idx="10"/>
          </p:nvPr>
        </p:nvSpPr>
        <p:spPr>
          <a:xfrm>
            <a:off x="6228862"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165372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D754-77B0-4F47-A8DB-815F037AB95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DB7C28-51FC-4B42-8455-E61B60DB5B8A}"/>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16141618"/>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54B6-A402-48CE-AC60-170C706231FB}"/>
              </a:ext>
            </a:extLst>
          </p:cNvPr>
          <p:cNvSpPr>
            <a:spLocks noGrp="1"/>
          </p:cNvSpPr>
          <p:nvPr>
            <p:ph type="title"/>
          </p:nvPr>
        </p:nvSpPr>
        <p:spPr/>
        <p:txBody>
          <a:bodyPr/>
          <a:lstStyle/>
          <a:p>
            <a:r>
              <a:rPr lang="en-US"/>
              <a:t>Click to edit Master title style</a:t>
            </a:r>
            <a:endParaRPr lang="sv-SE"/>
          </a:p>
        </p:txBody>
      </p:sp>
    </p:spTree>
    <p:extLst>
      <p:ext uri="{BB962C8B-B14F-4D97-AF65-F5344CB8AC3E}">
        <p14:creationId xmlns:p14="http://schemas.microsoft.com/office/powerpoint/2010/main" val="3518058393"/>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177973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D3013B12-28F4-4BED-AC0E-02168ADCBE8F}"/>
              </a:ext>
            </a:extLst>
          </p:cNvPr>
          <p:cNvSpPr>
            <a:spLocks noGrp="1"/>
          </p:cNvSpPr>
          <p:nvPr>
            <p:ph type="ftr" sz="quarter" idx="10"/>
          </p:nvPr>
        </p:nvSpPr>
        <p:spPr>
          <a:xfrm>
            <a:off x="4038600" y="5843588"/>
            <a:ext cx="4114800" cy="365125"/>
          </a:xfrm>
          <a:prstGeom prst="rect">
            <a:avLst/>
          </a:prstGeom>
        </p:spPr>
        <p:txBody>
          <a:bodyPr/>
          <a:lstStyle>
            <a:lvl1pPr>
              <a:defRPr>
                <a:ea typeface="华文细黑"/>
                <a:cs typeface="华文细黑"/>
              </a:defRPr>
            </a:lvl1pPr>
          </a:lstStyle>
          <a:p>
            <a:pPr>
              <a:defRPr/>
            </a:pPr>
            <a:endParaRPr lang="en-US"/>
          </a:p>
        </p:txBody>
      </p:sp>
      <p:sp>
        <p:nvSpPr>
          <p:cNvPr id="5" name="Slide Number Placeholder 5">
            <a:extLst>
              <a:ext uri="{FF2B5EF4-FFF2-40B4-BE49-F238E27FC236}">
                <a16:creationId xmlns:a16="http://schemas.microsoft.com/office/drawing/2014/main" id="{61D017C7-4781-495A-90E1-A20058A88468}"/>
              </a:ext>
            </a:extLst>
          </p:cNvPr>
          <p:cNvSpPr>
            <a:spLocks noGrp="1"/>
          </p:cNvSpPr>
          <p:nvPr>
            <p:ph type="sldNum" sz="quarter" idx="11"/>
          </p:nvPr>
        </p:nvSpPr>
        <p:spPr>
          <a:xfrm>
            <a:off x="8610600" y="6356350"/>
            <a:ext cx="1876425" cy="365125"/>
          </a:xfrm>
          <a:prstGeom prst="rect">
            <a:avLst/>
          </a:prstGeom>
        </p:spPr>
        <p:txBody>
          <a:bodyPr/>
          <a:lstStyle>
            <a:lvl1pPr>
              <a:defRPr>
                <a:ea typeface="华文细黑"/>
                <a:cs typeface="华文细黑"/>
              </a:defRPr>
            </a:lvl1pPr>
          </a:lstStyle>
          <a:p>
            <a:pPr>
              <a:defRPr/>
            </a:pPr>
            <a:fld id="{9AC4A928-9492-4498-B7EA-FFCB3E5C8321}" type="slidenum">
              <a:rPr lang="en-GB" altLang="en-US"/>
              <a:pPr>
                <a:defRPr/>
              </a:pPr>
              <a:t>‹#›</a:t>
            </a:fld>
            <a:endParaRPr lang="en-GB" altLang="en-US" dirty="0"/>
          </a:p>
        </p:txBody>
      </p:sp>
    </p:spTree>
    <p:extLst>
      <p:ext uri="{BB962C8B-B14F-4D97-AF65-F5344CB8AC3E}">
        <p14:creationId xmlns:p14="http://schemas.microsoft.com/office/powerpoint/2010/main" val="350797054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8319135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2708"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9784"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5"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386" y="273055"/>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US"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image" Target="../media/image2.jpe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562708" y="228600"/>
            <a:ext cx="1102750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9566034" y="6124575"/>
            <a:ext cx="212187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sz="4401"/>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562710" y="1143000"/>
            <a:ext cx="1106658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19"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12"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23"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34"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46"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95" indent="-280995" algn="l" defTabSz="762019"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67" indent="-195268" algn="l" defTabSz="762019"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92" indent="-195268" algn="l" defTabSz="762019"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5033" indent="-277820" algn="l" defTabSz="762019" rtl="0" eaLnBrk="0" fontAlgn="base" hangingPunct="0">
        <a:spcBef>
          <a:spcPct val="20000"/>
        </a:spcBef>
        <a:spcAft>
          <a:spcPct val="0"/>
        </a:spcAft>
        <a:buChar char="–"/>
        <a:defRPr sz="2000">
          <a:solidFill>
            <a:schemeClr val="tx1"/>
          </a:solidFill>
          <a:latin typeface="+mn-lt"/>
        </a:defRPr>
      </a:lvl4pPr>
      <a:lvl5pPr marL="2286057" indent="-280995" algn="l" defTabSz="762019" rtl="0" eaLnBrk="0" fontAlgn="base" hangingPunct="0">
        <a:spcBef>
          <a:spcPct val="20000"/>
        </a:spcBef>
        <a:spcAft>
          <a:spcPct val="0"/>
        </a:spcAft>
        <a:buChar char="»"/>
        <a:defRPr sz="2000">
          <a:solidFill>
            <a:schemeClr val="tx1"/>
          </a:solidFill>
          <a:latin typeface="+mn-lt"/>
        </a:defRPr>
      </a:lvl5pPr>
      <a:lvl6pPr marL="2743269" indent="-280995" algn="l" defTabSz="762019" rtl="0" eaLnBrk="0" fontAlgn="base" hangingPunct="0">
        <a:spcBef>
          <a:spcPct val="20000"/>
        </a:spcBef>
        <a:spcAft>
          <a:spcPct val="0"/>
        </a:spcAft>
        <a:buChar char="»"/>
        <a:defRPr sz="2000">
          <a:solidFill>
            <a:schemeClr val="tx1"/>
          </a:solidFill>
          <a:latin typeface="+mn-lt"/>
        </a:defRPr>
      </a:lvl6pPr>
      <a:lvl7pPr marL="3200480" indent="-280995" algn="l" defTabSz="762019" rtl="0" eaLnBrk="0" fontAlgn="base" hangingPunct="0">
        <a:spcBef>
          <a:spcPct val="20000"/>
        </a:spcBef>
        <a:spcAft>
          <a:spcPct val="0"/>
        </a:spcAft>
        <a:buChar char="»"/>
        <a:defRPr sz="2000">
          <a:solidFill>
            <a:schemeClr val="tx1"/>
          </a:solidFill>
          <a:latin typeface="+mn-lt"/>
        </a:defRPr>
      </a:lvl7pPr>
      <a:lvl8pPr marL="3657691" indent="-280995" algn="l" defTabSz="762019" rtl="0" eaLnBrk="0" fontAlgn="base" hangingPunct="0">
        <a:spcBef>
          <a:spcPct val="20000"/>
        </a:spcBef>
        <a:spcAft>
          <a:spcPct val="0"/>
        </a:spcAft>
        <a:buChar char="»"/>
        <a:defRPr sz="2000">
          <a:solidFill>
            <a:schemeClr val="tx1"/>
          </a:solidFill>
          <a:latin typeface="+mn-lt"/>
        </a:defRPr>
      </a:lvl8pPr>
      <a:lvl9pPr marL="4114903" indent="-280995" algn="l" defTabSz="762019"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1622A28D-91FF-424D-9A85-3D92302E7DB9}"/>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B6DBCF18-D575-4F93-8162-3ADADE4C87EF}"/>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92EE7BBB-86C4-46F9-ABAA-9947F1588190}"/>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0DEAEC1E-84A2-48EF-A1E5-55F2235ABA0A}"/>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7FC3C839-C9C2-4CE6-8345-973B003AC037}"/>
              </a:ext>
            </a:extLst>
          </p:cNvPr>
          <p:cNvSpPr txBox="1">
            <a:spLocks noChangeArrowheads="1"/>
          </p:cNvSpPr>
          <p:nvPr userDrawn="1"/>
        </p:nvSpPr>
        <p:spPr bwMode="auto">
          <a:xfrm>
            <a:off x="10706100" y="6188075"/>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ea typeface="华文细黑"/>
              </a:rPr>
              <a:t>© 3GPP 2022</a:t>
            </a:r>
          </a:p>
        </p:txBody>
      </p:sp>
      <p:pic>
        <p:nvPicPr>
          <p:cNvPr id="1031" name="Picture 1">
            <a:extLst>
              <a:ext uri="{FF2B5EF4-FFF2-40B4-BE49-F238E27FC236}">
                <a16:creationId xmlns:a16="http://schemas.microsoft.com/office/drawing/2014/main" id="{C60B5DA1-387A-4F0C-9B12-B9F05790505D}"/>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320A1963-80C5-45FD-8F33-240A40EFEBA6}"/>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3D531E3E-2C22-4EFA-8A5B-5D71AA69E0A5}" type="slidenum">
              <a:rPr lang="en-GB" altLang="en-US" sz="1400" smtClean="0">
                <a:latin typeface="Calibri" panose="020F0502020204030204" pitchFamily="34" charset="0"/>
                <a:ea typeface="华文细黑"/>
              </a:rPr>
              <a:pPr>
                <a:defRPr/>
              </a:pPr>
              <a:t>‹#›</a:t>
            </a:fld>
            <a:endParaRPr lang="en-GB" altLang="en-US" sz="1400">
              <a:latin typeface="Calibri" panose="020F0502020204030204" pitchFamily="34" charset="0"/>
              <a:ea typeface="华文细黑"/>
            </a:endParaRPr>
          </a:p>
        </p:txBody>
      </p:sp>
      <p:sp>
        <p:nvSpPr>
          <p:cNvPr id="13" name="Rectangle 12">
            <a:extLst>
              <a:ext uri="{FF2B5EF4-FFF2-40B4-BE49-F238E27FC236}">
                <a16:creationId xmlns:a16="http://schemas.microsoft.com/office/drawing/2014/main" id="{5A31594D-628B-4CF5-89E2-2A31F528B6F2}"/>
              </a:ext>
            </a:extLst>
          </p:cNvPr>
          <p:cNvSpPr>
            <a:spLocks noChangeArrowheads="1"/>
          </p:cNvSpPr>
          <p:nvPr userDrawn="1"/>
        </p:nvSpPr>
        <p:spPr bwMode="auto">
          <a:xfrm>
            <a:off x="117475" y="6372225"/>
            <a:ext cx="4024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200" dirty="0">
                <a:ln w="0"/>
                <a:latin typeface="Calibri" panose="020F0502020204030204" pitchFamily="34" charset="0"/>
                <a:ea typeface="华文细黑"/>
              </a:rPr>
              <a:t>S4-221408, SA4#121 Toulouse, France, 14-18 Nov. 2022</a:t>
            </a:r>
          </a:p>
        </p:txBody>
      </p:sp>
    </p:spTree>
    <p:extLst>
      <p:ext uri="{BB962C8B-B14F-4D97-AF65-F5344CB8AC3E}">
        <p14:creationId xmlns:p14="http://schemas.microsoft.com/office/powerpoint/2010/main" val="225351264"/>
      </p:ext>
    </p:extLst>
  </p:cSld>
  <p:clrMap bg1="lt1" tx1="dk1" bg2="lt2" tx2="dk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 id="2147484579" r:id="rId7"/>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10"/>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rldefense.com/v3/__https:/www.surveymonkey.de/r/W8HH63T__;!!HOHtwYw!GhNP4a9jj5BF83dYQHHzSCqSuyAq5leJvDHouQOQPIp_qekameyonhDzXisxBortQilTk18vIoIweBTvoTVQMYtpa8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1416051" y="1052517"/>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#121</a:t>
            </a:r>
          </a:p>
          <a:p>
            <a:pPr algn="ctr">
              <a:lnSpc>
                <a:spcPct val="100000"/>
              </a:lnSpc>
              <a:spcBef>
                <a:spcPts val="600"/>
              </a:spcBef>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14-18 November 2022</a:t>
            </a:r>
          </a:p>
          <a:p>
            <a:pPr algn="ctr">
              <a:lnSpc>
                <a:spcPct val="100000"/>
              </a:lnSpc>
              <a:spcBef>
                <a:spcPts val="600"/>
              </a:spcBef>
              <a:buNone/>
            </a:pPr>
            <a:r>
              <a:rPr lang="en-US" altLang="en-US" sz="2800" b="0" dirty="0">
                <a:solidFill>
                  <a:srgbClr val="000099"/>
                </a:solidFill>
                <a:latin typeface="Arial" panose="020B0604020202020204" pitchFamily="34" charset="0"/>
                <a:cs typeface="Arial" panose="020B0604020202020204" pitchFamily="34" charset="0"/>
              </a:rPr>
              <a:t>Toulouse, France</a:t>
            </a:r>
          </a:p>
          <a:p>
            <a:pPr algn="ctr">
              <a:lnSpc>
                <a:spcPct val="100000"/>
              </a:lnSpc>
              <a:spcBef>
                <a:spcPts val="600"/>
              </a:spcBef>
              <a:buNone/>
            </a:pPr>
            <a:r>
              <a:rPr lang="en-GB" altLang="en-US" sz="2800" b="0" dirty="0">
                <a:solidFill>
                  <a:srgbClr val="000099"/>
                </a:solidFill>
                <a:latin typeface="Arial" panose="020B0604020202020204" pitchFamily="34" charset="0"/>
                <a:cs typeface="Arial" panose="020B0604020202020204" pitchFamily="34" charset="0"/>
              </a:rPr>
              <a:t>Hosted by EF3, NAF3, Toulouse </a:t>
            </a:r>
            <a:r>
              <a:rPr lang="en-GB" altLang="en-US" sz="2800" b="0" dirty="0" err="1">
                <a:solidFill>
                  <a:srgbClr val="000099"/>
                </a:solidFill>
                <a:latin typeface="Arial" panose="020B0604020202020204" pitchFamily="34" charset="0"/>
                <a:cs typeface="Arial" panose="020B0604020202020204" pitchFamily="34" charset="0"/>
              </a:rPr>
              <a:t>Métropole</a:t>
            </a:r>
            <a:br>
              <a:rPr lang="en-GB" altLang="en-US" sz="2800" b="0" dirty="0">
                <a:solidFill>
                  <a:srgbClr val="000099"/>
                </a:solidFill>
                <a:latin typeface="Arial" panose="020B0604020202020204" pitchFamily="34" charset="0"/>
                <a:cs typeface="Arial" panose="020B0604020202020204" pitchFamily="34" charset="0"/>
              </a:rPr>
            </a:b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600"/>
              </a:spcBef>
              <a:buNone/>
            </a:pP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a:solidFill>
                  <a:srgbClr val="000099"/>
                </a:solidFill>
                <a:latin typeface="Arial" panose="020B0604020202020204" pitchFamily="34" charset="0"/>
                <a:cs typeface="Arial" panose="020B0604020202020204" pitchFamily="34" charset="0"/>
              </a:rPr>
              <a:t>SA4 Chair</a:t>
            </a: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91"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2023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B18AC416-A2CD-4E19-8959-FA2F2D4774BD}"/>
              </a:ext>
            </a:extLst>
          </p:cNvPr>
          <p:cNvGraphicFramePr>
            <a:graphicFrameLocks noGrp="1"/>
          </p:cNvGraphicFramePr>
          <p:nvPr>
            <p:extLst>
              <p:ext uri="{D42A27DB-BD31-4B8C-83A1-F6EECF244321}">
                <p14:modId xmlns:p14="http://schemas.microsoft.com/office/powerpoint/2010/main" val="1595385761"/>
              </p:ext>
            </p:extLst>
          </p:nvPr>
        </p:nvGraphicFramePr>
        <p:xfrm>
          <a:off x="2196042" y="2020470"/>
          <a:ext cx="7559675" cy="413283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SA4#122/-e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February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20 February-1 March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E3MAG</a:t>
                      </a:r>
                      <a:r>
                        <a:rPr lang="en-US" sz="1400" b="0" dirty="0">
                          <a:solidFill>
                            <a:schemeClr val="tx1"/>
                          </a:solidFill>
                          <a:latin typeface="+mn-lt"/>
                          <a:cs typeface="Arial" panose="020B0604020202020204" pitchFamily="34" charset="0"/>
                        </a:rPr>
                        <a:t>, Venue: </a:t>
                      </a:r>
                      <a:r>
                        <a:rPr lang="en-US" sz="1400" b="0" u="sng" dirty="0">
                          <a:solidFill>
                            <a:srgbClr val="FF0000"/>
                          </a:solidFill>
                          <a:latin typeface="+mn-lt"/>
                          <a:cs typeface="Arial" panose="020B0604020202020204" pitchFamily="34" charset="0"/>
                        </a:rPr>
                        <a:t>Athens, Greece</a:t>
                      </a:r>
                    </a:p>
                  </a:txBody>
                  <a:tcPr marL="91429" marR="91429" marT="45667" marB="45667" anchor="ctr"/>
                </a:tc>
                <a:extLst>
                  <a:ext uri="{0D108BD9-81ED-4DB2-BD59-A6C34878D82A}">
                    <a16:rowId xmlns:a16="http://schemas.microsoft.com/office/drawing/2014/main" val="10002"/>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SA4#123/-e</a:t>
                      </a:r>
                    </a:p>
                  </a:txBody>
                  <a:tcPr marL="91429" marR="91429" marT="45667" marB="45667" anchor="ctr"/>
                </a:tc>
                <a:tc>
                  <a:txBody>
                    <a:bodyPr/>
                    <a:lstStyle/>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F2F: 17-21 April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MCC, Electronic meeting</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Note: preference for an e-meeting</a:t>
                      </a:r>
                    </a:p>
                  </a:txBody>
                  <a:tcPr marL="91429" marR="91429" marT="45667" marB="45667" anchor="ctr"/>
                </a:tc>
                <a:extLst>
                  <a:ext uri="{0D108BD9-81ED-4DB2-BD59-A6C34878D82A}">
                    <a16:rowId xmlns:a16="http://schemas.microsoft.com/office/drawing/2014/main" val="10003"/>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22-26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16-25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EF3</a:t>
                      </a:r>
                      <a:r>
                        <a:rPr lang="en-US" sz="1400" b="0" dirty="0">
                          <a:solidFill>
                            <a:schemeClr val="tx1"/>
                          </a:solidFill>
                          <a:latin typeface="+mn-lt"/>
                          <a:cs typeface="Arial" panose="020B0604020202020204" pitchFamily="34" charset="0"/>
                        </a:rPr>
                        <a:t>, Venue: TBD</a:t>
                      </a:r>
                      <a:r>
                        <a:rPr lang="en-US" sz="1400" b="0" u="sng" dirty="0">
                          <a:solidFill>
                            <a:srgbClr val="FF0000"/>
                          </a:solidFill>
                          <a:latin typeface="+mn-lt"/>
                          <a:cs typeface="Arial" panose="020B0604020202020204" pitchFamily="34" charset="0"/>
                        </a:rPr>
                        <a:t>, Europe</a:t>
                      </a:r>
                    </a:p>
                  </a:txBody>
                  <a:tcPr marL="91429" marR="91429" marT="45667" marB="45667" anchor="ctr"/>
                </a:tc>
                <a:extLst>
                  <a:ext uri="{0D108BD9-81ED-4DB2-BD59-A6C34878D82A}">
                    <a16:rowId xmlns:a16="http://schemas.microsoft.com/office/drawing/2014/main" val="10005"/>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November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8-17 November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40865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2024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FC636FC4-24C5-4BC8-8976-2FE86B69EA45}"/>
              </a:ext>
            </a:extLst>
          </p:cNvPr>
          <p:cNvGraphicFramePr>
            <a:graphicFrameLocks noGrp="1"/>
          </p:cNvGraphicFramePr>
          <p:nvPr>
            <p:extLst>
              <p:ext uri="{D42A27DB-BD31-4B8C-83A1-F6EECF244321}">
                <p14:modId xmlns:p14="http://schemas.microsoft.com/office/powerpoint/2010/main" val="208927153"/>
              </p:ext>
            </p:extLst>
          </p:nvPr>
        </p:nvGraphicFramePr>
        <p:xfrm>
          <a:off x="2271196" y="1678943"/>
          <a:ext cx="7559675" cy="453386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SA4#127/-e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29 January - 2 February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24 January - 2 February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rgbClr val="FF0000"/>
                          </a:solidFill>
                          <a:latin typeface="+mn-lt"/>
                          <a:cs typeface="Arial" panose="020B0604020202020204" pitchFamily="34" charset="0"/>
                        </a:rPr>
                        <a:t>(TBD ETSI, </a:t>
                      </a:r>
                      <a:r>
                        <a:rPr lang="en-US" sz="1400" b="0" dirty="0" err="1">
                          <a:solidFill>
                            <a:srgbClr val="FF0000"/>
                          </a:solidFill>
                          <a:latin typeface="+mn-lt"/>
                          <a:cs typeface="Arial" panose="020B0604020202020204" pitchFamily="34" charset="0"/>
                        </a:rPr>
                        <a:t>Singapour</a:t>
                      </a:r>
                      <a:r>
                        <a:rPr lang="en-US" sz="1400" b="0" dirty="0">
                          <a:solidFill>
                            <a:srgbClr val="FF0000"/>
                          </a:solidFill>
                          <a:latin typeface="+mn-lt"/>
                          <a:cs typeface="Arial" panose="020B0604020202020204" pitchFamily="34" charset="0"/>
                        </a:rPr>
                        <a:t>, Explore possibilities for individual host or e-meeting)</a:t>
                      </a:r>
                    </a:p>
                  </a:txBody>
                  <a:tcPr marL="91429" marR="91429" marT="45667" marB="45667" anchor="ctr"/>
                </a:tc>
                <a:extLst>
                  <a:ext uri="{0D108BD9-81ED-4DB2-BD59-A6C34878D82A}">
                    <a16:rowId xmlns:a16="http://schemas.microsoft.com/office/drawing/2014/main" val="10002"/>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SA4#127bis/-e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8-12 April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8-12 April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a:t>
                      </a:r>
                      <a:r>
                        <a:rPr lang="en-US" sz="1400" b="0" dirty="0">
                          <a:solidFill>
                            <a:srgbClr val="FF0000"/>
                          </a:solidFill>
                          <a:latin typeface="+mn-lt"/>
                          <a:cs typeface="Arial" panose="020B0604020202020204" pitchFamily="34" charset="0"/>
                        </a:rPr>
                        <a:t>China</a:t>
                      </a:r>
                    </a:p>
                  </a:txBody>
                  <a:tcPr marL="91429" marR="91429" marT="45667" marB="45667" anchor="ctr"/>
                </a:tc>
                <a:extLst>
                  <a:ext uri="{0D108BD9-81ED-4DB2-BD59-A6C34878D82A}">
                    <a16:rowId xmlns:a16="http://schemas.microsoft.com/office/drawing/2014/main" val="10003"/>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SA4#128/-e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May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20-27 May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a:t>
                      </a:r>
                      <a:r>
                        <a:rPr lang="en-US" sz="1400" b="0" dirty="0">
                          <a:solidFill>
                            <a:srgbClr val="FF0000"/>
                          </a:solidFill>
                          <a:latin typeface="+mn-lt"/>
                          <a:cs typeface="Arial" panose="020B0604020202020204" pitchFamily="34" charset="0"/>
                        </a:rPr>
                        <a:t>Asia</a:t>
                      </a:r>
                    </a:p>
                  </a:txBody>
                  <a:tcPr marL="91429" marR="91429" marT="45667" marB="45667" anchor="ctr"/>
                </a:tc>
                <a:extLst>
                  <a:ext uri="{0D108BD9-81ED-4DB2-BD59-A6C34878D82A}">
                    <a16:rowId xmlns:a16="http://schemas.microsoft.com/office/drawing/2014/main" val="10004"/>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July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17-26 July 2024]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Note: dates TBC due to MPEG</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a:t>
                      </a:r>
                      <a:r>
                        <a:rPr lang="en-US" sz="1400" b="0" dirty="0">
                          <a:solidFill>
                            <a:srgbClr val="FF0000"/>
                          </a:solidFill>
                          <a:latin typeface="+mn-lt"/>
                          <a:cs typeface="Arial" panose="020B0604020202020204" pitchFamily="34" charset="0"/>
                        </a:rPr>
                        <a:t>Europe</a:t>
                      </a:r>
                    </a:p>
                  </a:txBody>
                  <a:tcPr marL="91429" marR="91429" marT="45667" marB="45667" anchor="ctr"/>
                </a:tc>
                <a:extLst>
                  <a:ext uri="{0D108BD9-81ED-4DB2-BD59-A6C34878D82A}">
                    <a16:rowId xmlns:a16="http://schemas.microsoft.com/office/drawing/2014/main" val="10005"/>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18-22 November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13-22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a:t>
                      </a:r>
                      <a:r>
                        <a:rPr lang="en-US" sz="1400" b="0" dirty="0">
                          <a:solidFill>
                            <a:srgbClr val="FF0000"/>
                          </a:solidFill>
                          <a:latin typeface="+mn-lt"/>
                          <a:cs typeface="Arial" panose="020B0604020202020204" pitchFamily="34" charset="0"/>
                        </a:rPr>
                        <a:t>North-America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980974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Title 1"/>
          <p:cNvSpPr>
            <a:spLocks noGrp="1"/>
          </p:cNvSpPr>
          <p:nvPr>
            <p:ph type="title"/>
          </p:nvPr>
        </p:nvSpPr>
        <p:spPr>
          <a:xfrm>
            <a:off x="1360966" y="371475"/>
            <a:ext cx="9618183" cy="1325563"/>
          </a:xfrm>
        </p:spPr>
        <p:txBody>
          <a:bodyPr/>
          <a:lstStyle/>
          <a:p>
            <a:r>
              <a:rPr lang="en-US" altLang="en-US" dirty="0"/>
              <a:t>Timeline</a:t>
            </a:r>
          </a:p>
        </p:txBody>
      </p:sp>
      <p:sp>
        <p:nvSpPr>
          <p:cNvPr id="8248" name="TextBox 68"/>
          <p:cNvSpPr txBox="1">
            <a:spLocks noChangeArrowheads="1"/>
          </p:cNvSpPr>
          <p:nvPr/>
        </p:nvSpPr>
        <p:spPr bwMode="auto">
          <a:xfrm rot="20391721">
            <a:off x="1680956" y="1800375"/>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12/21</a:t>
            </a:r>
          </a:p>
        </p:txBody>
      </p:sp>
      <p:sp>
        <p:nvSpPr>
          <p:cNvPr id="8222" name="TextBox 19"/>
          <p:cNvSpPr txBox="1">
            <a:spLocks noChangeArrowheads="1"/>
          </p:cNvSpPr>
          <p:nvPr/>
        </p:nvSpPr>
        <p:spPr bwMode="auto">
          <a:xfrm>
            <a:off x="346842" y="3061444"/>
            <a:ext cx="90601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 Rel-17  </a:t>
            </a:r>
            <a:b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b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Schedule</a:t>
            </a:r>
          </a:p>
        </p:txBody>
      </p:sp>
      <p:sp>
        <p:nvSpPr>
          <p:cNvPr id="8226" name="TextBox 37"/>
          <p:cNvSpPr txBox="1">
            <a:spLocks noChangeArrowheads="1"/>
          </p:cNvSpPr>
          <p:nvPr/>
        </p:nvSpPr>
        <p:spPr bwMode="auto">
          <a:xfrm>
            <a:off x="346842" y="3960355"/>
            <a:ext cx="77457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Rel-18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Schedule</a:t>
            </a:r>
          </a:p>
        </p:txBody>
      </p:sp>
      <p:cxnSp>
        <p:nvCxnSpPr>
          <p:cNvPr id="67" name="Straight Connector 66"/>
          <p:cNvCxnSpPr/>
          <p:nvPr/>
        </p:nvCxnSpPr>
        <p:spPr>
          <a:xfrm flipH="1">
            <a:off x="1874395" y="2547512"/>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8247" name="TextBox 27"/>
          <p:cNvSpPr txBox="1">
            <a:spLocks noChangeArrowheads="1"/>
          </p:cNvSpPr>
          <p:nvPr/>
        </p:nvSpPr>
        <p:spPr bwMode="auto">
          <a:xfrm>
            <a:off x="1537868" y="2044066"/>
            <a:ext cx="780983"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SA#94-e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Q4/2021</a:t>
            </a:r>
          </a:p>
        </p:txBody>
      </p:sp>
      <p:sp>
        <p:nvSpPr>
          <p:cNvPr id="54" name="Rounded Rectangle 33">
            <a:extLst>
              <a:ext uri="{FF2B5EF4-FFF2-40B4-BE49-F238E27FC236}">
                <a16:creationId xmlns:a16="http://schemas.microsoft.com/office/drawing/2014/main" id="{056F2B17-AA1E-4693-8C9D-9EBA5AB2C857}"/>
              </a:ext>
            </a:extLst>
          </p:cNvPr>
          <p:cNvSpPr/>
          <p:nvPr/>
        </p:nvSpPr>
        <p:spPr>
          <a:xfrm>
            <a:off x="1516683"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1</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57" name="TextBox 68">
            <a:extLst>
              <a:ext uri="{FF2B5EF4-FFF2-40B4-BE49-F238E27FC236}">
                <a16:creationId xmlns:a16="http://schemas.microsoft.com/office/drawing/2014/main" id="{F973183F-3787-4B2A-8DF2-2CBBFEB5AE2D}"/>
              </a:ext>
            </a:extLst>
          </p:cNvPr>
          <p:cNvSpPr txBox="1">
            <a:spLocks noChangeArrowheads="1"/>
          </p:cNvSpPr>
          <p:nvPr/>
        </p:nvSpPr>
        <p:spPr bwMode="auto">
          <a:xfrm rot="20391721">
            <a:off x="2616490"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03/22</a:t>
            </a:r>
          </a:p>
        </p:txBody>
      </p:sp>
      <p:cxnSp>
        <p:nvCxnSpPr>
          <p:cNvPr id="58" name="Straight Connector 66">
            <a:extLst>
              <a:ext uri="{FF2B5EF4-FFF2-40B4-BE49-F238E27FC236}">
                <a16:creationId xmlns:a16="http://schemas.microsoft.com/office/drawing/2014/main" id="{704A8F78-5ED0-4F0A-B9A0-29D6CF4D4766}"/>
              </a:ext>
            </a:extLst>
          </p:cNvPr>
          <p:cNvCxnSpPr/>
          <p:nvPr/>
        </p:nvCxnSpPr>
        <p:spPr>
          <a:xfrm flipH="1">
            <a:off x="2829414"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60" name="TextBox 27">
            <a:extLst>
              <a:ext uri="{FF2B5EF4-FFF2-40B4-BE49-F238E27FC236}">
                <a16:creationId xmlns:a16="http://schemas.microsoft.com/office/drawing/2014/main" id="{11A0B7A1-9E89-45A4-B671-BF380C539101}"/>
              </a:ext>
            </a:extLst>
          </p:cNvPr>
          <p:cNvSpPr txBox="1">
            <a:spLocks noChangeArrowheads="1"/>
          </p:cNvSpPr>
          <p:nvPr/>
        </p:nvSpPr>
        <p:spPr bwMode="auto">
          <a:xfrm>
            <a:off x="2492887" y="2049301"/>
            <a:ext cx="780983"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SA#95-e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Q1/2022</a:t>
            </a:r>
          </a:p>
        </p:txBody>
      </p:sp>
      <p:sp>
        <p:nvSpPr>
          <p:cNvPr id="61" name="Rounded Rectangle 58">
            <a:extLst>
              <a:ext uri="{FF2B5EF4-FFF2-40B4-BE49-F238E27FC236}">
                <a16:creationId xmlns:a16="http://schemas.microsoft.com/office/drawing/2014/main" id="{7F6B3FB8-8513-4F7C-93CB-91BAC8C1E4ED}"/>
              </a:ext>
            </a:extLst>
          </p:cNvPr>
          <p:cNvSpPr/>
          <p:nvPr/>
        </p:nvSpPr>
        <p:spPr>
          <a:xfrm>
            <a:off x="2464084" y="2881900"/>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Rel-17 Stage 3</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62" name="TextBox 68">
            <a:extLst>
              <a:ext uri="{FF2B5EF4-FFF2-40B4-BE49-F238E27FC236}">
                <a16:creationId xmlns:a16="http://schemas.microsoft.com/office/drawing/2014/main" id="{0B8A1E00-51E4-4A02-9405-08B5CF9386EA}"/>
              </a:ext>
            </a:extLst>
          </p:cNvPr>
          <p:cNvSpPr txBox="1">
            <a:spLocks noChangeArrowheads="1"/>
          </p:cNvSpPr>
          <p:nvPr/>
        </p:nvSpPr>
        <p:spPr bwMode="auto">
          <a:xfrm rot="20391721">
            <a:off x="3583522"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06/22</a:t>
            </a:r>
          </a:p>
        </p:txBody>
      </p:sp>
      <p:cxnSp>
        <p:nvCxnSpPr>
          <p:cNvPr id="63" name="Straight Connector 66">
            <a:extLst>
              <a:ext uri="{FF2B5EF4-FFF2-40B4-BE49-F238E27FC236}">
                <a16:creationId xmlns:a16="http://schemas.microsoft.com/office/drawing/2014/main" id="{AFFF704A-1C79-4546-B5E2-2B1D23A267C1}"/>
              </a:ext>
            </a:extLst>
          </p:cNvPr>
          <p:cNvCxnSpPr/>
          <p:nvPr/>
        </p:nvCxnSpPr>
        <p:spPr>
          <a:xfrm flipH="1">
            <a:off x="3796446"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65" name="TextBox 27">
            <a:extLst>
              <a:ext uri="{FF2B5EF4-FFF2-40B4-BE49-F238E27FC236}">
                <a16:creationId xmlns:a16="http://schemas.microsoft.com/office/drawing/2014/main" id="{06C21843-FFFB-4E64-98FB-5D76855EA9B7}"/>
              </a:ext>
            </a:extLst>
          </p:cNvPr>
          <p:cNvSpPr txBox="1">
            <a:spLocks noChangeArrowheads="1"/>
          </p:cNvSpPr>
          <p:nvPr/>
        </p:nvSpPr>
        <p:spPr bwMode="auto">
          <a:xfrm>
            <a:off x="3463926" y="2049301"/>
            <a:ext cx="772969"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SA#96</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Q2/2022</a:t>
            </a:r>
          </a:p>
        </p:txBody>
      </p:sp>
      <p:sp>
        <p:nvSpPr>
          <p:cNvPr id="66" name="Rounded Rectangle 58">
            <a:extLst>
              <a:ext uri="{FF2B5EF4-FFF2-40B4-BE49-F238E27FC236}">
                <a16:creationId xmlns:a16="http://schemas.microsoft.com/office/drawing/2014/main" id="{0D39A635-0035-4A27-BB9E-F63B8D88CC41}"/>
              </a:ext>
            </a:extLst>
          </p:cNvPr>
          <p:cNvSpPr/>
          <p:nvPr/>
        </p:nvSpPr>
        <p:spPr>
          <a:xfrm>
            <a:off x="3431116" y="2881900"/>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Rel-17 Code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68" name="TextBox 68">
            <a:extLst>
              <a:ext uri="{FF2B5EF4-FFF2-40B4-BE49-F238E27FC236}">
                <a16:creationId xmlns:a16="http://schemas.microsoft.com/office/drawing/2014/main" id="{A0DC2944-9AEA-4FC9-A8AD-7E8836135804}"/>
              </a:ext>
            </a:extLst>
          </p:cNvPr>
          <p:cNvSpPr txBox="1">
            <a:spLocks noChangeArrowheads="1"/>
          </p:cNvSpPr>
          <p:nvPr/>
        </p:nvSpPr>
        <p:spPr bwMode="auto">
          <a:xfrm rot="20391721">
            <a:off x="4550554"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09/22</a:t>
            </a:r>
          </a:p>
        </p:txBody>
      </p:sp>
      <p:cxnSp>
        <p:nvCxnSpPr>
          <p:cNvPr id="69" name="Straight Connector 66">
            <a:extLst>
              <a:ext uri="{FF2B5EF4-FFF2-40B4-BE49-F238E27FC236}">
                <a16:creationId xmlns:a16="http://schemas.microsoft.com/office/drawing/2014/main" id="{819D4052-0699-49AC-BD00-9C5F54CC176D}"/>
              </a:ext>
            </a:extLst>
          </p:cNvPr>
          <p:cNvCxnSpPr/>
          <p:nvPr/>
        </p:nvCxnSpPr>
        <p:spPr>
          <a:xfrm flipH="1">
            <a:off x="4763478"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70" name="TextBox 27">
            <a:extLst>
              <a:ext uri="{FF2B5EF4-FFF2-40B4-BE49-F238E27FC236}">
                <a16:creationId xmlns:a16="http://schemas.microsoft.com/office/drawing/2014/main" id="{A87F22D9-3A12-49BD-AA2D-C331ECC68BD5}"/>
              </a:ext>
            </a:extLst>
          </p:cNvPr>
          <p:cNvSpPr txBox="1">
            <a:spLocks noChangeArrowheads="1"/>
          </p:cNvSpPr>
          <p:nvPr/>
        </p:nvSpPr>
        <p:spPr bwMode="auto">
          <a:xfrm>
            <a:off x="4426951" y="2049301"/>
            <a:ext cx="780983"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SA#97-e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Q3/2022</a:t>
            </a:r>
          </a:p>
        </p:txBody>
      </p:sp>
      <p:sp>
        <p:nvSpPr>
          <p:cNvPr id="72" name="TextBox 68">
            <a:extLst>
              <a:ext uri="{FF2B5EF4-FFF2-40B4-BE49-F238E27FC236}">
                <a16:creationId xmlns:a16="http://schemas.microsoft.com/office/drawing/2014/main" id="{C1F7BD17-7CEE-464E-A28A-31B423D44378}"/>
              </a:ext>
            </a:extLst>
          </p:cNvPr>
          <p:cNvSpPr txBox="1">
            <a:spLocks noChangeArrowheads="1"/>
          </p:cNvSpPr>
          <p:nvPr/>
        </p:nvSpPr>
        <p:spPr bwMode="auto">
          <a:xfrm rot="20391721">
            <a:off x="5517586"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12/22</a:t>
            </a:r>
          </a:p>
        </p:txBody>
      </p:sp>
      <p:cxnSp>
        <p:nvCxnSpPr>
          <p:cNvPr id="73" name="Straight Connector 66">
            <a:extLst>
              <a:ext uri="{FF2B5EF4-FFF2-40B4-BE49-F238E27FC236}">
                <a16:creationId xmlns:a16="http://schemas.microsoft.com/office/drawing/2014/main" id="{2D1674DA-2260-4BF9-89D1-0899AF96151F}"/>
              </a:ext>
            </a:extLst>
          </p:cNvPr>
          <p:cNvCxnSpPr/>
          <p:nvPr/>
        </p:nvCxnSpPr>
        <p:spPr>
          <a:xfrm flipH="1">
            <a:off x="5730510"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74" name="TextBox 27">
            <a:extLst>
              <a:ext uri="{FF2B5EF4-FFF2-40B4-BE49-F238E27FC236}">
                <a16:creationId xmlns:a16="http://schemas.microsoft.com/office/drawing/2014/main" id="{AE6F8636-B6F9-477F-AFAB-FB6FAF6F3E3E}"/>
              </a:ext>
            </a:extLst>
          </p:cNvPr>
          <p:cNvSpPr txBox="1">
            <a:spLocks noChangeArrowheads="1"/>
          </p:cNvSpPr>
          <p:nvPr/>
        </p:nvSpPr>
        <p:spPr bwMode="auto">
          <a:xfrm>
            <a:off x="5397990"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Q4/2022</a:t>
            </a:r>
          </a:p>
        </p:txBody>
      </p:sp>
      <p:sp>
        <p:nvSpPr>
          <p:cNvPr id="39" name="TextBox 68">
            <a:extLst>
              <a:ext uri="{FF2B5EF4-FFF2-40B4-BE49-F238E27FC236}">
                <a16:creationId xmlns:a16="http://schemas.microsoft.com/office/drawing/2014/main" id="{03C4BF7B-A2F3-4826-AE44-921017817645}"/>
              </a:ext>
            </a:extLst>
          </p:cNvPr>
          <p:cNvSpPr txBox="1">
            <a:spLocks noChangeArrowheads="1"/>
          </p:cNvSpPr>
          <p:nvPr/>
        </p:nvSpPr>
        <p:spPr bwMode="auto">
          <a:xfrm rot="20391721">
            <a:off x="6449385"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03/23</a:t>
            </a:r>
          </a:p>
        </p:txBody>
      </p:sp>
      <p:cxnSp>
        <p:nvCxnSpPr>
          <p:cNvPr id="40" name="Straight Connector 66">
            <a:extLst>
              <a:ext uri="{FF2B5EF4-FFF2-40B4-BE49-F238E27FC236}">
                <a16:creationId xmlns:a16="http://schemas.microsoft.com/office/drawing/2014/main" id="{F6548CC8-2B12-4DD8-88B6-A48E49D62353}"/>
              </a:ext>
            </a:extLst>
          </p:cNvPr>
          <p:cNvCxnSpPr/>
          <p:nvPr/>
        </p:nvCxnSpPr>
        <p:spPr>
          <a:xfrm flipH="1">
            <a:off x="6662309"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1" name="TextBox 27">
            <a:extLst>
              <a:ext uri="{FF2B5EF4-FFF2-40B4-BE49-F238E27FC236}">
                <a16:creationId xmlns:a16="http://schemas.microsoft.com/office/drawing/2014/main" id="{8897454B-DAA4-4C34-A4BF-B32F31D105E3}"/>
              </a:ext>
            </a:extLst>
          </p:cNvPr>
          <p:cNvSpPr txBox="1">
            <a:spLocks noChangeArrowheads="1"/>
          </p:cNvSpPr>
          <p:nvPr/>
        </p:nvSpPr>
        <p:spPr bwMode="auto">
          <a:xfrm>
            <a:off x="6329789"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SA#99</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Q1/2023</a:t>
            </a:r>
          </a:p>
        </p:txBody>
      </p:sp>
      <p:sp>
        <p:nvSpPr>
          <p:cNvPr id="43" name="TextBox 68">
            <a:extLst>
              <a:ext uri="{FF2B5EF4-FFF2-40B4-BE49-F238E27FC236}">
                <a16:creationId xmlns:a16="http://schemas.microsoft.com/office/drawing/2014/main" id="{8AC9C059-CD04-4317-85A2-AA2F40ACBD2F}"/>
              </a:ext>
            </a:extLst>
          </p:cNvPr>
          <p:cNvSpPr txBox="1">
            <a:spLocks noChangeArrowheads="1"/>
          </p:cNvSpPr>
          <p:nvPr/>
        </p:nvSpPr>
        <p:spPr bwMode="auto">
          <a:xfrm rot="20391721">
            <a:off x="7416417"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06/23</a:t>
            </a:r>
          </a:p>
        </p:txBody>
      </p:sp>
      <p:cxnSp>
        <p:nvCxnSpPr>
          <p:cNvPr id="44" name="Straight Connector 66">
            <a:extLst>
              <a:ext uri="{FF2B5EF4-FFF2-40B4-BE49-F238E27FC236}">
                <a16:creationId xmlns:a16="http://schemas.microsoft.com/office/drawing/2014/main" id="{68D117B7-6678-41A9-AA56-0AD3FEA7CAB1}"/>
              </a:ext>
            </a:extLst>
          </p:cNvPr>
          <p:cNvCxnSpPr/>
          <p:nvPr/>
        </p:nvCxnSpPr>
        <p:spPr>
          <a:xfrm flipH="1">
            <a:off x="7629341"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5" name="TextBox 27">
            <a:extLst>
              <a:ext uri="{FF2B5EF4-FFF2-40B4-BE49-F238E27FC236}">
                <a16:creationId xmlns:a16="http://schemas.microsoft.com/office/drawing/2014/main" id="{FDB70B1D-D7D1-4B27-9CF2-D5CDAD931E7D}"/>
              </a:ext>
            </a:extLst>
          </p:cNvPr>
          <p:cNvSpPr txBox="1">
            <a:spLocks noChangeArrowheads="1"/>
          </p:cNvSpPr>
          <p:nvPr/>
        </p:nvSpPr>
        <p:spPr bwMode="auto">
          <a:xfrm>
            <a:off x="7296821"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SA#100</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Q2/2023</a:t>
            </a:r>
          </a:p>
        </p:txBody>
      </p:sp>
      <p:sp>
        <p:nvSpPr>
          <p:cNvPr id="46" name="TextBox 68">
            <a:extLst>
              <a:ext uri="{FF2B5EF4-FFF2-40B4-BE49-F238E27FC236}">
                <a16:creationId xmlns:a16="http://schemas.microsoft.com/office/drawing/2014/main" id="{F327FCA3-AF87-4EB7-91DB-EE5EE437FE76}"/>
              </a:ext>
            </a:extLst>
          </p:cNvPr>
          <p:cNvSpPr txBox="1">
            <a:spLocks noChangeArrowheads="1"/>
          </p:cNvSpPr>
          <p:nvPr/>
        </p:nvSpPr>
        <p:spPr bwMode="auto">
          <a:xfrm rot="20391721">
            <a:off x="8368796"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09/23</a:t>
            </a:r>
          </a:p>
        </p:txBody>
      </p:sp>
      <p:cxnSp>
        <p:nvCxnSpPr>
          <p:cNvPr id="47" name="Straight Connector 66">
            <a:extLst>
              <a:ext uri="{FF2B5EF4-FFF2-40B4-BE49-F238E27FC236}">
                <a16:creationId xmlns:a16="http://schemas.microsoft.com/office/drawing/2014/main" id="{17BCC452-4A87-47F9-B3CC-21B892C1FAE5}"/>
              </a:ext>
            </a:extLst>
          </p:cNvPr>
          <p:cNvCxnSpPr/>
          <p:nvPr/>
        </p:nvCxnSpPr>
        <p:spPr>
          <a:xfrm flipH="1">
            <a:off x="8581720"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8" name="TextBox 27">
            <a:extLst>
              <a:ext uri="{FF2B5EF4-FFF2-40B4-BE49-F238E27FC236}">
                <a16:creationId xmlns:a16="http://schemas.microsoft.com/office/drawing/2014/main" id="{E4357DE4-A514-489F-8FCD-A6664E7F19E8}"/>
              </a:ext>
            </a:extLst>
          </p:cNvPr>
          <p:cNvSpPr txBox="1">
            <a:spLocks noChangeArrowheads="1"/>
          </p:cNvSpPr>
          <p:nvPr/>
        </p:nvSpPr>
        <p:spPr bwMode="auto">
          <a:xfrm>
            <a:off x="8249200"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SA#101</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Q3/2023</a:t>
            </a:r>
          </a:p>
        </p:txBody>
      </p:sp>
      <p:sp>
        <p:nvSpPr>
          <p:cNvPr id="49" name="TextBox 68">
            <a:extLst>
              <a:ext uri="{FF2B5EF4-FFF2-40B4-BE49-F238E27FC236}">
                <a16:creationId xmlns:a16="http://schemas.microsoft.com/office/drawing/2014/main" id="{14FDC5CE-E374-4699-9279-A32DE193F300}"/>
              </a:ext>
            </a:extLst>
          </p:cNvPr>
          <p:cNvSpPr txBox="1">
            <a:spLocks noChangeArrowheads="1"/>
          </p:cNvSpPr>
          <p:nvPr/>
        </p:nvSpPr>
        <p:spPr bwMode="auto">
          <a:xfrm rot="20391721">
            <a:off x="9335828"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12/23</a:t>
            </a:r>
          </a:p>
        </p:txBody>
      </p:sp>
      <p:cxnSp>
        <p:nvCxnSpPr>
          <p:cNvPr id="50" name="Straight Connector 66">
            <a:extLst>
              <a:ext uri="{FF2B5EF4-FFF2-40B4-BE49-F238E27FC236}">
                <a16:creationId xmlns:a16="http://schemas.microsoft.com/office/drawing/2014/main" id="{689D1BD8-A2B8-41E5-A831-83422E59C6BF}"/>
              </a:ext>
            </a:extLst>
          </p:cNvPr>
          <p:cNvCxnSpPr/>
          <p:nvPr/>
        </p:nvCxnSpPr>
        <p:spPr>
          <a:xfrm flipH="1">
            <a:off x="9548752"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59" name="TextBox 27">
            <a:extLst>
              <a:ext uri="{FF2B5EF4-FFF2-40B4-BE49-F238E27FC236}">
                <a16:creationId xmlns:a16="http://schemas.microsoft.com/office/drawing/2014/main" id="{C1EBE506-3F5A-4302-8EEA-7F309F6C14A9}"/>
              </a:ext>
            </a:extLst>
          </p:cNvPr>
          <p:cNvSpPr txBox="1">
            <a:spLocks noChangeArrowheads="1"/>
          </p:cNvSpPr>
          <p:nvPr/>
        </p:nvSpPr>
        <p:spPr bwMode="auto">
          <a:xfrm>
            <a:off x="9216232"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SA#102</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Q4/2023</a:t>
            </a:r>
          </a:p>
        </p:txBody>
      </p:sp>
      <p:sp>
        <p:nvSpPr>
          <p:cNvPr id="64" name="Rounded Rectangle 33">
            <a:extLst>
              <a:ext uri="{FF2B5EF4-FFF2-40B4-BE49-F238E27FC236}">
                <a16:creationId xmlns:a16="http://schemas.microsoft.com/office/drawing/2014/main" id="{8F6A43A5-431D-4E5A-97D5-0F3AD2C070EF}"/>
              </a:ext>
            </a:extLst>
          </p:cNvPr>
          <p:cNvSpPr/>
          <p:nvPr/>
        </p:nvSpPr>
        <p:spPr>
          <a:xfrm>
            <a:off x="6305950"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2</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71" name="Rounded Rectangle 33">
            <a:extLst>
              <a:ext uri="{FF2B5EF4-FFF2-40B4-BE49-F238E27FC236}">
                <a16:creationId xmlns:a16="http://schemas.microsoft.com/office/drawing/2014/main" id="{E94AF588-3825-454E-82AF-4C3BB38343EA}"/>
              </a:ext>
            </a:extLst>
          </p:cNvPr>
          <p:cNvSpPr/>
          <p:nvPr/>
        </p:nvSpPr>
        <p:spPr>
          <a:xfrm>
            <a:off x="9191040"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3</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75" name="TextBox 37">
            <a:extLst>
              <a:ext uri="{FF2B5EF4-FFF2-40B4-BE49-F238E27FC236}">
                <a16:creationId xmlns:a16="http://schemas.microsoft.com/office/drawing/2014/main" id="{BDA4398D-5B66-4EC5-A5B7-12A3008FA43E}"/>
              </a:ext>
            </a:extLst>
          </p:cNvPr>
          <p:cNvSpPr txBox="1">
            <a:spLocks noChangeArrowheads="1"/>
          </p:cNvSpPr>
          <p:nvPr/>
        </p:nvSpPr>
        <p:spPr bwMode="auto">
          <a:xfrm>
            <a:off x="365338" y="5043631"/>
            <a:ext cx="111746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Rel-19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Schedule</a:t>
            </a:r>
            <a:b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br>
            <a:r>
              <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 assumptions)</a:t>
            </a:r>
          </a:p>
        </p:txBody>
      </p:sp>
      <p:sp>
        <p:nvSpPr>
          <p:cNvPr id="76" name="Rounded Rectangle 33">
            <a:extLst>
              <a:ext uri="{FF2B5EF4-FFF2-40B4-BE49-F238E27FC236}">
                <a16:creationId xmlns:a16="http://schemas.microsoft.com/office/drawing/2014/main" id="{6E5AD004-3477-4B4D-A7A8-1A558590F171}"/>
              </a:ext>
            </a:extLst>
          </p:cNvPr>
          <p:cNvSpPr/>
          <p:nvPr/>
        </p:nvSpPr>
        <p:spPr>
          <a:xfrm>
            <a:off x="1496857" y="4872336"/>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Rel-19</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1</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start</a:t>
            </a:r>
          </a:p>
        </p:txBody>
      </p:sp>
      <p:sp>
        <p:nvSpPr>
          <p:cNvPr id="77" name="TextBox 68">
            <a:extLst>
              <a:ext uri="{FF2B5EF4-FFF2-40B4-BE49-F238E27FC236}">
                <a16:creationId xmlns:a16="http://schemas.microsoft.com/office/drawing/2014/main" id="{C498BD05-704E-4A12-9634-E5CFF8B596EC}"/>
              </a:ext>
            </a:extLst>
          </p:cNvPr>
          <p:cNvSpPr txBox="1">
            <a:spLocks noChangeArrowheads="1"/>
          </p:cNvSpPr>
          <p:nvPr/>
        </p:nvSpPr>
        <p:spPr bwMode="auto">
          <a:xfrm rot="20391721">
            <a:off x="10287303" y="179320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Arial" panose="020B0604020202020204" pitchFamily="34" charset="0"/>
              </a:rPr>
              <a:t>03/24</a:t>
            </a:r>
          </a:p>
        </p:txBody>
      </p:sp>
      <p:cxnSp>
        <p:nvCxnSpPr>
          <p:cNvPr id="78" name="Straight Connector 66">
            <a:extLst>
              <a:ext uri="{FF2B5EF4-FFF2-40B4-BE49-F238E27FC236}">
                <a16:creationId xmlns:a16="http://schemas.microsoft.com/office/drawing/2014/main" id="{DCAA5E35-9B41-497A-AF8B-707B85605E9F}"/>
              </a:ext>
            </a:extLst>
          </p:cNvPr>
          <p:cNvCxnSpPr/>
          <p:nvPr/>
        </p:nvCxnSpPr>
        <p:spPr>
          <a:xfrm flipH="1">
            <a:off x="10500227" y="256098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79" name="TextBox 27">
            <a:extLst>
              <a:ext uri="{FF2B5EF4-FFF2-40B4-BE49-F238E27FC236}">
                <a16:creationId xmlns:a16="http://schemas.microsoft.com/office/drawing/2014/main" id="{2FAA8276-3BFC-44FB-8DF5-6D67BC1BCB05}"/>
              </a:ext>
            </a:extLst>
          </p:cNvPr>
          <p:cNvSpPr txBox="1">
            <a:spLocks noChangeArrowheads="1"/>
          </p:cNvSpPr>
          <p:nvPr/>
        </p:nvSpPr>
        <p:spPr bwMode="auto">
          <a:xfrm>
            <a:off x="10167707" y="2057535"/>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2"/>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SA#103</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华文细黑" panose="02010600040101010101" pitchFamily="2" charset="-122"/>
                <a:cs typeface="+mn-cs"/>
              </a:rPr>
              <a:t>Q1/2024</a:t>
            </a:r>
          </a:p>
        </p:txBody>
      </p:sp>
      <p:sp>
        <p:nvSpPr>
          <p:cNvPr id="80" name="Rounded Rectangle 33">
            <a:extLst>
              <a:ext uri="{FF2B5EF4-FFF2-40B4-BE49-F238E27FC236}">
                <a16:creationId xmlns:a16="http://schemas.microsoft.com/office/drawing/2014/main" id="{52D769BB-732D-4FFF-821C-CAD34B7EDDF4}"/>
              </a:ext>
            </a:extLst>
          </p:cNvPr>
          <p:cNvSpPr/>
          <p:nvPr/>
        </p:nvSpPr>
        <p:spPr>
          <a:xfrm>
            <a:off x="10142515" y="3842030"/>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Rel-18</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Code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
        <p:nvSpPr>
          <p:cNvPr id="51" name="Rounded Rectangle 33">
            <a:extLst>
              <a:ext uri="{FF2B5EF4-FFF2-40B4-BE49-F238E27FC236}">
                <a16:creationId xmlns:a16="http://schemas.microsoft.com/office/drawing/2014/main" id="{5BC53A77-5245-45FD-967A-50D98C3F9FA3}"/>
              </a:ext>
            </a:extLst>
          </p:cNvPr>
          <p:cNvSpPr/>
          <p:nvPr/>
        </p:nvSpPr>
        <p:spPr>
          <a:xfrm>
            <a:off x="8215071" y="4872335"/>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Rel-19</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Stage 1</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freeze</a:t>
            </a:r>
          </a:p>
        </p:txBody>
      </p:sp>
    </p:spTree>
    <p:extLst>
      <p:ext uri="{BB962C8B-B14F-4D97-AF65-F5344CB8AC3E}">
        <p14:creationId xmlns:p14="http://schemas.microsoft.com/office/powerpoint/2010/main" val="487826040"/>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Rel-18 Work Items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6" name="Table 3">
            <a:extLst>
              <a:ext uri="{FF2B5EF4-FFF2-40B4-BE49-F238E27FC236}">
                <a16:creationId xmlns:a16="http://schemas.microsoft.com/office/drawing/2014/main" id="{D3AFD089-BEFB-466D-9AD5-48350AE6848E}"/>
              </a:ext>
            </a:extLst>
          </p:cNvPr>
          <p:cNvGraphicFramePr>
            <a:graphicFrameLocks noGrp="1"/>
          </p:cNvGraphicFramePr>
          <p:nvPr>
            <p:extLst>
              <p:ext uri="{D42A27DB-BD31-4B8C-83A1-F6EECF244321}">
                <p14:modId xmlns:p14="http://schemas.microsoft.com/office/powerpoint/2010/main" val="1670127312"/>
              </p:ext>
            </p:extLst>
          </p:nvPr>
        </p:nvGraphicFramePr>
        <p:xfrm>
          <a:off x="551384" y="1268760"/>
          <a:ext cx="10863742" cy="4962668"/>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830005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Terminal Audio quality performance and Test methods for Immersive Audio Services (ATIAS)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20%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770024</a:t>
                      </a:r>
                    </a:p>
                  </a:txBody>
                  <a:tcPr marL="9525" marR="9525" marT="9525" marB="0"/>
                </a:tc>
                <a:tc>
                  <a:txBody>
                    <a:bodyPr/>
                    <a:lstStyle/>
                    <a:p>
                      <a:pPr algn="l" fontAlgn="t"/>
                      <a:r>
                        <a:rPr lang="en-GB" sz="1200" b="1" u="none" strike="noStrike" kern="1200" dirty="0">
                          <a:solidFill>
                            <a:schemeClr val="dk1"/>
                          </a:solidFill>
                          <a:effectLst/>
                          <a:latin typeface="+mn-lt"/>
                          <a:ea typeface="+mn-ea"/>
                          <a:cs typeface="+mn-cs"/>
                        </a:rPr>
                        <a:t>EVS Codec Extension for Immersive Voice and Audio Services (</a:t>
                      </a:r>
                      <a:r>
                        <a:rPr lang="en-GB" sz="1200" b="1" u="none" strike="noStrike" kern="1200" dirty="0" err="1">
                          <a:solidFill>
                            <a:schemeClr val="dk1"/>
                          </a:solidFill>
                          <a:effectLst/>
                          <a:latin typeface="+mn-lt"/>
                          <a:ea typeface="+mn-ea"/>
                          <a:cs typeface="+mn-cs"/>
                        </a:rPr>
                        <a:t>IVAS_Codec</a:t>
                      </a:r>
                      <a:r>
                        <a:rPr lang="en-GB" sz="1200" b="1" u="none" strike="noStrike" kern="1200" dirty="0">
                          <a:solidFill>
                            <a:schemeClr val="dk1"/>
                          </a:solidFill>
                          <a:effectLst/>
                          <a:latin typeface="+mn-lt"/>
                          <a:ea typeface="+mn-ea"/>
                          <a:cs typeface="+mn-cs"/>
                        </a:rPr>
                        <a:t>)</a:t>
                      </a:r>
                    </a:p>
                  </a:txBody>
                  <a:tcPr marL="9525" marR="9525" marT="9525" marB="0"/>
                </a:tc>
                <a:tc>
                  <a:txBody>
                    <a:bodyPr/>
                    <a:lstStyle/>
                    <a:p>
                      <a:pPr algn="ctr" fontAlgn="t"/>
                      <a:r>
                        <a:rPr lang="en-GB" sz="900" i="1" u="none" strike="noStrike" dirty="0">
                          <a:effectLst/>
                        </a:rPr>
                        <a:t>35%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40%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950014</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WID on immersive Real-time Communication for WebRTC (</a:t>
                      </a:r>
                      <a:r>
                        <a:rPr lang="en-US" sz="1200" b="1" u="none" strike="noStrike" kern="1200" dirty="0" err="1">
                          <a:solidFill>
                            <a:schemeClr val="dk1"/>
                          </a:solidFill>
                          <a:effectLst/>
                          <a:latin typeface="+mn-lt"/>
                          <a:ea typeface="+mn-ea"/>
                          <a:cs typeface="+mn-cs"/>
                        </a:rPr>
                        <a:t>iRTCW</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900" i="1" u="none" strike="noStrike" dirty="0">
                          <a:effectLst/>
                        </a:rPr>
                        <a:t>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u="none" strike="noStrike" kern="1200" dirty="0">
                          <a:solidFill>
                            <a:schemeClr val="dk1"/>
                          </a:solidFill>
                          <a:effectLst/>
                          <a:latin typeface="+mn-lt"/>
                          <a:ea typeface="+mn-ea"/>
                          <a:cs typeface="+mn-cs"/>
                        </a:rPr>
                        <a:t>10%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211302131"/>
                  </a:ext>
                </a:extLst>
              </a:tr>
              <a:tr h="459826">
                <a:tc>
                  <a:txBody>
                    <a:bodyPr/>
                    <a:lstStyle/>
                    <a:p>
                      <a:pPr algn="ctr" fontAlgn="t"/>
                      <a:r>
                        <a:rPr lang="en-GB" sz="800" b="0" i="0" u="none" strike="noStrike" dirty="0">
                          <a:solidFill>
                            <a:srgbClr val="000000"/>
                          </a:solidFill>
                          <a:effectLst/>
                          <a:latin typeface="Arial" panose="020B0604020202020204" pitchFamily="34" charset="0"/>
                        </a:rPr>
                        <a:t>950015</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WID on Media Capabilities for Augmented Reality (</a:t>
                      </a:r>
                      <a:r>
                        <a:rPr lang="en-US" sz="1200" b="1" u="none" strike="noStrike" kern="1200" dirty="0" err="1">
                          <a:solidFill>
                            <a:schemeClr val="dk1"/>
                          </a:solidFill>
                          <a:effectLst/>
                          <a:latin typeface="+mn-lt"/>
                          <a:ea typeface="+mn-ea"/>
                          <a:cs typeface="+mn-cs"/>
                        </a:rPr>
                        <a:t>MeCAR</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900" i="1" u="none" strike="noStrike" dirty="0">
                          <a:effectLst/>
                        </a:rPr>
                        <a:t>8%</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u="none" strike="noStrike" kern="1200" dirty="0">
                          <a:solidFill>
                            <a:schemeClr val="dk1"/>
                          </a:solidFill>
                          <a:effectLst/>
                          <a:latin typeface="+mn-lt"/>
                          <a:ea typeface="+mn-ea"/>
                          <a:cs typeface="+mn-cs"/>
                        </a:rPr>
                        <a:t>15%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242802452"/>
                  </a:ext>
                </a:extLst>
              </a:tr>
              <a:tr h="459826">
                <a:tc>
                  <a:txBody>
                    <a:bodyPr/>
                    <a:lstStyle/>
                    <a:p>
                      <a:pPr algn="ctr" fontAlgn="t"/>
                      <a:r>
                        <a:rPr lang="en-GB" sz="800" b="0" i="0" u="none" strike="noStrike" dirty="0">
                          <a:solidFill>
                            <a:srgbClr val="000000"/>
                          </a:solidFill>
                          <a:effectLst/>
                          <a:latin typeface="Arial" panose="020B0604020202020204" pitchFamily="34" charset="0"/>
                        </a:rPr>
                        <a:t>960042</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IMS-based AR Conversational Services (IBACS)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4212059690"/>
                  </a:ext>
                </a:extLst>
              </a:tr>
              <a:tr h="459826">
                <a:tc>
                  <a:txBody>
                    <a:bodyPr/>
                    <a:lstStyle/>
                    <a:p>
                      <a:pPr algn="ctr" fontAlgn="t"/>
                      <a:r>
                        <a:rPr lang="en-GB" sz="800" b="0" i="0" u="none" strike="noStrike" dirty="0">
                          <a:solidFill>
                            <a:srgbClr val="000000"/>
                          </a:solidFill>
                          <a:effectLst/>
                          <a:latin typeface="Arial" panose="020B0604020202020204" pitchFamily="34" charset="0"/>
                        </a:rPr>
                        <a:t>960043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Enhancements to UE Testing (</a:t>
                      </a:r>
                      <a:r>
                        <a:rPr lang="en-US" sz="1200" b="1" u="none" strike="noStrike" kern="1200" dirty="0" err="1">
                          <a:solidFill>
                            <a:schemeClr val="dk1"/>
                          </a:solidFill>
                          <a:effectLst/>
                          <a:latin typeface="+mn-lt"/>
                          <a:ea typeface="+mn-ea"/>
                          <a:cs typeface="+mn-cs"/>
                        </a:rPr>
                        <a:t>eUET</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702431908"/>
                  </a:ext>
                </a:extLst>
              </a:tr>
              <a:tr h="459826">
                <a:tc>
                  <a:txBody>
                    <a:bodyPr/>
                    <a:lstStyle/>
                    <a:p>
                      <a:pPr algn="ctr" fontAlgn="t"/>
                      <a:r>
                        <a:rPr lang="en-GB" sz="800" b="0" i="0" u="none" strike="noStrike" dirty="0">
                          <a:solidFill>
                            <a:srgbClr val="000000"/>
                          </a:solidFill>
                          <a:effectLst/>
                          <a:latin typeface="Arial" panose="020B0604020202020204" pitchFamily="34" charset="0"/>
                        </a:rPr>
                        <a:t>960044</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Generic architecture for Real-Time and AR/MR media (GA4RTAR)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25%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Stage 2</a:t>
                      </a:r>
                    </a:p>
                  </a:txBody>
                  <a:tcPr marL="6973" marR="6973" marT="6973" marB="0"/>
                </a:tc>
                <a:extLst>
                  <a:ext uri="{0D108BD9-81ED-4DB2-BD59-A6C34878D82A}">
                    <a16:rowId xmlns:a16="http://schemas.microsoft.com/office/drawing/2014/main" val="420226530"/>
                  </a:ext>
                </a:extLst>
              </a:tr>
              <a:tr h="459826">
                <a:tc>
                  <a:txBody>
                    <a:bodyPr/>
                    <a:lstStyle/>
                    <a:p>
                      <a:pPr algn="ctr" fontAlgn="t"/>
                      <a:r>
                        <a:rPr lang="en-GB" sz="800" b="0" i="0" u="none" strike="noStrike" dirty="0">
                          <a:solidFill>
                            <a:srgbClr val="000000"/>
                          </a:solidFill>
                          <a:effectLst/>
                          <a:latin typeface="Arial" panose="020B0604020202020204" pitchFamily="34" charset="0"/>
                        </a:rPr>
                        <a:t>960045</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Split Rendering Media Service Enabler (SR_MSE)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09/23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50825488"/>
                  </a:ext>
                </a:extLst>
              </a:tr>
              <a:tr h="459826">
                <a:tc>
                  <a:txBody>
                    <a:bodyPr/>
                    <a:lstStyle/>
                    <a:p>
                      <a:pPr algn="ctr" fontAlgn="t"/>
                      <a:r>
                        <a:rPr lang="en-GB" sz="800" b="0" i="0" u="none" strike="noStrike" dirty="0">
                          <a:solidFill>
                            <a:srgbClr val="000000"/>
                          </a:solidFill>
                          <a:effectLst/>
                          <a:latin typeface="Arial" panose="020B0604020202020204" pitchFamily="34" charset="0"/>
                        </a:rPr>
                        <a:t>960046</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Real-time Transport Protocols (5G_RTP)</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381106551"/>
                  </a:ext>
                </a:extLst>
              </a:tr>
              <a:tr h="459826">
                <a:tc>
                  <a:txBody>
                    <a:bodyPr/>
                    <a:lstStyle/>
                    <a:p>
                      <a:pPr algn="ctr" fontAlgn="t"/>
                      <a:r>
                        <a:rPr lang="en-GB" sz="800" b="0" i="0" u="none" strike="noStrike" dirty="0">
                          <a:solidFill>
                            <a:srgbClr val="000000"/>
                          </a:solidFill>
                          <a:effectLst/>
                          <a:latin typeface="Arial" panose="020B0604020202020204" pitchFamily="34" charset="0"/>
                        </a:rPr>
                        <a:t>960047</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Media Streaming Architecture Phase2 (5GMS_Ph2)</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Stage 2</a:t>
                      </a:r>
                    </a:p>
                  </a:txBody>
                  <a:tcPr marL="6973" marR="6973" marT="6973" marB="0"/>
                </a:tc>
                <a:extLst>
                  <a:ext uri="{0D108BD9-81ED-4DB2-BD59-A6C34878D82A}">
                    <a16:rowId xmlns:a16="http://schemas.microsoft.com/office/drawing/2014/main" val="4264189794"/>
                  </a:ext>
                </a:extLst>
              </a:tr>
            </a:tbl>
          </a:graphicData>
        </a:graphic>
      </p:graphicFrame>
    </p:spTree>
    <p:extLst>
      <p:ext uri="{BB962C8B-B14F-4D97-AF65-F5344CB8AC3E}">
        <p14:creationId xmlns:p14="http://schemas.microsoft.com/office/powerpoint/2010/main" val="3912340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Study Items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6" name="Table 3">
            <a:extLst>
              <a:ext uri="{FF2B5EF4-FFF2-40B4-BE49-F238E27FC236}">
                <a16:creationId xmlns:a16="http://schemas.microsoft.com/office/drawing/2014/main" id="{F48BE1AE-8E02-4E71-A79D-20263EA782DA}"/>
              </a:ext>
            </a:extLst>
          </p:cNvPr>
          <p:cNvGraphicFramePr>
            <a:graphicFrameLocks noGrp="1"/>
          </p:cNvGraphicFramePr>
          <p:nvPr>
            <p:extLst>
              <p:ext uri="{D42A27DB-BD31-4B8C-83A1-F6EECF244321}">
                <p14:modId xmlns:p14="http://schemas.microsoft.com/office/powerpoint/2010/main" val="1909781796"/>
              </p:ext>
            </p:extLst>
          </p:nvPr>
        </p:nvGraphicFramePr>
        <p:xfrm>
          <a:off x="479376" y="1988840"/>
          <a:ext cx="10863742" cy="4043016"/>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Typical Traffic Characteristics for XR Services and other Media (</a:t>
                      </a:r>
                      <a:r>
                        <a:rPr lang="en-US" sz="1200" b="1" u="none" strike="noStrike" kern="1200" dirty="0" err="1">
                          <a:solidFill>
                            <a:schemeClr val="dk1"/>
                          </a:solidFill>
                          <a:effectLst/>
                          <a:latin typeface="+mn-lt"/>
                          <a:ea typeface="+mn-ea"/>
                          <a:cs typeface="+mn-cs"/>
                        </a:rPr>
                        <a:t>FS_XRTraffic</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09/22 -&gt; 12/22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940010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5G Media Service Enablers (FS_5G_MSE)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tx1"/>
                          </a:solidFill>
                          <a:effectLst/>
                          <a:latin typeface="+mn-lt"/>
                          <a:ea typeface="+mn-ea"/>
                          <a:cs typeface="+mn-cs"/>
                        </a:rPr>
                        <a:t>09/22 -&gt; 12/22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790042505"/>
                  </a:ext>
                </a:extLst>
              </a:tr>
              <a:tr h="459826">
                <a:tc>
                  <a:txBody>
                    <a:bodyPr/>
                    <a:lstStyle/>
                    <a:p>
                      <a:pPr algn="ctr" fontAlgn="t"/>
                      <a:r>
                        <a:rPr lang="en-GB" sz="800" b="0" i="0" u="none" strike="noStrike" dirty="0">
                          <a:solidFill>
                            <a:srgbClr val="000000"/>
                          </a:solidFill>
                          <a:effectLst/>
                          <a:latin typeface="Arial" panose="020B0604020202020204" pitchFamily="34" charset="0"/>
                        </a:rPr>
                        <a:t>950011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Artificial Intelligence (AI) and Machine Learning (ML) for Media (FS_AI4Media)</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10%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557153039"/>
                  </a:ext>
                </a:extLst>
              </a:tr>
              <a:tr h="459826">
                <a:tc>
                  <a:txBody>
                    <a:bodyPr/>
                    <a:lstStyle/>
                    <a:p>
                      <a:pPr algn="ctr" fontAlgn="t"/>
                      <a:r>
                        <a:rPr lang="en-GB" sz="800" b="0" i="0" u="none" strike="noStrike" dirty="0">
                          <a:solidFill>
                            <a:srgbClr val="000000"/>
                          </a:solidFill>
                          <a:effectLst/>
                          <a:latin typeface="Arial" panose="020B0604020202020204" pitchFamily="34" charset="0"/>
                        </a:rPr>
                        <a:t>950012</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the enhancements for immersive Real-time Communication for WebRTC (</a:t>
                      </a:r>
                      <a:r>
                        <a:rPr lang="en-US" sz="1200" b="1" u="none" strike="noStrike" kern="1200" dirty="0" err="1">
                          <a:solidFill>
                            <a:schemeClr val="dk1"/>
                          </a:solidFill>
                          <a:effectLst/>
                          <a:latin typeface="+mn-lt"/>
                          <a:ea typeface="+mn-ea"/>
                          <a:cs typeface="+mn-cs"/>
                        </a:rPr>
                        <a:t>FS_eiRTCW</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10%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960410740"/>
                  </a:ext>
                </a:extLst>
              </a:tr>
              <a:tr h="459826">
                <a:tc>
                  <a:txBody>
                    <a:bodyPr/>
                    <a:lstStyle/>
                    <a:p>
                      <a:pPr algn="ctr" fontAlgn="t"/>
                      <a:r>
                        <a:rPr lang="en-GB" sz="800" b="0" i="0" u="none" strike="noStrike" dirty="0">
                          <a:solidFill>
                            <a:srgbClr val="000000"/>
                          </a:solidFill>
                          <a:effectLst/>
                          <a:latin typeface="Arial" panose="020B0604020202020204" pitchFamily="34" charset="0"/>
                        </a:rPr>
                        <a:t>950013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Smartly Tethering AR Glasses (</a:t>
                      </a:r>
                      <a:r>
                        <a:rPr lang="en-US" sz="1200" b="1" u="none" strike="noStrike" kern="1200" dirty="0" err="1">
                          <a:solidFill>
                            <a:schemeClr val="dk1"/>
                          </a:solidFill>
                          <a:effectLst/>
                          <a:latin typeface="+mn-lt"/>
                          <a:ea typeface="+mn-ea"/>
                          <a:cs typeface="+mn-cs"/>
                        </a:rPr>
                        <a:t>SmarTAR</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40%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12/22 -&gt; 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231695347"/>
                  </a:ext>
                </a:extLst>
              </a:tr>
              <a:tr h="459826">
                <a:tc>
                  <a:txBody>
                    <a:bodyPr/>
                    <a:lstStyle/>
                    <a:p>
                      <a:pPr algn="ctr" fontAlgn="t"/>
                      <a:r>
                        <a:rPr lang="en-GB" sz="800" b="0" i="0" u="none" strike="noStrike" dirty="0">
                          <a:solidFill>
                            <a:srgbClr val="000000"/>
                          </a:solidFill>
                          <a:effectLst/>
                          <a:latin typeface="Arial" panose="020B0604020202020204" pitchFamily="34" charset="0"/>
                        </a:rPr>
                        <a:t>960048</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Study on Media Streaming aspects of Network Slicing Phase 2 (FS_MS_NS_Ph2)</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855600798"/>
                  </a:ext>
                </a:extLst>
              </a:tr>
              <a:tr h="459826">
                <a:tc>
                  <a:txBody>
                    <a:bodyPr/>
                    <a:lstStyle/>
                    <a:p>
                      <a:pPr algn="ctr" fontAlgn="t"/>
                      <a:r>
                        <a:rPr lang="en-GB" sz="800" b="0" i="0" u="none" strike="noStrike" dirty="0">
                          <a:solidFill>
                            <a:srgbClr val="000000"/>
                          </a:solidFill>
                          <a:effectLst/>
                          <a:latin typeface="Arial" panose="020B0604020202020204" pitchFamily="34" charset="0"/>
                        </a:rPr>
                        <a:t>960049</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AR and MR </a:t>
                      </a:r>
                      <a:r>
                        <a:rPr lang="en-US" sz="1200" b="1" u="none" strike="noStrike" kern="1200" dirty="0" err="1">
                          <a:solidFill>
                            <a:schemeClr val="dk1"/>
                          </a:solidFill>
                          <a:effectLst/>
                          <a:latin typeface="+mn-lt"/>
                          <a:ea typeface="+mn-ea"/>
                          <a:cs typeface="+mn-cs"/>
                        </a:rPr>
                        <a:t>QoE</a:t>
                      </a:r>
                      <a:r>
                        <a:rPr lang="en-US" sz="1200" b="1" u="none" strike="noStrike" kern="1200" dirty="0">
                          <a:solidFill>
                            <a:schemeClr val="dk1"/>
                          </a:solidFill>
                          <a:effectLst/>
                          <a:latin typeface="+mn-lt"/>
                          <a:ea typeface="+mn-ea"/>
                          <a:cs typeface="+mn-cs"/>
                        </a:rPr>
                        <a:t> Metrics (</a:t>
                      </a:r>
                      <a:r>
                        <a:rPr lang="en-US" sz="1200" b="1" u="none" strike="noStrike" kern="1200" dirty="0" err="1">
                          <a:solidFill>
                            <a:schemeClr val="dk1"/>
                          </a:solidFill>
                          <a:effectLst/>
                          <a:latin typeface="+mn-lt"/>
                          <a:ea typeface="+mn-ea"/>
                          <a:cs typeface="+mn-cs"/>
                        </a:rPr>
                        <a:t>FS_ARMRQoE</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657281852"/>
                  </a:ext>
                </a:extLst>
              </a:tr>
              <a:tr h="459826">
                <a:tc>
                  <a:txBody>
                    <a:bodyPr/>
                    <a:lstStyle/>
                    <a:p>
                      <a:pPr algn="ctr" fontAlgn="t"/>
                      <a:r>
                        <a:rPr lang="en-GB" sz="800" b="0" i="0" u="none" strike="noStrike" dirty="0">
                          <a:solidFill>
                            <a:srgbClr val="000000"/>
                          </a:solidFill>
                          <a:effectLst/>
                          <a:latin typeface="Arial" panose="020B0604020202020204" pitchFamily="34" charset="0"/>
                        </a:rPr>
                        <a:t>960050</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Audio Aspects for 5G Glasses-type AR/MR Devices (FS_Audio_5GSTAR)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New</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18888417"/>
                  </a:ext>
                </a:extLst>
              </a:tr>
            </a:tbl>
          </a:graphicData>
        </a:graphic>
      </p:graphicFrame>
    </p:spTree>
    <p:extLst>
      <p:ext uri="{BB962C8B-B14F-4D97-AF65-F5344CB8AC3E}">
        <p14:creationId xmlns:p14="http://schemas.microsoft.com/office/powerpoint/2010/main" val="601058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Welcome from the host</a:t>
            </a:r>
            <a:endParaRPr lang="en-US" altLang="en-US" dirty="0">
              <a:solidFill>
                <a:srgbClr val="000099"/>
              </a:solidFill>
              <a:latin typeface="Arial" panose="020B0604020202020204" pitchFamily="34" charset="0"/>
              <a:cs typeface="Arial" panose="020B0604020202020204" pitchFamily="34" charset="0"/>
            </a:endParaRP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Tree>
    <p:extLst>
      <p:ext uri="{BB962C8B-B14F-4D97-AF65-F5344CB8AC3E}">
        <p14:creationId xmlns:p14="http://schemas.microsoft.com/office/powerpoint/2010/main" val="398651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A.I.3 - Call for IPRs</a:t>
            </a:r>
            <a:r>
              <a:rPr lang="en-US" altLang="en-US" dirty="0">
                <a:solidFill>
                  <a:srgbClr val="000099"/>
                </a:solidFill>
                <a:latin typeface="Arial" panose="020B0604020202020204" pitchFamily="34" charset="0"/>
                <a:cs typeface="Arial" panose="020B0604020202020204" pitchFamily="34" charset="0"/>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2294BB87-AE80-499B-8D01-9B955E78B4D3}"/>
              </a:ext>
            </a:extLst>
          </p:cNvPr>
          <p:cNvSpPr txBox="1"/>
          <p:nvPr/>
        </p:nvSpPr>
        <p:spPr>
          <a:xfrm>
            <a:off x="1992316" y="1241427"/>
            <a:ext cx="8351837" cy="4201150"/>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767408" y="295275"/>
            <a:ext cx="9792642" cy="685800"/>
          </a:xfrm>
        </p:spPr>
        <p:txBody>
          <a:bodyPr/>
          <a:lstStyle/>
          <a:p>
            <a:r>
              <a:rPr lang="en-US" altLang="en-US" sz="3600" dirty="0">
                <a:solidFill>
                  <a:srgbClr val="000099"/>
                </a:solidFill>
                <a:latin typeface="Arial" panose="020B0604020202020204" pitchFamily="34" charset="0"/>
                <a:cs typeface="Arial" panose="020B0604020202020204" pitchFamily="34" charset="0"/>
              </a:rPr>
              <a:t>A.I.3 - </a:t>
            </a:r>
            <a:r>
              <a:rPr lang="en-GB" altLang="en-US" dirty="0">
                <a:solidFill>
                  <a:srgbClr val="000099"/>
                </a:solidFill>
                <a:latin typeface="Arial" panose="020B0604020202020204" pitchFamily="34" charset="0"/>
                <a:cs typeface="Arial" panose="020B0604020202020204" pitchFamily="34" charset="0"/>
              </a:rPr>
              <a:t>Statement regarding competition law</a:t>
            </a:r>
            <a:endParaRPr lang="en-US" altLang="en-US" dirty="0">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2011366" y="1268413"/>
            <a:ext cx="7900987" cy="3097212"/>
          </a:xfrm>
        </p:spPr>
        <p:txBody>
          <a:bodyPr/>
          <a:lstStyle/>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None/>
            </a:pPr>
            <a:br>
              <a:rPr lang="en-US" altLang="en-US" sz="1600" dirty="0"/>
            </a:br>
            <a:br>
              <a:rPr lang="en-US" altLang="en-US" sz="1600" dirty="0"/>
            </a:br>
            <a:endParaRPr lang="en-US" altLang="en-US" sz="1600" dirty="0"/>
          </a:p>
          <a:p>
            <a:pPr marL="0" indent="0">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767408" y="333375"/>
            <a:ext cx="9751367"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A.I. 6 - Issues for immediate attention</a:t>
            </a:r>
            <a:endParaRPr lang="en-US" altLang="en-US" dirty="0">
              <a:solidFill>
                <a:srgbClr val="000099"/>
              </a:solidFill>
              <a:latin typeface="Arial" panose="020B0604020202020204" pitchFamily="34" charset="0"/>
              <a:cs typeface="Arial" panose="020B0604020202020204" pitchFamily="34"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2316" y="1241425"/>
            <a:ext cx="8351837" cy="3908762"/>
          </a:xfrm>
          <a:prstGeom prst="rect">
            <a:avLst/>
          </a:prstGeom>
          <a:noFill/>
        </p:spPr>
        <p:txBody>
          <a:bodyPr>
            <a:spAutoFit/>
          </a:bodyPr>
          <a:lstStyle/>
          <a:p>
            <a:pPr marL="285757" indent="-285757">
              <a:spcBef>
                <a:spcPts val="600"/>
              </a:spcBef>
              <a:buFontTx/>
              <a:buChar char="-"/>
              <a:defRPr/>
            </a:pPr>
            <a:r>
              <a:rPr lang="en-US" sz="1800" dirty="0">
                <a:solidFill>
                  <a:srgbClr val="000099"/>
                </a:solidFill>
                <a:latin typeface="Arial" charset="0"/>
              </a:rPr>
              <a:t>SA4 leadership and subgroups</a:t>
            </a:r>
          </a:p>
          <a:p>
            <a:pPr marL="285757" indent="-285757">
              <a:spcBef>
                <a:spcPts val="600"/>
              </a:spcBef>
              <a:buFontTx/>
              <a:buChar char="-"/>
              <a:defRPr/>
            </a:pPr>
            <a:r>
              <a:rPr lang="en-US" sz="1800" dirty="0">
                <a:solidFill>
                  <a:srgbClr val="000099"/>
                </a:solidFill>
                <a:latin typeface="Arial" charset="0"/>
              </a:rPr>
              <a:t>SWG Ad Hoc Telcos </a:t>
            </a:r>
          </a:p>
          <a:p>
            <a:pPr marL="285757" indent="-285757">
              <a:spcBef>
                <a:spcPts val="600"/>
              </a:spcBef>
              <a:buFontTx/>
              <a:buChar char="-"/>
              <a:defRPr/>
            </a:pPr>
            <a:r>
              <a:rPr lang="en-US" sz="1800" dirty="0">
                <a:solidFill>
                  <a:srgbClr val="000099"/>
                </a:solidFill>
                <a:latin typeface="Arial" charset="0"/>
              </a:rPr>
              <a:t>New Working Methods (NWM) Project survey</a:t>
            </a:r>
          </a:p>
          <a:p>
            <a:pPr marL="285757" indent="-285757">
              <a:spcBef>
                <a:spcPts val="600"/>
              </a:spcBef>
              <a:buFontTx/>
              <a:buChar char="-"/>
              <a:defRPr/>
            </a:pPr>
            <a:r>
              <a:rPr lang="en-US" sz="1800" dirty="0">
                <a:solidFill>
                  <a:srgbClr val="000099"/>
                </a:solidFill>
                <a:latin typeface="Arial" charset="0"/>
              </a:rPr>
              <a:t>Meeting calendar </a:t>
            </a:r>
          </a:p>
          <a:p>
            <a:pPr marL="285757" indent="-285757">
              <a:spcBef>
                <a:spcPts val="600"/>
              </a:spcBef>
              <a:buFontTx/>
              <a:buChar char="-"/>
              <a:defRPr/>
            </a:pPr>
            <a:r>
              <a:rPr lang="en-US" sz="1800" dirty="0">
                <a:solidFill>
                  <a:srgbClr val="000099"/>
                </a:solidFill>
                <a:latin typeface="Arial" charset="0"/>
              </a:rPr>
              <a:t>3GPP Timeline</a:t>
            </a:r>
          </a:p>
          <a:p>
            <a:pPr marL="285757" indent="-285757">
              <a:spcBef>
                <a:spcPts val="600"/>
              </a:spcBef>
              <a:buFontTx/>
              <a:buChar char="-"/>
              <a:defRPr/>
            </a:pPr>
            <a:r>
              <a:rPr lang="en-US" sz="1800" dirty="0">
                <a:solidFill>
                  <a:srgbClr val="000099"/>
                </a:solidFill>
                <a:latin typeface="Arial" charset="0"/>
              </a:rPr>
              <a:t>Rel-18 Work Items status</a:t>
            </a:r>
          </a:p>
          <a:p>
            <a:pPr marL="285757" indent="-285757">
              <a:spcBef>
                <a:spcPts val="600"/>
              </a:spcBef>
              <a:buFontTx/>
              <a:buChar char="-"/>
              <a:defRPr/>
            </a:pPr>
            <a:r>
              <a:rPr lang="en-US" sz="1800" dirty="0">
                <a:solidFill>
                  <a:srgbClr val="000099"/>
                </a:solidFill>
                <a:latin typeface="Arial" charset="0"/>
              </a:rPr>
              <a:t>Study Items status</a:t>
            </a:r>
          </a:p>
          <a:p>
            <a:pPr marL="285757" indent="-285757">
              <a:spcBef>
                <a:spcPts val="600"/>
              </a:spcBef>
              <a:buFontTx/>
              <a:buChar char="-"/>
              <a:defRPr/>
            </a:pPr>
            <a:r>
              <a:rPr lang="en-US" sz="1800" dirty="0">
                <a:solidFill>
                  <a:srgbClr val="000099"/>
                </a:solidFill>
                <a:latin typeface="Arial" charset="0"/>
              </a:rPr>
              <a:t>TS/TR Rapporteurs</a:t>
            </a:r>
          </a:p>
          <a:p>
            <a:pPr marL="742969" lvl="1" indent="-285757">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SA4 leadership and subgroups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6" name="Espace réservé du contenu 3">
            <a:extLst>
              <a:ext uri="{FF2B5EF4-FFF2-40B4-BE49-F238E27FC236}">
                <a16:creationId xmlns:a16="http://schemas.microsoft.com/office/drawing/2014/main" id="{52BAA12D-00A6-413A-AF36-5F130E929EB1}"/>
              </a:ext>
            </a:extLst>
          </p:cNvPr>
          <p:cNvSpPr>
            <a:spLocks noGrp="1"/>
          </p:cNvSpPr>
          <p:nvPr>
            <p:ph idx="1"/>
          </p:nvPr>
        </p:nvSpPr>
        <p:spPr>
          <a:xfrm>
            <a:off x="647700" y="1454151"/>
            <a:ext cx="11184467" cy="4830763"/>
          </a:xfrm>
        </p:spPr>
        <p:txBody>
          <a:bodyPr/>
          <a:lstStyle/>
          <a:p>
            <a:pPr>
              <a:lnSpc>
                <a:spcPct val="90000"/>
              </a:lnSpc>
              <a:spcBef>
                <a:spcPts val="1800"/>
              </a:spcBef>
              <a:tabLst>
                <a:tab pos="2152650" algn="l"/>
                <a:tab pos="5118100" algn="l"/>
              </a:tabLst>
              <a:defRPr/>
            </a:pPr>
            <a:r>
              <a:rPr lang="fi-FI" sz="2200" kern="0" dirty="0"/>
              <a:t>SA4 officials:</a:t>
            </a:r>
          </a:p>
          <a:p>
            <a:pPr lvl="1">
              <a:lnSpc>
                <a:spcPct val="90000"/>
              </a:lnSpc>
              <a:spcBef>
                <a:spcPts val="400"/>
              </a:spcBef>
              <a:tabLst>
                <a:tab pos="2152650" algn="l"/>
                <a:tab pos="5118100" algn="l"/>
              </a:tabLst>
              <a:defRPr/>
            </a:pPr>
            <a:r>
              <a:rPr lang="fi-FI" sz="1800" kern="0" dirty="0"/>
              <a:t>Chair: </a:t>
            </a:r>
            <a:r>
              <a:rPr lang="en-GB" sz="1800" kern="0" dirty="0"/>
              <a:t>Frédéric Gabin (Dolby Laboratories Inc. , ETSI)</a:t>
            </a:r>
            <a:endParaRPr lang="en-US" sz="1800" kern="0" dirty="0">
              <a:solidFill>
                <a:srgbClr val="FF0000"/>
              </a:solidFill>
            </a:endParaRPr>
          </a:p>
          <a:p>
            <a:pPr lvl="1">
              <a:lnSpc>
                <a:spcPct val="90000"/>
              </a:lnSpc>
              <a:spcBef>
                <a:spcPts val="400"/>
              </a:spcBef>
              <a:tabLst>
                <a:tab pos="2152650" algn="l"/>
                <a:tab pos="5118100" algn="l"/>
              </a:tabLst>
              <a:defRPr/>
            </a:pPr>
            <a:r>
              <a:rPr lang="fi-FI" sz="1800" kern="0" dirty="0"/>
              <a:t>Vice Chairs: </a:t>
            </a:r>
          </a:p>
          <a:p>
            <a:pPr lvl="2">
              <a:lnSpc>
                <a:spcPct val="90000"/>
              </a:lnSpc>
              <a:spcBef>
                <a:spcPts val="200"/>
              </a:spcBef>
              <a:tabLst>
                <a:tab pos="2152650" algn="l"/>
                <a:tab pos="5118100" algn="l"/>
              </a:tabLst>
              <a:defRPr/>
            </a:pPr>
            <a:r>
              <a:rPr lang="en-GB" sz="1600" dirty="0"/>
              <a:t>Gilles Teniou (Tencent, CCSA)</a:t>
            </a:r>
            <a:endParaRPr lang="en-GB" sz="1600" dirty="0">
              <a:solidFill>
                <a:srgbClr val="FF0000"/>
              </a:solidFill>
            </a:endParaRPr>
          </a:p>
          <a:p>
            <a:pPr lvl="2">
              <a:lnSpc>
                <a:spcPct val="90000"/>
              </a:lnSpc>
              <a:spcBef>
                <a:spcPts val="200"/>
              </a:spcBef>
              <a:tabLst>
                <a:tab pos="2152650" algn="l"/>
                <a:tab pos="5118100" algn="l"/>
              </a:tabLst>
              <a:defRPr/>
            </a:pPr>
            <a:r>
              <a:rPr lang="en-GB" sz="1600" dirty="0"/>
              <a:t>Jaeyeon Song (Samsung Electronics Co., Ltd, TTA)</a:t>
            </a:r>
            <a:endParaRPr lang="en-GB" sz="1600" dirty="0">
              <a:solidFill>
                <a:srgbClr val="FF0000"/>
              </a:solidFill>
            </a:endParaRPr>
          </a:p>
          <a:p>
            <a:pPr lvl="1">
              <a:lnSpc>
                <a:spcPct val="90000"/>
              </a:lnSpc>
              <a:spcBef>
                <a:spcPts val="400"/>
              </a:spcBef>
              <a:tabLst>
                <a:tab pos="2152650" algn="l"/>
                <a:tab pos="5118100" algn="l"/>
              </a:tabLst>
              <a:defRPr/>
            </a:pPr>
            <a:r>
              <a:rPr lang="fi-FI" sz="1800" kern="0" dirty="0"/>
              <a:t>Secretary: Ms Andrijana Brekalo (MCC Support) </a:t>
            </a:r>
            <a:r>
              <a:rPr lang="fi-FI" sz="1800" dirty="0">
                <a:solidFill>
                  <a:srgbClr val="FF0000"/>
                </a:solidFill>
              </a:rPr>
              <a:t>N</a:t>
            </a:r>
            <a:r>
              <a:rPr lang="fi-FI" sz="1800" kern="0" dirty="0">
                <a:solidFill>
                  <a:srgbClr val="FF0000"/>
                </a:solidFill>
              </a:rPr>
              <a:t>ew!</a:t>
            </a:r>
          </a:p>
          <a:p>
            <a:pPr>
              <a:lnSpc>
                <a:spcPct val="90000"/>
              </a:lnSpc>
              <a:spcBef>
                <a:spcPts val="1800"/>
              </a:spcBef>
              <a:spcAft>
                <a:spcPts val="0"/>
              </a:spcAft>
              <a:tabLst>
                <a:tab pos="2152650" algn="l"/>
                <a:tab pos="5118100" algn="l"/>
              </a:tabLst>
              <a:defRPr/>
            </a:pPr>
            <a:r>
              <a:rPr lang="fi-FI" sz="2200" kern="0" dirty="0"/>
              <a:t>Sub Working Groups and their </a:t>
            </a:r>
            <a:r>
              <a:rPr lang="en-GB" sz="2200" kern="0" dirty="0"/>
              <a:t>Chairs</a:t>
            </a:r>
          </a:p>
          <a:p>
            <a:endParaRPr lang="fr-FR" dirty="0"/>
          </a:p>
        </p:txBody>
      </p:sp>
      <p:graphicFrame>
        <p:nvGraphicFramePr>
          <p:cNvPr id="7" name="Table 6">
            <a:extLst>
              <a:ext uri="{FF2B5EF4-FFF2-40B4-BE49-F238E27FC236}">
                <a16:creationId xmlns:a16="http://schemas.microsoft.com/office/drawing/2014/main" id="{2DDCF94E-BD8C-4434-9561-0A331CF0C7EF}"/>
              </a:ext>
            </a:extLst>
          </p:cNvPr>
          <p:cNvGraphicFramePr>
            <a:graphicFrameLocks noGrp="1"/>
          </p:cNvGraphicFramePr>
          <p:nvPr>
            <p:extLst>
              <p:ext uri="{D42A27DB-BD31-4B8C-83A1-F6EECF244321}">
                <p14:modId xmlns:p14="http://schemas.microsoft.com/office/powerpoint/2010/main" val="1838239248"/>
              </p:ext>
            </p:extLst>
          </p:nvPr>
        </p:nvGraphicFramePr>
        <p:xfrm>
          <a:off x="2986166" y="4149080"/>
          <a:ext cx="6362599" cy="1544470"/>
        </p:xfrm>
        <a:graphic>
          <a:graphicData uri="http://schemas.openxmlformats.org/drawingml/2006/table">
            <a:tbl>
              <a:tblPr firstRow="1" bandRow="1">
                <a:tableStyleId>{5C22544A-7EE6-4342-B048-85BDC9FD1C3A}</a:tableStyleId>
              </a:tblPr>
              <a:tblGrid>
                <a:gridCol w="1449570">
                  <a:extLst>
                    <a:ext uri="{9D8B030D-6E8A-4147-A177-3AD203B41FA5}">
                      <a16:colId xmlns:a16="http://schemas.microsoft.com/office/drawing/2014/main" val="20000"/>
                    </a:ext>
                  </a:extLst>
                </a:gridCol>
                <a:gridCol w="1689463">
                  <a:extLst>
                    <a:ext uri="{9D8B030D-6E8A-4147-A177-3AD203B41FA5}">
                      <a16:colId xmlns:a16="http://schemas.microsoft.com/office/drawing/2014/main" val="20001"/>
                    </a:ext>
                  </a:extLst>
                </a:gridCol>
                <a:gridCol w="1955253">
                  <a:extLst>
                    <a:ext uri="{9D8B030D-6E8A-4147-A177-3AD203B41FA5}">
                      <a16:colId xmlns:a16="http://schemas.microsoft.com/office/drawing/2014/main" val="20002"/>
                    </a:ext>
                  </a:extLst>
                </a:gridCol>
                <a:gridCol w="1268313">
                  <a:extLst>
                    <a:ext uri="{9D8B030D-6E8A-4147-A177-3AD203B41FA5}">
                      <a16:colId xmlns:a16="http://schemas.microsoft.com/office/drawing/2014/main" val="20004"/>
                    </a:ext>
                  </a:extLst>
                </a:gridCol>
              </a:tblGrid>
              <a:tr h="630238">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630238">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latin typeface="+mn-lt"/>
                          <a:cs typeface="Arial" panose="020B0604020202020204" pitchFamily="34" charset="0"/>
                        </a:rPr>
                        <a:t>Imre Varga (Qualcomm CDMA </a:t>
                      </a:r>
                      <a:r>
                        <a:rPr lang="en-GB" sz="1200" b="0" dirty="0">
                          <a:solidFill>
                            <a:schemeClr val="tx1"/>
                          </a:solidFill>
                          <a:latin typeface="+mn-lt"/>
                          <a:cs typeface="Arial" panose="020B0604020202020204" pitchFamily="34" charset="0"/>
                        </a:rPr>
                        <a:t>Technologies,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chemeClr val="tx1"/>
                          </a:solidFill>
                          <a:latin typeface="+mn-lt"/>
                          <a:cs typeface="Arial" panose="020B0604020202020204" pitchFamily="34" charset="0"/>
                        </a:rPr>
                        <a:t>&amp; </a:t>
                      </a:r>
                      <a:r>
                        <a:rPr lang="en-US" sz="1200" b="0" dirty="0">
                          <a:latin typeface="+mn-lt"/>
                          <a:cs typeface="Arial" panose="020B0604020202020204" pitchFamily="34" charset="0"/>
                        </a:rPr>
                        <a:t>Stéphane Ragot </a:t>
                      </a:r>
                      <a:r>
                        <a:rPr lang="en-GB" sz="1200" b="0" dirty="0">
                          <a:latin typeface="+mn-lt"/>
                          <a:cs typeface="Arial" panose="020B0604020202020204" pitchFamily="34" charset="0"/>
                        </a:rPr>
                        <a:t>(</a:t>
                      </a:r>
                      <a:r>
                        <a:rPr lang="en-US" sz="1200" b="0" dirty="0">
                          <a:latin typeface="+mn-lt"/>
                          <a:cs typeface="Arial" panose="020B0604020202020204" pitchFamily="34" charset="0"/>
                        </a:rPr>
                        <a:t>Orange, ETSI</a:t>
                      </a:r>
                      <a:r>
                        <a:rPr lang="en-GB" sz="1200" b="0" dirty="0">
                          <a:latin typeface="+mn-lt"/>
                          <a:cs typeface="Arial" panose="020B0604020202020204" pitchFamily="34" charset="0"/>
                        </a:rPr>
                        <a:t>)</a:t>
                      </a:r>
                      <a:endParaRPr lang="en-US" sz="1200" b="1"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Laboratories Inc. ,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kern="1200" dirty="0">
                          <a:solidFill>
                            <a:schemeClr val="tx1"/>
                          </a:solidFill>
                          <a:effectLst/>
                          <a:latin typeface="+mn-lt"/>
                          <a:ea typeface="+mn-ea"/>
                          <a:cs typeface="+mn-cs"/>
                        </a:rPr>
                        <a:t>Nikolai Leung (Qualcomm Incorporated, ATIS</a:t>
                      </a:r>
                      <a:r>
                        <a:rPr lang="en-US" sz="1200" b="0" kern="1200" dirty="0">
                          <a:solidFill>
                            <a:schemeClr val="tx1"/>
                          </a:solidFill>
                          <a:effectLst/>
                          <a:latin typeface="+mn-lt"/>
                          <a:ea typeface="+mn-ea"/>
                          <a:cs typeface="+mn-cs"/>
                        </a:rPr>
                        <a:t>)</a:t>
                      </a:r>
                      <a:endParaRPr lang="en-US" sz="1200" b="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57021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5201424"/>
          </a:xfrm>
          <a:prstGeom prst="rect">
            <a:avLst/>
          </a:prstGeom>
          <a:noFill/>
        </p:spPr>
        <p:txBody>
          <a:bodyPr wrap="square">
            <a:spAutoFit/>
          </a:bodyPr>
          <a:lstStyle/>
          <a:p>
            <a:pPr>
              <a:spcBef>
                <a:spcPts val="600"/>
              </a:spcBef>
              <a:defRPr/>
            </a:pPr>
            <a:r>
              <a:rPr lang="en-US" sz="1400" dirty="0">
                <a:solidFill>
                  <a:srgbClr val="000099"/>
                </a:solidFill>
                <a:latin typeface="Arial" charset="0"/>
              </a:rPr>
              <a:t>To WI/SI rapporteurs, when preparing post-SA4#121 WI/SI work plans, please beware of the following guidelines:</a:t>
            </a:r>
          </a:p>
          <a:p>
            <a:pPr>
              <a:spcBef>
                <a:spcPts val="600"/>
              </a:spcBef>
              <a:defRPr/>
            </a:pPr>
            <a:r>
              <a:rPr lang="en-US" sz="1400" dirty="0">
                <a:solidFill>
                  <a:srgbClr val="000099"/>
                </a:solidFill>
                <a:latin typeface="Arial" charset="0"/>
              </a:rPr>
              <a:t>1) Available weeks: according to a decision by 3GPP SA#90-e, meetings are not allowed during certain weeks. Here is the proposed list of available weeks for SA4 AH meetings:</a:t>
            </a:r>
          </a:p>
          <a:p>
            <a:pPr marL="285757" indent="-285757">
              <a:spcBef>
                <a:spcPts val="600"/>
              </a:spcBef>
              <a:buFontTx/>
              <a:buChar char="-"/>
              <a:defRPr/>
            </a:pPr>
            <a:r>
              <a:rPr lang="en-US" sz="1400" dirty="0">
                <a:solidFill>
                  <a:srgbClr val="000099"/>
                </a:solidFill>
                <a:latin typeface="Arial" charset="0"/>
              </a:rPr>
              <a:t>28 Nov. – 2 Dec. 2022</a:t>
            </a:r>
          </a:p>
          <a:p>
            <a:pPr marL="285757" indent="-285757">
              <a:spcBef>
                <a:spcPts val="600"/>
              </a:spcBef>
              <a:buFontTx/>
              <a:buChar char="-"/>
              <a:defRPr/>
            </a:pPr>
            <a:r>
              <a:rPr lang="en-US" sz="1400" dirty="0">
                <a:solidFill>
                  <a:srgbClr val="000099"/>
                </a:solidFill>
                <a:latin typeface="Arial" charset="0"/>
              </a:rPr>
              <a:t>5 - 9 Dec. 2022</a:t>
            </a:r>
          </a:p>
          <a:p>
            <a:pPr marL="285757" indent="-285757">
              <a:spcBef>
                <a:spcPts val="600"/>
              </a:spcBef>
              <a:buFontTx/>
              <a:buChar char="-"/>
              <a:defRPr/>
            </a:pPr>
            <a:r>
              <a:rPr lang="en-US" sz="1400" dirty="0">
                <a:solidFill>
                  <a:srgbClr val="000099"/>
                </a:solidFill>
                <a:latin typeface="Arial" charset="0"/>
              </a:rPr>
              <a:t>12 - 16 Dec. 2022 (Note: SA plenary)</a:t>
            </a:r>
          </a:p>
          <a:p>
            <a:pPr marL="285757" indent="-285757">
              <a:spcBef>
                <a:spcPts val="600"/>
              </a:spcBef>
              <a:buFontTx/>
              <a:buChar char="-"/>
              <a:defRPr/>
            </a:pPr>
            <a:r>
              <a:rPr lang="en-US" sz="1400" dirty="0">
                <a:solidFill>
                  <a:srgbClr val="000099"/>
                </a:solidFill>
                <a:latin typeface="Arial" charset="0"/>
              </a:rPr>
              <a:t>19 - 23 Dec. 2022</a:t>
            </a:r>
          </a:p>
          <a:p>
            <a:pPr marL="285757" indent="-285757">
              <a:spcBef>
                <a:spcPts val="600"/>
              </a:spcBef>
              <a:buFontTx/>
              <a:buChar char="-"/>
              <a:defRPr/>
            </a:pPr>
            <a:r>
              <a:rPr lang="en-US" sz="1400" dirty="0">
                <a:solidFill>
                  <a:srgbClr val="000099"/>
                </a:solidFill>
                <a:latin typeface="Arial" charset="0"/>
              </a:rPr>
              <a:t>2 - 6 Jan. 2023</a:t>
            </a:r>
          </a:p>
          <a:p>
            <a:pPr marL="285757" indent="-285757">
              <a:spcBef>
                <a:spcPts val="600"/>
              </a:spcBef>
              <a:buFontTx/>
              <a:buChar char="-"/>
              <a:defRPr/>
            </a:pPr>
            <a:r>
              <a:rPr lang="en-US" sz="1400" dirty="0">
                <a:solidFill>
                  <a:srgbClr val="000099"/>
                </a:solidFill>
                <a:latin typeface="Arial" charset="0"/>
              </a:rPr>
              <a:t>9 - 13 Jan. 2023</a:t>
            </a:r>
          </a:p>
          <a:p>
            <a:pPr marL="285757" indent="-285757">
              <a:spcBef>
                <a:spcPts val="600"/>
              </a:spcBef>
              <a:buFontTx/>
              <a:buChar char="-"/>
              <a:defRPr/>
            </a:pPr>
            <a:r>
              <a:rPr lang="en-US" sz="1400" dirty="0">
                <a:solidFill>
                  <a:srgbClr val="000099"/>
                </a:solidFill>
                <a:latin typeface="Arial" charset="0"/>
              </a:rPr>
              <a:t>16 - 20 Jan. 2023 (note: MPEG)</a:t>
            </a:r>
          </a:p>
          <a:p>
            <a:pPr marL="285757" indent="-285757">
              <a:spcBef>
                <a:spcPts val="600"/>
              </a:spcBef>
              <a:buFontTx/>
              <a:buChar char="-"/>
              <a:defRPr/>
            </a:pPr>
            <a:r>
              <a:rPr lang="en-US" sz="1400" dirty="0">
                <a:solidFill>
                  <a:srgbClr val="000099"/>
                </a:solidFill>
                <a:latin typeface="Arial" charset="0"/>
              </a:rPr>
              <a:t>30 Jan. – 3 Feb. 2023</a:t>
            </a:r>
          </a:p>
          <a:p>
            <a:pPr marL="285757" indent="-285757">
              <a:spcBef>
                <a:spcPts val="600"/>
              </a:spcBef>
              <a:buFontTx/>
              <a:buChar char="-"/>
              <a:defRPr/>
            </a:pPr>
            <a:r>
              <a:rPr lang="en-US" sz="1400" dirty="0">
                <a:solidFill>
                  <a:srgbClr val="000099"/>
                </a:solidFill>
                <a:latin typeface="Arial" charset="0"/>
              </a:rPr>
              <a:t>6 – 10 Feb. 2023</a:t>
            </a:r>
          </a:p>
          <a:p>
            <a:pPr>
              <a:spcBef>
                <a:spcPts val="600"/>
              </a:spcBef>
              <a:defRPr/>
            </a:pPr>
            <a:r>
              <a:rPr lang="en-US" sz="1400" dirty="0">
                <a:solidFill>
                  <a:srgbClr val="000099"/>
                </a:solidFill>
                <a:latin typeface="Arial" charset="0"/>
              </a:rPr>
              <a:t>2) Reminder on preferred day of the week per SWG:</a:t>
            </a:r>
          </a:p>
          <a:p>
            <a:pPr marL="285757" indent="-285757">
              <a:spcBef>
                <a:spcPts val="600"/>
              </a:spcBef>
              <a:buFontTx/>
              <a:buChar char="-"/>
              <a:defRPr/>
            </a:pPr>
            <a:r>
              <a:rPr lang="en-US" sz="1400" dirty="0">
                <a:solidFill>
                  <a:srgbClr val="000099"/>
                </a:solidFill>
                <a:latin typeface="Arial" charset="0"/>
              </a:rPr>
              <a:t>Monday – Audio SWG</a:t>
            </a:r>
          </a:p>
          <a:p>
            <a:pPr marL="285757" indent="-285757">
              <a:spcBef>
                <a:spcPts val="600"/>
              </a:spcBef>
              <a:buFontTx/>
              <a:buChar char="-"/>
              <a:defRPr/>
            </a:pPr>
            <a:r>
              <a:rPr lang="en-US" sz="1400" dirty="0">
                <a:solidFill>
                  <a:srgbClr val="000099"/>
                </a:solidFill>
                <a:latin typeface="Arial" charset="0"/>
              </a:rPr>
              <a:t>Tuesday – Video SWG</a:t>
            </a:r>
          </a:p>
          <a:p>
            <a:pPr marL="285757" indent="-285757">
              <a:spcBef>
                <a:spcPts val="600"/>
              </a:spcBef>
              <a:buFontTx/>
              <a:buChar char="-"/>
              <a:defRPr/>
            </a:pPr>
            <a:r>
              <a:rPr lang="en-US" sz="1400" dirty="0">
                <a:solidFill>
                  <a:srgbClr val="000099"/>
                </a:solidFill>
                <a:latin typeface="Arial" charset="0"/>
              </a:rPr>
              <a:t>Wednesday – RTC SWG</a:t>
            </a:r>
          </a:p>
          <a:p>
            <a:pPr marL="285757" indent="-285757">
              <a:spcBef>
                <a:spcPts val="600"/>
              </a:spcBef>
              <a:buFontTx/>
              <a:buChar char="-"/>
              <a:defRPr/>
            </a:pPr>
            <a:r>
              <a:rPr lang="en-US" sz="1400" dirty="0">
                <a:solidFill>
                  <a:srgbClr val="000099"/>
                </a:solidFill>
                <a:latin typeface="Arial" charset="0"/>
              </a:rPr>
              <a:t>Thursday – MBS SWG</a:t>
            </a:r>
          </a:p>
          <a:p>
            <a:pPr marL="285757" indent="-285757">
              <a:spcBef>
                <a:spcPts val="600"/>
              </a:spcBef>
              <a:buFontTx/>
              <a:buChar char="-"/>
              <a:defRPr/>
            </a:pPr>
            <a:r>
              <a:rPr lang="en-US" sz="1400" dirty="0">
                <a:solidFill>
                  <a:srgbClr val="000099"/>
                </a:solidFill>
                <a:latin typeface="Arial" charset="0"/>
              </a:rPr>
              <a:t>Friday –  Audio SWG</a:t>
            </a:r>
          </a:p>
        </p:txBody>
      </p:sp>
    </p:spTree>
    <p:extLst>
      <p:ext uri="{BB962C8B-B14F-4D97-AF65-F5344CB8AC3E}">
        <p14:creationId xmlns:p14="http://schemas.microsoft.com/office/powerpoint/2010/main" val="2414503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New Working Methods (NWM) Project survey</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4708981"/>
          </a:xfrm>
          <a:prstGeom prst="rect">
            <a:avLst/>
          </a:prstGeom>
          <a:noFill/>
        </p:spPr>
        <p:txBody>
          <a:bodyPr wrap="square">
            <a:spAutoFit/>
          </a:bodyPr>
          <a:lstStyle/>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3GPP has been extremely successful in developing generation after generation of mobile telecommunication standards. Our way of working has remained the same now for decades, and it is time to reexamine the tools we use for creating, revising and implementing CRs (and ideally </a:t>
            </a:r>
            <a:r>
              <a:rPr lang="en-US" sz="1200" dirty="0" err="1">
                <a:solidFill>
                  <a:srgbClr val="1428A0"/>
                </a:solidFill>
                <a:effectLst/>
                <a:latin typeface="Verdana" panose="020B0604030504040204" pitchFamily="34" charset="0"/>
                <a:ea typeface="Calibri" panose="020F0502020204030204" pitchFamily="34" charset="0"/>
              </a:rPr>
              <a:t>pCRs</a:t>
            </a:r>
            <a:r>
              <a:rPr lang="en-US" sz="1200" dirty="0">
                <a:solidFill>
                  <a:srgbClr val="1428A0"/>
                </a:solidFill>
                <a:effectLst/>
                <a:latin typeface="Verdana" panose="020B0604030504040204" pitchFamily="34" charset="0"/>
                <a:ea typeface="Calibri" panose="020F0502020204030204" pitchFamily="34" charset="0"/>
              </a:rPr>
              <a:t> as well.) The approach used now requires manual implementation and checks of each CR. As our organization grows this becomes difficult perhaps impossible to manage. In anticipation of 6G, it important to determine how to adopt a ‘next generation tool.’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The New Working Methods (NWM) Project oversight Committee (PoC) has developed a survey to identify your needs and requirements as a 3GPP stakeholder for this next generation tool in the link below.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Stakeholders whose requirements we want to identify in the survey are individual member delegates, elected officials, MCC members, OP delegates. Please take part and encourage your colleagues to do so as well. Make the next generation tool work for you!</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The survey takes roughly 20 minutes to answer. The survey is fully anonymous. Please only respond to the survey once.</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Survey opens: Nov 1, 2022 07:00 UTC</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Survey closes: Nov 30, 2022, 18:00 UTC</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The survey can be accessed at the following link: </a:t>
            </a:r>
            <a:r>
              <a:rPr lang="en-US" sz="1200" u="sng" dirty="0">
                <a:solidFill>
                  <a:srgbClr val="1428A0"/>
                </a:solidFill>
                <a:effectLst/>
                <a:latin typeface="Verdana" panose="020B0604030504040204" pitchFamily="34" charset="0"/>
                <a:ea typeface="Calibri" panose="020F0502020204030204" pitchFamily="34" charset="0"/>
                <a:hlinkClick r:id="rId3"/>
              </a:rPr>
              <a:t>https://www.surveymonkey.de/r/W8HH63T</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Once the survey concludes, the report including analysis of requirements will be made available.</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Best regards,</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1428A0"/>
                </a:solidFill>
                <a:effectLst/>
                <a:latin typeface="Verdana" panose="020B0604030504040204" pitchFamily="34" charset="0"/>
                <a:ea typeface="Calibri" panose="020F0502020204030204" pitchFamily="34" charset="0"/>
              </a:rPr>
              <a:t>Erik Guttman</a:t>
            </a:r>
            <a:endParaRPr lang="en-US" sz="1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864354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2022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4" name="Table 5">
            <a:extLst>
              <a:ext uri="{FF2B5EF4-FFF2-40B4-BE49-F238E27FC236}">
                <a16:creationId xmlns:a16="http://schemas.microsoft.com/office/drawing/2014/main" id="{C9DD1D94-85E6-47C3-9FB4-379A9081C9E6}"/>
              </a:ext>
            </a:extLst>
          </p:cNvPr>
          <p:cNvGraphicFramePr>
            <a:graphicFrameLocks noGrp="1"/>
          </p:cNvGraphicFramePr>
          <p:nvPr>
            <p:extLst>
              <p:ext uri="{D42A27DB-BD31-4B8C-83A1-F6EECF244321}">
                <p14:modId xmlns:p14="http://schemas.microsoft.com/office/powerpoint/2010/main" val="2770323952"/>
              </p:ext>
            </p:extLst>
          </p:nvPr>
        </p:nvGraphicFramePr>
        <p:xfrm>
          <a:off x="2279576" y="2132856"/>
          <a:ext cx="7937069" cy="1396059"/>
        </p:xfrm>
        <a:graphic>
          <a:graphicData uri="http://schemas.openxmlformats.org/drawingml/2006/table">
            <a:tbl>
              <a:tblPr firstRow="1" bandRow="1">
                <a:tableStyleId>{5C22544A-7EE6-4342-B048-85BDC9FD1C3A}</a:tableStyleId>
              </a:tblPr>
              <a:tblGrid>
                <a:gridCol w="1662584">
                  <a:extLst>
                    <a:ext uri="{9D8B030D-6E8A-4147-A177-3AD203B41FA5}">
                      <a16:colId xmlns:a16="http://schemas.microsoft.com/office/drawing/2014/main" val="20000"/>
                    </a:ext>
                  </a:extLst>
                </a:gridCol>
                <a:gridCol w="3099714">
                  <a:extLst>
                    <a:ext uri="{9D8B030D-6E8A-4147-A177-3AD203B41FA5}">
                      <a16:colId xmlns:a16="http://schemas.microsoft.com/office/drawing/2014/main" val="20001"/>
                    </a:ext>
                  </a:extLst>
                </a:gridCol>
                <a:gridCol w="3174771">
                  <a:extLst>
                    <a:ext uri="{9D8B030D-6E8A-4147-A177-3AD203B41FA5}">
                      <a16:colId xmlns:a16="http://schemas.microsoft.com/office/drawing/2014/main" val="20002"/>
                    </a:ext>
                  </a:extLst>
                </a:gridCol>
              </a:tblGrid>
              <a:tr h="5806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SA4#121</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14-18 November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EF3, NAF3, Toulouse </a:t>
                      </a:r>
                      <a:r>
                        <a:rPr lang="en-US" sz="1400" b="0" dirty="0" err="1">
                          <a:solidFill>
                            <a:schemeClr val="tx1"/>
                          </a:solidFill>
                          <a:latin typeface="+mn-lt"/>
                        </a:rPr>
                        <a:t>Métropole</a:t>
                      </a:r>
                      <a:r>
                        <a:rPr lang="en-US" sz="1400" b="0" dirty="0">
                          <a:solidFill>
                            <a:schemeClr val="tx1"/>
                          </a:solidFill>
                          <a:latin typeface="+mn-lt"/>
                        </a:rPr>
                        <a:t>, Venue: Toulouse, France</a:t>
                      </a:r>
                      <a:endParaRPr lang="en-US" sz="1400" b="0" u="sng" dirty="0">
                        <a:solidFill>
                          <a:srgbClr val="FF0000"/>
                        </a:solidFill>
                        <a:latin typeface="+mn-lt"/>
                      </a:endParaRP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514067881"/>
      </p:ext>
    </p:extLst>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D6687F-66FD-4CCD-AF93-C143275A0D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13165</TotalTime>
  <Pages>15</Pages>
  <Words>1709</Words>
  <Application>Microsoft Office PowerPoint</Application>
  <PresentationFormat>Widescreen</PresentationFormat>
  <Paragraphs>313</Paragraphs>
  <Slides>14</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Arial</vt:lpstr>
      <vt:lpstr>Calibri</vt:lpstr>
      <vt:lpstr>Calibri Light</vt:lpstr>
      <vt:lpstr>Rotis Sans Serif for Nokia</vt:lpstr>
      <vt:lpstr>Verdana</vt:lpstr>
      <vt:lpstr>Blank Presentation A4</vt:lpstr>
      <vt:lpstr>Office Theme</vt:lpstr>
      <vt:lpstr>PowerPoint Presentation</vt:lpstr>
      <vt:lpstr>Welcome from the host</vt:lpstr>
      <vt:lpstr>A.I.3 - Call for IPRs </vt:lpstr>
      <vt:lpstr>A.I.3 - Statement regarding competition law</vt:lpstr>
      <vt:lpstr>A.I. 6 - Issues for immediate attention</vt:lpstr>
      <vt:lpstr>SA4 leadership and subgroups</vt:lpstr>
      <vt:lpstr>SWG Ad Hoc Telcos</vt:lpstr>
      <vt:lpstr>New Working Methods (NWM) Project survey</vt:lpstr>
      <vt:lpstr>Meeting Calendar 2022 (agreed)</vt:lpstr>
      <vt:lpstr>Meeting Calendar 2023 (agreed)</vt:lpstr>
      <vt:lpstr>Meeting Calendar 2024 (agreed)</vt:lpstr>
      <vt:lpstr>Timeline</vt:lpstr>
      <vt:lpstr>Rel-18 Work Items</vt:lpstr>
      <vt:lpstr>Study Items</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519</cp:revision>
  <cp:lastPrinted>1999-04-27T06:51:51Z</cp:lastPrinted>
  <dcterms:created xsi:type="dcterms:W3CDTF">2002-09-29T21:39:56Z</dcterms:created>
  <dcterms:modified xsi:type="dcterms:W3CDTF">2022-11-13T19:41:22Z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