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32"/>
  </p:notesMasterIdLst>
  <p:handoutMasterIdLst>
    <p:handoutMasterId r:id="rId33"/>
  </p:handoutMasterIdLst>
  <p:sldIdLst>
    <p:sldId id="2142533618" r:id="rId2"/>
    <p:sldId id="2142533637" r:id="rId3"/>
    <p:sldId id="2142533624" r:id="rId4"/>
    <p:sldId id="2142533639" r:id="rId5"/>
    <p:sldId id="2142533640" r:id="rId6"/>
    <p:sldId id="2142533641" r:id="rId7"/>
    <p:sldId id="2142533642" r:id="rId8"/>
    <p:sldId id="2142533643" r:id="rId9"/>
    <p:sldId id="2142533619" r:id="rId10"/>
    <p:sldId id="2142533623" r:id="rId11"/>
    <p:sldId id="2142533644" r:id="rId12"/>
    <p:sldId id="2142533645" r:id="rId13"/>
    <p:sldId id="2142533646" r:id="rId14"/>
    <p:sldId id="2142533648" r:id="rId15"/>
    <p:sldId id="2142533649" r:id="rId16"/>
    <p:sldId id="2142533650" r:id="rId17"/>
    <p:sldId id="2142533647" r:id="rId18"/>
    <p:sldId id="2142533651" r:id="rId19"/>
    <p:sldId id="2142533625" r:id="rId20"/>
    <p:sldId id="2142533626" r:id="rId21"/>
    <p:sldId id="2142533627" r:id="rId22"/>
    <p:sldId id="2142533652" r:id="rId23"/>
    <p:sldId id="2142533630" r:id="rId24"/>
    <p:sldId id="2142533635" r:id="rId25"/>
    <p:sldId id="2142533628" r:id="rId26"/>
    <p:sldId id="2142533629" r:id="rId27"/>
    <p:sldId id="2142533622" r:id="rId28"/>
    <p:sldId id="2142533631" r:id="rId29"/>
    <p:sldId id="2142533654" r:id="rId30"/>
    <p:sldId id="214253365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120" autoAdjust="0"/>
  </p:normalViewPr>
  <p:slideViewPr>
    <p:cSldViewPr snapToGrid="0">
      <p:cViewPr varScale="1">
        <p:scale>
          <a:sx n="58" d="100"/>
          <a:sy n="58" d="100"/>
        </p:scale>
        <p:origin x="84" y="684"/>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E714A9FB-6E2B-4F4C-89E3-0AF6ABF403CD}"/>
    <pc:docChg chg="undo redo custSel addSld modSld">
      <pc:chgData name="Thomas Stockhammer" userId="2aa20ba2-ba43-46c1-9e8b-e40494025eed" providerId="ADAL" clId="{E714A9FB-6E2B-4F4C-89E3-0AF6ABF403CD}" dt="2022-11-07T21:44:51.951" v="468" actId="27636"/>
      <pc:docMkLst>
        <pc:docMk/>
      </pc:docMkLst>
      <pc:sldChg chg="modSp mod">
        <pc:chgData name="Thomas Stockhammer" userId="2aa20ba2-ba43-46c1-9e8b-e40494025eed" providerId="ADAL" clId="{E714A9FB-6E2B-4F4C-89E3-0AF6ABF403CD}" dt="2022-11-07T13:58:41.906" v="61" actId="20577"/>
        <pc:sldMkLst>
          <pc:docMk/>
          <pc:sldMk cId="3173240812" sldId="2142533619"/>
        </pc:sldMkLst>
        <pc:spChg chg="mod">
          <ac:chgData name="Thomas Stockhammer" userId="2aa20ba2-ba43-46c1-9e8b-e40494025eed" providerId="ADAL" clId="{E714A9FB-6E2B-4F4C-89E3-0AF6ABF403CD}" dt="2022-11-07T13:58:41.906" v="61" actId="20577"/>
          <ac:spMkLst>
            <pc:docMk/>
            <pc:sldMk cId="3173240812" sldId="2142533619"/>
            <ac:spMk id="4" creationId="{68FA542A-D210-A3A5-52AB-8E67F8237D9C}"/>
          </ac:spMkLst>
        </pc:spChg>
      </pc:sldChg>
      <pc:sldChg chg="modSp mod">
        <pc:chgData name="Thomas Stockhammer" userId="2aa20ba2-ba43-46c1-9e8b-e40494025eed" providerId="ADAL" clId="{E714A9FB-6E2B-4F4C-89E3-0AF6ABF403CD}" dt="2022-11-07T13:59:34.922" v="80" actId="20577"/>
        <pc:sldMkLst>
          <pc:docMk/>
          <pc:sldMk cId="427981333" sldId="2142533623"/>
        </pc:sldMkLst>
        <pc:spChg chg="mod">
          <ac:chgData name="Thomas Stockhammer" userId="2aa20ba2-ba43-46c1-9e8b-e40494025eed" providerId="ADAL" clId="{E714A9FB-6E2B-4F4C-89E3-0AF6ABF403CD}" dt="2022-11-07T13:59:34.922" v="80" actId="20577"/>
          <ac:spMkLst>
            <pc:docMk/>
            <pc:sldMk cId="427981333" sldId="2142533623"/>
            <ac:spMk id="4" creationId="{68FA542A-D210-A3A5-52AB-8E67F8237D9C}"/>
          </ac:spMkLst>
        </pc:spChg>
      </pc:sldChg>
      <pc:sldChg chg="modSp mod">
        <pc:chgData name="Thomas Stockhammer" userId="2aa20ba2-ba43-46c1-9e8b-e40494025eed" providerId="ADAL" clId="{E714A9FB-6E2B-4F4C-89E3-0AF6ABF403CD}" dt="2022-11-07T14:06:51.674" v="252" actId="20577"/>
        <pc:sldMkLst>
          <pc:docMk/>
          <pc:sldMk cId="482047563" sldId="2142533628"/>
        </pc:sldMkLst>
        <pc:spChg chg="mod">
          <ac:chgData name="Thomas Stockhammer" userId="2aa20ba2-ba43-46c1-9e8b-e40494025eed" providerId="ADAL" clId="{E714A9FB-6E2B-4F4C-89E3-0AF6ABF403CD}" dt="2022-11-07T14:06:51.674" v="252" actId="20577"/>
          <ac:spMkLst>
            <pc:docMk/>
            <pc:sldMk cId="482047563" sldId="2142533628"/>
            <ac:spMk id="4" creationId="{D7E46A79-39B1-06E9-8FCB-474D2DBE3EEB}"/>
          </ac:spMkLst>
        </pc:spChg>
      </pc:sldChg>
      <pc:sldChg chg="modSp mod">
        <pc:chgData name="Thomas Stockhammer" userId="2aa20ba2-ba43-46c1-9e8b-e40494025eed" providerId="ADAL" clId="{E714A9FB-6E2B-4F4C-89E3-0AF6ABF403CD}" dt="2022-11-07T16:45:24.539" v="443" actId="1076"/>
        <pc:sldMkLst>
          <pc:docMk/>
          <pc:sldMk cId="1715005944" sldId="2142533630"/>
        </pc:sldMkLst>
        <pc:spChg chg="mod">
          <ac:chgData name="Thomas Stockhammer" userId="2aa20ba2-ba43-46c1-9e8b-e40494025eed" providerId="ADAL" clId="{E714A9FB-6E2B-4F4C-89E3-0AF6ABF403CD}" dt="2022-11-07T16:45:24.539" v="443" actId="1076"/>
          <ac:spMkLst>
            <pc:docMk/>
            <pc:sldMk cId="1715005944" sldId="2142533630"/>
            <ac:spMk id="6" creationId="{9C9807AF-9CB5-4BC3-C260-77CAA8A2B901}"/>
          </ac:spMkLst>
        </pc:spChg>
      </pc:sldChg>
      <pc:sldChg chg="modSp mod">
        <pc:chgData name="Thomas Stockhammer" userId="2aa20ba2-ba43-46c1-9e8b-e40494025eed" providerId="ADAL" clId="{E714A9FB-6E2B-4F4C-89E3-0AF6ABF403CD}" dt="2022-11-07T14:08:07.749" v="441" actId="20577"/>
        <pc:sldMkLst>
          <pc:docMk/>
          <pc:sldMk cId="4125982405" sldId="2142533631"/>
        </pc:sldMkLst>
        <pc:spChg chg="mod">
          <ac:chgData name="Thomas Stockhammer" userId="2aa20ba2-ba43-46c1-9e8b-e40494025eed" providerId="ADAL" clId="{E714A9FB-6E2B-4F4C-89E3-0AF6ABF403CD}" dt="2022-11-07T14:07:59.300" v="426" actId="20577"/>
          <ac:spMkLst>
            <pc:docMk/>
            <pc:sldMk cId="4125982405" sldId="2142533631"/>
            <ac:spMk id="2" creationId="{107140CC-F206-EB3B-7702-6331A74B0192}"/>
          </ac:spMkLst>
        </pc:spChg>
        <pc:spChg chg="mod">
          <ac:chgData name="Thomas Stockhammer" userId="2aa20ba2-ba43-46c1-9e8b-e40494025eed" providerId="ADAL" clId="{E714A9FB-6E2B-4F4C-89E3-0AF6ABF403CD}" dt="2022-11-07T14:08:07.749" v="441" actId="20577"/>
          <ac:spMkLst>
            <pc:docMk/>
            <pc:sldMk cId="4125982405" sldId="2142533631"/>
            <ac:spMk id="4" creationId="{AEC444EB-3180-2C2C-6E06-81D5353A29C4}"/>
          </ac:spMkLst>
        </pc:spChg>
      </pc:sldChg>
      <pc:sldChg chg="modSp mod">
        <pc:chgData name="Thomas Stockhammer" userId="2aa20ba2-ba43-46c1-9e8b-e40494025eed" providerId="ADAL" clId="{E714A9FB-6E2B-4F4C-89E3-0AF6ABF403CD}" dt="2022-11-07T13:59:50.225" v="90" actId="20577"/>
        <pc:sldMkLst>
          <pc:docMk/>
          <pc:sldMk cId="320550762" sldId="2142533644"/>
        </pc:sldMkLst>
        <pc:spChg chg="mod">
          <ac:chgData name="Thomas Stockhammer" userId="2aa20ba2-ba43-46c1-9e8b-e40494025eed" providerId="ADAL" clId="{E714A9FB-6E2B-4F4C-89E3-0AF6ABF403CD}" dt="2022-11-07T13:59:50.225" v="90" actId="20577"/>
          <ac:spMkLst>
            <pc:docMk/>
            <pc:sldMk cId="320550762" sldId="2142533644"/>
            <ac:spMk id="3" creationId="{AAE58508-A818-02C5-82B3-D95C5FC36AEB}"/>
          </ac:spMkLst>
        </pc:spChg>
      </pc:sldChg>
      <pc:sldChg chg="modSp mod">
        <pc:chgData name="Thomas Stockhammer" userId="2aa20ba2-ba43-46c1-9e8b-e40494025eed" providerId="ADAL" clId="{E714A9FB-6E2B-4F4C-89E3-0AF6ABF403CD}" dt="2022-11-07T14:00:54.953" v="98" actId="20577"/>
        <pc:sldMkLst>
          <pc:docMk/>
          <pc:sldMk cId="1114315716" sldId="2142533645"/>
        </pc:sldMkLst>
        <pc:spChg chg="mod">
          <ac:chgData name="Thomas Stockhammer" userId="2aa20ba2-ba43-46c1-9e8b-e40494025eed" providerId="ADAL" clId="{E714A9FB-6E2B-4F4C-89E3-0AF6ABF403CD}" dt="2022-11-07T14:00:54.953" v="98" actId="20577"/>
          <ac:spMkLst>
            <pc:docMk/>
            <pc:sldMk cId="1114315716" sldId="2142533645"/>
            <ac:spMk id="5" creationId="{00E9CF96-DF5A-AADD-11BE-CE79CB3F088E}"/>
          </ac:spMkLst>
        </pc:spChg>
      </pc:sldChg>
      <pc:sldChg chg="modSp mod">
        <pc:chgData name="Thomas Stockhammer" userId="2aa20ba2-ba43-46c1-9e8b-e40494025eed" providerId="ADAL" clId="{E714A9FB-6E2B-4F4C-89E3-0AF6ABF403CD}" dt="2022-11-07T14:01:06.392" v="99" actId="14100"/>
        <pc:sldMkLst>
          <pc:docMk/>
          <pc:sldMk cId="1473011532" sldId="2142533646"/>
        </pc:sldMkLst>
        <pc:cxnChg chg="mod">
          <ac:chgData name="Thomas Stockhammer" userId="2aa20ba2-ba43-46c1-9e8b-e40494025eed" providerId="ADAL" clId="{E714A9FB-6E2B-4F4C-89E3-0AF6ABF403CD}" dt="2022-11-07T14:01:06.392" v="99" actId="14100"/>
          <ac:cxnSpMkLst>
            <pc:docMk/>
            <pc:sldMk cId="1473011532" sldId="2142533646"/>
            <ac:cxnSpMk id="1027" creationId="{D90E7464-5840-DB3E-C275-A48E7C0CD35E}"/>
          </ac:cxnSpMkLst>
        </pc:cxnChg>
      </pc:sldChg>
      <pc:sldChg chg="modSp mod">
        <pc:chgData name="Thomas Stockhammer" userId="2aa20ba2-ba43-46c1-9e8b-e40494025eed" providerId="ADAL" clId="{E714A9FB-6E2B-4F4C-89E3-0AF6ABF403CD}" dt="2022-11-07T14:06:39.226" v="237" actId="20577"/>
        <pc:sldMkLst>
          <pc:docMk/>
          <pc:sldMk cId="2634679030" sldId="2142533652"/>
        </pc:sldMkLst>
        <pc:spChg chg="mod">
          <ac:chgData name="Thomas Stockhammer" userId="2aa20ba2-ba43-46c1-9e8b-e40494025eed" providerId="ADAL" clId="{E714A9FB-6E2B-4F4C-89E3-0AF6ABF403CD}" dt="2022-11-07T14:06:39.226" v="237" actId="20577"/>
          <ac:spMkLst>
            <pc:docMk/>
            <pc:sldMk cId="2634679030" sldId="2142533652"/>
            <ac:spMk id="4" creationId="{ABDD0B2E-3AE6-4B37-7888-F6FC3E00131D}"/>
          </ac:spMkLst>
        </pc:spChg>
      </pc:sldChg>
      <pc:sldChg chg="delSp modSp new mod">
        <pc:chgData name="Thomas Stockhammer" userId="2aa20ba2-ba43-46c1-9e8b-e40494025eed" providerId="ADAL" clId="{E714A9FB-6E2B-4F4C-89E3-0AF6ABF403CD}" dt="2022-11-07T21:44:51.951" v="468" actId="27636"/>
        <pc:sldMkLst>
          <pc:docMk/>
          <pc:sldMk cId="2429756321" sldId="2142533654"/>
        </pc:sldMkLst>
        <pc:spChg chg="mod">
          <ac:chgData name="Thomas Stockhammer" userId="2aa20ba2-ba43-46c1-9e8b-e40494025eed" providerId="ADAL" clId="{E714A9FB-6E2B-4F4C-89E3-0AF6ABF403CD}" dt="2022-11-07T21:44:51.951" v="468" actId="27636"/>
          <ac:spMkLst>
            <pc:docMk/>
            <pc:sldMk cId="2429756321" sldId="2142533654"/>
            <ac:spMk id="2" creationId="{9B2CD737-E593-6432-EB50-58C8192EEB97}"/>
          </ac:spMkLst>
        </pc:spChg>
        <pc:spChg chg="mod">
          <ac:chgData name="Thomas Stockhammer" userId="2aa20ba2-ba43-46c1-9e8b-e40494025eed" providerId="ADAL" clId="{E714A9FB-6E2B-4F4C-89E3-0AF6ABF403CD}" dt="2022-11-07T21:44:45.921" v="465" actId="20577"/>
          <ac:spMkLst>
            <pc:docMk/>
            <pc:sldMk cId="2429756321" sldId="2142533654"/>
            <ac:spMk id="4" creationId="{B595704D-C700-4A39-F8FC-F004F0D177C5}"/>
          </ac:spMkLst>
        </pc:spChg>
        <pc:spChg chg="del">
          <ac:chgData name="Thomas Stockhammer" userId="2aa20ba2-ba43-46c1-9e8b-e40494025eed" providerId="ADAL" clId="{E714A9FB-6E2B-4F4C-89E3-0AF6ABF403CD}" dt="2022-11-07T21:44:48.621" v="466" actId="478"/>
          <ac:spMkLst>
            <pc:docMk/>
            <pc:sldMk cId="2429756321" sldId="2142533654"/>
            <ac:spMk id="5" creationId="{2DCE8502-B63C-CA51-B475-F4BE1F99E1D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11/7/2022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07.11.2022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1</a:t>
            </a:fld>
            <a:endParaRPr lang="de-DE"/>
          </a:p>
        </p:txBody>
      </p:sp>
    </p:spTree>
    <p:extLst>
      <p:ext uri="{BB962C8B-B14F-4D97-AF65-F5344CB8AC3E}">
        <p14:creationId xmlns:p14="http://schemas.microsoft.com/office/powerpoint/2010/main" val="1653658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dirty="0"/>
              <a:t>Snapdragon is a product of Qualcomm Technologies, Inc. and/or its subsidiaries.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 of Qualcomm Technologies, Inc. and/or its subsidiaries.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 of Qualcomm Technologies, Inc. and/or its subsidiaries.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 of Qualcomm Technologies, Inc. and/or its subsidiaries.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 of Qualcomm Technologies, Inc. and/or its subsidiaries.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dirty="0"/>
              <a:t>Snapdragon is a product of Qualcomm Technologies, Inc. and/or its subsidiaries.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144" Type="http://schemas.openxmlformats.org/officeDocument/2006/relationships/slideLayout" Target="../slideLayouts/slideLayout144.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65" Type="http://schemas.openxmlformats.org/officeDocument/2006/relationships/slideLayout" Target="../slideLayouts/slideLayout165.xml"/><Relationship Id="rId181" Type="http://schemas.openxmlformats.org/officeDocument/2006/relationships/slideLayout" Target="../slideLayouts/slideLayout181.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71" Type="http://schemas.openxmlformats.org/officeDocument/2006/relationships/slideLayout" Target="../slideLayouts/slideLayout171.xml"/><Relationship Id="rId176" Type="http://schemas.openxmlformats.org/officeDocument/2006/relationships/slideLayout" Target="../slideLayouts/slideLayout176.xml"/><Relationship Id="rId192" Type="http://schemas.openxmlformats.org/officeDocument/2006/relationships/slideLayout" Target="../slideLayouts/slideLayout192.xml"/><Relationship Id="rId197" Type="http://schemas.openxmlformats.org/officeDocument/2006/relationships/slideLayout" Target="../slideLayouts/slideLayout197.xml"/><Relationship Id="rId206" Type="http://schemas.openxmlformats.org/officeDocument/2006/relationships/slideLayout" Target="../slideLayouts/slideLayout206.xml"/><Relationship Id="rId201" Type="http://schemas.openxmlformats.org/officeDocument/2006/relationships/slideLayout" Target="../slideLayouts/slideLayout20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82" Type="http://schemas.openxmlformats.org/officeDocument/2006/relationships/slideLayout" Target="../slideLayouts/slideLayout182.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6" Type="http://schemas.openxmlformats.org/officeDocument/2006/relationships/slideLayout" Target="../slideLayouts/slideLayout6.xml"/><Relationship Id="rId212" Type="http://schemas.openxmlformats.org/officeDocument/2006/relationships/theme" Target="../theme/theme1.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2" Type="http://schemas.openxmlformats.org/officeDocument/2006/relationships/slideLayout" Target="../slideLayouts/slideLayout202.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oleObject" Target="../embeddings/oleObject3.bin"/><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4.bin"/><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oleObject" Target="../embeddings/oleObject5.bin"/><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hyperlink" Target="https://blog.branch.io/how-to-open-an-android-app-from-the-browser-2/" TargetMode="Externa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hyperlink" Target="http://3gpp-services.com/%3cservice" TargetMode="Externa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developer.android.com/training/app-links#android-app-links" TargetMode="External"/><Relationship Id="rId1" Type="http://schemas.openxmlformats.org/officeDocument/2006/relationships/slideLayout" Target="../slideLayouts/slideLayout25.xml"/><Relationship Id="rId4" Type="http://schemas.openxmlformats.org/officeDocument/2006/relationships/image" Target="../media/image24.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oleObject" Target="../embeddings/oleObject1.bin"/><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oleObject" Target="../embeddings/oleObject2.bin"/><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B4C1A3-F0F4-398D-4498-0EB8B76F735B}"/>
              </a:ext>
            </a:extLst>
          </p:cNvPr>
          <p:cNvSpPr>
            <a:spLocks noGrp="1"/>
          </p:cNvSpPr>
          <p:nvPr>
            <p:ph type="body" sz="quarter" idx="14"/>
          </p:nvPr>
        </p:nvSpPr>
        <p:spPr/>
        <p:txBody>
          <a:bodyPr/>
          <a:lstStyle/>
          <a:p>
            <a:endParaRPr lang="en-US"/>
          </a:p>
        </p:txBody>
      </p:sp>
      <p:sp>
        <p:nvSpPr>
          <p:cNvPr id="2" name="Text Placeholder 1">
            <a:extLst>
              <a:ext uri="{FF2B5EF4-FFF2-40B4-BE49-F238E27FC236}">
                <a16:creationId xmlns:a16="http://schemas.microsoft.com/office/drawing/2014/main" id="{A410756C-2E5E-8B4B-CEAC-C7058120F96A}"/>
              </a:ext>
            </a:extLst>
          </p:cNvPr>
          <p:cNvSpPr>
            <a:spLocks noGrp="1"/>
          </p:cNvSpPr>
          <p:nvPr>
            <p:ph type="body" sz="quarter" idx="10"/>
          </p:nvPr>
        </p:nvSpPr>
        <p:spPr/>
        <p:txBody>
          <a:bodyPr/>
          <a:lstStyle/>
          <a:p>
            <a:r>
              <a:rPr lang="de-DE" dirty="0"/>
              <a:t>Thomas Stockhammer</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8416582" cy="722955"/>
          </a:xfrm>
        </p:spPr>
        <p:txBody>
          <a:bodyPr/>
          <a:lstStyle/>
          <a:p>
            <a:r>
              <a:rPr lang="en-US"/>
              <a:t>3GPP Service URLs</a:t>
            </a:r>
          </a:p>
        </p:txBody>
      </p:sp>
      <p:sp>
        <p:nvSpPr>
          <p:cNvPr id="4" name="Text Placeholder 3">
            <a:extLst>
              <a:ext uri="{FF2B5EF4-FFF2-40B4-BE49-F238E27FC236}">
                <a16:creationId xmlns:a16="http://schemas.microsoft.com/office/drawing/2014/main" id="{E07E8249-D58C-8046-04A4-5A46BC392700}"/>
              </a:ext>
            </a:extLst>
          </p:cNvPr>
          <p:cNvSpPr>
            <a:spLocks noGrp="1"/>
          </p:cNvSpPr>
          <p:nvPr>
            <p:ph type="body" sz="quarter" idx="13"/>
          </p:nvPr>
        </p:nvSpPr>
        <p:spPr/>
        <p:txBody>
          <a:bodyPr/>
          <a:lstStyle/>
          <a:p>
            <a:endParaRPr lang="en-US"/>
          </a:p>
        </p:txBody>
      </p:sp>
      <p:sp>
        <p:nvSpPr>
          <p:cNvPr id="3" name="Text Placeholder 2">
            <a:extLst>
              <a:ext uri="{FF2B5EF4-FFF2-40B4-BE49-F238E27FC236}">
                <a16:creationId xmlns:a16="http://schemas.microsoft.com/office/drawing/2014/main" id="{69A7715F-4F76-874C-913B-681FC2673E62}"/>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937140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43CFBE9-F079-C5CA-D14A-BB0F14B417D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BFC329B-7C7A-AD80-22E2-5CC11D9CE6C6}"/>
              </a:ext>
            </a:extLst>
          </p:cNvPr>
          <p:cNvSpPr>
            <a:spLocks noGrp="1"/>
          </p:cNvSpPr>
          <p:nvPr>
            <p:ph type="title"/>
          </p:nvPr>
        </p:nvSpPr>
        <p:spPr>
          <a:xfrm>
            <a:off x="495300" y="642644"/>
            <a:ext cx="11187112" cy="361959"/>
          </a:xfrm>
        </p:spPr>
        <p:txBody>
          <a:bodyPr/>
          <a:lstStyle/>
          <a:p>
            <a:r>
              <a:rPr lang="de-DE"/>
              <a:t>Progressing Option 3</a:t>
            </a:r>
            <a:endParaRPr lang="en-US"/>
          </a:p>
        </p:txBody>
      </p:sp>
      <p:sp>
        <p:nvSpPr>
          <p:cNvPr id="4" name="Content Placeholder 3">
            <a:extLst>
              <a:ext uri="{FF2B5EF4-FFF2-40B4-BE49-F238E27FC236}">
                <a16:creationId xmlns:a16="http://schemas.microsoft.com/office/drawing/2014/main" id="{68FA542A-D210-A3A5-52AB-8E67F8237D9C}"/>
              </a:ext>
            </a:extLst>
          </p:cNvPr>
          <p:cNvSpPr>
            <a:spLocks noGrp="1"/>
          </p:cNvSpPr>
          <p:nvPr>
            <p:ph sz="quarter" idx="14"/>
          </p:nvPr>
        </p:nvSpPr>
        <p:spPr/>
        <p:txBody>
          <a:bodyPr>
            <a:normAutofit lnSpcReduction="10000"/>
          </a:bodyPr>
          <a:lstStyle/>
          <a:p>
            <a:r>
              <a:rPr lang="en-US" sz="2400" dirty="0"/>
              <a:t>The main issue is now, that you want to consult a UE-resident URL handler/resolver that bootstraps the service URL and does all the appropriate actions, for example </a:t>
            </a:r>
          </a:p>
          <a:p>
            <a:pPr lvl="1"/>
            <a:r>
              <a:rPr lang="en-US" sz="1800" dirty="0"/>
              <a:t>enables the MBMS reception, </a:t>
            </a:r>
          </a:p>
          <a:p>
            <a:pPr lvl="1"/>
            <a:r>
              <a:rPr lang="en-US" sz="1800" dirty="0"/>
              <a:t>sets up a 5G media streaming session (MSH – AF) and so on. </a:t>
            </a:r>
          </a:p>
          <a:p>
            <a:pPr lvl="1"/>
            <a:r>
              <a:rPr lang="en-US" sz="1800" dirty="0"/>
              <a:t>In one specific case at least, for the MBMS ROM service, you want this to be done only on the device. </a:t>
            </a:r>
          </a:p>
          <a:p>
            <a:r>
              <a:rPr lang="en-US" sz="2400" dirty="0"/>
              <a:t>Basic idea: specify 3GPP defined http URLs that </a:t>
            </a:r>
          </a:p>
          <a:p>
            <a:pPr lvl="1"/>
            <a:r>
              <a:rPr lang="en-US" sz="1800" dirty="0"/>
              <a:t>execute this service boot strapping. </a:t>
            </a:r>
          </a:p>
          <a:p>
            <a:pPr lvl="1"/>
            <a:r>
              <a:rPr lang="en-US" sz="1800" dirty="0"/>
              <a:t>With a basic function on the device to support </a:t>
            </a:r>
          </a:p>
          <a:p>
            <a:pPr lvl="2"/>
            <a:r>
              <a:rPr lang="en-US" sz="1400" dirty="0"/>
              <a:t>some pre-installed functions (like ROM). </a:t>
            </a:r>
          </a:p>
          <a:p>
            <a:pPr lvl="2"/>
            <a:r>
              <a:rPr lang="en-US" sz="1400" dirty="0"/>
              <a:t>To support launching device functions</a:t>
            </a:r>
          </a:p>
          <a:p>
            <a:pPr lvl="1"/>
            <a:r>
              <a:rPr lang="en-US" sz="1800" dirty="0"/>
              <a:t>Allow additional network functions to support the resolution of the service URL, for example go to a specific AF providing more service-related information and launching network functions</a:t>
            </a:r>
          </a:p>
          <a:p>
            <a:r>
              <a:rPr lang="en-US" sz="2200" dirty="0"/>
              <a:t>Until now, 3GPP has been avoiding the detailed question on how to bootstrap and deferred such aspects to implementation, device pre-configuration, and so on.</a:t>
            </a:r>
          </a:p>
        </p:txBody>
      </p:sp>
      <p:sp>
        <p:nvSpPr>
          <p:cNvPr id="5" name="Subtitle 4">
            <a:extLst>
              <a:ext uri="{FF2B5EF4-FFF2-40B4-BE49-F238E27FC236}">
                <a16:creationId xmlns:a16="http://schemas.microsoft.com/office/drawing/2014/main" id="{92C138A7-BBE8-F312-B55A-E4758AC8B51A}"/>
              </a:ext>
            </a:extLst>
          </p:cNvPr>
          <p:cNvSpPr>
            <a:spLocks noGrp="1"/>
          </p:cNvSpPr>
          <p:nvPr>
            <p:ph type="subTitle" idx="1"/>
          </p:nvPr>
        </p:nvSpPr>
        <p:spPr/>
        <p:txBody>
          <a:bodyPr/>
          <a:lstStyle/>
          <a:p>
            <a:r>
              <a:rPr lang="de-DE"/>
              <a:t>How can a 3GPP specific function get into the way?</a:t>
            </a:r>
            <a:endParaRPr lang="en-US"/>
          </a:p>
        </p:txBody>
      </p:sp>
    </p:spTree>
    <p:extLst>
      <p:ext uri="{BB962C8B-B14F-4D97-AF65-F5344CB8AC3E}">
        <p14:creationId xmlns:p14="http://schemas.microsoft.com/office/powerpoint/2010/main" val="427981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144847"/>
            <a:ext cx="3027479" cy="3279702"/>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216569" y="1466087"/>
            <a:ext cx="4285094" cy="4958463"/>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Proposal: 3GPP Service and URL Handler</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r>
              <a:rPr lang="de-DE" dirty="0"/>
              <a:t>Adding a new set of functions that bootstraps the service launch</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458859" y="1843158"/>
            <a:ext cx="3639696" cy="685803"/>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#1</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Content Guide/Web page/etc</a:t>
            </a:r>
            <a:endParaRPr lang="en-US" dirty="0">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429000"/>
            <a:ext cx="1883227" cy="299554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Media Application</a:t>
            </a:r>
          </a:p>
          <a:p>
            <a:pPr algn="ctr">
              <a:lnSpc>
                <a:spcPct val="96000"/>
              </a:lnSpc>
            </a:pP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1347538" y="4556653"/>
            <a:ext cx="2751018"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UE Functions</a:t>
            </a:r>
            <a:endParaRPr lang="en-US" dirty="0">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5880464" y="4556653"/>
            <a:ext cx="2560149"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Network Functions</a:t>
            </a:r>
          </a:p>
          <a:p>
            <a:pPr algn="ctr">
              <a:lnSpc>
                <a:spcPct val="96000"/>
              </a:lnSpc>
            </a:pPr>
            <a:r>
              <a:rPr lang="de-DE" dirty="0">
                <a:solidFill>
                  <a:schemeClr val="bg1"/>
                </a:solidFill>
                <a:latin typeface="Microsoft Sans Serif"/>
                <a:cs typeface="Microsoft Sans Serif" panose="020B0604020202020204" pitchFamily="34" charset="0"/>
              </a:rPr>
              <a:t>AF/AS</a:t>
            </a:r>
            <a:endParaRPr lang="en-US" dirty="0">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endCxn id="1052" idx="1"/>
          </p:cNvCxnSpPr>
          <p:nvPr/>
        </p:nvCxnSpPr>
        <p:spPr>
          <a:xfrm>
            <a:off x="4098554" y="2175577"/>
            <a:ext cx="555188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1675D0F-9752-0AA5-E1FC-65E5E0D5BFF4}"/>
              </a:ext>
            </a:extLst>
          </p:cNvPr>
          <p:cNvCxnSpPr>
            <a:cxnSpLocks/>
          </p:cNvCxnSpPr>
          <p:nvPr/>
        </p:nvCxnSpPr>
        <p:spPr>
          <a:xfrm>
            <a:off x="8177230" y="5986440"/>
            <a:ext cx="1473206"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497EEA-1190-D91B-615F-1FF46E699786}"/>
              </a:ext>
            </a:extLst>
          </p:cNvPr>
          <p:cNvCxnSpPr>
            <a:cxnSpLocks/>
          </p:cNvCxnSpPr>
          <p:nvPr/>
        </p:nvCxnSpPr>
        <p:spPr>
          <a:xfrm>
            <a:off x="8440615" y="4964616"/>
            <a:ext cx="1209821"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AC15B11-DD94-C0D5-E6FF-CE1618124CD6}"/>
              </a:ext>
            </a:extLst>
          </p:cNvPr>
          <p:cNvCxnSpPr>
            <a:cxnSpLocks/>
            <a:stCxn id="9" idx="3"/>
          </p:cNvCxnSpPr>
          <p:nvPr/>
        </p:nvCxnSpPr>
        <p:spPr>
          <a:xfrm>
            <a:off x="4098556" y="4964616"/>
            <a:ext cx="1781909"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494189" y="2722206"/>
            <a:ext cx="2029948" cy="61672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#2</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Media Application</a:t>
            </a:r>
            <a:endParaRPr lang="en-US" dirty="0">
              <a:solidFill>
                <a:schemeClr val="bg1"/>
              </a:solidFill>
              <a:latin typeface="Microsoft Sans Serif"/>
              <a:cs typeface="Microsoft Sans Serif" panose="020B0604020202020204" pitchFamily="34" charset="0"/>
            </a:endParaRPr>
          </a:p>
        </p:txBody>
      </p:sp>
      <p:sp>
        <p:nvSpPr>
          <p:cNvPr id="1052" name="Rectangle 1051">
            <a:extLst>
              <a:ext uri="{FF2B5EF4-FFF2-40B4-BE49-F238E27FC236}">
                <a16:creationId xmlns:a16="http://schemas.microsoft.com/office/drawing/2014/main" id="{FBCC08A2-7935-6A60-B489-106C71F4FDEA}"/>
              </a:ext>
            </a:extLst>
          </p:cNvPr>
          <p:cNvSpPr/>
          <p:nvPr/>
        </p:nvSpPr>
        <p:spPr>
          <a:xfrm>
            <a:off x="9650436" y="1557518"/>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793636"/>
            <a:ext cx="1" cy="63536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ECCB145F-876C-9DD2-7672-4F461E5545EF}"/>
              </a:ext>
            </a:extLst>
          </p:cNvPr>
          <p:cNvSpPr/>
          <p:nvPr/>
        </p:nvSpPr>
        <p:spPr>
          <a:xfrm>
            <a:off x="564757" y="5571778"/>
            <a:ext cx="353379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Modem + IP Stack</a:t>
            </a:r>
            <a:endParaRPr lang="en-US" dirty="0">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989E046B-01D9-A27E-00EB-513FE9486C75}"/>
              </a:ext>
            </a:extLst>
          </p:cNvPr>
          <p:cNvSpPr/>
          <p:nvPr/>
        </p:nvSpPr>
        <p:spPr>
          <a:xfrm>
            <a:off x="6186663" y="5571778"/>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UPF</a:t>
            </a:r>
            <a:endParaRPr lang="en-US" dirty="0">
              <a:solidFill>
                <a:schemeClr val="bg1"/>
              </a:solidFill>
              <a:latin typeface="Microsoft Sans Serif"/>
              <a:cs typeface="Microsoft Sans Serif" panose="020B0604020202020204" pitchFamily="34" charset="0"/>
            </a:endParaRPr>
          </a:p>
        </p:txBody>
      </p:sp>
      <p:cxnSp>
        <p:nvCxnSpPr>
          <p:cNvPr id="23" name="Straight Connector 22">
            <a:extLst>
              <a:ext uri="{FF2B5EF4-FFF2-40B4-BE49-F238E27FC236}">
                <a16:creationId xmlns:a16="http://schemas.microsoft.com/office/drawing/2014/main" id="{05399B66-2A41-B307-99DD-21FE5AEA0E9D}"/>
              </a:ext>
            </a:extLst>
          </p:cNvPr>
          <p:cNvCxnSpPr>
            <a:cxnSpLocks/>
            <a:endCxn id="22" idx="1"/>
          </p:cNvCxnSpPr>
          <p:nvPr/>
        </p:nvCxnSpPr>
        <p:spPr>
          <a:xfrm flipV="1">
            <a:off x="4098554" y="5979741"/>
            <a:ext cx="2088109" cy="6699"/>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27" name="Straight Connector 1026">
            <a:extLst>
              <a:ext uri="{FF2B5EF4-FFF2-40B4-BE49-F238E27FC236}">
                <a16:creationId xmlns:a16="http://schemas.microsoft.com/office/drawing/2014/main" id="{D90E7464-5840-DB3E-C275-A48E7C0CD35E}"/>
              </a:ext>
            </a:extLst>
          </p:cNvPr>
          <p:cNvCxnSpPr>
            <a:cxnSpLocks/>
          </p:cNvCxnSpPr>
          <p:nvPr/>
        </p:nvCxnSpPr>
        <p:spPr>
          <a:xfrm>
            <a:off x="845868" y="3338933"/>
            <a:ext cx="0" cy="2232845"/>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D0E40AD-4F6D-7E4D-995B-D064C3673E48}"/>
              </a:ext>
            </a:extLst>
          </p:cNvPr>
          <p:cNvSpPr/>
          <p:nvPr/>
        </p:nvSpPr>
        <p:spPr>
          <a:xfrm>
            <a:off x="1906594" y="3655893"/>
            <a:ext cx="2137817"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UE</a:t>
            </a:r>
            <a:endParaRPr lang="en-US" dirty="0">
              <a:solidFill>
                <a:schemeClr val="bg1"/>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510E2C9C-D295-5F67-63C7-9E1EA77F7667}"/>
              </a:ext>
            </a:extLst>
          </p:cNvPr>
          <p:cNvSpPr/>
          <p:nvPr/>
        </p:nvSpPr>
        <p:spPr>
          <a:xfrm>
            <a:off x="5880463" y="3655893"/>
            <a:ext cx="2560149"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Network</a:t>
            </a:r>
            <a:endParaRPr lang="en-US" dirty="0">
              <a:solidFill>
                <a:schemeClr val="bg1"/>
              </a:solidFill>
              <a:latin typeface="Microsoft Sans Serif"/>
              <a:cs typeface="Microsoft Sans Serif" panose="020B0604020202020204" pitchFamily="34" charset="0"/>
            </a:endParaRPr>
          </a:p>
        </p:txBody>
      </p:sp>
      <p:cxnSp>
        <p:nvCxnSpPr>
          <p:cNvPr id="1032" name="Straight Connector 1031">
            <a:extLst>
              <a:ext uri="{FF2B5EF4-FFF2-40B4-BE49-F238E27FC236}">
                <a16:creationId xmlns:a16="http://schemas.microsoft.com/office/drawing/2014/main" id="{68E6497C-3C99-3C50-125B-479D10FA4660}"/>
              </a:ext>
            </a:extLst>
          </p:cNvPr>
          <p:cNvCxnSpPr>
            <a:cxnSpLocks/>
          </p:cNvCxnSpPr>
          <p:nvPr/>
        </p:nvCxnSpPr>
        <p:spPr>
          <a:xfrm>
            <a:off x="3416968" y="2528961"/>
            <a:ext cx="0" cy="1126932"/>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8" name="Straight Connector 1037">
            <a:extLst>
              <a:ext uri="{FF2B5EF4-FFF2-40B4-BE49-F238E27FC236}">
                <a16:creationId xmlns:a16="http://schemas.microsoft.com/office/drawing/2014/main" id="{4C0714ED-CC85-7C03-54BE-70A908FD0ECC}"/>
              </a:ext>
            </a:extLst>
          </p:cNvPr>
          <p:cNvCxnSpPr>
            <a:cxnSpLocks/>
          </p:cNvCxnSpPr>
          <p:nvPr/>
        </p:nvCxnSpPr>
        <p:spPr>
          <a:xfrm>
            <a:off x="2117559" y="3350965"/>
            <a:ext cx="0" cy="28330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3" name="Straight Connector 1042">
            <a:extLst>
              <a:ext uri="{FF2B5EF4-FFF2-40B4-BE49-F238E27FC236}">
                <a16:creationId xmlns:a16="http://schemas.microsoft.com/office/drawing/2014/main" id="{410F86C8-1E80-879A-B01F-0F3845456F28}"/>
              </a:ext>
            </a:extLst>
          </p:cNvPr>
          <p:cNvCxnSpPr>
            <a:cxnSpLocks/>
            <a:stCxn id="31" idx="1"/>
            <a:endCxn id="29" idx="3"/>
          </p:cNvCxnSpPr>
          <p:nvPr/>
        </p:nvCxnSpPr>
        <p:spPr>
          <a:xfrm flipH="1">
            <a:off x="4044411" y="3989845"/>
            <a:ext cx="183605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id="{AF19FC84-E4B3-EF9F-C941-C300536137D6}"/>
              </a:ext>
            </a:extLst>
          </p:cNvPr>
          <p:cNvCxnSpPr>
            <a:cxnSpLocks/>
          </p:cNvCxnSpPr>
          <p:nvPr/>
        </p:nvCxnSpPr>
        <p:spPr>
          <a:xfrm flipH="1" flipV="1">
            <a:off x="8440612" y="3989844"/>
            <a:ext cx="1209824" cy="1"/>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AE9FF0BF-065B-1DB3-FF55-E0BBD4B728A4}"/>
              </a:ext>
            </a:extLst>
          </p:cNvPr>
          <p:cNvSpPr txBox="1"/>
          <p:nvPr/>
        </p:nvSpPr>
        <p:spPr>
          <a:xfrm>
            <a:off x="5221789" y="1908682"/>
            <a:ext cx="3561322" cy="472694"/>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URL with 3GPP Service parameters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(and media service entry point) </a:t>
            </a:r>
            <a:endParaRPr lang="en-US" sz="1600" dirty="0">
              <a:solidFill>
                <a:schemeClr val="tx2"/>
              </a:solidFill>
              <a:latin typeface="Microsoft Sans Serif"/>
              <a:cs typeface="Microsoft Sans Serif" panose="020B0604020202020204" pitchFamily="34" charset="0"/>
            </a:endParaRPr>
          </a:p>
        </p:txBody>
      </p:sp>
      <p:cxnSp>
        <p:nvCxnSpPr>
          <p:cNvPr id="1055" name="Straight Connector 1054">
            <a:extLst>
              <a:ext uri="{FF2B5EF4-FFF2-40B4-BE49-F238E27FC236}">
                <a16:creationId xmlns:a16="http://schemas.microsoft.com/office/drawing/2014/main" id="{9F07285B-E78A-110C-EB7A-EA6C6FE5C0B9}"/>
              </a:ext>
            </a:extLst>
          </p:cNvPr>
          <p:cNvCxnSpPr>
            <a:cxnSpLocks/>
          </p:cNvCxnSpPr>
          <p:nvPr/>
        </p:nvCxnSpPr>
        <p:spPr>
          <a:xfrm flipV="1">
            <a:off x="3416968" y="4323797"/>
            <a:ext cx="0" cy="232856"/>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69294E2E-2953-0CC9-B4AA-E2E420F17E2E}"/>
              </a:ext>
            </a:extLst>
          </p:cNvPr>
          <p:cNvSpPr txBox="1"/>
          <p:nvPr/>
        </p:nvSpPr>
        <p:spPr>
          <a:xfrm>
            <a:off x="3484172" y="2904882"/>
            <a:ext cx="184320"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1</a:t>
            </a:r>
            <a:endParaRPr lang="en-US" sz="1600" dirty="0">
              <a:solidFill>
                <a:schemeClr val="tx2"/>
              </a:solidFill>
              <a:latin typeface="Microsoft Sans Serif"/>
              <a:cs typeface="Microsoft Sans Serif" panose="020B0604020202020204" pitchFamily="34" charset="0"/>
            </a:endParaRPr>
          </a:p>
        </p:txBody>
      </p:sp>
      <p:sp>
        <p:nvSpPr>
          <p:cNvPr id="1059" name="TextBox 1058">
            <a:extLst>
              <a:ext uri="{FF2B5EF4-FFF2-40B4-BE49-F238E27FC236}">
                <a16:creationId xmlns:a16="http://schemas.microsoft.com/office/drawing/2014/main" id="{B33EBC6F-BEC2-183F-9AA0-F35E09061A97}"/>
              </a:ext>
            </a:extLst>
          </p:cNvPr>
          <p:cNvSpPr txBox="1"/>
          <p:nvPr/>
        </p:nvSpPr>
        <p:spPr>
          <a:xfrm>
            <a:off x="5133472" y="3670231"/>
            <a:ext cx="21640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2c</a:t>
            </a:r>
            <a:endParaRPr lang="en-US" sz="1600" dirty="0">
              <a:solidFill>
                <a:schemeClr val="tx2"/>
              </a:solidFill>
              <a:latin typeface="Microsoft Sans Serif"/>
              <a:cs typeface="Microsoft Sans Serif" panose="020B0604020202020204" pitchFamily="34" charset="0"/>
            </a:endParaRPr>
          </a:p>
        </p:txBody>
      </p:sp>
      <p:sp>
        <p:nvSpPr>
          <p:cNvPr id="1060" name="TextBox 1059">
            <a:extLst>
              <a:ext uri="{FF2B5EF4-FFF2-40B4-BE49-F238E27FC236}">
                <a16:creationId xmlns:a16="http://schemas.microsoft.com/office/drawing/2014/main" id="{ECBD8146-2485-E11A-1977-0E34EE173E21}"/>
              </a:ext>
            </a:extLst>
          </p:cNvPr>
          <p:cNvSpPr txBox="1"/>
          <p:nvPr/>
        </p:nvSpPr>
        <p:spPr>
          <a:xfrm>
            <a:off x="3484172" y="4330134"/>
            <a:ext cx="22762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2a</a:t>
            </a:r>
            <a:endParaRPr lang="en-US" sz="1600" dirty="0">
              <a:solidFill>
                <a:schemeClr val="tx2"/>
              </a:solidFill>
              <a:latin typeface="Microsoft Sans Serif"/>
              <a:cs typeface="Microsoft Sans Serif" panose="020B0604020202020204" pitchFamily="34" charset="0"/>
            </a:endParaRPr>
          </a:p>
        </p:txBody>
      </p:sp>
      <p:sp>
        <p:nvSpPr>
          <p:cNvPr id="1061" name="TextBox 1060">
            <a:extLst>
              <a:ext uri="{FF2B5EF4-FFF2-40B4-BE49-F238E27FC236}">
                <a16:creationId xmlns:a16="http://schemas.microsoft.com/office/drawing/2014/main" id="{909B717A-4F70-BA90-57BC-9E5027AA30C2}"/>
              </a:ext>
            </a:extLst>
          </p:cNvPr>
          <p:cNvSpPr txBox="1"/>
          <p:nvPr/>
        </p:nvSpPr>
        <p:spPr>
          <a:xfrm>
            <a:off x="2193598" y="3362364"/>
            <a:ext cx="22762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2b</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2055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EF03BC3-000C-9A39-B979-5C0F88F98D9C}"/>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135F441-26D3-52CE-2621-72FCA00F6F0B}"/>
              </a:ext>
            </a:extLst>
          </p:cNvPr>
          <p:cNvSpPr>
            <a:spLocks noGrp="1"/>
          </p:cNvSpPr>
          <p:nvPr>
            <p:ph type="title"/>
          </p:nvPr>
        </p:nvSpPr>
        <p:spPr>
          <a:xfrm>
            <a:off x="495300" y="642644"/>
            <a:ext cx="11187112" cy="361959"/>
          </a:xfrm>
        </p:spPr>
        <p:txBody>
          <a:bodyPr/>
          <a:lstStyle/>
          <a:p>
            <a:r>
              <a:rPr lang="de-DE" dirty="0"/>
              <a:t>Basic principles – three different cases</a:t>
            </a:r>
            <a:endParaRPr lang="en-US" dirty="0"/>
          </a:p>
        </p:txBody>
      </p:sp>
      <p:sp>
        <p:nvSpPr>
          <p:cNvPr id="4" name="Content Placeholder 3">
            <a:extLst>
              <a:ext uri="{FF2B5EF4-FFF2-40B4-BE49-F238E27FC236}">
                <a16:creationId xmlns:a16="http://schemas.microsoft.com/office/drawing/2014/main" id="{64A2C2C6-BDB5-FEED-866C-187EE1421FD3}"/>
              </a:ext>
            </a:extLst>
          </p:cNvPr>
          <p:cNvSpPr>
            <a:spLocks noGrp="1"/>
          </p:cNvSpPr>
          <p:nvPr>
            <p:ph sz="quarter" idx="14"/>
          </p:nvPr>
        </p:nvSpPr>
        <p:spPr/>
        <p:txBody>
          <a:bodyPr>
            <a:normAutofit lnSpcReduction="10000"/>
          </a:bodyPr>
          <a:lstStyle/>
          <a:p>
            <a:r>
              <a:rPr lang="de-DE" dirty="0"/>
              <a:t>Case 1: Network-only resolution </a:t>
            </a:r>
          </a:p>
          <a:p>
            <a:pPr lvl="1"/>
            <a:r>
              <a:rPr lang="de-DE" dirty="0"/>
              <a:t>URL is constructed, such that it is resolved in a dedicated 3GPP network function</a:t>
            </a:r>
          </a:p>
          <a:p>
            <a:pPr lvl="1"/>
            <a:r>
              <a:rPr lang="de-DE" dirty="0"/>
              <a:t>Service URL resolves to network function that triggers some support function in network</a:t>
            </a:r>
          </a:p>
          <a:p>
            <a:pPr lvl="1"/>
            <a:r>
              <a:rPr lang="de-DE" dirty="0"/>
              <a:t>Network returns entry point URL to media service</a:t>
            </a:r>
          </a:p>
          <a:p>
            <a:pPr lvl="1"/>
            <a:r>
              <a:rPr lang="de-DE" dirty="0"/>
              <a:t>Media service application is launched based on URL, for example using App Link functionality</a:t>
            </a:r>
          </a:p>
          <a:p>
            <a:r>
              <a:rPr lang="de-DE" dirty="0"/>
              <a:t>Case 2: Device-only resolution</a:t>
            </a:r>
          </a:p>
          <a:p>
            <a:pPr lvl="1"/>
            <a:r>
              <a:rPr lang="de-DE" dirty="0"/>
              <a:t>URL is constructed to include service, service parameters and media entry point URL</a:t>
            </a:r>
          </a:p>
          <a:p>
            <a:pPr lvl="1"/>
            <a:r>
              <a:rPr lang="de-DE" dirty="0"/>
              <a:t>In this case, the 3GPP service URL triggers the handling of the URL by</a:t>
            </a:r>
          </a:p>
          <a:p>
            <a:pPr lvl="2"/>
            <a:r>
              <a:rPr lang="de-DE" dirty="0"/>
              <a:t>Launching of the dedicated 5G System functions based on the URL parameters</a:t>
            </a:r>
          </a:p>
          <a:p>
            <a:pPr lvl="2"/>
            <a:r>
              <a:rPr lang="de-DE" dirty="0"/>
              <a:t>Launching of the media service provider app using the the URL provided as part of the entry point URL</a:t>
            </a:r>
          </a:p>
          <a:p>
            <a:r>
              <a:rPr lang="de-DE" dirty="0"/>
              <a:t>Case 3: Device + Network resolution</a:t>
            </a:r>
          </a:p>
          <a:p>
            <a:pPr lvl="1"/>
            <a:r>
              <a:rPr lang="de-DE" dirty="0"/>
              <a:t>URL is constructed to include service information as well as possibly service parameters and media entry point URL</a:t>
            </a:r>
          </a:p>
          <a:p>
            <a:pPr lvl="1"/>
            <a:r>
              <a:rPr lang="de-DE" dirty="0"/>
              <a:t>In this case, the 3GPP service URL triggers the handling of the URL by</a:t>
            </a:r>
          </a:p>
          <a:p>
            <a:pPr lvl="2"/>
            <a:r>
              <a:rPr lang="de-DE" dirty="0"/>
              <a:t>Communicating with the network function to establish functions in the network (possibly getting additional service parameters and media entry point URL)</a:t>
            </a:r>
          </a:p>
          <a:p>
            <a:pPr lvl="2"/>
            <a:r>
              <a:rPr lang="de-DE" dirty="0"/>
              <a:t>Launching of the dedicated 5G System functions based on the URL parameters in the UE</a:t>
            </a:r>
          </a:p>
          <a:p>
            <a:pPr lvl="2"/>
            <a:r>
              <a:rPr lang="de-DE" dirty="0"/>
              <a:t>Launching of the media service provider app using the the URL provided as part of the entry point URL</a:t>
            </a:r>
          </a:p>
          <a:p>
            <a:pPr lvl="1"/>
            <a:endParaRPr lang="de-DE" dirty="0"/>
          </a:p>
          <a:p>
            <a:endParaRPr lang="de-DE" dirty="0"/>
          </a:p>
          <a:p>
            <a:endParaRPr lang="en-US" dirty="0"/>
          </a:p>
          <a:p>
            <a:endParaRPr lang="en-US" dirty="0"/>
          </a:p>
        </p:txBody>
      </p:sp>
      <p:sp>
        <p:nvSpPr>
          <p:cNvPr id="5" name="Subtitle 4">
            <a:extLst>
              <a:ext uri="{FF2B5EF4-FFF2-40B4-BE49-F238E27FC236}">
                <a16:creationId xmlns:a16="http://schemas.microsoft.com/office/drawing/2014/main" id="{00E9CF96-DF5A-AADD-11BE-CE79CB3F088E}"/>
              </a:ext>
            </a:extLst>
          </p:cNvPr>
          <p:cNvSpPr>
            <a:spLocks noGrp="1"/>
          </p:cNvSpPr>
          <p:nvPr>
            <p:ph type="subTitle" idx="1"/>
          </p:nvPr>
        </p:nvSpPr>
        <p:spPr/>
        <p:txBody>
          <a:bodyPr/>
          <a:lstStyle/>
          <a:p>
            <a:r>
              <a:rPr lang="de-DE" dirty="0"/>
              <a:t>Overview</a:t>
            </a:r>
            <a:endParaRPr lang="en-US" dirty="0"/>
          </a:p>
        </p:txBody>
      </p:sp>
    </p:spTree>
    <p:extLst>
      <p:ext uri="{BB962C8B-B14F-4D97-AF65-F5344CB8AC3E}">
        <p14:creationId xmlns:p14="http://schemas.microsoft.com/office/powerpoint/2010/main" val="111431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144847"/>
            <a:ext cx="3027479" cy="3279702"/>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216569" y="1466087"/>
            <a:ext cx="4285094" cy="4958463"/>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1: 3GPP Service and URL Handler – Network-only solution</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r>
              <a:rPr lang="de-DE" dirty="0"/>
              <a:t>In a simple way, if no handler is available on device, the URL resolves to a 3GPP network function</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458859" y="1843159"/>
            <a:ext cx="3639696" cy="68470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#1</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Content Guide/Web page/etc</a:t>
            </a:r>
            <a:endParaRPr lang="en-US" dirty="0">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429000"/>
            <a:ext cx="1883227" cy="299554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Media Application</a:t>
            </a:r>
          </a:p>
          <a:p>
            <a:pPr algn="ctr">
              <a:lnSpc>
                <a:spcPct val="96000"/>
              </a:lnSpc>
            </a:pP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5880464" y="4556653"/>
            <a:ext cx="2560149"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Network Functions</a:t>
            </a:r>
          </a:p>
          <a:p>
            <a:pPr algn="ctr">
              <a:lnSpc>
                <a:spcPct val="96000"/>
              </a:lnSpc>
            </a:pPr>
            <a:r>
              <a:rPr lang="de-DE" dirty="0">
                <a:solidFill>
                  <a:schemeClr val="bg1"/>
                </a:solidFill>
                <a:latin typeface="Microsoft Sans Serif"/>
                <a:cs typeface="Microsoft Sans Serif" panose="020B0604020202020204" pitchFamily="34" charset="0"/>
              </a:rPr>
              <a:t>AF/AS</a:t>
            </a:r>
            <a:endParaRPr lang="en-US" dirty="0">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endCxn id="1052" idx="1"/>
          </p:cNvCxnSpPr>
          <p:nvPr/>
        </p:nvCxnSpPr>
        <p:spPr>
          <a:xfrm>
            <a:off x="4098554" y="2175577"/>
            <a:ext cx="555188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1675D0F-9752-0AA5-E1FC-65E5E0D5BFF4}"/>
              </a:ext>
            </a:extLst>
          </p:cNvPr>
          <p:cNvCxnSpPr>
            <a:cxnSpLocks/>
          </p:cNvCxnSpPr>
          <p:nvPr/>
        </p:nvCxnSpPr>
        <p:spPr>
          <a:xfrm>
            <a:off x="8177230" y="5986440"/>
            <a:ext cx="1473206"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497EEA-1190-D91B-615F-1FF46E699786}"/>
              </a:ext>
            </a:extLst>
          </p:cNvPr>
          <p:cNvCxnSpPr>
            <a:cxnSpLocks/>
          </p:cNvCxnSpPr>
          <p:nvPr/>
        </p:nvCxnSpPr>
        <p:spPr>
          <a:xfrm>
            <a:off x="8440615" y="4964616"/>
            <a:ext cx="1209821"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458859" y="3480537"/>
            <a:ext cx="2029948" cy="61672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#2</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Media Application</a:t>
            </a:r>
            <a:endParaRPr lang="en-US" dirty="0">
              <a:solidFill>
                <a:schemeClr val="bg1"/>
              </a:solidFill>
              <a:latin typeface="Microsoft Sans Serif"/>
              <a:cs typeface="Microsoft Sans Serif" panose="020B0604020202020204" pitchFamily="34" charset="0"/>
            </a:endParaRPr>
          </a:p>
        </p:txBody>
      </p:sp>
      <p:sp>
        <p:nvSpPr>
          <p:cNvPr id="1052" name="Rectangle 1051">
            <a:extLst>
              <a:ext uri="{FF2B5EF4-FFF2-40B4-BE49-F238E27FC236}">
                <a16:creationId xmlns:a16="http://schemas.microsoft.com/office/drawing/2014/main" id="{FBCC08A2-7935-6A60-B489-106C71F4FDEA}"/>
              </a:ext>
            </a:extLst>
          </p:cNvPr>
          <p:cNvSpPr/>
          <p:nvPr/>
        </p:nvSpPr>
        <p:spPr>
          <a:xfrm>
            <a:off x="9650436" y="1557518"/>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793636"/>
            <a:ext cx="1" cy="63536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ECCB145F-876C-9DD2-7672-4F461E5545EF}"/>
              </a:ext>
            </a:extLst>
          </p:cNvPr>
          <p:cNvSpPr/>
          <p:nvPr/>
        </p:nvSpPr>
        <p:spPr>
          <a:xfrm>
            <a:off x="564757" y="5571778"/>
            <a:ext cx="353379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Modem + IP Stack</a:t>
            </a:r>
            <a:endParaRPr lang="en-US" dirty="0">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989E046B-01D9-A27E-00EB-513FE9486C75}"/>
              </a:ext>
            </a:extLst>
          </p:cNvPr>
          <p:cNvSpPr/>
          <p:nvPr/>
        </p:nvSpPr>
        <p:spPr>
          <a:xfrm>
            <a:off x="6186663" y="5571778"/>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UPF</a:t>
            </a:r>
            <a:endParaRPr lang="en-US" dirty="0">
              <a:solidFill>
                <a:schemeClr val="bg1"/>
              </a:solidFill>
              <a:latin typeface="Microsoft Sans Serif"/>
              <a:cs typeface="Microsoft Sans Serif" panose="020B0604020202020204" pitchFamily="34" charset="0"/>
            </a:endParaRPr>
          </a:p>
        </p:txBody>
      </p:sp>
      <p:cxnSp>
        <p:nvCxnSpPr>
          <p:cNvPr id="23" name="Straight Connector 22">
            <a:extLst>
              <a:ext uri="{FF2B5EF4-FFF2-40B4-BE49-F238E27FC236}">
                <a16:creationId xmlns:a16="http://schemas.microsoft.com/office/drawing/2014/main" id="{05399B66-2A41-B307-99DD-21FE5AEA0E9D}"/>
              </a:ext>
            </a:extLst>
          </p:cNvPr>
          <p:cNvCxnSpPr>
            <a:cxnSpLocks/>
            <a:endCxn id="22" idx="1"/>
          </p:cNvCxnSpPr>
          <p:nvPr/>
        </p:nvCxnSpPr>
        <p:spPr>
          <a:xfrm flipV="1">
            <a:off x="4098554" y="5979741"/>
            <a:ext cx="2088109" cy="6699"/>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27" name="Straight Connector 1026">
            <a:extLst>
              <a:ext uri="{FF2B5EF4-FFF2-40B4-BE49-F238E27FC236}">
                <a16:creationId xmlns:a16="http://schemas.microsoft.com/office/drawing/2014/main" id="{D90E7464-5840-DB3E-C275-A48E7C0CD35E}"/>
              </a:ext>
            </a:extLst>
          </p:cNvPr>
          <p:cNvCxnSpPr>
            <a:cxnSpLocks/>
          </p:cNvCxnSpPr>
          <p:nvPr/>
        </p:nvCxnSpPr>
        <p:spPr>
          <a:xfrm>
            <a:off x="999135" y="4097264"/>
            <a:ext cx="0" cy="147451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510E2C9C-D295-5F67-63C7-9E1EA77F7667}"/>
              </a:ext>
            </a:extLst>
          </p:cNvPr>
          <p:cNvSpPr/>
          <p:nvPr/>
        </p:nvSpPr>
        <p:spPr>
          <a:xfrm>
            <a:off x="5880463" y="3655893"/>
            <a:ext cx="2560149"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Network</a:t>
            </a:r>
            <a:endParaRPr lang="en-US" dirty="0">
              <a:solidFill>
                <a:schemeClr val="bg1"/>
              </a:solidFill>
              <a:latin typeface="Microsoft Sans Serif"/>
              <a:cs typeface="Microsoft Sans Serif" panose="020B0604020202020204" pitchFamily="34" charset="0"/>
            </a:endParaRPr>
          </a:p>
        </p:txBody>
      </p:sp>
      <p:cxnSp>
        <p:nvCxnSpPr>
          <p:cNvPr id="1032" name="Straight Connector 1031">
            <a:extLst>
              <a:ext uri="{FF2B5EF4-FFF2-40B4-BE49-F238E27FC236}">
                <a16:creationId xmlns:a16="http://schemas.microsoft.com/office/drawing/2014/main" id="{68E6497C-3C99-3C50-125B-479D10FA4660}"/>
              </a:ext>
            </a:extLst>
          </p:cNvPr>
          <p:cNvCxnSpPr>
            <a:cxnSpLocks/>
            <a:endCxn id="31" idx="1"/>
          </p:cNvCxnSpPr>
          <p:nvPr/>
        </p:nvCxnSpPr>
        <p:spPr>
          <a:xfrm>
            <a:off x="3164305" y="2527866"/>
            <a:ext cx="2716158" cy="1461979"/>
          </a:xfrm>
          <a:prstGeom prst="bentConnector3">
            <a:avLst>
              <a:gd name="adj1" fmla="val -55"/>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id="{AF19FC84-E4B3-EF9F-C941-C300536137D6}"/>
              </a:ext>
            </a:extLst>
          </p:cNvPr>
          <p:cNvCxnSpPr>
            <a:cxnSpLocks/>
          </p:cNvCxnSpPr>
          <p:nvPr/>
        </p:nvCxnSpPr>
        <p:spPr>
          <a:xfrm flipH="1" flipV="1">
            <a:off x="8440612" y="3989844"/>
            <a:ext cx="1209824" cy="1"/>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AE9FF0BF-065B-1DB3-FF55-E0BBD4B728A4}"/>
              </a:ext>
            </a:extLst>
          </p:cNvPr>
          <p:cNvSpPr txBox="1"/>
          <p:nvPr/>
        </p:nvSpPr>
        <p:spPr>
          <a:xfrm>
            <a:off x="5221789" y="1908682"/>
            <a:ext cx="3561322" cy="472694"/>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URL with 3GPP Service parameters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(and media service entry point) </a:t>
            </a:r>
            <a:endParaRPr lang="en-US" sz="1600" dirty="0">
              <a:solidFill>
                <a:schemeClr val="tx2"/>
              </a:solidFill>
              <a:latin typeface="Microsoft Sans Serif"/>
              <a:cs typeface="Microsoft Sans Serif" panose="020B0604020202020204" pitchFamily="34" charset="0"/>
            </a:endParaRPr>
          </a:p>
        </p:txBody>
      </p:sp>
      <p:sp>
        <p:nvSpPr>
          <p:cNvPr id="1058" name="TextBox 1057">
            <a:extLst>
              <a:ext uri="{FF2B5EF4-FFF2-40B4-BE49-F238E27FC236}">
                <a16:creationId xmlns:a16="http://schemas.microsoft.com/office/drawing/2014/main" id="{69294E2E-2953-0CC9-B4AA-E2E420F17E2E}"/>
              </a:ext>
            </a:extLst>
          </p:cNvPr>
          <p:cNvSpPr txBox="1"/>
          <p:nvPr/>
        </p:nvSpPr>
        <p:spPr>
          <a:xfrm>
            <a:off x="3232109" y="3480537"/>
            <a:ext cx="569869"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1</a:t>
            </a:r>
            <a:endParaRPr lang="en-US" sz="1600" dirty="0">
              <a:solidFill>
                <a:schemeClr val="tx2"/>
              </a:solidFill>
              <a:latin typeface="Microsoft Sans Serif"/>
              <a:cs typeface="Microsoft Sans Serif" panose="020B0604020202020204" pitchFamily="34" charset="0"/>
            </a:endParaRPr>
          </a:p>
        </p:txBody>
      </p:sp>
      <p:cxnSp>
        <p:nvCxnSpPr>
          <p:cNvPr id="28" name="Straight Connector 27">
            <a:extLst>
              <a:ext uri="{FF2B5EF4-FFF2-40B4-BE49-F238E27FC236}">
                <a16:creationId xmlns:a16="http://schemas.microsoft.com/office/drawing/2014/main" id="{F6F4FCE5-A520-A81C-E628-D78C80FE21C3}"/>
              </a:ext>
            </a:extLst>
          </p:cNvPr>
          <p:cNvCxnSpPr>
            <a:cxnSpLocks/>
            <a:stCxn id="6" idx="2"/>
          </p:cNvCxnSpPr>
          <p:nvPr/>
        </p:nvCxnSpPr>
        <p:spPr>
          <a:xfrm flipH="1">
            <a:off x="2278706" y="2527867"/>
            <a:ext cx="1" cy="95267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26" name="TextBox 1025">
            <a:extLst>
              <a:ext uri="{FF2B5EF4-FFF2-40B4-BE49-F238E27FC236}">
                <a16:creationId xmlns:a16="http://schemas.microsoft.com/office/drawing/2014/main" id="{15053A17-10D7-DE2E-EF1F-D71B08FA2D18}"/>
              </a:ext>
            </a:extLst>
          </p:cNvPr>
          <p:cNvSpPr txBox="1"/>
          <p:nvPr/>
        </p:nvSpPr>
        <p:spPr>
          <a:xfrm>
            <a:off x="7282740" y="4301575"/>
            <a:ext cx="569869"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a:t>
            </a:r>
            <a:endParaRPr lang="en-US" sz="1600" dirty="0">
              <a:solidFill>
                <a:schemeClr val="tx2"/>
              </a:solidFill>
              <a:latin typeface="Microsoft Sans Serif"/>
              <a:cs typeface="Microsoft Sans Serif" panose="020B0604020202020204" pitchFamily="34" charset="0"/>
            </a:endParaRPr>
          </a:p>
        </p:txBody>
      </p:sp>
      <p:cxnSp>
        <p:nvCxnSpPr>
          <p:cNvPr id="1028" name="Straight Connector 1027">
            <a:extLst>
              <a:ext uri="{FF2B5EF4-FFF2-40B4-BE49-F238E27FC236}">
                <a16:creationId xmlns:a16="http://schemas.microsoft.com/office/drawing/2014/main" id="{97816ABA-C218-8C55-E36F-11180F095840}"/>
              </a:ext>
            </a:extLst>
          </p:cNvPr>
          <p:cNvCxnSpPr>
            <a:cxnSpLocks/>
            <a:stCxn id="31" idx="2"/>
            <a:endCxn id="11" idx="0"/>
          </p:cNvCxnSpPr>
          <p:nvPr/>
        </p:nvCxnSpPr>
        <p:spPr>
          <a:xfrm>
            <a:off x="7160538" y="4323797"/>
            <a:ext cx="1" cy="232856"/>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31" name="TextBox 1030">
            <a:extLst>
              <a:ext uri="{FF2B5EF4-FFF2-40B4-BE49-F238E27FC236}">
                <a16:creationId xmlns:a16="http://schemas.microsoft.com/office/drawing/2014/main" id="{15EE7D7E-3DA5-CDF4-0DD3-4FDCF64F26BE}"/>
              </a:ext>
            </a:extLst>
          </p:cNvPr>
          <p:cNvSpPr txBox="1"/>
          <p:nvPr/>
        </p:nvSpPr>
        <p:spPr>
          <a:xfrm>
            <a:off x="2032041" y="2767855"/>
            <a:ext cx="569869"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3</a:t>
            </a:r>
            <a:endParaRPr lang="en-US" sz="1600" dirty="0">
              <a:solidFill>
                <a:schemeClr val="tx2"/>
              </a:solidFill>
              <a:latin typeface="Microsoft Sans Serif"/>
              <a:cs typeface="Microsoft Sans Serif" panose="020B0604020202020204" pitchFamily="34" charset="0"/>
            </a:endParaRPr>
          </a:p>
        </p:txBody>
      </p:sp>
      <p:sp>
        <p:nvSpPr>
          <p:cNvPr id="1033" name="TextBox 1032">
            <a:extLst>
              <a:ext uri="{FF2B5EF4-FFF2-40B4-BE49-F238E27FC236}">
                <a16:creationId xmlns:a16="http://schemas.microsoft.com/office/drawing/2014/main" id="{AF04F11F-4057-21C2-1AD3-8A1259BB81E2}"/>
              </a:ext>
            </a:extLst>
          </p:cNvPr>
          <p:cNvSpPr txBox="1"/>
          <p:nvPr/>
        </p:nvSpPr>
        <p:spPr>
          <a:xfrm>
            <a:off x="714200" y="4650610"/>
            <a:ext cx="569869"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4</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473011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1EAAE6-D9CE-2B6A-AF79-87622A060F2D}"/>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B86E4F1D-0A56-EFAE-A6F0-A68841395D8F}"/>
              </a:ext>
            </a:extLst>
          </p:cNvPr>
          <p:cNvSpPr>
            <a:spLocks noGrp="1"/>
          </p:cNvSpPr>
          <p:nvPr>
            <p:ph type="title"/>
          </p:nvPr>
        </p:nvSpPr>
        <p:spPr>
          <a:xfrm>
            <a:off x="495300" y="642644"/>
            <a:ext cx="11187112" cy="361959"/>
          </a:xfrm>
        </p:spPr>
        <p:txBody>
          <a:bodyPr/>
          <a:lstStyle/>
          <a:p>
            <a:r>
              <a:rPr lang="de-DE" dirty="0"/>
              <a:t>Call flow network only solution</a:t>
            </a:r>
            <a:endParaRPr lang="en-US" dirty="0"/>
          </a:p>
        </p:txBody>
      </p:sp>
      <p:sp>
        <p:nvSpPr>
          <p:cNvPr id="5" name="Subtitle 4">
            <a:extLst>
              <a:ext uri="{FF2B5EF4-FFF2-40B4-BE49-F238E27FC236}">
                <a16:creationId xmlns:a16="http://schemas.microsoft.com/office/drawing/2014/main" id="{55529DA6-D30D-D221-98AD-DCF719174959}"/>
              </a:ext>
            </a:extLst>
          </p:cNvPr>
          <p:cNvSpPr>
            <a:spLocks noGrp="1"/>
          </p:cNvSpPr>
          <p:nvPr>
            <p:ph type="subTitle" idx="1"/>
          </p:nvPr>
        </p:nvSpPr>
        <p:spPr/>
        <p:txBody>
          <a:bodyPr/>
          <a:lstStyle/>
          <a:p>
            <a:r>
              <a:rPr lang="de-DE" dirty="0"/>
              <a:t>The network is triggered to launch specific 5GS functions, and redirects portal to media app</a:t>
            </a:r>
            <a:endParaRPr lang="en-US" dirty="0"/>
          </a:p>
        </p:txBody>
      </p:sp>
      <p:graphicFrame>
        <p:nvGraphicFramePr>
          <p:cNvPr id="6" name="Object 5">
            <a:extLst>
              <a:ext uri="{FF2B5EF4-FFF2-40B4-BE49-F238E27FC236}">
                <a16:creationId xmlns:a16="http://schemas.microsoft.com/office/drawing/2014/main" id="{DFA67F0C-48CC-0578-C822-A939F19B8EF8}"/>
              </a:ext>
            </a:extLst>
          </p:cNvPr>
          <p:cNvGraphicFramePr>
            <a:graphicFrameLocks noChangeAspect="1"/>
          </p:cNvGraphicFramePr>
          <p:nvPr/>
        </p:nvGraphicFramePr>
        <p:xfrm>
          <a:off x="340821" y="1494259"/>
          <a:ext cx="11494958" cy="4716970"/>
        </p:xfrm>
        <a:graphic>
          <a:graphicData uri="http://schemas.openxmlformats.org/presentationml/2006/ole">
            <mc:AlternateContent xmlns:mc="http://schemas.openxmlformats.org/markup-compatibility/2006">
              <mc:Choice xmlns:v="urn:schemas-microsoft-com:vml" Requires="v">
                <p:oleObj name="Signalling Chart" r:id="rId2" imgW="10306080" imgH="4229280" progId="Mscgen.Chart">
                  <p:embed/>
                </p:oleObj>
              </mc:Choice>
              <mc:Fallback>
                <p:oleObj name="Signalling Chart" r:id="rId2" imgW="10306080" imgH="4229280" progId="Mscgen.Chart">
                  <p:embed/>
                  <p:pic>
                    <p:nvPicPr>
                      <p:cNvPr id="6" name="Object 5">
                        <a:extLst>
                          <a:ext uri="{FF2B5EF4-FFF2-40B4-BE49-F238E27FC236}">
                            <a16:creationId xmlns:a16="http://schemas.microsoft.com/office/drawing/2014/main" id="{DFA67F0C-48CC-0578-C822-A939F19B8EF8}"/>
                          </a:ext>
                        </a:extLst>
                      </p:cNvPr>
                      <p:cNvPicPr/>
                      <p:nvPr/>
                    </p:nvPicPr>
                    <p:blipFill>
                      <a:blip r:embed="rId3"/>
                      <a:stretch>
                        <a:fillRect/>
                      </a:stretch>
                    </p:blipFill>
                    <p:spPr>
                      <a:xfrm>
                        <a:off x="340821" y="1494259"/>
                        <a:ext cx="11494958" cy="4716970"/>
                      </a:xfrm>
                      <a:prstGeom prst="rect">
                        <a:avLst/>
                      </a:prstGeom>
                    </p:spPr>
                  </p:pic>
                </p:oleObj>
              </mc:Fallback>
            </mc:AlternateContent>
          </a:graphicData>
        </a:graphic>
      </p:graphicFrame>
    </p:spTree>
    <p:extLst>
      <p:ext uri="{BB962C8B-B14F-4D97-AF65-F5344CB8AC3E}">
        <p14:creationId xmlns:p14="http://schemas.microsoft.com/office/powerpoint/2010/main" val="2555474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144847"/>
            <a:ext cx="3027479" cy="3279702"/>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216569" y="1466087"/>
            <a:ext cx="4285094" cy="4958463"/>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2: 3GPP Service and URL Handler – Device only resolution</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r>
              <a:rPr lang="de-DE" dirty="0"/>
              <a:t>Adding a new set of functions that bootstraps the service launch</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458859" y="1843158"/>
            <a:ext cx="3639696" cy="685803"/>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#1</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Content Guide/Web page/etc</a:t>
            </a:r>
            <a:endParaRPr lang="en-US" dirty="0">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429000"/>
            <a:ext cx="1883227" cy="299554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Media Application</a:t>
            </a:r>
          </a:p>
          <a:p>
            <a:pPr algn="ctr">
              <a:lnSpc>
                <a:spcPct val="96000"/>
              </a:lnSpc>
            </a:pP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1347538" y="4556653"/>
            <a:ext cx="2751018"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UE Functions</a:t>
            </a:r>
            <a:endParaRPr lang="en-US" dirty="0">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5880464" y="4556653"/>
            <a:ext cx="2560149"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Network Functions</a:t>
            </a:r>
          </a:p>
          <a:p>
            <a:pPr algn="ctr">
              <a:lnSpc>
                <a:spcPct val="96000"/>
              </a:lnSpc>
            </a:pPr>
            <a:r>
              <a:rPr lang="de-DE" dirty="0">
                <a:solidFill>
                  <a:schemeClr val="bg1"/>
                </a:solidFill>
                <a:latin typeface="Microsoft Sans Serif"/>
                <a:cs typeface="Microsoft Sans Serif" panose="020B0604020202020204" pitchFamily="34" charset="0"/>
              </a:rPr>
              <a:t>AF/AS</a:t>
            </a:r>
            <a:endParaRPr lang="en-US" dirty="0">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endCxn id="1052" idx="1"/>
          </p:cNvCxnSpPr>
          <p:nvPr/>
        </p:nvCxnSpPr>
        <p:spPr>
          <a:xfrm>
            <a:off x="4098554" y="2175577"/>
            <a:ext cx="555188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1675D0F-9752-0AA5-E1FC-65E5E0D5BFF4}"/>
              </a:ext>
            </a:extLst>
          </p:cNvPr>
          <p:cNvCxnSpPr>
            <a:cxnSpLocks/>
          </p:cNvCxnSpPr>
          <p:nvPr/>
        </p:nvCxnSpPr>
        <p:spPr>
          <a:xfrm>
            <a:off x="8177230" y="5986440"/>
            <a:ext cx="1473206"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497EEA-1190-D91B-615F-1FF46E699786}"/>
              </a:ext>
            </a:extLst>
          </p:cNvPr>
          <p:cNvCxnSpPr>
            <a:cxnSpLocks/>
          </p:cNvCxnSpPr>
          <p:nvPr/>
        </p:nvCxnSpPr>
        <p:spPr>
          <a:xfrm>
            <a:off x="8440615" y="4964616"/>
            <a:ext cx="1209821"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AC15B11-DD94-C0D5-E6FF-CE1618124CD6}"/>
              </a:ext>
            </a:extLst>
          </p:cNvPr>
          <p:cNvCxnSpPr>
            <a:cxnSpLocks/>
            <a:stCxn id="9" idx="3"/>
          </p:cNvCxnSpPr>
          <p:nvPr/>
        </p:nvCxnSpPr>
        <p:spPr>
          <a:xfrm>
            <a:off x="4098556" y="4964616"/>
            <a:ext cx="1781909"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494189" y="2722206"/>
            <a:ext cx="2029948" cy="61672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#2</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Media Application</a:t>
            </a:r>
            <a:endParaRPr lang="en-US" dirty="0">
              <a:solidFill>
                <a:schemeClr val="bg1"/>
              </a:solidFill>
              <a:latin typeface="Microsoft Sans Serif"/>
              <a:cs typeface="Microsoft Sans Serif" panose="020B0604020202020204" pitchFamily="34" charset="0"/>
            </a:endParaRPr>
          </a:p>
        </p:txBody>
      </p:sp>
      <p:sp>
        <p:nvSpPr>
          <p:cNvPr id="1052" name="Rectangle 1051">
            <a:extLst>
              <a:ext uri="{FF2B5EF4-FFF2-40B4-BE49-F238E27FC236}">
                <a16:creationId xmlns:a16="http://schemas.microsoft.com/office/drawing/2014/main" id="{FBCC08A2-7935-6A60-B489-106C71F4FDEA}"/>
              </a:ext>
            </a:extLst>
          </p:cNvPr>
          <p:cNvSpPr/>
          <p:nvPr/>
        </p:nvSpPr>
        <p:spPr>
          <a:xfrm>
            <a:off x="9650436" y="1557518"/>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793636"/>
            <a:ext cx="1" cy="63536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ECCB145F-876C-9DD2-7672-4F461E5545EF}"/>
              </a:ext>
            </a:extLst>
          </p:cNvPr>
          <p:cNvSpPr/>
          <p:nvPr/>
        </p:nvSpPr>
        <p:spPr>
          <a:xfrm>
            <a:off x="564757" y="5571778"/>
            <a:ext cx="353379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Modem + IP Stack</a:t>
            </a:r>
            <a:endParaRPr lang="en-US" dirty="0">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989E046B-01D9-A27E-00EB-513FE9486C75}"/>
              </a:ext>
            </a:extLst>
          </p:cNvPr>
          <p:cNvSpPr/>
          <p:nvPr/>
        </p:nvSpPr>
        <p:spPr>
          <a:xfrm>
            <a:off x="6186663" y="5571778"/>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UPF</a:t>
            </a:r>
            <a:endParaRPr lang="en-US" dirty="0">
              <a:solidFill>
                <a:schemeClr val="bg1"/>
              </a:solidFill>
              <a:latin typeface="Microsoft Sans Serif"/>
              <a:cs typeface="Microsoft Sans Serif" panose="020B0604020202020204" pitchFamily="34" charset="0"/>
            </a:endParaRPr>
          </a:p>
        </p:txBody>
      </p:sp>
      <p:cxnSp>
        <p:nvCxnSpPr>
          <p:cNvPr id="23" name="Straight Connector 22">
            <a:extLst>
              <a:ext uri="{FF2B5EF4-FFF2-40B4-BE49-F238E27FC236}">
                <a16:creationId xmlns:a16="http://schemas.microsoft.com/office/drawing/2014/main" id="{05399B66-2A41-B307-99DD-21FE5AEA0E9D}"/>
              </a:ext>
            </a:extLst>
          </p:cNvPr>
          <p:cNvCxnSpPr>
            <a:cxnSpLocks/>
            <a:endCxn id="22" idx="1"/>
          </p:cNvCxnSpPr>
          <p:nvPr/>
        </p:nvCxnSpPr>
        <p:spPr>
          <a:xfrm flipV="1">
            <a:off x="4098554" y="5979741"/>
            <a:ext cx="2088109" cy="6699"/>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27" name="Straight Connector 1026">
            <a:extLst>
              <a:ext uri="{FF2B5EF4-FFF2-40B4-BE49-F238E27FC236}">
                <a16:creationId xmlns:a16="http://schemas.microsoft.com/office/drawing/2014/main" id="{D90E7464-5840-DB3E-C275-A48E7C0CD35E}"/>
              </a:ext>
            </a:extLst>
          </p:cNvPr>
          <p:cNvCxnSpPr>
            <a:cxnSpLocks/>
          </p:cNvCxnSpPr>
          <p:nvPr/>
        </p:nvCxnSpPr>
        <p:spPr>
          <a:xfrm>
            <a:off x="845868" y="3338933"/>
            <a:ext cx="0" cy="2232845"/>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D0E40AD-4F6D-7E4D-995B-D064C3673E48}"/>
              </a:ext>
            </a:extLst>
          </p:cNvPr>
          <p:cNvSpPr/>
          <p:nvPr/>
        </p:nvSpPr>
        <p:spPr>
          <a:xfrm>
            <a:off x="1906594" y="3655893"/>
            <a:ext cx="2137817"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UE</a:t>
            </a:r>
            <a:endParaRPr lang="en-US" dirty="0">
              <a:solidFill>
                <a:schemeClr val="bg1"/>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510E2C9C-D295-5F67-63C7-9E1EA77F7667}"/>
              </a:ext>
            </a:extLst>
          </p:cNvPr>
          <p:cNvSpPr/>
          <p:nvPr/>
        </p:nvSpPr>
        <p:spPr>
          <a:xfrm>
            <a:off x="5880463" y="3655893"/>
            <a:ext cx="2560149"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Network</a:t>
            </a:r>
            <a:endParaRPr lang="en-US" dirty="0">
              <a:solidFill>
                <a:schemeClr val="bg1"/>
              </a:solidFill>
              <a:latin typeface="Microsoft Sans Serif"/>
              <a:cs typeface="Microsoft Sans Serif" panose="020B0604020202020204" pitchFamily="34" charset="0"/>
            </a:endParaRPr>
          </a:p>
        </p:txBody>
      </p:sp>
      <p:cxnSp>
        <p:nvCxnSpPr>
          <p:cNvPr id="1032" name="Straight Connector 1031">
            <a:extLst>
              <a:ext uri="{FF2B5EF4-FFF2-40B4-BE49-F238E27FC236}">
                <a16:creationId xmlns:a16="http://schemas.microsoft.com/office/drawing/2014/main" id="{68E6497C-3C99-3C50-125B-479D10FA4660}"/>
              </a:ext>
            </a:extLst>
          </p:cNvPr>
          <p:cNvCxnSpPr>
            <a:cxnSpLocks/>
          </p:cNvCxnSpPr>
          <p:nvPr/>
        </p:nvCxnSpPr>
        <p:spPr>
          <a:xfrm>
            <a:off x="3416968" y="2528961"/>
            <a:ext cx="0" cy="1126932"/>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8" name="Straight Connector 1037">
            <a:extLst>
              <a:ext uri="{FF2B5EF4-FFF2-40B4-BE49-F238E27FC236}">
                <a16:creationId xmlns:a16="http://schemas.microsoft.com/office/drawing/2014/main" id="{4C0714ED-CC85-7C03-54BE-70A908FD0ECC}"/>
              </a:ext>
            </a:extLst>
          </p:cNvPr>
          <p:cNvCxnSpPr>
            <a:cxnSpLocks/>
          </p:cNvCxnSpPr>
          <p:nvPr/>
        </p:nvCxnSpPr>
        <p:spPr>
          <a:xfrm>
            <a:off x="2117559" y="3350965"/>
            <a:ext cx="0" cy="28330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id="{AF19FC84-E4B3-EF9F-C941-C300536137D6}"/>
              </a:ext>
            </a:extLst>
          </p:cNvPr>
          <p:cNvCxnSpPr>
            <a:cxnSpLocks/>
          </p:cNvCxnSpPr>
          <p:nvPr/>
        </p:nvCxnSpPr>
        <p:spPr>
          <a:xfrm flipH="1" flipV="1">
            <a:off x="8440612" y="3989844"/>
            <a:ext cx="1209824" cy="1"/>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AE9FF0BF-065B-1DB3-FF55-E0BBD4B728A4}"/>
              </a:ext>
            </a:extLst>
          </p:cNvPr>
          <p:cNvSpPr txBox="1"/>
          <p:nvPr/>
        </p:nvSpPr>
        <p:spPr>
          <a:xfrm>
            <a:off x="5221789" y="1908682"/>
            <a:ext cx="3561322" cy="472694"/>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URL with 3GPP Service parameters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and media service entry point </a:t>
            </a:r>
            <a:endParaRPr lang="en-US" sz="1600" dirty="0">
              <a:solidFill>
                <a:schemeClr val="tx2"/>
              </a:solidFill>
              <a:latin typeface="Microsoft Sans Serif"/>
              <a:cs typeface="Microsoft Sans Serif" panose="020B0604020202020204" pitchFamily="34" charset="0"/>
            </a:endParaRPr>
          </a:p>
        </p:txBody>
      </p:sp>
      <p:cxnSp>
        <p:nvCxnSpPr>
          <p:cNvPr id="1055" name="Straight Connector 1054">
            <a:extLst>
              <a:ext uri="{FF2B5EF4-FFF2-40B4-BE49-F238E27FC236}">
                <a16:creationId xmlns:a16="http://schemas.microsoft.com/office/drawing/2014/main" id="{9F07285B-E78A-110C-EB7A-EA6C6FE5C0B9}"/>
              </a:ext>
            </a:extLst>
          </p:cNvPr>
          <p:cNvCxnSpPr>
            <a:cxnSpLocks/>
          </p:cNvCxnSpPr>
          <p:nvPr/>
        </p:nvCxnSpPr>
        <p:spPr>
          <a:xfrm flipV="1">
            <a:off x="3416968" y="4323797"/>
            <a:ext cx="0" cy="232856"/>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69294E2E-2953-0CC9-B4AA-E2E420F17E2E}"/>
              </a:ext>
            </a:extLst>
          </p:cNvPr>
          <p:cNvSpPr txBox="1"/>
          <p:nvPr/>
        </p:nvSpPr>
        <p:spPr>
          <a:xfrm>
            <a:off x="3484172" y="2904882"/>
            <a:ext cx="184320"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1</a:t>
            </a:r>
            <a:endParaRPr lang="en-US" sz="1600" dirty="0">
              <a:solidFill>
                <a:schemeClr val="tx2"/>
              </a:solidFill>
              <a:latin typeface="Microsoft Sans Serif"/>
              <a:cs typeface="Microsoft Sans Serif" panose="020B0604020202020204" pitchFamily="34" charset="0"/>
            </a:endParaRPr>
          </a:p>
        </p:txBody>
      </p:sp>
      <p:sp>
        <p:nvSpPr>
          <p:cNvPr id="1060" name="TextBox 1059">
            <a:extLst>
              <a:ext uri="{FF2B5EF4-FFF2-40B4-BE49-F238E27FC236}">
                <a16:creationId xmlns:a16="http://schemas.microsoft.com/office/drawing/2014/main" id="{ECBD8146-2485-E11A-1977-0E34EE173E21}"/>
              </a:ext>
            </a:extLst>
          </p:cNvPr>
          <p:cNvSpPr txBox="1"/>
          <p:nvPr/>
        </p:nvSpPr>
        <p:spPr>
          <a:xfrm>
            <a:off x="3484172" y="4330134"/>
            <a:ext cx="22762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2a</a:t>
            </a:r>
            <a:endParaRPr lang="en-US" sz="1600" dirty="0">
              <a:solidFill>
                <a:schemeClr val="tx2"/>
              </a:solidFill>
              <a:latin typeface="Microsoft Sans Serif"/>
              <a:cs typeface="Microsoft Sans Serif" panose="020B0604020202020204" pitchFamily="34" charset="0"/>
            </a:endParaRPr>
          </a:p>
        </p:txBody>
      </p:sp>
      <p:sp>
        <p:nvSpPr>
          <p:cNvPr id="1061" name="TextBox 1060">
            <a:extLst>
              <a:ext uri="{FF2B5EF4-FFF2-40B4-BE49-F238E27FC236}">
                <a16:creationId xmlns:a16="http://schemas.microsoft.com/office/drawing/2014/main" id="{909B717A-4F70-BA90-57BC-9E5027AA30C2}"/>
              </a:ext>
            </a:extLst>
          </p:cNvPr>
          <p:cNvSpPr txBox="1"/>
          <p:nvPr/>
        </p:nvSpPr>
        <p:spPr>
          <a:xfrm>
            <a:off x="2193598" y="3362364"/>
            <a:ext cx="22762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2b</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99486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083E68B-24F8-EF7F-A910-433919224E34}"/>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F211A8A6-E112-5579-68C3-9A8AD0487601}"/>
              </a:ext>
            </a:extLst>
          </p:cNvPr>
          <p:cNvSpPr>
            <a:spLocks noGrp="1"/>
          </p:cNvSpPr>
          <p:nvPr>
            <p:ph type="title"/>
          </p:nvPr>
        </p:nvSpPr>
        <p:spPr>
          <a:xfrm>
            <a:off x="495300" y="642644"/>
            <a:ext cx="11187112" cy="361959"/>
          </a:xfrm>
        </p:spPr>
        <p:txBody>
          <a:bodyPr/>
          <a:lstStyle/>
          <a:p>
            <a:r>
              <a:rPr lang="de-DE" dirty="0"/>
              <a:t>Call flow UE only solution</a:t>
            </a:r>
            <a:endParaRPr lang="en-US" dirty="0"/>
          </a:p>
        </p:txBody>
      </p:sp>
      <p:sp>
        <p:nvSpPr>
          <p:cNvPr id="5" name="Subtitle 4">
            <a:extLst>
              <a:ext uri="{FF2B5EF4-FFF2-40B4-BE49-F238E27FC236}">
                <a16:creationId xmlns:a16="http://schemas.microsoft.com/office/drawing/2014/main" id="{1571A8ED-96A1-3568-2961-E5CE6FAEB408}"/>
              </a:ext>
            </a:extLst>
          </p:cNvPr>
          <p:cNvSpPr>
            <a:spLocks noGrp="1"/>
          </p:cNvSpPr>
          <p:nvPr>
            <p:ph type="subTitle" idx="1"/>
          </p:nvPr>
        </p:nvSpPr>
        <p:spPr/>
        <p:txBody>
          <a:bodyPr/>
          <a:lstStyle/>
          <a:p>
            <a:r>
              <a:rPr lang="de-DE" dirty="0"/>
              <a:t>Service handler on UE uses information to wakeup dedicate function and initiated Media Service Application</a:t>
            </a:r>
            <a:endParaRPr lang="en-US" dirty="0"/>
          </a:p>
        </p:txBody>
      </p:sp>
      <p:graphicFrame>
        <p:nvGraphicFramePr>
          <p:cNvPr id="6" name="Object 5">
            <a:extLst>
              <a:ext uri="{FF2B5EF4-FFF2-40B4-BE49-F238E27FC236}">
                <a16:creationId xmlns:a16="http://schemas.microsoft.com/office/drawing/2014/main" id="{1E4A4C95-AE1F-01A8-9BBF-6A285CC71532}"/>
              </a:ext>
            </a:extLst>
          </p:cNvPr>
          <p:cNvGraphicFramePr>
            <a:graphicFrameLocks noChangeAspect="1"/>
          </p:cNvGraphicFramePr>
          <p:nvPr/>
        </p:nvGraphicFramePr>
        <p:xfrm>
          <a:off x="403225" y="1809849"/>
          <a:ext cx="10807081" cy="3631812"/>
        </p:xfrm>
        <a:graphic>
          <a:graphicData uri="http://schemas.openxmlformats.org/presentationml/2006/ole">
            <mc:AlternateContent xmlns:mc="http://schemas.openxmlformats.org/markup-compatibility/2006">
              <mc:Choice xmlns:v="urn:schemas-microsoft-com:vml" Requires="v">
                <p:oleObj name="Signalling Chart" r:id="rId2" imgW="14906520" imgH="5010120" progId="Mscgen.Chart">
                  <p:embed/>
                </p:oleObj>
              </mc:Choice>
              <mc:Fallback>
                <p:oleObj name="Signalling Chart" r:id="rId2" imgW="14906520" imgH="5010120" progId="Mscgen.Chart">
                  <p:embed/>
                  <p:pic>
                    <p:nvPicPr>
                      <p:cNvPr id="6" name="Object 5">
                        <a:extLst>
                          <a:ext uri="{FF2B5EF4-FFF2-40B4-BE49-F238E27FC236}">
                            <a16:creationId xmlns:a16="http://schemas.microsoft.com/office/drawing/2014/main" id="{1E4A4C95-AE1F-01A8-9BBF-6A285CC71532}"/>
                          </a:ext>
                        </a:extLst>
                      </p:cNvPr>
                      <p:cNvPicPr/>
                      <p:nvPr/>
                    </p:nvPicPr>
                    <p:blipFill>
                      <a:blip r:embed="rId3"/>
                      <a:stretch>
                        <a:fillRect/>
                      </a:stretch>
                    </p:blipFill>
                    <p:spPr>
                      <a:xfrm>
                        <a:off x="403225" y="1809849"/>
                        <a:ext cx="10807081" cy="3631812"/>
                      </a:xfrm>
                      <a:prstGeom prst="rect">
                        <a:avLst/>
                      </a:prstGeom>
                    </p:spPr>
                  </p:pic>
                </p:oleObj>
              </mc:Fallback>
            </mc:AlternateContent>
          </a:graphicData>
        </a:graphic>
      </p:graphicFrame>
    </p:spTree>
    <p:extLst>
      <p:ext uri="{BB962C8B-B14F-4D97-AF65-F5344CB8AC3E}">
        <p14:creationId xmlns:p14="http://schemas.microsoft.com/office/powerpoint/2010/main" val="573863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144847"/>
            <a:ext cx="3027479" cy="3279702"/>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216569" y="1466087"/>
            <a:ext cx="4285094" cy="4958463"/>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3: 3GPP Service and URL Handler - Device + Network resolution</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r>
              <a:rPr lang="de-DE" dirty="0"/>
              <a:t>Adding a new set of functions that bootstraps the service launch</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458859" y="1843158"/>
            <a:ext cx="3639696" cy="685803"/>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#1</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Content Guide/Web page/etc</a:t>
            </a:r>
            <a:endParaRPr lang="en-US" dirty="0">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429000"/>
            <a:ext cx="1883227" cy="299554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Media Application</a:t>
            </a:r>
          </a:p>
          <a:p>
            <a:pPr algn="ctr">
              <a:lnSpc>
                <a:spcPct val="96000"/>
              </a:lnSpc>
            </a:pP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1347538" y="4556653"/>
            <a:ext cx="2751018"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UE Functions</a:t>
            </a:r>
            <a:endParaRPr lang="en-US" dirty="0">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5880464" y="4556653"/>
            <a:ext cx="2560149"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Network Functions</a:t>
            </a:r>
          </a:p>
          <a:p>
            <a:pPr algn="ctr">
              <a:lnSpc>
                <a:spcPct val="96000"/>
              </a:lnSpc>
            </a:pPr>
            <a:r>
              <a:rPr lang="de-DE" dirty="0">
                <a:solidFill>
                  <a:schemeClr val="bg1"/>
                </a:solidFill>
                <a:latin typeface="Microsoft Sans Serif"/>
                <a:cs typeface="Microsoft Sans Serif" panose="020B0604020202020204" pitchFamily="34" charset="0"/>
              </a:rPr>
              <a:t>AF/AS</a:t>
            </a:r>
            <a:endParaRPr lang="en-US" dirty="0">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endCxn id="1052" idx="1"/>
          </p:cNvCxnSpPr>
          <p:nvPr/>
        </p:nvCxnSpPr>
        <p:spPr>
          <a:xfrm>
            <a:off x="4098554" y="2175577"/>
            <a:ext cx="555188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1675D0F-9752-0AA5-E1FC-65E5E0D5BFF4}"/>
              </a:ext>
            </a:extLst>
          </p:cNvPr>
          <p:cNvCxnSpPr>
            <a:cxnSpLocks/>
          </p:cNvCxnSpPr>
          <p:nvPr/>
        </p:nvCxnSpPr>
        <p:spPr>
          <a:xfrm>
            <a:off x="8177230" y="5986440"/>
            <a:ext cx="1473206"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497EEA-1190-D91B-615F-1FF46E699786}"/>
              </a:ext>
            </a:extLst>
          </p:cNvPr>
          <p:cNvCxnSpPr>
            <a:cxnSpLocks/>
          </p:cNvCxnSpPr>
          <p:nvPr/>
        </p:nvCxnSpPr>
        <p:spPr>
          <a:xfrm>
            <a:off x="8440615" y="4964616"/>
            <a:ext cx="1209821"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AC15B11-DD94-C0D5-E6FF-CE1618124CD6}"/>
              </a:ext>
            </a:extLst>
          </p:cNvPr>
          <p:cNvCxnSpPr>
            <a:cxnSpLocks/>
            <a:stCxn id="9" idx="3"/>
          </p:cNvCxnSpPr>
          <p:nvPr/>
        </p:nvCxnSpPr>
        <p:spPr>
          <a:xfrm>
            <a:off x="4098556" y="4964616"/>
            <a:ext cx="1781909"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494189" y="2722206"/>
            <a:ext cx="2029948" cy="61672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#2</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Media Application</a:t>
            </a:r>
            <a:endParaRPr lang="en-US" dirty="0">
              <a:solidFill>
                <a:schemeClr val="bg1"/>
              </a:solidFill>
              <a:latin typeface="Microsoft Sans Serif"/>
              <a:cs typeface="Microsoft Sans Serif" panose="020B0604020202020204" pitchFamily="34" charset="0"/>
            </a:endParaRPr>
          </a:p>
        </p:txBody>
      </p:sp>
      <p:sp>
        <p:nvSpPr>
          <p:cNvPr id="1052" name="Rectangle 1051">
            <a:extLst>
              <a:ext uri="{FF2B5EF4-FFF2-40B4-BE49-F238E27FC236}">
                <a16:creationId xmlns:a16="http://schemas.microsoft.com/office/drawing/2014/main" id="{FBCC08A2-7935-6A60-B489-106C71F4FDEA}"/>
              </a:ext>
            </a:extLst>
          </p:cNvPr>
          <p:cNvSpPr/>
          <p:nvPr/>
        </p:nvSpPr>
        <p:spPr>
          <a:xfrm>
            <a:off x="9650436" y="1557518"/>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793636"/>
            <a:ext cx="1" cy="63536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ECCB145F-876C-9DD2-7672-4F461E5545EF}"/>
              </a:ext>
            </a:extLst>
          </p:cNvPr>
          <p:cNvSpPr/>
          <p:nvPr/>
        </p:nvSpPr>
        <p:spPr>
          <a:xfrm>
            <a:off x="564757" y="5571778"/>
            <a:ext cx="353379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Modem + IP Stack</a:t>
            </a:r>
            <a:endParaRPr lang="en-US" dirty="0">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989E046B-01D9-A27E-00EB-513FE9486C75}"/>
              </a:ext>
            </a:extLst>
          </p:cNvPr>
          <p:cNvSpPr/>
          <p:nvPr/>
        </p:nvSpPr>
        <p:spPr>
          <a:xfrm>
            <a:off x="6186663" y="5571778"/>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UPF</a:t>
            </a:r>
            <a:endParaRPr lang="en-US" dirty="0">
              <a:solidFill>
                <a:schemeClr val="bg1"/>
              </a:solidFill>
              <a:latin typeface="Microsoft Sans Serif"/>
              <a:cs typeface="Microsoft Sans Serif" panose="020B0604020202020204" pitchFamily="34" charset="0"/>
            </a:endParaRPr>
          </a:p>
        </p:txBody>
      </p:sp>
      <p:cxnSp>
        <p:nvCxnSpPr>
          <p:cNvPr id="23" name="Straight Connector 22">
            <a:extLst>
              <a:ext uri="{FF2B5EF4-FFF2-40B4-BE49-F238E27FC236}">
                <a16:creationId xmlns:a16="http://schemas.microsoft.com/office/drawing/2014/main" id="{05399B66-2A41-B307-99DD-21FE5AEA0E9D}"/>
              </a:ext>
            </a:extLst>
          </p:cNvPr>
          <p:cNvCxnSpPr>
            <a:cxnSpLocks/>
            <a:endCxn id="22" idx="1"/>
          </p:cNvCxnSpPr>
          <p:nvPr/>
        </p:nvCxnSpPr>
        <p:spPr>
          <a:xfrm flipV="1">
            <a:off x="4098554" y="5979741"/>
            <a:ext cx="2088109" cy="6699"/>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27" name="Straight Connector 1026">
            <a:extLst>
              <a:ext uri="{FF2B5EF4-FFF2-40B4-BE49-F238E27FC236}">
                <a16:creationId xmlns:a16="http://schemas.microsoft.com/office/drawing/2014/main" id="{D90E7464-5840-DB3E-C275-A48E7C0CD35E}"/>
              </a:ext>
            </a:extLst>
          </p:cNvPr>
          <p:cNvCxnSpPr>
            <a:cxnSpLocks/>
          </p:cNvCxnSpPr>
          <p:nvPr/>
        </p:nvCxnSpPr>
        <p:spPr>
          <a:xfrm>
            <a:off x="845868" y="3338933"/>
            <a:ext cx="0" cy="2232845"/>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D0E40AD-4F6D-7E4D-995B-D064C3673E48}"/>
              </a:ext>
            </a:extLst>
          </p:cNvPr>
          <p:cNvSpPr/>
          <p:nvPr/>
        </p:nvSpPr>
        <p:spPr>
          <a:xfrm>
            <a:off x="1906594" y="3655893"/>
            <a:ext cx="2137817"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UE</a:t>
            </a:r>
            <a:endParaRPr lang="en-US" dirty="0">
              <a:solidFill>
                <a:schemeClr val="bg1"/>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510E2C9C-D295-5F67-63C7-9E1EA77F7667}"/>
              </a:ext>
            </a:extLst>
          </p:cNvPr>
          <p:cNvSpPr/>
          <p:nvPr/>
        </p:nvSpPr>
        <p:spPr>
          <a:xfrm>
            <a:off x="5880463" y="3655893"/>
            <a:ext cx="2560149" cy="667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Service Handler Network</a:t>
            </a:r>
            <a:endParaRPr lang="en-US" dirty="0">
              <a:solidFill>
                <a:schemeClr val="bg1"/>
              </a:solidFill>
              <a:latin typeface="Microsoft Sans Serif"/>
              <a:cs typeface="Microsoft Sans Serif" panose="020B0604020202020204" pitchFamily="34" charset="0"/>
            </a:endParaRPr>
          </a:p>
        </p:txBody>
      </p:sp>
      <p:cxnSp>
        <p:nvCxnSpPr>
          <p:cNvPr id="1032" name="Straight Connector 1031">
            <a:extLst>
              <a:ext uri="{FF2B5EF4-FFF2-40B4-BE49-F238E27FC236}">
                <a16:creationId xmlns:a16="http://schemas.microsoft.com/office/drawing/2014/main" id="{68E6497C-3C99-3C50-125B-479D10FA4660}"/>
              </a:ext>
            </a:extLst>
          </p:cNvPr>
          <p:cNvCxnSpPr>
            <a:cxnSpLocks/>
          </p:cNvCxnSpPr>
          <p:nvPr/>
        </p:nvCxnSpPr>
        <p:spPr>
          <a:xfrm>
            <a:off x="3416968" y="2528961"/>
            <a:ext cx="0" cy="1126932"/>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8" name="Straight Connector 1037">
            <a:extLst>
              <a:ext uri="{FF2B5EF4-FFF2-40B4-BE49-F238E27FC236}">
                <a16:creationId xmlns:a16="http://schemas.microsoft.com/office/drawing/2014/main" id="{4C0714ED-CC85-7C03-54BE-70A908FD0ECC}"/>
              </a:ext>
            </a:extLst>
          </p:cNvPr>
          <p:cNvCxnSpPr>
            <a:cxnSpLocks/>
          </p:cNvCxnSpPr>
          <p:nvPr/>
        </p:nvCxnSpPr>
        <p:spPr>
          <a:xfrm>
            <a:off x="2117559" y="3350965"/>
            <a:ext cx="0" cy="28330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3" name="Straight Connector 1042">
            <a:extLst>
              <a:ext uri="{FF2B5EF4-FFF2-40B4-BE49-F238E27FC236}">
                <a16:creationId xmlns:a16="http://schemas.microsoft.com/office/drawing/2014/main" id="{410F86C8-1E80-879A-B01F-0F3845456F28}"/>
              </a:ext>
            </a:extLst>
          </p:cNvPr>
          <p:cNvCxnSpPr>
            <a:cxnSpLocks/>
            <a:stCxn id="31" idx="1"/>
            <a:endCxn id="29" idx="3"/>
          </p:cNvCxnSpPr>
          <p:nvPr/>
        </p:nvCxnSpPr>
        <p:spPr>
          <a:xfrm flipH="1">
            <a:off x="4044411" y="3989845"/>
            <a:ext cx="183605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id="{AF19FC84-E4B3-EF9F-C941-C300536137D6}"/>
              </a:ext>
            </a:extLst>
          </p:cNvPr>
          <p:cNvCxnSpPr>
            <a:cxnSpLocks/>
          </p:cNvCxnSpPr>
          <p:nvPr/>
        </p:nvCxnSpPr>
        <p:spPr>
          <a:xfrm flipH="1" flipV="1">
            <a:off x="8440612" y="3989844"/>
            <a:ext cx="1209824" cy="1"/>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AE9FF0BF-065B-1DB3-FF55-E0BBD4B728A4}"/>
              </a:ext>
            </a:extLst>
          </p:cNvPr>
          <p:cNvSpPr txBox="1"/>
          <p:nvPr/>
        </p:nvSpPr>
        <p:spPr>
          <a:xfrm>
            <a:off x="5221789" y="1908682"/>
            <a:ext cx="3561322" cy="472694"/>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URL with 3GPP Service parameters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(and media service entry point) </a:t>
            </a:r>
            <a:endParaRPr lang="en-US" sz="1600" dirty="0">
              <a:solidFill>
                <a:schemeClr val="tx2"/>
              </a:solidFill>
              <a:latin typeface="Microsoft Sans Serif"/>
              <a:cs typeface="Microsoft Sans Serif" panose="020B0604020202020204" pitchFamily="34" charset="0"/>
            </a:endParaRPr>
          </a:p>
        </p:txBody>
      </p:sp>
      <p:cxnSp>
        <p:nvCxnSpPr>
          <p:cNvPr id="1055" name="Straight Connector 1054">
            <a:extLst>
              <a:ext uri="{FF2B5EF4-FFF2-40B4-BE49-F238E27FC236}">
                <a16:creationId xmlns:a16="http://schemas.microsoft.com/office/drawing/2014/main" id="{9F07285B-E78A-110C-EB7A-EA6C6FE5C0B9}"/>
              </a:ext>
            </a:extLst>
          </p:cNvPr>
          <p:cNvCxnSpPr>
            <a:cxnSpLocks/>
          </p:cNvCxnSpPr>
          <p:nvPr/>
        </p:nvCxnSpPr>
        <p:spPr>
          <a:xfrm flipV="1">
            <a:off x="3416968" y="4323797"/>
            <a:ext cx="0" cy="232856"/>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69294E2E-2953-0CC9-B4AA-E2E420F17E2E}"/>
              </a:ext>
            </a:extLst>
          </p:cNvPr>
          <p:cNvSpPr txBox="1"/>
          <p:nvPr/>
        </p:nvSpPr>
        <p:spPr>
          <a:xfrm>
            <a:off x="3484172" y="2904882"/>
            <a:ext cx="184320" cy="23634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1</a:t>
            </a:r>
            <a:endParaRPr lang="en-US" sz="1600" dirty="0">
              <a:solidFill>
                <a:schemeClr val="tx2"/>
              </a:solidFill>
              <a:latin typeface="Microsoft Sans Serif"/>
              <a:cs typeface="Microsoft Sans Serif" panose="020B0604020202020204" pitchFamily="34" charset="0"/>
            </a:endParaRPr>
          </a:p>
        </p:txBody>
      </p:sp>
      <p:sp>
        <p:nvSpPr>
          <p:cNvPr id="1059" name="TextBox 1058">
            <a:extLst>
              <a:ext uri="{FF2B5EF4-FFF2-40B4-BE49-F238E27FC236}">
                <a16:creationId xmlns:a16="http://schemas.microsoft.com/office/drawing/2014/main" id="{B33EBC6F-BEC2-183F-9AA0-F35E09061A97}"/>
              </a:ext>
            </a:extLst>
          </p:cNvPr>
          <p:cNvSpPr txBox="1"/>
          <p:nvPr/>
        </p:nvSpPr>
        <p:spPr>
          <a:xfrm>
            <a:off x="5133472" y="3670231"/>
            <a:ext cx="21640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2c</a:t>
            </a:r>
            <a:endParaRPr lang="en-US" sz="1600" dirty="0">
              <a:solidFill>
                <a:schemeClr val="tx2"/>
              </a:solidFill>
              <a:latin typeface="Microsoft Sans Serif"/>
              <a:cs typeface="Microsoft Sans Serif" panose="020B0604020202020204" pitchFamily="34" charset="0"/>
            </a:endParaRPr>
          </a:p>
        </p:txBody>
      </p:sp>
      <p:sp>
        <p:nvSpPr>
          <p:cNvPr id="1060" name="TextBox 1059">
            <a:extLst>
              <a:ext uri="{FF2B5EF4-FFF2-40B4-BE49-F238E27FC236}">
                <a16:creationId xmlns:a16="http://schemas.microsoft.com/office/drawing/2014/main" id="{ECBD8146-2485-E11A-1977-0E34EE173E21}"/>
              </a:ext>
            </a:extLst>
          </p:cNvPr>
          <p:cNvSpPr txBox="1"/>
          <p:nvPr/>
        </p:nvSpPr>
        <p:spPr>
          <a:xfrm>
            <a:off x="3484172" y="4330134"/>
            <a:ext cx="22762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2a</a:t>
            </a:r>
            <a:endParaRPr lang="en-US" sz="1600" dirty="0">
              <a:solidFill>
                <a:schemeClr val="tx2"/>
              </a:solidFill>
              <a:latin typeface="Microsoft Sans Serif"/>
              <a:cs typeface="Microsoft Sans Serif" panose="020B0604020202020204" pitchFamily="34" charset="0"/>
            </a:endParaRPr>
          </a:p>
        </p:txBody>
      </p:sp>
      <p:sp>
        <p:nvSpPr>
          <p:cNvPr id="1061" name="TextBox 1060">
            <a:extLst>
              <a:ext uri="{FF2B5EF4-FFF2-40B4-BE49-F238E27FC236}">
                <a16:creationId xmlns:a16="http://schemas.microsoft.com/office/drawing/2014/main" id="{909B717A-4F70-BA90-57BC-9E5027AA30C2}"/>
              </a:ext>
            </a:extLst>
          </p:cNvPr>
          <p:cNvSpPr txBox="1"/>
          <p:nvPr/>
        </p:nvSpPr>
        <p:spPr>
          <a:xfrm>
            <a:off x="2193598" y="3362364"/>
            <a:ext cx="227626"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2b</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57739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59AAFEF-795A-08D0-D500-91EC8DBAC71B}"/>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D0084ED5-3D78-76B4-4C86-084D741BD1A2}"/>
              </a:ext>
            </a:extLst>
          </p:cNvPr>
          <p:cNvSpPr>
            <a:spLocks noGrp="1"/>
          </p:cNvSpPr>
          <p:nvPr>
            <p:ph type="title"/>
          </p:nvPr>
        </p:nvSpPr>
        <p:spPr>
          <a:xfrm>
            <a:off x="495300" y="642644"/>
            <a:ext cx="11187112" cy="361959"/>
          </a:xfrm>
        </p:spPr>
        <p:txBody>
          <a:bodyPr/>
          <a:lstStyle/>
          <a:p>
            <a:r>
              <a:rPr lang="de-DE" dirty="0"/>
              <a:t>Call flow UE + Network resolution</a:t>
            </a:r>
            <a:endParaRPr lang="en-US" dirty="0"/>
          </a:p>
        </p:txBody>
      </p:sp>
      <p:sp>
        <p:nvSpPr>
          <p:cNvPr id="5" name="Subtitle 4">
            <a:extLst>
              <a:ext uri="{FF2B5EF4-FFF2-40B4-BE49-F238E27FC236}">
                <a16:creationId xmlns:a16="http://schemas.microsoft.com/office/drawing/2014/main" id="{807D5897-F7BE-241F-E070-7979D85E6760}"/>
              </a:ext>
            </a:extLst>
          </p:cNvPr>
          <p:cNvSpPr>
            <a:spLocks noGrp="1"/>
          </p:cNvSpPr>
          <p:nvPr>
            <p:ph type="subTitle" idx="1"/>
          </p:nvPr>
        </p:nvSpPr>
        <p:spPr/>
        <p:txBody>
          <a:bodyPr/>
          <a:lstStyle/>
          <a:p>
            <a:r>
              <a:rPr lang="de-DE" dirty="0"/>
              <a:t>The service handler collects addititional information and then the same as UE only</a:t>
            </a:r>
            <a:endParaRPr lang="en-US" dirty="0"/>
          </a:p>
        </p:txBody>
      </p:sp>
      <p:graphicFrame>
        <p:nvGraphicFramePr>
          <p:cNvPr id="6" name="Object 5">
            <a:extLst>
              <a:ext uri="{FF2B5EF4-FFF2-40B4-BE49-F238E27FC236}">
                <a16:creationId xmlns:a16="http://schemas.microsoft.com/office/drawing/2014/main" id="{401DB0ED-9E17-B20A-193D-A59F2FE37686}"/>
              </a:ext>
            </a:extLst>
          </p:cNvPr>
          <p:cNvGraphicFramePr>
            <a:graphicFrameLocks noChangeAspect="1"/>
          </p:cNvGraphicFramePr>
          <p:nvPr/>
        </p:nvGraphicFramePr>
        <p:xfrm>
          <a:off x="354013" y="1592263"/>
          <a:ext cx="11483975" cy="4410075"/>
        </p:xfrm>
        <a:graphic>
          <a:graphicData uri="http://schemas.openxmlformats.org/presentationml/2006/ole">
            <mc:AlternateContent xmlns:mc="http://schemas.openxmlformats.org/markup-compatibility/2006">
              <mc:Choice xmlns:v="urn:schemas-microsoft-com:vml" Requires="v">
                <p:oleObj name="Signalling Chart" r:id="rId2" imgW="12773160" imgH="4905360" progId="Mscgen.Chart">
                  <p:embed/>
                </p:oleObj>
              </mc:Choice>
              <mc:Fallback>
                <p:oleObj name="Signalling Chart" r:id="rId2" imgW="12773160" imgH="4905360" progId="Mscgen.Chart">
                  <p:embed/>
                  <p:pic>
                    <p:nvPicPr>
                      <p:cNvPr id="6" name="Object 5">
                        <a:extLst>
                          <a:ext uri="{FF2B5EF4-FFF2-40B4-BE49-F238E27FC236}">
                            <a16:creationId xmlns:a16="http://schemas.microsoft.com/office/drawing/2014/main" id="{401DB0ED-9E17-B20A-193D-A59F2FE37686}"/>
                          </a:ext>
                        </a:extLst>
                      </p:cNvPr>
                      <p:cNvPicPr/>
                      <p:nvPr/>
                    </p:nvPicPr>
                    <p:blipFill>
                      <a:blip r:embed="rId3"/>
                      <a:stretch>
                        <a:fillRect/>
                      </a:stretch>
                    </p:blipFill>
                    <p:spPr>
                      <a:xfrm>
                        <a:off x="354013" y="1592263"/>
                        <a:ext cx="11483975" cy="4410075"/>
                      </a:xfrm>
                      <a:prstGeom prst="rect">
                        <a:avLst/>
                      </a:prstGeom>
                    </p:spPr>
                  </p:pic>
                </p:oleObj>
              </mc:Fallback>
            </mc:AlternateContent>
          </a:graphicData>
        </a:graphic>
      </p:graphicFrame>
    </p:spTree>
    <p:extLst>
      <p:ext uri="{BB962C8B-B14F-4D97-AF65-F5344CB8AC3E}">
        <p14:creationId xmlns:p14="http://schemas.microsoft.com/office/powerpoint/2010/main" val="3595161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C04CEB-E1D4-6C79-63C7-5FFF974BD315}"/>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01F5F5E8-F168-87EA-D4B2-5A9BEB69B6EB}"/>
              </a:ext>
            </a:extLst>
          </p:cNvPr>
          <p:cNvSpPr>
            <a:spLocks noGrp="1"/>
          </p:cNvSpPr>
          <p:nvPr>
            <p:ph type="title"/>
          </p:nvPr>
        </p:nvSpPr>
        <p:spPr>
          <a:xfrm>
            <a:off x="495300" y="642644"/>
            <a:ext cx="11187112" cy="361959"/>
          </a:xfrm>
        </p:spPr>
        <p:txBody>
          <a:bodyPr/>
          <a:lstStyle/>
          <a:p>
            <a:r>
              <a:rPr lang="de-DE" dirty="0"/>
              <a:t>Potential Solution for Services: 3gpp-service URLs</a:t>
            </a:r>
            <a:endParaRPr lang="en-US" dirty="0"/>
          </a:p>
        </p:txBody>
      </p:sp>
      <p:sp>
        <p:nvSpPr>
          <p:cNvPr id="4" name="Content Placeholder 3">
            <a:extLst>
              <a:ext uri="{FF2B5EF4-FFF2-40B4-BE49-F238E27FC236}">
                <a16:creationId xmlns:a16="http://schemas.microsoft.com/office/drawing/2014/main" id="{9094C9C3-6E2A-F68E-7472-A9BDEA916CF8}"/>
              </a:ext>
            </a:extLst>
          </p:cNvPr>
          <p:cNvSpPr>
            <a:spLocks noGrp="1"/>
          </p:cNvSpPr>
          <p:nvPr>
            <p:ph sz="quarter" idx="14"/>
          </p:nvPr>
        </p:nvSpPr>
        <p:spPr/>
        <p:txBody>
          <a:bodyPr/>
          <a:lstStyle/>
          <a:p>
            <a:r>
              <a:rPr lang="de-DE" dirty="0"/>
              <a:t>Create a URL for 3GPP Services as part of 3GPP specifications, e.g. 3gpp-services.com</a:t>
            </a:r>
          </a:p>
          <a:p>
            <a:pPr lvl="1"/>
            <a:r>
              <a:rPr lang="en-US" dirty="0"/>
              <a:t>Verify ownership of the domain through one of the Android website association methods.</a:t>
            </a:r>
          </a:p>
          <a:p>
            <a:pPr lvl="1"/>
            <a:r>
              <a:rPr lang="en-US" dirty="0"/>
              <a:t>Create a web site/redirection mechanism in case the application is not available on the device</a:t>
            </a:r>
          </a:p>
          <a:p>
            <a:pPr lvl="1"/>
            <a:r>
              <a:rPr lang="en-US" dirty="0"/>
              <a:t>The URL itself needs to be sufficiently unambiguous to resolve to the main service and may include the URL to the main service as well</a:t>
            </a:r>
          </a:p>
          <a:p>
            <a:r>
              <a:rPr lang="en-US" dirty="0"/>
              <a:t>Install or create an app that includes an intent-filter to act as the default app for the handler</a:t>
            </a:r>
          </a:p>
          <a:p>
            <a:pPr lvl="1"/>
            <a:r>
              <a:rPr lang="en-US" dirty="0"/>
              <a:t>DEFAULT category: to allow your app to respond to implicit intents. </a:t>
            </a:r>
          </a:p>
          <a:p>
            <a:pPr lvl="1"/>
            <a:r>
              <a:rPr lang="en-US" dirty="0"/>
              <a:t>BROWSABLE category: required in order for the intent </a:t>
            </a:r>
            <a:br>
              <a:rPr lang="en-US" dirty="0"/>
            </a:br>
            <a:r>
              <a:rPr lang="en-US" dirty="0"/>
              <a:t>filter to be accessible from a web browser. Without it, </a:t>
            </a:r>
            <a:br>
              <a:rPr lang="en-US" dirty="0"/>
            </a:br>
            <a:r>
              <a:rPr lang="en-US" dirty="0"/>
              <a:t>clicking a link in a browser cannot route users to your app.</a:t>
            </a:r>
          </a:p>
          <a:p>
            <a:pPr lvl="1"/>
            <a:r>
              <a:rPr lang="en-US" dirty="0"/>
              <a:t>The &lt;data&gt; tag must include the </a:t>
            </a:r>
            <a:r>
              <a:rPr lang="en-US" dirty="0" err="1"/>
              <a:t>android:scheme</a:t>
            </a:r>
            <a:r>
              <a:rPr lang="en-US" dirty="0"/>
              <a:t> and</a:t>
            </a:r>
            <a:br>
              <a:rPr lang="en-US" dirty="0"/>
            </a:br>
            <a:r>
              <a:rPr lang="en-US" dirty="0" err="1"/>
              <a:t>android:host</a:t>
            </a:r>
            <a:r>
              <a:rPr lang="en-US" dirty="0"/>
              <a:t> attribute</a:t>
            </a:r>
          </a:p>
          <a:p>
            <a:r>
              <a:rPr lang="en-US" dirty="0"/>
              <a:t>Verify ownership details see </a:t>
            </a:r>
            <a:r>
              <a:rPr lang="en-US" dirty="0">
                <a:hlinkClick r:id="rId2"/>
              </a:rPr>
              <a:t>here</a:t>
            </a:r>
            <a:r>
              <a:rPr lang="en-US" dirty="0"/>
              <a:t> </a:t>
            </a:r>
          </a:p>
        </p:txBody>
      </p:sp>
      <p:sp>
        <p:nvSpPr>
          <p:cNvPr id="5" name="Subtitle 4">
            <a:extLst>
              <a:ext uri="{FF2B5EF4-FFF2-40B4-BE49-F238E27FC236}">
                <a16:creationId xmlns:a16="http://schemas.microsoft.com/office/drawing/2014/main" id="{0B60783C-4E0C-C120-5C16-B19A7E513947}"/>
              </a:ext>
            </a:extLst>
          </p:cNvPr>
          <p:cNvSpPr>
            <a:spLocks noGrp="1"/>
          </p:cNvSpPr>
          <p:nvPr>
            <p:ph type="subTitle" idx="1"/>
          </p:nvPr>
        </p:nvSpPr>
        <p:spPr/>
        <p:txBody>
          <a:bodyPr/>
          <a:lstStyle/>
          <a:p>
            <a:r>
              <a:rPr lang="de-DE" dirty="0"/>
              <a:t>This predominantly addresses case 2 and 3 for a UE based handler</a:t>
            </a:r>
            <a:endParaRPr lang="en-US" dirty="0"/>
          </a:p>
        </p:txBody>
      </p:sp>
      <p:sp>
        <p:nvSpPr>
          <p:cNvPr id="6" name="Rectangle 1">
            <a:extLst>
              <a:ext uri="{FF2B5EF4-FFF2-40B4-BE49-F238E27FC236}">
                <a16:creationId xmlns:a16="http://schemas.microsoft.com/office/drawing/2014/main" id="{74A56767-EBA0-CFD6-46AE-6B542135179B}"/>
              </a:ext>
            </a:extLst>
          </p:cNvPr>
          <p:cNvSpPr>
            <a:spLocks noChangeArrowheads="1"/>
          </p:cNvSpPr>
          <p:nvPr/>
        </p:nvSpPr>
        <p:spPr bwMode="auto">
          <a:xfrm>
            <a:off x="5900585" y="4059935"/>
            <a:ext cx="5796115"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&lt;intent-filter </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android:autoVerify</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="true"&gt;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100" b="0" i="0" u="none" strike="sngStrike" cap="none" normalizeH="0" baseline="0" dirty="0">
                <a:ln>
                  <a:noFill/>
                </a:ln>
                <a:solidFill>
                  <a:schemeClr val="tx1"/>
                </a:solidFill>
                <a:effectLst/>
                <a:latin typeface="Courier New" panose="02070309020205020404" pitchFamily="49" charset="0"/>
                <a:cs typeface="Courier New" panose="02070309020205020404" pitchFamily="49" charset="0"/>
              </a:rPr>
              <a:t>&lt;action </a:t>
            </a:r>
            <a:r>
              <a:rPr kumimoji="0" lang="en-US" altLang="en-US" sz="1100" b="0" i="0" u="none" strike="sng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android:name</a:t>
            </a:r>
            <a:r>
              <a:rPr kumimoji="0" lang="en-US" altLang="en-US" sz="1100" b="0" i="0" u="none" strike="sngStrike" cap="none" normalizeH="0" baseline="0" dirty="0">
                <a:ln>
                  <a:noFill/>
                </a:ln>
                <a:solidFill>
                  <a:schemeClr val="tx1"/>
                </a:solidFill>
                <a:effectLst/>
                <a:latin typeface="Courier New" panose="02070309020205020404" pitchFamily="49" charset="0"/>
                <a:cs typeface="Courier New" panose="02070309020205020404" pitchFamily="49" charset="0"/>
              </a:rPr>
              <a:t>="</a:t>
            </a:r>
            <a:r>
              <a:rPr kumimoji="0" lang="en-US" altLang="en-US" sz="1100" b="0" i="0" u="none" strike="sng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android.intent.action.VIEW</a:t>
            </a:r>
            <a:r>
              <a:rPr kumimoji="0" lang="en-US" altLang="en-US" sz="1100" b="0" i="0" u="none" strike="sngStrike" cap="none" normalizeH="0" baseline="0" dirty="0">
                <a:ln>
                  <a:noFill/>
                </a:ln>
                <a:solidFill>
                  <a:schemeClr val="tx1"/>
                </a:solidFill>
                <a:effectLst/>
                <a:latin typeface="Courier New" panose="02070309020205020404" pitchFamily="49" charset="0"/>
                <a:cs typeface="Courier New" panose="02070309020205020404" pitchFamily="49" charset="0"/>
              </a:rPr>
              <a:t>" /&gt;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&lt;category </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android:name</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android.intent.category.DEFAULT</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&lt;category </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android:name</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android.intent.category.BROWSABLE</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&lt;data </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android:scheme</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="http" /&gt;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&lt;data </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android:scheme</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="https" /&gt;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&lt;data </a:t>
            </a:r>
            <a:r>
              <a:rPr kumimoji="0" lang="en-US" altLang="en-US" sz="11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android:host</a:t>
            </a: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=“3gpp-services.com" /&gt;</a:t>
            </a:r>
            <a:b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&lt;/intent-filter&gt;</a:t>
            </a:r>
            <a:r>
              <a:rPr kumimoji="0" lang="en-US" altLang="en-US" sz="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endParaRPr kumimoji="0" lang="en-US" altLang="en-US" sz="2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0946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656058"/>
            <a:ext cx="2824083" cy="2415352"/>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494189" y="1466088"/>
            <a:ext cx="4007473" cy="4520000"/>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Baseline – Third-party Service Over-the Top</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r>
              <a:rPr lang="de-DE" dirty="0"/>
              <a:t>Typical setup</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759655" y="1843158"/>
            <a:ext cx="3277774" cy="815926"/>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#1</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Content Guide/Web page/etc</a:t>
            </a:r>
            <a:endParaRPr lang="en-US"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022086"/>
            <a:ext cx="1883227" cy="3049324"/>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Service</a:t>
            </a:r>
          </a:p>
          <a:p>
            <a:pPr algn="ctr">
              <a:lnSpc>
                <a:spcPct val="96000"/>
              </a:lnSpc>
            </a:pPr>
            <a:r>
              <a:rPr lang="de-DE" dirty="0">
                <a:solidFill>
                  <a:schemeClr val="bg1"/>
                </a:solidFill>
                <a:latin typeface="Microsoft Sans Serif"/>
                <a:cs typeface="Microsoft Sans Serif" panose="020B0604020202020204" pitchFamily="34" charset="0"/>
              </a:rPr>
              <a:t>Provider</a:t>
            </a:r>
            <a:endParaRPr lang="en-US" dirty="0">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759655" y="5084840"/>
            <a:ext cx="3291839"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Modem + IP stack</a:t>
            </a:r>
            <a:endParaRPr lang="en-US" dirty="0">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6080766" y="5084840"/>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UPF</a:t>
            </a:r>
            <a:endParaRPr lang="en-US" dirty="0">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stCxn id="6" idx="3"/>
          </p:cNvCxnSpPr>
          <p:nvPr/>
        </p:nvCxnSpPr>
        <p:spPr>
          <a:xfrm flipV="1">
            <a:off x="4037429" y="2237053"/>
            <a:ext cx="5613008" cy="14068"/>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702101-ACBD-0F90-5A41-06130E7CE0B1}"/>
              </a:ext>
            </a:extLst>
          </p:cNvPr>
          <p:cNvSpPr txBox="1"/>
          <p:nvPr/>
        </p:nvSpPr>
        <p:spPr>
          <a:xfrm>
            <a:off x="5678560" y="1971842"/>
            <a:ext cx="2330767" cy="236347"/>
          </a:xfrm>
          <a:prstGeom prst="rect">
            <a:avLst/>
          </a:prstGeom>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Media service entry point </a:t>
            </a:r>
            <a:endParaRPr lang="en-US" sz="1600" dirty="0">
              <a:solidFill>
                <a:schemeClr val="tx2"/>
              </a:solidFill>
              <a:latin typeface="Microsoft Sans Serif"/>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54497EEA-1190-D91B-615F-1FF46E699786}"/>
              </a:ext>
            </a:extLst>
          </p:cNvPr>
          <p:cNvCxnSpPr>
            <a:cxnSpLocks/>
            <a:stCxn id="11" idx="3"/>
          </p:cNvCxnSpPr>
          <p:nvPr/>
        </p:nvCxnSpPr>
        <p:spPr>
          <a:xfrm>
            <a:off x="8071333" y="5492803"/>
            <a:ext cx="1579104" cy="861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AC15B11-DD94-C0D5-E6FF-CE1618124CD6}"/>
              </a:ext>
            </a:extLst>
          </p:cNvPr>
          <p:cNvCxnSpPr>
            <a:cxnSpLocks/>
            <a:stCxn id="9" idx="3"/>
            <a:endCxn id="11" idx="1"/>
          </p:cNvCxnSpPr>
          <p:nvPr/>
        </p:nvCxnSpPr>
        <p:spPr>
          <a:xfrm>
            <a:off x="4051494" y="5492803"/>
            <a:ext cx="202927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20CECBBC-C6D7-FED6-B5F1-D251659FE05F}"/>
              </a:ext>
            </a:extLst>
          </p:cNvPr>
          <p:cNvCxnSpPr>
            <a:cxnSpLocks/>
            <a:stCxn id="1042" idx="2"/>
          </p:cNvCxnSpPr>
          <p:nvPr/>
        </p:nvCxnSpPr>
        <p:spPr>
          <a:xfrm>
            <a:off x="1899138" y="3868487"/>
            <a:ext cx="0" cy="1216353"/>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759655" y="3052561"/>
            <a:ext cx="2278965" cy="81592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Application #2</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Media Service</a:t>
            </a:r>
            <a:endParaRPr lang="en-US" dirty="0">
              <a:solidFill>
                <a:schemeClr val="bg1"/>
              </a:solidFill>
              <a:latin typeface="Microsoft Sans Serif"/>
              <a:cs typeface="Microsoft Sans Serif" panose="020B0604020202020204" pitchFamily="34" charset="0"/>
            </a:endParaRPr>
          </a:p>
        </p:txBody>
      </p:sp>
      <p:cxnSp>
        <p:nvCxnSpPr>
          <p:cNvPr id="1049" name="Straight Connector 1048">
            <a:extLst>
              <a:ext uri="{FF2B5EF4-FFF2-40B4-BE49-F238E27FC236}">
                <a16:creationId xmlns:a16="http://schemas.microsoft.com/office/drawing/2014/main" id="{634183B3-B291-B32D-096D-54751A153863}"/>
              </a:ext>
            </a:extLst>
          </p:cNvPr>
          <p:cNvCxnSpPr>
            <a:cxnSpLocks/>
            <a:stCxn id="1042" idx="3"/>
          </p:cNvCxnSpPr>
          <p:nvPr/>
        </p:nvCxnSpPr>
        <p:spPr>
          <a:xfrm>
            <a:off x="3038620" y="3460524"/>
            <a:ext cx="6611817"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2" name="Rectangle 1051">
            <a:extLst>
              <a:ext uri="{FF2B5EF4-FFF2-40B4-BE49-F238E27FC236}">
                <a16:creationId xmlns:a16="http://schemas.microsoft.com/office/drawing/2014/main" id="{FBCC08A2-7935-6A60-B489-106C71F4FDEA}"/>
              </a:ext>
            </a:extLst>
          </p:cNvPr>
          <p:cNvSpPr/>
          <p:nvPr/>
        </p:nvSpPr>
        <p:spPr>
          <a:xfrm>
            <a:off x="9650436" y="1593614"/>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829732"/>
            <a:ext cx="1" cy="19235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77A4A29-BDCF-7363-ADB5-F1650C00CEA2}"/>
              </a:ext>
            </a:extLst>
          </p:cNvPr>
          <p:cNvCxnSpPr>
            <a:cxnSpLocks/>
            <a:endCxn id="1042" idx="0"/>
          </p:cNvCxnSpPr>
          <p:nvPr/>
        </p:nvCxnSpPr>
        <p:spPr>
          <a:xfrm>
            <a:off x="1899137" y="2659084"/>
            <a:ext cx="1" cy="393477"/>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BD1B4DE-3BCF-1703-2C67-AA3F97B64F67}"/>
              </a:ext>
            </a:extLst>
          </p:cNvPr>
          <p:cNvSpPr txBox="1"/>
          <p:nvPr/>
        </p:nvSpPr>
        <p:spPr>
          <a:xfrm>
            <a:off x="8829964" y="5084840"/>
            <a:ext cx="193964"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IP</a:t>
            </a:r>
            <a:endParaRPr lang="en-US" sz="1600" dirty="0">
              <a:solidFill>
                <a:schemeClr val="tx2"/>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1D31F8A6-D1D7-F068-FE71-1D65757D59B8}"/>
              </a:ext>
            </a:extLst>
          </p:cNvPr>
          <p:cNvSpPr txBox="1"/>
          <p:nvPr/>
        </p:nvSpPr>
        <p:spPr>
          <a:xfrm>
            <a:off x="2036066" y="4790404"/>
            <a:ext cx="193964"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IP</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06136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72FA2E2-2091-F870-2544-BA38B0845D62}"/>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97DBC495-56DA-A670-34ED-1641E554DFD5}"/>
              </a:ext>
            </a:extLst>
          </p:cNvPr>
          <p:cNvSpPr>
            <a:spLocks noGrp="1"/>
          </p:cNvSpPr>
          <p:nvPr>
            <p:ph type="title"/>
          </p:nvPr>
        </p:nvSpPr>
        <p:spPr>
          <a:xfrm>
            <a:off x="495300" y="642644"/>
            <a:ext cx="11187112" cy="361959"/>
          </a:xfrm>
        </p:spPr>
        <p:txBody>
          <a:bodyPr/>
          <a:lstStyle/>
          <a:p>
            <a:r>
              <a:rPr lang="de-DE" dirty="0"/>
              <a:t>Set of actions and call flow</a:t>
            </a:r>
            <a:endParaRPr lang="en-US" dirty="0"/>
          </a:p>
        </p:txBody>
      </p:sp>
      <p:sp>
        <p:nvSpPr>
          <p:cNvPr id="4" name="Content Placeholder 3">
            <a:extLst>
              <a:ext uri="{FF2B5EF4-FFF2-40B4-BE49-F238E27FC236}">
                <a16:creationId xmlns:a16="http://schemas.microsoft.com/office/drawing/2014/main" id="{A8736640-048F-6C97-75D4-D4ED8FC8D792}"/>
              </a:ext>
            </a:extLst>
          </p:cNvPr>
          <p:cNvSpPr>
            <a:spLocks noGrp="1"/>
          </p:cNvSpPr>
          <p:nvPr>
            <p:ph sz="quarter" idx="14"/>
          </p:nvPr>
        </p:nvSpPr>
        <p:spPr/>
        <p:txBody>
          <a:bodyPr/>
          <a:lstStyle/>
          <a:p>
            <a:pPr marL="533400" lvl="1" indent="-342900">
              <a:buFont typeface="+mj-lt"/>
              <a:buAutoNum type="arabicPeriod"/>
            </a:pPr>
            <a:r>
              <a:rPr lang="en-US" sz="1800" dirty="0"/>
              <a:t>Device may install a background app that is deep-linked to an Android app addressing 3GPP services</a:t>
            </a:r>
          </a:p>
          <a:p>
            <a:pPr marL="533400" lvl="1" indent="-342900">
              <a:buFont typeface="+mj-lt"/>
              <a:buAutoNum type="arabicPeriod"/>
            </a:pPr>
            <a:r>
              <a:rPr lang="en-US" sz="1800" dirty="0"/>
              <a:t>Media Application provider has a service with an entry point URL </a:t>
            </a:r>
          </a:p>
          <a:p>
            <a:pPr marL="533400" lvl="1" indent="-342900">
              <a:buFont typeface="+mj-lt"/>
              <a:buAutoNum type="arabicPeriod"/>
            </a:pPr>
            <a:r>
              <a:rPr lang="en-US" sz="1800" dirty="0"/>
              <a:t>Media Application provider negotiates all service parameters with the 5GC</a:t>
            </a:r>
          </a:p>
          <a:p>
            <a:pPr marL="533400" lvl="1" indent="-342900">
              <a:buFont typeface="+mj-lt"/>
              <a:buAutoNum type="arabicPeriod"/>
            </a:pPr>
            <a:r>
              <a:rPr lang="en-US" sz="1800" dirty="0"/>
              <a:t>Media Application provider creates a bootstrapping URL (much like a landing page URL)</a:t>
            </a:r>
          </a:p>
          <a:p>
            <a:pPr marL="647700" lvl="2" indent="-342900"/>
            <a:r>
              <a:rPr lang="en-US" sz="1400" dirty="0">
                <a:hlinkClick r:id="rId2"/>
              </a:rPr>
              <a:t>http://3gpp-services.com/&lt;service</a:t>
            </a:r>
            <a:r>
              <a:rPr lang="en-US" sz="1400" dirty="0"/>
              <a:t> parameters&gt;/&lt;URL to application service&gt;</a:t>
            </a:r>
          </a:p>
          <a:p>
            <a:pPr marL="533400" lvl="1" indent="-342900">
              <a:buFont typeface="+mj-lt"/>
              <a:buAutoNum type="arabicPeriod"/>
            </a:pPr>
            <a:r>
              <a:rPr lang="en-US" sz="1800" dirty="0"/>
              <a:t>Media Application provides </a:t>
            </a:r>
          </a:p>
          <a:p>
            <a:pPr marL="647700" lvl="2" indent="-342900"/>
            <a:r>
              <a:rPr lang="en-US" sz="1400" dirty="0"/>
              <a:t>Only the 3GPP Service URL to a portal provider, search engine, etc., if the service requires the 3gpp-service launch</a:t>
            </a:r>
          </a:p>
          <a:p>
            <a:pPr marL="647700" lvl="2" indent="-342900"/>
            <a:r>
              <a:rPr lang="en-US" sz="1400" dirty="0"/>
              <a:t>Both URLs, if the 3GPP service is only an enhancement to kick off the service</a:t>
            </a:r>
          </a:p>
          <a:p>
            <a:pPr marL="533400" lvl="1" indent="-342900">
              <a:buFont typeface="+mj-lt"/>
              <a:buAutoNum type="arabicPeriod"/>
            </a:pPr>
            <a:r>
              <a:rPr lang="en-US" sz="1800" dirty="0"/>
              <a:t>Portal application provider provides these URLs to UE, e.g. as part of a script, web page or another app</a:t>
            </a:r>
          </a:p>
          <a:p>
            <a:pPr marL="533400" lvl="1" indent="-342900">
              <a:buFont typeface="+mj-lt"/>
              <a:buAutoNum type="arabicPeriod"/>
            </a:pPr>
            <a:r>
              <a:rPr lang="en-US" sz="1800" dirty="0"/>
              <a:t>On being executed, the background app starts up and </a:t>
            </a:r>
          </a:p>
          <a:p>
            <a:pPr marL="647700" lvl="2" indent="-342900"/>
            <a:r>
              <a:rPr lang="en-US" sz="1400" dirty="0"/>
              <a:t>Uses the service parameters to establish the 3gpp service in the background (if appropriate or available) and potentially connects to the network</a:t>
            </a:r>
          </a:p>
          <a:p>
            <a:pPr marL="647700" lvl="2" indent="-342900"/>
            <a:r>
              <a:rPr lang="en-US" sz="1400" dirty="0"/>
              <a:t>Uses the URL to the application service and kicks off the service</a:t>
            </a:r>
          </a:p>
          <a:p>
            <a:pPr marL="533400" lvl="1" indent="-342900">
              <a:buFont typeface="+mj-lt"/>
              <a:buAutoNum type="arabicPeriod"/>
            </a:pPr>
            <a:r>
              <a:rPr lang="en-US" sz="1800" dirty="0"/>
              <a:t>If the app is not installed, </a:t>
            </a:r>
          </a:p>
          <a:p>
            <a:pPr marL="647700" lvl="2" indent="-342900"/>
            <a:r>
              <a:rPr lang="en-US" sz="1400" dirty="0"/>
              <a:t>a network service is called and runs the service URL resolution. In the simplest case, this resolution redirects to the application service</a:t>
            </a:r>
          </a:p>
          <a:p>
            <a:pPr marL="647700" lvl="2" indent="-342900"/>
            <a:r>
              <a:rPr lang="en-US" sz="1400" dirty="0"/>
              <a:t>or a 404 is returned and the portal application either terminates the service or uses the alternate over-the-top entry point </a:t>
            </a:r>
          </a:p>
          <a:p>
            <a:endParaRPr lang="en-US" sz="2400" dirty="0"/>
          </a:p>
        </p:txBody>
      </p:sp>
      <p:sp>
        <p:nvSpPr>
          <p:cNvPr id="5" name="Subtitle 4">
            <a:extLst>
              <a:ext uri="{FF2B5EF4-FFF2-40B4-BE49-F238E27FC236}">
                <a16:creationId xmlns:a16="http://schemas.microsoft.com/office/drawing/2014/main" id="{A7B1B067-F321-9A0B-E680-6B1BBE2F40C4}"/>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23891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DD8CE7C-C470-BADA-4913-7BBF28DB4C9F}"/>
              </a:ext>
            </a:extLst>
          </p:cNvPr>
          <p:cNvSpPr>
            <a:spLocks noGrp="1"/>
          </p:cNvSpPr>
          <p:nvPr>
            <p:ph type="body" sz="quarter" idx="13"/>
          </p:nvPr>
        </p:nvSpPr>
        <p:spPr/>
        <p:txBody>
          <a:bodyPr/>
          <a:lstStyle/>
          <a:p>
            <a:r>
              <a:rPr lang="de-DE"/>
              <a:t>Cons and Open Issues</a:t>
            </a:r>
            <a:endParaRPr lang="en-US"/>
          </a:p>
        </p:txBody>
      </p:sp>
      <p:sp>
        <p:nvSpPr>
          <p:cNvPr id="11" name="Text Placeholder 10">
            <a:extLst>
              <a:ext uri="{FF2B5EF4-FFF2-40B4-BE49-F238E27FC236}">
                <a16:creationId xmlns:a16="http://schemas.microsoft.com/office/drawing/2014/main" id="{D2A932C6-8A50-82E8-D0CE-CF47CC0A60BC}"/>
              </a:ext>
            </a:extLst>
          </p:cNvPr>
          <p:cNvSpPr>
            <a:spLocks noGrp="1"/>
          </p:cNvSpPr>
          <p:nvPr>
            <p:ph type="body" sz="quarter" idx="14"/>
          </p:nvPr>
        </p:nvSpPr>
        <p:spPr/>
        <p:txBody>
          <a:bodyPr/>
          <a:lstStyle/>
          <a:p>
            <a:endParaRPr lang="en-US"/>
          </a:p>
        </p:txBody>
      </p:sp>
      <p:sp>
        <p:nvSpPr>
          <p:cNvPr id="2" name="Footer Placeholder 1">
            <a:extLst>
              <a:ext uri="{FF2B5EF4-FFF2-40B4-BE49-F238E27FC236}">
                <a16:creationId xmlns:a16="http://schemas.microsoft.com/office/drawing/2014/main" id="{5DB03BF0-CA0B-78BC-3BC4-15EFA10A0C6B}"/>
              </a:ext>
            </a:extLst>
          </p:cNvPr>
          <p:cNvSpPr>
            <a:spLocks noGrp="1"/>
          </p:cNvSpPr>
          <p:nvPr>
            <p:ph type="ftr" sz="quarter" idx="16"/>
          </p:nvPr>
        </p:nvSpPr>
        <p:spPr/>
        <p:txBody>
          <a:bodyPr/>
          <a:lstStyle/>
          <a:p>
            <a:endParaRPr lang="en-US"/>
          </a:p>
        </p:txBody>
      </p:sp>
      <p:sp>
        <p:nvSpPr>
          <p:cNvPr id="3" name="Title 2">
            <a:extLst>
              <a:ext uri="{FF2B5EF4-FFF2-40B4-BE49-F238E27FC236}">
                <a16:creationId xmlns:a16="http://schemas.microsoft.com/office/drawing/2014/main" id="{469918D0-3548-B809-77B7-AFD3F28F264B}"/>
              </a:ext>
            </a:extLst>
          </p:cNvPr>
          <p:cNvSpPr>
            <a:spLocks noGrp="1"/>
          </p:cNvSpPr>
          <p:nvPr>
            <p:ph type="title"/>
          </p:nvPr>
        </p:nvSpPr>
        <p:spPr>
          <a:xfrm>
            <a:off x="495300" y="642645"/>
            <a:ext cx="5103876" cy="361959"/>
          </a:xfrm>
        </p:spPr>
        <p:txBody>
          <a:bodyPr/>
          <a:lstStyle/>
          <a:p>
            <a:r>
              <a:rPr lang="de-DE"/>
              <a:t>Pros</a:t>
            </a:r>
            <a:endParaRPr lang="en-US"/>
          </a:p>
        </p:txBody>
      </p:sp>
      <p:sp>
        <p:nvSpPr>
          <p:cNvPr id="9" name="Subtitle 8">
            <a:extLst>
              <a:ext uri="{FF2B5EF4-FFF2-40B4-BE49-F238E27FC236}">
                <a16:creationId xmlns:a16="http://schemas.microsoft.com/office/drawing/2014/main" id="{F78B7233-96C2-34F1-625A-55D24F0D3CBD}"/>
              </a:ext>
            </a:extLst>
          </p:cNvPr>
          <p:cNvSpPr>
            <a:spLocks noGrp="1"/>
          </p:cNvSpPr>
          <p:nvPr>
            <p:ph type="subTitle" idx="1"/>
          </p:nvPr>
        </p:nvSpPr>
        <p:spPr/>
        <p:txBody>
          <a:bodyPr/>
          <a:lstStyle/>
          <a:p>
            <a:endParaRPr lang="en-US"/>
          </a:p>
        </p:txBody>
      </p:sp>
      <p:sp>
        <p:nvSpPr>
          <p:cNvPr id="12" name="Text Placeholder 11">
            <a:extLst>
              <a:ext uri="{FF2B5EF4-FFF2-40B4-BE49-F238E27FC236}">
                <a16:creationId xmlns:a16="http://schemas.microsoft.com/office/drawing/2014/main" id="{68928E5F-BFDF-8DC1-A95F-288453A22F96}"/>
              </a:ext>
            </a:extLst>
          </p:cNvPr>
          <p:cNvSpPr>
            <a:spLocks noGrp="1"/>
          </p:cNvSpPr>
          <p:nvPr>
            <p:ph type="body" sz="quarter" idx="15"/>
          </p:nvPr>
        </p:nvSpPr>
        <p:spPr/>
        <p:txBody>
          <a:bodyPr>
            <a:normAutofit fontScale="92500" lnSpcReduction="20000"/>
          </a:bodyPr>
          <a:lstStyle/>
          <a:p>
            <a:r>
              <a:rPr lang="de-DE" dirty="0"/>
              <a:t>Unclear if this can be launched as a background service (should be ok)</a:t>
            </a:r>
          </a:p>
          <a:p>
            <a:r>
              <a:rPr lang="de-DE" dirty="0"/>
              <a:t>How could this be done for webRTC based services</a:t>
            </a:r>
          </a:p>
          <a:p>
            <a:r>
              <a:rPr lang="de-DE" dirty="0"/>
              <a:t>Does the service scale properly?</a:t>
            </a:r>
          </a:p>
          <a:p>
            <a:r>
              <a:rPr lang="de-DE" dirty="0"/>
              <a:t>What are security/authorization aspects?</a:t>
            </a:r>
          </a:p>
          <a:p>
            <a:r>
              <a:rPr lang="de-DE" dirty="0"/>
              <a:t>What would it mean if every MNO would run its own background service</a:t>
            </a:r>
          </a:p>
          <a:p>
            <a:r>
              <a:rPr lang="de-DE" dirty="0"/>
              <a:t>Can such a handler be pre-installed on a device?</a:t>
            </a:r>
          </a:p>
          <a:p>
            <a:r>
              <a:rPr lang="de-DE" dirty="0"/>
              <a:t>API communication between 3GPP service and third party-app not established</a:t>
            </a:r>
          </a:p>
          <a:p>
            <a:r>
              <a:rPr lang="de-DE" dirty="0"/>
              <a:t>How can you stop/start/monitor the 3GPP service?</a:t>
            </a:r>
            <a:endParaRPr lang="en-US" dirty="0"/>
          </a:p>
        </p:txBody>
      </p:sp>
      <p:sp>
        <p:nvSpPr>
          <p:cNvPr id="13" name="Content Placeholder 12">
            <a:extLst>
              <a:ext uri="{FF2B5EF4-FFF2-40B4-BE49-F238E27FC236}">
                <a16:creationId xmlns:a16="http://schemas.microsoft.com/office/drawing/2014/main" id="{B7627597-92A7-F436-B840-68ECDB61111A}"/>
              </a:ext>
            </a:extLst>
          </p:cNvPr>
          <p:cNvSpPr>
            <a:spLocks noGrp="1"/>
          </p:cNvSpPr>
          <p:nvPr>
            <p:ph sz="quarter" idx="17"/>
          </p:nvPr>
        </p:nvSpPr>
        <p:spPr/>
        <p:txBody>
          <a:bodyPr/>
          <a:lstStyle/>
          <a:p>
            <a:r>
              <a:rPr lang="de-DE" dirty="0"/>
              <a:t>URL is clickable, and can for example be added to web pages, text messages and so on</a:t>
            </a:r>
          </a:p>
          <a:p>
            <a:r>
              <a:rPr lang="de-DE" dirty="0"/>
              <a:t>If service is not found, this can be returned to portal and alternative URL may be used</a:t>
            </a:r>
          </a:p>
          <a:p>
            <a:r>
              <a:rPr lang="de-DE" dirty="0"/>
              <a:t>Can be applied for any third-party application and does not require any changes to app</a:t>
            </a:r>
          </a:p>
          <a:p>
            <a:r>
              <a:rPr lang="de-DE" dirty="0"/>
              <a:t>Is likely extensible also to iOS to install a similar function on the device</a:t>
            </a:r>
          </a:p>
          <a:p>
            <a:r>
              <a:rPr lang="de-DE" dirty="0"/>
              <a:t>Service can be launched including Interprocess Communication (IPC)</a:t>
            </a:r>
            <a:endParaRPr lang="en-US" dirty="0"/>
          </a:p>
        </p:txBody>
      </p:sp>
    </p:spTree>
    <p:extLst>
      <p:ext uri="{BB962C8B-B14F-4D97-AF65-F5344CB8AC3E}">
        <p14:creationId xmlns:p14="http://schemas.microsoft.com/office/powerpoint/2010/main" val="1872591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BDD0B2E-3AE6-4B37-7888-F6FC3E00131D}"/>
              </a:ext>
            </a:extLst>
          </p:cNvPr>
          <p:cNvSpPr>
            <a:spLocks noGrp="1"/>
          </p:cNvSpPr>
          <p:nvPr>
            <p:ph sz="quarter" idx="16"/>
          </p:nvPr>
        </p:nvSpPr>
        <p:spPr/>
        <p:txBody>
          <a:bodyPr vert="horz" lIns="0" tIns="0" rIns="0" bIns="0" rtlCol="0" anchor="t">
            <a:noAutofit/>
          </a:bodyPr>
          <a:lstStyle/>
          <a:p>
            <a:r>
              <a:rPr lang="de-DE" dirty="0"/>
              <a:t>Option 2: Can the media application service entry URL be built to launch a service handler?</a:t>
            </a:r>
          </a:p>
          <a:p>
            <a:pPr lvl="1"/>
            <a:r>
              <a:rPr lang="de-DE" dirty="0"/>
              <a:t>This requires that the media application itselfs understand that it requires/benefits from a 3GPP service and launches the 3GPP service app. Application needs to be specifically built for this, adding for example intent filters</a:t>
            </a:r>
            <a:endParaRPr lang="de-DE" dirty="0">
              <a:ea typeface="Microsoft Sans Serif"/>
              <a:cs typeface="Microsoft Sans Serif"/>
            </a:endParaRPr>
          </a:p>
          <a:p>
            <a:r>
              <a:rPr lang="de-DE" dirty="0"/>
              <a:t>Option 3: Service resolution using DNS</a:t>
            </a:r>
          </a:p>
          <a:p>
            <a:pPr lvl="1"/>
            <a:r>
              <a:rPr lang="de-DE" dirty="0">
                <a:ea typeface="Microsoft Sans Serif"/>
                <a:cs typeface="Microsoft Sans Serif"/>
              </a:rPr>
              <a:t>This option is more aligned with the network resolution option 1</a:t>
            </a:r>
          </a:p>
          <a:p>
            <a:pPr lvl="1"/>
            <a:r>
              <a:rPr lang="de-DE" dirty="0">
                <a:ea typeface="Microsoft Sans Serif"/>
                <a:cs typeface="Microsoft Sans Serif"/>
              </a:rPr>
              <a:t>See next slide</a:t>
            </a:r>
          </a:p>
          <a:p>
            <a:r>
              <a:rPr lang="de-DE" dirty="0"/>
              <a:t>Option 4: ...</a:t>
            </a:r>
            <a:endParaRPr lang="en-US" dirty="0"/>
          </a:p>
        </p:txBody>
      </p:sp>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a:xfrm>
            <a:off x="495300" y="642645"/>
            <a:ext cx="11187112" cy="361959"/>
          </a:xfrm>
        </p:spPr>
        <p:txBody>
          <a:bodyPr/>
          <a:lstStyle/>
          <a:p>
            <a:r>
              <a:rPr lang="en-US"/>
              <a:t>Potential other solutions</a:t>
            </a:r>
          </a:p>
        </p:txBody>
      </p:sp>
      <p:sp>
        <p:nvSpPr>
          <p:cNvPr id="13" name="Content Placeholder 12">
            <a:extLst>
              <a:ext uri="{FF2B5EF4-FFF2-40B4-BE49-F238E27FC236}">
                <a16:creationId xmlns:a16="http://schemas.microsoft.com/office/drawing/2014/main" id="{4AB5C4EB-6B49-43B7-9DAD-CD88E90F9209}"/>
              </a:ext>
            </a:extLst>
          </p:cNvPr>
          <p:cNvSpPr>
            <a:spLocks noGrp="1"/>
          </p:cNvSpPr>
          <p:nvPr>
            <p:ph type="subTitle" idx="1"/>
          </p:nvPr>
        </p:nvSpPr>
        <p:spPr/>
        <p:txBody>
          <a:bodyPr/>
          <a:lstStyle/>
          <a:p>
            <a:pPr marL="0" marR="0">
              <a:spcBef>
                <a:spcPts val="0"/>
              </a:spcBef>
              <a:spcAft>
                <a:spcPts val="0"/>
              </a:spcAft>
            </a:pPr>
            <a:r>
              <a:rPr lang="en-US" sz="1400">
                <a:effectLst/>
                <a:latin typeface="Calibri" panose="020F0502020204030204" pitchFamily="34" charset="0"/>
                <a:ea typeface="Calibri" panose="020F0502020204030204" pitchFamily="34" charset="0"/>
              </a:rPr>
              <a:t>.</a:t>
            </a:r>
          </a:p>
          <a:p>
            <a:pPr>
              <a:spcBef>
                <a:spcPts val="0"/>
              </a:spcBef>
              <a:spcAft>
                <a:spcPts val="0"/>
              </a:spcAft>
            </a:pPr>
            <a:endParaRPr lang="en-US" sz="4400"/>
          </a:p>
          <a:p>
            <a:endParaRPr lang="en-US" sz="3600"/>
          </a:p>
        </p:txBody>
      </p:sp>
    </p:spTree>
    <p:extLst>
      <p:ext uri="{BB962C8B-B14F-4D97-AF65-F5344CB8AC3E}">
        <p14:creationId xmlns:p14="http://schemas.microsoft.com/office/powerpoint/2010/main" val="263467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93F31B-7687-2F86-4A8C-FA0E553D1B41}"/>
              </a:ext>
            </a:extLst>
          </p:cNvPr>
          <p:cNvSpPr>
            <a:spLocks noGrp="1"/>
          </p:cNvSpPr>
          <p:nvPr>
            <p:ph sz="quarter" idx="16"/>
          </p:nvPr>
        </p:nvSpPr>
        <p:spPr>
          <a:xfrm>
            <a:off x="494188" y="1719072"/>
            <a:ext cx="11183926" cy="3027630"/>
          </a:xfrm>
        </p:spPr>
        <p:txBody>
          <a:bodyPr vert="horz" lIns="0" tIns="0" rIns="0" bIns="0" rtlCol="0" anchor="t">
            <a:noAutofit/>
          </a:bodyPr>
          <a:lstStyle/>
          <a:p>
            <a:r>
              <a:rPr lang="en-US" dirty="0">
                <a:ea typeface="Microsoft Sans Serif"/>
                <a:cs typeface="Microsoft Sans Serif"/>
              </a:rPr>
              <a:t>A common 3gpp: URL scheme automatically launches a 3GPP resolver</a:t>
            </a:r>
          </a:p>
          <a:p>
            <a:r>
              <a:rPr lang="en-US" dirty="0">
                <a:ea typeface="Microsoft Sans Serif"/>
                <a:cs typeface="Microsoft Sans Serif"/>
              </a:rPr>
              <a:t>The 3GPP resolver will using DNS service resolution to request SRV records</a:t>
            </a:r>
          </a:p>
          <a:p>
            <a:r>
              <a:rPr lang="en-US" dirty="0">
                <a:ea typeface="Microsoft Sans Serif"/>
                <a:cs typeface="Microsoft Sans Serif"/>
              </a:rPr>
              <a:t>The resolution will provide all required service parameters</a:t>
            </a:r>
          </a:p>
          <a:p>
            <a:r>
              <a:rPr lang="en-US" dirty="0">
                <a:ea typeface="Microsoft Sans Serif"/>
                <a:cs typeface="Microsoft Sans Serif"/>
              </a:rPr>
              <a:t>In case of receive-only, DNS service resolution may be happen within terminal based on existing pre-configuration</a:t>
            </a:r>
          </a:p>
          <a:p>
            <a:r>
              <a:rPr lang="en-US" dirty="0">
                <a:ea typeface="Microsoft Sans Serif"/>
                <a:cs typeface="Microsoft Sans Serif"/>
              </a:rPr>
              <a:t>Alternative or new record types may be defined</a:t>
            </a:r>
          </a:p>
          <a:p>
            <a:pPr lvl="1"/>
            <a:r>
              <a:rPr lang="en-US" dirty="0">
                <a:ea typeface="Microsoft Sans Serif"/>
                <a:cs typeface="Microsoft Sans Serif"/>
              </a:rPr>
              <a:t>URI DNS record may be suitable for this use case</a:t>
            </a:r>
          </a:p>
          <a:p>
            <a:pPr lvl="1"/>
            <a:r>
              <a:rPr lang="en-US" dirty="0">
                <a:ea typeface="Microsoft Sans Serif"/>
                <a:cs typeface="Microsoft Sans Serif"/>
              </a:rPr>
              <a:t>mbs://netflix.com/series8 =&gt; </a:t>
            </a:r>
            <a:r>
              <a:rPr lang="en-US" dirty="0" err="1">
                <a:ea typeface="Microsoft Sans Serif"/>
                <a:cs typeface="Microsoft Sans Serif"/>
              </a:rPr>
              <a:t>mbs</a:t>
            </a:r>
            <a:r>
              <a:rPr lang="en-US" dirty="0">
                <a:ea typeface="Microsoft Sans Serif"/>
                <a:cs typeface="Microsoft Sans Serif"/>
              </a:rPr>
              <a:t> </a:t>
            </a:r>
            <a:r>
              <a:rPr lang="en-US" dirty="0">
                <a:ea typeface="Microsoft Sans Serif"/>
                <a:cs typeface="Microsoft Sans Serif"/>
                <a:sym typeface="Wingdings" panose="05000000000000000000" pitchFamily="2" charset="2"/>
              </a:rPr>
              <a:t></a:t>
            </a:r>
            <a:r>
              <a:rPr lang="en-US" dirty="0">
                <a:ea typeface="Microsoft Sans Serif"/>
                <a:cs typeface="Microsoft Sans Serif"/>
              </a:rPr>
              <a:t> URI-DNS =&gt; </a:t>
            </a:r>
            <a:r>
              <a:rPr lang="en-US" dirty="0" err="1">
                <a:ea typeface="Microsoft Sans Serif"/>
                <a:cs typeface="Microsoft Sans Serif"/>
              </a:rPr>
              <a:t>dns</a:t>
            </a:r>
            <a:r>
              <a:rPr lang="en-US" dirty="0">
                <a:ea typeface="Microsoft Sans Serif"/>
                <a:cs typeface="Microsoft Sans Serif"/>
              </a:rPr>
              <a:t> query URI dns://netflix.com</a:t>
            </a:r>
          </a:p>
        </p:txBody>
      </p:sp>
      <p:sp>
        <p:nvSpPr>
          <p:cNvPr id="3" name="Footer Placeholder 2">
            <a:extLst>
              <a:ext uri="{FF2B5EF4-FFF2-40B4-BE49-F238E27FC236}">
                <a16:creationId xmlns:a16="http://schemas.microsoft.com/office/drawing/2014/main" id="{E182FF2F-F314-E5B9-8092-F0AE3A5104FD}"/>
              </a:ext>
            </a:extLst>
          </p:cNvPr>
          <p:cNvSpPr>
            <a:spLocks noGrp="1"/>
          </p:cNvSpPr>
          <p:nvPr>
            <p:ph type="ftr" sz="quarter" idx="10"/>
          </p:nvPr>
        </p:nvSpPr>
        <p:spPr/>
        <p:txBody>
          <a:bodyPr/>
          <a:lstStyle/>
          <a:p>
            <a:pPr>
              <a:defRPr/>
            </a:pPr>
            <a:endParaRPr lang="en-US"/>
          </a:p>
        </p:txBody>
      </p:sp>
      <p:sp>
        <p:nvSpPr>
          <p:cNvPr id="4" name="Title 3">
            <a:extLst>
              <a:ext uri="{FF2B5EF4-FFF2-40B4-BE49-F238E27FC236}">
                <a16:creationId xmlns:a16="http://schemas.microsoft.com/office/drawing/2014/main" id="{8D0B2E44-C23B-5493-B8B6-34A74A13524E}"/>
              </a:ext>
            </a:extLst>
          </p:cNvPr>
          <p:cNvSpPr>
            <a:spLocks noGrp="1"/>
          </p:cNvSpPr>
          <p:nvPr>
            <p:ph type="title"/>
          </p:nvPr>
        </p:nvSpPr>
        <p:spPr>
          <a:xfrm>
            <a:off x="495300" y="642645"/>
            <a:ext cx="11187112" cy="361959"/>
          </a:xfrm>
        </p:spPr>
        <p:txBody>
          <a:bodyPr/>
          <a:lstStyle/>
          <a:p>
            <a:r>
              <a:rPr lang="en-US">
                <a:ea typeface="Microsoft Sans Serif"/>
                <a:cs typeface="Microsoft Sans Serif"/>
              </a:rPr>
              <a:t>DNS Resolution</a:t>
            </a:r>
            <a:endParaRPr lang="en-US"/>
          </a:p>
        </p:txBody>
      </p:sp>
      <p:sp>
        <p:nvSpPr>
          <p:cNvPr id="5" name="Subtitle 4">
            <a:extLst>
              <a:ext uri="{FF2B5EF4-FFF2-40B4-BE49-F238E27FC236}">
                <a16:creationId xmlns:a16="http://schemas.microsoft.com/office/drawing/2014/main" id="{07CA080A-D934-E214-F7B9-4417F7CE1F24}"/>
              </a:ext>
            </a:extLst>
          </p:cNvPr>
          <p:cNvSpPr>
            <a:spLocks noGrp="1"/>
          </p:cNvSpPr>
          <p:nvPr>
            <p:ph type="subTitle" idx="1"/>
          </p:nvPr>
        </p:nvSpPr>
        <p:spPr/>
        <p:txBody>
          <a:bodyPr/>
          <a:lstStyle/>
          <a:p>
            <a:endParaRPr lang="en-US"/>
          </a:p>
        </p:txBody>
      </p:sp>
      <p:sp>
        <p:nvSpPr>
          <p:cNvPr id="6" name="TextBox 5">
            <a:extLst>
              <a:ext uri="{FF2B5EF4-FFF2-40B4-BE49-F238E27FC236}">
                <a16:creationId xmlns:a16="http://schemas.microsoft.com/office/drawing/2014/main" id="{9C9807AF-9CB5-4BC3-C260-77CAA8A2B901}"/>
              </a:ext>
            </a:extLst>
          </p:cNvPr>
          <p:cNvSpPr txBox="1"/>
          <p:nvPr/>
        </p:nvSpPr>
        <p:spPr>
          <a:xfrm>
            <a:off x="957145" y="5064511"/>
            <a:ext cx="10170608" cy="79771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nSpc>
                <a:spcPct val="96000"/>
              </a:lnSpc>
            </a:pPr>
            <a:r>
              <a:rPr lang="en-US" dirty="0">
                <a:latin typeface="Microsoft Sans Serif"/>
                <a:ea typeface="Microsoft Sans Serif"/>
                <a:cs typeface="Microsoft Sans Serif"/>
              </a:rPr>
              <a:t>Example URI DNS record:</a:t>
            </a:r>
          </a:p>
          <a:p>
            <a:pPr>
              <a:lnSpc>
                <a:spcPct val="96000"/>
              </a:lnSpc>
            </a:pPr>
            <a:endParaRPr lang="en-US" dirty="0">
              <a:solidFill>
                <a:srgbClr val="13161E"/>
              </a:solidFill>
              <a:latin typeface="Microsoft Sans Serif"/>
              <a:ea typeface="Microsoft Sans Serif"/>
              <a:cs typeface="Microsoft Sans Serif" panose="020B0604020202020204" pitchFamily="34" charset="0"/>
            </a:endParaRPr>
          </a:p>
          <a:p>
            <a:pPr>
              <a:lnSpc>
                <a:spcPct val="96000"/>
              </a:lnSpc>
            </a:pPr>
            <a:r>
              <a:rPr lang="en-US" dirty="0">
                <a:latin typeface="Consolas"/>
                <a:ea typeface="Microsoft Sans Serif"/>
                <a:cs typeface="Microsoft Sans Serif"/>
              </a:rPr>
              <a:t>_</a:t>
            </a:r>
            <a:r>
              <a:rPr lang="en-US" dirty="0" err="1">
                <a:latin typeface="Consolas"/>
                <a:ea typeface="Microsoft Sans Serif"/>
                <a:cs typeface="Microsoft Sans Serif"/>
              </a:rPr>
              <a:t>mbs</a:t>
            </a:r>
            <a:r>
              <a:rPr lang="en-US" dirty="0">
                <a:latin typeface="Consolas"/>
                <a:ea typeface="Microsoft Sans Serif"/>
                <a:cs typeface="Microsoft Sans Serif"/>
              </a:rPr>
              <a:t>-rom._</a:t>
            </a:r>
            <a:r>
              <a:rPr lang="en-US" dirty="0" err="1">
                <a:latin typeface="Consolas"/>
                <a:ea typeface="Microsoft Sans Serif"/>
                <a:cs typeface="Microsoft Sans Serif"/>
              </a:rPr>
              <a:t>tcp</a:t>
            </a:r>
            <a:r>
              <a:rPr lang="en-US" dirty="0">
                <a:latin typeface="Consolas"/>
                <a:ea typeface="Microsoft Sans Serif"/>
                <a:cs typeface="Microsoft Sans Serif"/>
              </a:rPr>
              <a:t> IN URI   10 1 "http://www.example.com/path/service-announcement"</a:t>
            </a:r>
            <a:endParaRPr lang="en-US" dirty="0">
              <a:cs typeface="Microsoft Sans Serif"/>
            </a:endParaRPr>
          </a:p>
        </p:txBody>
      </p:sp>
    </p:spTree>
    <p:extLst>
      <p:ext uri="{BB962C8B-B14F-4D97-AF65-F5344CB8AC3E}">
        <p14:creationId xmlns:p14="http://schemas.microsoft.com/office/powerpoint/2010/main" val="171500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656058"/>
            <a:ext cx="2824083" cy="2415352"/>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494189" y="1466088"/>
            <a:ext cx="4007473" cy="4520000"/>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DNS resolution</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endParaRPr lang="en-US"/>
          </a:p>
        </p:txBody>
      </p:sp>
      <p:sp>
        <p:nvSpPr>
          <p:cNvPr id="6" name="Rectangle 5">
            <a:extLst>
              <a:ext uri="{FF2B5EF4-FFF2-40B4-BE49-F238E27FC236}">
                <a16:creationId xmlns:a16="http://schemas.microsoft.com/office/drawing/2014/main" id="{59532315-E25B-D143-FD01-578710991A55}"/>
              </a:ext>
            </a:extLst>
          </p:cNvPr>
          <p:cNvSpPr/>
          <p:nvPr/>
        </p:nvSpPr>
        <p:spPr>
          <a:xfrm>
            <a:off x="759655" y="1843158"/>
            <a:ext cx="3277774" cy="815926"/>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#1</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Content Guide/Web page/etc</a:t>
            </a:r>
            <a:endParaRPr lang="en-US"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022086"/>
            <a:ext cx="1883227" cy="3049324"/>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Media Application</a:t>
            </a:r>
          </a:p>
          <a:p>
            <a:pPr algn="ctr">
              <a:lnSpc>
                <a:spcPct val="96000"/>
              </a:lnSpc>
            </a:pP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0CE2FE17-382A-A42E-6A34-D8D1DFEC60BA}"/>
              </a:ext>
            </a:extLst>
          </p:cNvPr>
          <p:cNvSpPr/>
          <p:nvPr/>
        </p:nvSpPr>
        <p:spPr>
          <a:xfrm>
            <a:off x="1772528" y="3978558"/>
            <a:ext cx="2278965"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UE URI Handler (DNS query or server)</a:t>
            </a:r>
            <a:endParaRPr lang="en-US" dirty="0">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759655" y="5084840"/>
            <a:ext cx="3291839"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5G UE Functions</a:t>
            </a:r>
            <a:endParaRPr lang="en-US"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BB70A309-DCF6-6D20-82FD-9624432B8DEC}"/>
              </a:ext>
            </a:extLst>
          </p:cNvPr>
          <p:cNvSpPr/>
          <p:nvPr/>
        </p:nvSpPr>
        <p:spPr>
          <a:xfrm>
            <a:off x="6096000" y="3978558"/>
            <a:ext cx="1883226"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3GPP DNS Server</a:t>
            </a:r>
            <a:endParaRPr lang="en-US" dirty="0">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6080766" y="5084840"/>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5G System Functions</a:t>
            </a:r>
            <a:endParaRPr lang="en-US" err="1">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stCxn id="6" idx="3"/>
          </p:cNvCxnSpPr>
          <p:nvPr/>
        </p:nvCxnSpPr>
        <p:spPr>
          <a:xfrm flipV="1">
            <a:off x="4037429" y="2237053"/>
            <a:ext cx="5613008" cy="14068"/>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702101-ACBD-0F90-5A41-06130E7CE0B1}"/>
              </a:ext>
            </a:extLst>
          </p:cNvPr>
          <p:cNvSpPr txBox="1"/>
          <p:nvPr/>
        </p:nvSpPr>
        <p:spPr>
          <a:xfrm>
            <a:off x="5185636" y="1971842"/>
            <a:ext cx="3316614" cy="472694"/>
          </a:xfrm>
          <a:prstGeom prst="rect">
            <a:avLst/>
          </a:prstGeom>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URL with 3GPP Service parameters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and application service entry point </a:t>
            </a:r>
            <a:endParaRPr lang="en-US" sz="1600" dirty="0">
              <a:solidFill>
                <a:schemeClr val="tx2"/>
              </a:solidFill>
              <a:latin typeface="Microsoft Sans Serif"/>
              <a:cs typeface="Microsoft Sans Serif" panose="020B0604020202020204" pitchFamily="34" charset="0"/>
            </a:endParaRPr>
          </a:p>
        </p:txBody>
      </p:sp>
      <p:cxnSp>
        <p:nvCxnSpPr>
          <p:cNvPr id="17" name="Straight Connector 16">
            <a:extLst>
              <a:ext uri="{FF2B5EF4-FFF2-40B4-BE49-F238E27FC236}">
                <a16:creationId xmlns:a16="http://schemas.microsoft.com/office/drawing/2014/main" id="{C1675D0F-9752-0AA5-E1FC-65E5E0D5BFF4}"/>
              </a:ext>
            </a:extLst>
          </p:cNvPr>
          <p:cNvCxnSpPr>
            <a:cxnSpLocks/>
            <a:stCxn id="10" idx="3"/>
          </p:cNvCxnSpPr>
          <p:nvPr/>
        </p:nvCxnSpPr>
        <p:spPr>
          <a:xfrm>
            <a:off x="7979226" y="4386521"/>
            <a:ext cx="1632775" cy="1264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497EEA-1190-D91B-615F-1FF46E699786}"/>
              </a:ext>
            </a:extLst>
          </p:cNvPr>
          <p:cNvCxnSpPr>
            <a:cxnSpLocks/>
            <a:stCxn id="11" idx="3"/>
          </p:cNvCxnSpPr>
          <p:nvPr/>
        </p:nvCxnSpPr>
        <p:spPr>
          <a:xfrm>
            <a:off x="8071333" y="5492803"/>
            <a:ext cx="1579104" cy="861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AC15B11-DD94-C0D5-E6FF-CE1618124CD6}"/>
              </a:ext>
            </a:extLst>
          </p:cNvPr>
          <p:cNvCxnSpPr>
            <a:cxnSpLocks/>
            <a:stCxn id="9" idx="3"/>
            <a:endCxn id="11" idx="1"/>
          </p:cNvCxnSpPr>
          <p:nvPr/>
        </p:nvCxnSpPr>
        <p:spPr>
          <a:xfrm>
            <a:off x="4051494" y="5492803"/>
            <a:ext cx="202927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7EF297D-9CE5-586E-73FE-E1587E03AC0C}"/>
              </a:ext>
            </a:extLst>
          </p:cNvPr>
          <p:cNvCxnSpPr>
            <a:cxnSpLocks/>
            <a:stCxn id="8" idx="3"/>
            <a:endCxn id="10" idx="1"/>
          </p:cNvCxnSpPr>
          <p:nvPr/>
        </p:nvCxnSpPr>
        <p:spPr>
          <a:xfrm>
            <a:off x="4051493" y="4386521"/>
            <a:ext cx="2044507" cy="0"/>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1" name="Straight Connector 1030">
            <a:extLst>
              <a:ext uri="{FF2B5EF4-FFF2-40B4-BE49-F238E27FC236}">
                <a16:creationId xmlns:a16="http://schemas.microsoft.com/office/drawing/2014/main" id="{05E53657-0910-F5FE-AE03-BCA0A566363B}"/>
              </a:ext>
            </a:extLst>
          </p:cNvPr>
          <p:cNvCxnSpPr>
            <a:cxnSpLocks/>
          </p:cNvCxnSpPr>
          <p:nvPr/>
        </p:nvCxnSpPr>
        <p:spPr>
          <a:xfrm>
            <a:off x="3495235" y="2659084"/>
            <a:ext cx="0" cy="131947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20CECBBC-C6D7-FED6-B5F1-D251659FE05F}"/>
              </a:ext>
            </a:extLst>
          </p:cNvPr>
          <p:cNvCxnSpPr>
            <a:cxnSpLocks/>
            <a:stCxn id="8" idx="2"/>
          </p:cNvCxnSpPr>
          <p:nvPr/>
        </p:nvCxnSpPr>
        <p:spPr>
          <a:xfrm>
            <a:off x="2912011" y="4794484"/>
            <a:ext cx="0" cy="290356"/>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759655" y="2840132"/>
            <a:ext cx="2278965" cy="81592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#2</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Media Application</a:t>
            </a:r>
            <a:endParaRPr lang="en-US" err="1">
              <a:solidFill>
                <a:schemeClr val="bg1"/>
              </a:solidFill>
              <a:latin typeface="Microsoft Sans Serif"/>
              <a:cs typeface="Microsoft Sans Serif" panose="020B0604020202020204" pitchFamily="34" charset="0"/>
            </a:endParaRPr>
          </a:p>
        </p:txBody>
      </p:sp>
      <p:cxnSp>
        <p:nvCxnSpPr>
          <p:cNvPr id="1043" name="Straight Connector 1042">
            <a:extLst>
              <a:ext uri="{FF2B5EF4-FFF2-40B4-BE49-F238E27FC236}">
                <a16:creationId xmlns:a16="http://schemas.microsoft.com/office/drawing/2014/main" id="{62D374AC-523B-3B79-51B5-987F1C973C7B}"/>
              </a:ext>
            </a:extLst>
          </p:cNvPr>
          <p:cNvCxnSpPr>
            <a:cxnSpLocks/>
            <a:stCxn id="1042" idx="2"/>
          </p:cNvCxnSpPr>
          <p:nvPr/>
        </p:nvCxnSpPr>
        <p:spPr>
          <a:xfrm>
            <a:off x="1899138" y="3656058"/>
            <a:ext cx="0" cy="32250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id="{634183B3-B291-B32D-096D-54751A153863}"/>
              </a:ext>
            </a:extLst>
          </p:cNvPr>
          <p:cNvCxnSpPr>
            <a:cxnSpLocks/>
            <a:stCxn id="1042" idx="3"/>
          </p:cNvCxnSpPr>
          <p:nvPr/>
        </p:nvCxnSpPr>
        <p:spPr>
          <a:xfrm>
            <a:off x="3038620" y="3248095"/>
            <a:ext cx="6611817"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52" name="Rectangle 1051">
            <a:extLst>
              <a:ext uri="{FF2B5EF4-FFF2-40B4-BE49-F238E27FC236}">
                <a16:creationId xmlns:a16="http://schemas.microsoft.com/office/drawing/2014/main" id="{FBCC08A2-7935-6A60-B489-106C71F4FDEA}"/>
              </a:ext>
            </a:extLst>
          </p:cNvPr>
          <p:cNvSpPr/>
          <p:nvPr/>
        </p:nvSpPr>
        <p:spPr>
          <a:xfrm>
            <a:off x="9650436" y="1593614"/>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829732"/>
            <a:ext cx="1" cy="192354"/>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DFAA5FD-6F22-3A15-DC41-2A90B7E3B1CA}"/>
              </a:ext>
            </a:extLst>
          </p:cNvPr>
          <p:cNvCxnSpPr>
            <a:cxnSpLocks/>
          </p:cNvCxnSpPr>
          <p:nvPr/>
        </p:nvCxnSpPr>
        <p:spPr>
          <a:xfrm flipH="1">
            <a:off x="1341703" y="3656058"/>
            <a:ext cx="7872" cy="1428782"/>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79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EB269AA-D170-4B8B-85CA-AE19BA3BEA81}"/>
              </a:ext>
            </a:extLst>
          </p:cNvPr>
          <p:cNvSpPr>
            <a:spLocks noGrp="1"/>
          </p:cNvSpPr>
          <p:nvPr>
            <p:ph type="ftr" sz="quarter" idx="10"/>
          </p:nvPr>
        </p:nvSpPr>
        <p:spPr/>
        <p:txBody>
          <a:bodyPr/>
          <a:lstStyle/>
          <a:p>
            <a:pPr>
              <a:defRPr/>
            </a:pPr>
            <a:endParaRPr lang="en-US"/>
          </a:p>
        </p:txBody>
      </p:sp>
      <p:sp>
        <p:nvSpPr>
          <p:cNvPr id="4" name="Title 3">
            <a:extLst>
              <a:ext uri="{FF2B5EF4-FFF2-40B4-BE49-F238E27FC236}">
                <a16:creationId xmlns:a16="http://schemas.microsoft.com/office/drawing/2014/main" id="{D7E46A79-39B1-06E9-8FCB-474D2DBE3EEB}"/>
              </a:ext>
            </a:extLst>
          </p:cNvPr>
          <p:cNvSpPr>
            <a:spLocks noGrp="1"/>
          </p:cNvSpPr>
          <p:nvPr>
            <p:ph type="title"/>
          </p:nvPr>
        </p:nvSpPr>
        <p:spPr>
          <a:xfrm>
            <a:off x="495300" y="642645"/>
            <a:ext cx="11187112" cy="361959"/>
          </a:xfrm>
        </p:spPr>
        <p:txBody>
          <a:bodyPr/>
          <a:lstStyle/>
          <a:p>
            <a:r>
              <a:rPr lang="de-DE" dirty="0"/>
              <a:t>Specific case: MBMS-ROM Service + CMAS-based launch of service</a:t>
            </a:r>
            <a:endParaRPr lang="en-US" dirty="0"/>
          </a:p>
        </p:txBody>
      </p:sp>
      <p:sp>
        <p:nvSpPr>
          <p:cNvPr id="5" name="Subtitle 4">
            <a:extLst>
              <a:ext uri="{FF2B5EF4-FFF2-40B4-BE49-F238E27FC236}">
                <a16:creationId xmlns:a16="http://schemas.microsoft.com/office/drawing/2014/main" id="{177C63C4-4383-BA37-1BDC-E075A1A3AB1F}"/>
              </a:ext>
            </a:extLst>
          </p:cNvPr>
          <p:cNvSpPr>
            <a:spLocks noGrp="1"/>
          </p:cNvSpPr>
          <p:nvPr>
            <p:ph type="subTitle" idx="1"/>
          </p:nvPr>
        </p:nvSpPr>
        <p:spPr/>
        <p:txBody>
          <a:bodyPr/>
          <a:lstStyle/>
          <a:p>
            <a:r>
              <a:rPr lang="de-DE"/>
              <a:t>Scenario</a:t>
            </a:r>
            <a:endParaRPr lang="en-US"/>
          </a:p>
        </p:txBody>
      </p:sp>
      <p:pic>
        <p:nvPicPr>
          <p:cNvPr id="6" name="Picture 5">
            <a:extLst>
              <a:ext uri="{FF2B5EF4-FFF2-40B4-BE49-F238E27FC236}">
                <a16:creationId xmlns:a16="http://schemas.microsoft.com/office/drawing/2014/main" id="{DA7598C9-5663-DA7D-6B93-A05BC81085D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1699" y="1431154"/>
            <a:ext cx="9536529" cy="4995069"/>
          </a:xfrm>
          <a:prstGeom prst="rect">
            <a:avLst/>
          </a:prstGeom>
          <a:noFill/>
        </p:spPr>
      </p:pic>
    </p:spTree>
    <p:extLst>
      <p:ext uri="{BB962C8B-B14F-4D97-AF65-F5344CB8AC3E}">
        <p14:creationId xmlns:p14="http://schemas.microsoft.com/office/powerpoint/2010/main" val="48204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6C945D-1CFF-8068-5056-1D1E89C9A263}"/>
              </a:ext>
            </a:extLst>
          </p:cNvPr>
          <p:cNvSpPr>
            <a:spLocks noGrp="1"/>
          </p:cNvSpPr>
          <p:nvPr>
            <p:ph sz="quarter" idx="16"/>
          </p:nvPr>
        </p:nvSpPr>
        <p:spPr/>
        <p:txBody>
          <a:bodyPr/>
          <a:lstStyle/>
          <a:p>
            <a:r>
              <a:rPr lang="de-DE" dirty="0"/>
              <a:t>Define a URL for 3GPP Services as part of 3GPP specifications, e.g. 3gpp-services.com</a:t>
            </a:r>
          </a:p>
          <a:p>
            <a:pPr lvl="1"/>
            <a:r>
              <a:rPr lang="de-DE" dirty="0"/>
              <a:t>Define a service sub-domain mbms</a:t>
            </a:r>
          </a:p>
          <a:p>
            <a:pPr lvl="1"/>
            <a:r>
              <a:rPr lang="de-DE" dirty="0"/>
              <a:t>Add the relevant parameters from mbms-URL as defined in TS 26.347, clause 8.4 to the URL</a:t>
            </a:r>
          </a:p>
          <a:p>
            <a:r>
              <a:rPr lang="de-DE" dirty="0"/>
              <a:t>In operation, </a:t>
            </a:r>
          </a:p>
          <a:p>
            <a:pPr lvl="1"/>
            <a:r>
              <a:rPr lang="de-DE" dirty="0"/>
              <a:t>install a background app that handles the URL</a:t>
            </a:r>
          </a:p>
          <a:p>
            <a:pPr lvl="1"/>
            <a:r>
              <a:rPr lang="en-US" dirty="0"/>
              <a:t>Emergency media application provider has a service and wants to provide it through MBMS</a:t>
            </a:r>
          </a:p>
          <a:p>
            <a:pPr lvl="1"/>
            <a:r>
              <a:rPr lang="en-US" dirty="0"/>
              <a:t>The 3GPP System provides a URL to the Emergency service provider with all relevant parameter</a:t>
            </a:r>
          </a:p>
          <a:p>
            <a:pPr lvl="2"/>
            <a:r>
              <a:rPr lang="en-US" dirty="0"/>
              <a:t>http://3gpp-services.com/mbms/&lt;service parameters&gt;/&lt;URL to application service&gt;</a:t>
            </a:r>
          </a:p>
          <a:p>
            <a:pPr lvl="1"/>
            <a:r>
              <a:rPr lang="en-US" dirty="0"/>
              <a:t>The Emergency media application service provider provides to the CMAS provider</a:t>
            </a:r>
          </a:p>
          <a:p>
            <a:pPr lvl="2"/>
            <a:r>
              <a:rPr lang="en-US" dirty="0"/>
              <a:t>Only the 3GPP MBMS Service URL, if the service is only available over MBMS</a:t>
            </a:r>
          </a:p>
          <a:p>
            <a:pPr lvl="2"/>
            <a:r>
              <a:rPr lang="en-US" dirty="0"/>
              <a:t>Both URLs, the unicast and the 3GPP service URL, if the 3GPP service is available on both</a:t>
            </a:r>
          </a:p>
          <a:p>
            <a:pPr lvl="1"/>
            <a:r>
              <a:rPr lang="en-US" dirty="0"/>
              <a:t>The emergency service provider adds the URLs to a CMAS message as a textual description</a:t>
            </a:r>
          </a:p>
          <a:p>
            <a:pPr lvl="1"/>
            <a:r>
              <a:rPr lang="en-US" dirty="0"/>
              <a:t>The user reads the message and clicks on the 3GPP Service URL</a:t>
            </a:r>
          </a:p>
          <a:p>
            <a:pPr lvl="1"/>
            <a:r>
              <a:rPr lang="en-US" dirty="0"/>
              <a:t>The click deep-links to the 3GPP Service app and the service app </a:t>
            </a:r>
          </a:p>
          <a:p>
            <a:pPr lvl="2"/>
            <a:r>
              <a:rPr lang="en-US" dirty="0"/>
              <a:t>identifies MBMS and launches the MBMS client</a:t>
            </a:r>
          </a:p>
          <a:p>
            <a:pPr lvl="2"/>
            <a:r>
              <a:rPr lang="en-US" dirty="0"/>
              <a:t>Identifies the third party entry point and launches the URL</a:t>
            </a:r>
          </a:p>
          <a:p>
            <a:pPr lvl="1"/>
            <a:endParaRPr lang="de-DE" dirty="0"/>
          </a:p>
        </p:txBody>
      </p:sp>
      <p:sp>
        <p:nvSpPr>
          <p:cNvPr id="3" name="Footer Placeholder 2">
            <a:extLst>
              <a:ext uri="{FF2B5EF4-FFF2-40B4-BE49-F238E27FC236}">
                <a16:creationId xmlns:a16="http://schemas.microsoft.com/office/drawing/2014/main" id="{DFB3DB72-2DB5-54FD-5B90-1AC469A29C3E}"/>
              </a:ext>
            </a:extLst>
          </p:cNvPr>
          <p:cNvSpPr>
            <a:spLocks noGrp="1"/>
          </p:cNvSpPr>
          <p:nvPr>
            <p:ph type="ftr" sz="quarter" idx="10"/>
          </p:nvPr>
        </p:nvSpPr>
        <p:spPr/>
        <p:txBody>
          <a:bodyPr/>
          <a:lstStyle/>
          <a:p>
            <a:pPr>
              <a:defRPr/>
            </a:pPr>
            <a:endParaRPr lang="en-US"/>
          </a:p>
        </p:txBody>
      </p:sp>
      <p:sp>
        <p:nvSpPr>
          <p:cNvPr id="4" name="Title 3">
            <a:extLst>
              <a:ext uri="{FF2B5EF4-FFF2-40B4-BE49-F238E27FC236}">
                <a16:creationId xmlns:a16="http://schemas.microsoft.com/office/drawing/2014/main" id="{324B8C91-8CF9-B811-180D-9A771D794C63}"/>
              </a:ext>
            </a:extLst>
          </p:cNvPr>
          <p:cNvSpPr>
            <a:spLocks noGrp="1"/>
          </p:cNvSpPr>
          <p:nvPr>
            <p:ph type="title"/>
          </p:nvPr>
        </p:nvSpPr>
        <p:spPr>
          <a:xfrm>
            <a:off x="495300" y="642645"/>
            <a:ext cx="11187112" cy="361959"/>
          </a:xfrm>
        </p:spPr>
        <p:txBody>
          <a:bodyPr/>
          <a:lstStyle/>
          <a:p>
            <a:r>
              <a:rPr lang="de-DE"/>
              <a:t>Usage of the proposed system</a:t>
            </a:r>
            <a:endParaRPr lang="en-US"/>
          </a:p>
        </p:txBody>
      </p:sp>
      <p:sp>
        <p:nvSpPr>
          <p:cNvPr id="5" name="Subtitle 4">
            <a:extLst>
              <a:ext uri="{FF2B5EF4-FFF2-40B4-BE49-F238E27FC236}">
                <a16:creationId xmlns:a16="http://schemas.microsoft.com/office/drawing/2014/main" id="{C1B7D781-BF23-449F-E735-C65D8F945BE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9594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680809-E540-B3A8-F98D-BEED3FF1982E}"/>
              </a:ext>
            </a:extLst>
          </p:cNvPr>
          <p:cNvSpPr/>
          <p:nvPr/>
        </p:nvSpPr>
        <p:spPr>
          <a:xfrm>
            <a:off x="494189" y="1466088"/>
            <a:ext cx="4007473" cy="4520000"/>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Basic system – Emergency notifications</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759655" y="1843158"/>
            <a:ext cx="3277774" cy="815926"/>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#1</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Content Guide/Web page/etc</a:t>
            </a:r>
            <a:endParaRPr lang="en-US"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0CE2FE17-382A-A42E-6A34-D8D1DFEC60BA}"/>
              </a:ext>
            </a:extLst>
          </p:cNvPr>
          <p:cNvSpPr/>
          <p:nvPr/>
        </p:nvSpPr>
        <p:spPr>
          <a:xfrm>
            <a:off x="1772528" y="3978558"/>
            <a:ext cx="2278965"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3GPP UE Service Handler</a:t>
            </a:r>
            <a:endParaRPr lang="en-US"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759655" y="5084840"/>
            <a:ext cx="3291839"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UE Functions</a:t>
            </a:r>
            <a:endParaRPr lang="en-US" dirty="0">
              <a:solidFill>
                <a:schemeClr val="bg1"/>
              </a:solidFill>
              <a:latin typeface="Microsoft Sans Serif"/>
              <a:cs typeface="Microsoft Sans Serif" panose="020B0604020202020204" pitchFamily="34" charset="0"/>
            </a:endParaRPr>
          </a:p>
        </p:txBody>
      </p:sp>
      <p:cxnSp>
        <p:nvCxnSpPr>
          <p:cNvPr id="1031" name="Straight Connector 1030">
            <a:extLst>
              <a:ext uri="{FF2B5EF4-FFF2-40B4-BE49-F238E27FC236}">
                <a16:creationId xmlns:a16="http://schemas.microsoft.com/office/drawing/2014/main" id="{05E53657-0910-F5FE-AE03-BCA0A566363B}"/>
              </a:ext>
            </a:extLst>
          </p:cNvPr>
          <p:cNvCxnSpPr>
            <a:cxnSpLocks/>
          </p:cNvCxnSpPr>
          <p:nvPr/>
        </p:nvCxnSpPr>
        <p:spPr>
          <a:xfrm>
            <a:off x="3495235" y="2659084"/>
            <a:ext cx="0" cy="1319474"/>
          </a:xfrm>
          <a:prstGeom prst="line">
            <a:avLst/>
          </a:prstGeom>
          <a:ln w="38100" cap="rnd">
            <a:solidFill>
              <a:schemeClr val="accent6"/>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20CECBBC-C6D7-FED6-B5F1-D251659FE05F}"/>
              </a:ext>
            </a:extLst>
          </p:cNvPr>
          <p:cNvCxnSpPr>
            <a:cxnSpLocks/>
            <a:stCxn id="8" idx="2"/>
          </p:cNvCxnSpPr>
          <p:nvPr/>
        </p:nvCxnSpPr>
        <p:spPr>
          <a:xfrm>
            <a:off x="2912011" y="4794484"/>
            <a:ext cx="0" cy="290356"/>
          </a:xfrm>
          <a:prstGeom prst="line">
            <a:avLst/>
          </a:prstGeom>
          <a:ln w="38100" cap="rnd">
            <a:solidFill>
              <a:schemeClr val="accent6"/>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759655" y="2840132"/>
            <a:ext cx="2278965" cy="81592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#2</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Media Application</a:t>
            </a:r>
            <a:endParaRPr lang="en-US" err="1">
              <a:solidFill>
                <a:schemeClr val="bg1"/>
              </a:solidFill>
              <a:latin typeface="Microsoft Sans Serif"/>
              <a:cs typeface="Microsoft Sans Serif" panose="020B0604020202020204" pitchFamily="34" charset="0"/>
            </a:endParaRPr>
          </a:p>
        </p:txBody>
      </p:sp>
      <p:cxnSp>
        <p:nvCxnSpPr>
          <p:cNvPr id="1043" name="Straight Connector 1042">
            <a:extLst>
              <a:ext uri="{FF2B5EF4-FFF2-40B4-BE49-F238E27FC236}">
                <a16:creationId xmlns:a16="http://schemas.microsoft.com/office/drawing/2014/main" id="{62D374AC-523B-3B79-51B5-987F1C973C7B}"/>
              </a:ext>
            </a:extLst>
          </p:cNvPr>
          <p:cNvCxnSpPr>
            <a:cxnSpLocks/>
            <a:stCxn id="1042" idx="2"/>
          </p:cNvCxnSpPr>
          <p:nvPr/>
        </p:nvCxnSpPr>
        <p:spPr>
          <a:xfrm>
            <a:off x="1899138" y="3656058"/>
            <a:ext cx="0" cy="322500"/>
          </a:xfrm>
          <a:prstGeom prst="line">
            <a:avLst/>
          </a:prstGeom>
          <a:ln w="38100" cap="rnd">
            <a:solidFill>
              <a:schemeClr val="accent6"/>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1FB353B-81EF-4342-BC93-98FDD27F1DA0}"/>
              </a:ext>
            </a:extLst>
          </p:cNvPr>
          <p:cNvSpPr txBox="1"/>
          <p:nvPr/>
        </p:nvSpPr>
        <p:spPr>
          <a:xfrm>
            <a:off x="4139131" y="1926526"/>
            <a:ext cx="2587247"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1. CMAS message with URL</a:t>
            </a:r>
          </a:p>
        </p:txBody>
      </p:sp>
      <p:cxnSp>
        <p:nvCxnSpPr>
          <p:cNvPr id="14" name="Straight Arrow Connector 13">
            <a:extLst>
              <a:ext uri="{FF2B5EF4-FFF2-40B4-BE49-F238E27FC236}">
                <a16:creationId xmlns:a16="http://schemas.microsoft.com/office/drawing/2014/main" id="{6EE9667E-5EBD-493D-AC8F-25E8113F66BF}"/>
              </a:ext>
            </a:extLst>
          </p:cNvPr>
          <p:cNvCxnSpPr>
            <a:cxnSpLocks/>
            <a:endCxn id="6" idx="3"/>
          </p:cNvCxnSpPr>
          <p:nvPr/>
        </p:nvCxnSpPr>
        <p:spPr>
          <a:xfrm flipH="1">
            <a:off x="4037429" y="2251080"/>
            <a:ext cx="652017" cy="41"/>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927C4875-21AD-4A41-BA69-399295A30B41}"/>
              </a:ext>
            </a:extLst>
          </p:cNvPr>
          <p:cNvSpPr txBox="1"/>
          <p:nvPr/>
        </p:nvSpPr>
        <p:spPr>
          <a:xfrm>
            <a:off x="3539905" y="2872277"/>
            <a:ext cx="3186770" cy="472694"/>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2. URL passed to the </a:t>
            </a:r>
          </a:p>
          <a:p>
            <a:pPr algn="l">
              <a:lnSpc>
                <a:spcPct val="96000"/>
              </a:lnSpc>
            </a:pPr>
            <a:r>
              <a:rPr lang="en-US" sz="1600" dirty="0">
                <a:solidFill>
                  <a:schemeClr val="tx2"/>
                </a:solidFill>
                <a:latin typeface="Microsoft Sans Serif"/>
                <a:cs typeface="Microsoft Sans Serif" panose="020B0604020202020204" pitchFamily="34" charset="0"/>
              </a:rPr>
              <a:t>“service handler” (background app)</a:t>
            </a:r>
          </a:p>
        </p:txBody>
      </p:sp>
      <p:sp>
        <p:nvSpPr>
          <p:cNvPr id="30" name="TextBox 29">
            <a:extLst>
              <a:ext uri="{FF2B5EF4-FFF2-40B4-BE49-F238E27FC236}">
                <a16:creationId xmlns:a16="http://schemas.microsoft.com/office/drawing/2014/main" id="{E6BBE200-D2AE-45F4-9F8C-AC3729308A11}"/>
              </a:ext>
            </a:extLst>
          </p:cNvPr>
          <p:cNvSpPr txBox="1"/>
          <p:nvPr/>
        </p:nvSpPr>
        <p:spPr>
          <a:xfrm>
            <a:off x="3005808" y="4821488"/>
            <a:ext cx="2367636"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3a. MBMS client activated</a:t>
            </a:r>
          </a:p>
        </p:txBody>
      </p:sp>
      <p:sp>
        <p:nvSpPr>
          <p:cNvPr id="31" name="TextBox 30">
            <a:extLst>
              <a:ext uri="{FF2B5EF4-FFF2-40B4-BE49-F238E27FC236}">
                <a16:creationId xmlns:a16="http://schemas.microsoft.com/office/drawing/2014/main" id="{4C35D019-986F-402E-9998-29AA7365A678}"/>
              </a:ext>
            </a:extLst>
          </p:cNvPr>
          <p:cNvSpPr txBox="1"/>
          <p:nvPr/>
        </p:nvSpPr>
        <p:spPr>
          <a:xfrm>
            <a:off x="734569" y="3683062"/>
            <a:ext cx="110126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3b. Open UI</a:t>
            </a:r>
          </a:p>
        </p:txBody>
      </p:sp>
      <p:cxnSp>
        <p:nvCxnSpPr>
          <p:cNvPr id="32" name="Straight Connector 31">
            <a:extLst>
              <a:ext uri="{FF2B5EF4-FFF2-40B4-BE49-F238E27FC236}">
                <a16:creationId xmlns:a16="http://schemas.microsoft.com/office/drawing/2014/main" id="{A354C4E4-EA20-445B-A755-11286BF66331}"/>
              </a:ext>
            </a:extLst>
          </p:cNvPr>
          <p:cNvCxnSpPr>
            <a:cxnSpLocks/>
          </p:cNvCxnSpPr>
          <p:nvPr/>
        </p:nvCxnSpPr>
        <p:spPr>
          <a:xfrm>
            <a:off x="2278041" y="4746570"/>
            <a:ext cx="0" cy="322500"/>
          </a:xfrm>
          <a:prstGeom prst="line">
            <a:avLst/>
          </a:prstGeom>
          <a:ln w="38100" cap="rnd">
            <a:solidFill>
              <a:schemeClr val="accent6"/>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FE44A1E-E760-46FC-A38D-6662B8E4BC47}"/>
              </a:ext>
            </a:extLst>
          </p:cNvPr>
          <p:cNvSpPr txBox="1"/>
          <p:nvPr/>
        </p:nvSpPr>
        <p:spPr>
          <a:xfrm>
            <a:off x="763077" y="4810254"/>
            <a:ext cx="138980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4a. Collect files</a:t>
            </a:r>
          </a:p>
        </p:txBody>
      </p:sp>
      <p:cxnSp>
        <p:nvCxnSpPr>
          <p:cNvPr id="34" name="Straight Connector 33">
            <a:extLst>
              <a:ext uri="{FF2B5EF4-FFF2-40B4-BE49-F238E27FC236}">
                <a16:creationId xmlns:a16="http://schemas.microsoft.com/office/drawing/2014/main" id="{583C52A8-1C8E-458A-B3EE-0D4A06D9543D}"/>
              </a:ext>
            </a:extLst>
          </p:cNvPr>
          <p:cNvCxnSpPr>
            <a:cxnSpLocks/>
          </p:cNvCxnSpPr>
          <p:nvPr/>
        </p:nvCxnSpPr>
        <p:spPr>
          <a:xfrm>
            <a:off x="2278041" y="3639985"/>
            <a:ext cx="0" cy="322500"/>
          </a:xfrm>
          <a:prstGeom prst="line">
            <a:avLst/>
          </a:prstGeom>
          <a:ln w="38100" cap="rnd">
            <a:solidFill>
              <a:schemeClr val="accent6"/>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87622B7-A816-4E0E-B446-783DF9594306}"/>
              </a:ext>
            </a:extLst>
          </p:cNvPr>
          <p:cNvSpPr txBox="1"/>
          <p:nvPr/>
        </p:nvSpPr>
        <p:spPr>
          <a:xfrm>
            <a:off x="2076028" y="3667528"/>
            <a:ext cx="1296830"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4b. Serve files</a:t>
            </a:r>
          </a:p>
        </p:txBody>
      </p:sp>
      <p:sp>
        <p:nvSpPr>
          <p:cNvPr id="36" name="Content Placeholder 3">
            <a:extLst>
              <a:ext uri="{FF2B5EF4-FFF2-40B4-BE49-F238E27FC236}">
                <a16:creationId xmlns:a16="http://schemas.microsoft.com/office/drawing/2014/main" id="{81D028A6-78D2-49CB-A0DF-88EF6C3DB900}"/>
              </a:ext>
            </a:extLst>
          </p:cNvPr>
          <p:cNvSpPr>
            <a:spLocks noGrp="1"/>
          </p:cNvSpPr>
          <p:nvPr>
            <p:ph sz="quarter" idx="14"/>
          </p:nvPr>
        </p:nvSpPr>
        <p:spPr>
          <a:xfrm>
            <a:off x="7052538" y="1752628"/>
            <a:ext cx="4629873" cy="4681727"/>
          </a:xfrm>
        </p:spPr>
        <p:txBody>
          <a:bodyPr/>
          <a:lstStyle/>
          <a:p>
            <a:r>
              <a:rPr lang="en-US" dirty="0"/>
              <a:t>1. User gets emergency notifications, click on “registered” URL.</a:t>
            </a:r>
          </a:p>
          <a:p>
            <a:r>
              <a:rPr lang="en-US" dirty="0"/>
              <a:t>2. Android system sends the URL to the service handler (background app).</a:t>
            </a:r>
          </a:p>
          <a:p>
            <a:r>
              <a:rPr lang="en-US" dirty="0"/>
              <a:t>3. The service handler does two things:</a:t>
            </a:r>
          </a:p>
          <a:p>
            <a:pPr lvl="1"/>
            <a:r>
              <a:rPr lang="en-US" dirty="0"/>
              <a:t>3a: Start the middleware based on part of the URL (e.g. frequency, TMGI).</a:t>
            </a:r>
          </a:p>
          <a:p>
            <a:pPr lvl="1"/>
            <a:r>
              <a:rPr lang="en-US" dirty="0"/>
              <a:t>3b: Start the application and send a URL</a:t>
            </a:r>
          </a:p>
          <a:p>
            <a:r>
              <a:rPr lang="en-US" dirty="0"/>
              <a:t>4. The “UE Service Handler” serves as an HTTP proxy for the Application#2</a:t>
            </a:r>
          </a:p>
          <a:p>
            <a:pPr lvl="1"/>
            <a:r>
              <a:rPr lang="en-US" dirty="0"/>
              <a:t>4a. Gets files from the MW</a:t>
            </a:r>
          </a:p>
          <a:p>
            <a:pPr lvl="1"/>
            <a:r>
              <a:rPr lang="en-US" dirty="0"/>
              <a:t>4b. Serves files to Media app.</a:t>
            </a:r>
          </a:p>
          <a:p>
            <a:pPr lvl="1"/>
            <a:endParaRPr lang="en-US" dirty="0"/>
          </a:p>
        </p:txBody>
      </p:sp>
      <p:sp>
        <p:nvSpPr>
          <p:cNvPr id="19" name="TextBox 18">
            <a:extLst>
              <a:ext uri="{FF2B5EF4-FFF2-40B4-BE49-F238E27FC236}">
                <a16:creationId xmlns:a16="http://schemas.microsoft.com/office/drawing/2014/main" id="{EBE771B2-F491-4984-BCC3-6E558B810F85}"/>
              </a:ext>
            </a:extLst>
          </p:cNvPr>
          <p:cNvSpPr txBox="1"/>
          <p:nvPr/>
        </p:nvSpPr>
        <p:spPr>
          <a:xfrm>
            <a:off x="8317097" y="469103"/>
            <a:ext cx="3065902" cy="709040"/>
          </a:xfrm>
          <a:prstGeom prst="rect">
            <a:avLst/>
          </a:prstGeom>
          <a:ln>
            <a:solidFill>
              <a:schemeClr val="bg2"/>
            </a:solidFill>
          </a:ln>
        </p:spPr>
        <p:txBody>
          <a:bodyPr wrap="square" lIns="0" tIns="0" rIns="0" bIns="0" rtlCol="0">
            <a:spAutoFit/>
          </a:bodyPr>
          <a:lstStyle/>
          <a:p>
            <a:pPr algn="l">
              <a:lnSpc>
                <a:spcPct val="96000"/>
              </a:lnSpc>
            </a:pPr>
            <a:r>
              <a:rPr lang="en-US" sz="1600" b="1" dirty="0">
                <a:solidFill>
                  <a:srgbClr val="FF0000"/>
                </a:solidFill>
                <a:latin typeface="Microsoft Sans Serif"/>
                <a:cs typeface="Microsoft Sans Serif" panose="020B0604020202020204" pitchFamily="34" charset="0"/>
              </a:rPr>
              <a:t>Can this be used to see a static website over Google Chrome using MBMS?</a:t>
            </a:r>
          </a:p>
        </p:txBody>
      </p:sp>
    </p:spTree>
    <p:extLst>
      <p:ext uri="{BB962C8B-B14F-4D97-AF65-F5344CB8AC3E}">
        <p14:creationId xmlns:p14="http://schemas.microsoft.com/office/powerpoint/2010/main" val="269364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7140CC-F206-EB3B-7702-6331A74B0192}"/>
              </a:ext>
            </a:extLst>
          </p:cNvPr>
          <p:cNvSpPr>
            <a:spLocks noGrp="1"/>
          </p:cNvSpPr>
          <p:nvPr>
            <p:ph sz="quarter" idx="16"/>
          </p:nvPr>
        </p:nvSpPr>
        <p:spPr/>
        <p:txBody>
          <a:bodyPr/>
          <a:lstStyle/>
          <a:p>
            <a:r>
              <a:rPr lang="de-DE" dirty="0"/>
              <a:t>It may for example be needed to </a:t>
            </a:r>
          </a:p>
          <a:p>
            <a:pPr lvl="1"/>
            <a:r>
              <a:rPr lang="de-DE" dirty="0"/>
              <a:t>Encrypt the service parameters</a:t>
            </a:r>
            <a:r>
              <a:rPr lang="en-US" dirty="0"/>
              <a:t> in the URL</a:t>
            </a:r>
          </a:p>
          <a:p>
            <a:pPr lvl="1"/>
            <a:r>
              <a:rPr lang="en-US" dirty="0"/>
              <a:t>Sign the URLs</a:t>
            </a:r>
          </a:p>
          <a:p>
            <a:r>
              <a:rPr lang="en-US" dirty="0"/>
              <a:t>It may be desirable to create shortcuts for the URLs to make them more “human”-readable</a:t>
            </a:r>
          </a:p>
          <a:p>
            <a:r>
              <a:rPr lang="en-US" dirty="0"/>
              <a:t>The URL does not include the application service entry point, but the entry point is included in a service announcement file related to the 5G UE functions. As an example, the service entry point is part of the MBMS User Service Description.</a:t>
            </a:r>
          </a:p>
        </p:txBody>
      </p:sp>
      <p:sp>
        <p:nvSpPr>
          <p:cNvPr id="3" name="Footer Placeholder 2">
            <a:extLst>
              <a:ext uri="{FF2B5EF4-FFF2-40B4-BE49-F238E27FC236}">
                <a16:creationId xmlns:a16="http://schemas.microsoft.com/office/drawing/2014/main" id="{54930C48-3427-1C27-EBFC-E56DDCA3DC6D}"/>
              </a:ext>
            </a:extLst>
          </p:cNvPr>
          <p:cNvSpPr>
            <a:spLocks noGrp="1"/>
          </p:cNvSpPr>
          <p:nvPr>
            <p:ph type="ftr" sz="quarter" idx="10"/>
          </p:nvPr>
        </p:nvSpPr>
        <p:spPr/>
        <p:txBody>
          <a:bodyPr/>
          <a:lstStyle/>
          <a:p>
            <a:pPr>
              <a:defRPr/>
            </a:pPr>
            <a:endParaRPr lang="en-US"/>
          </a:p>
        </p:txBody>
      </p:sp>
      <p:sp>
        <p:nvSpPr>
          <p:cNvPr id="4" name="Title 3">
            <a:extLst>
              <a:ext uri="{FF2B5EF4-FFF2-40B4-BE49-F238E27FC236}">
                <a16:creationId xmlns:a16="http://schemas.microsoft.com/office/drawing/2014/main" id="{AEC444EB-3180-2C2C-6E06-81D5353A29C4}"/>
              </a:ext>
            </a:extLst>
          </p:cNvPr>
          <p:cNvSpPr>
            <a:spLocks noGrp="1"/>
          </p:cNvSpPr>
          <p:nvPr>
            <p:ph type="title"/>
          </p:nvPr>
        </p:nvSpPr>
        <p:spPr>
          <a:xfrm>
            <a:off x="495300" y="642645"/>
            <a:ext cx="11187112" cy="361959"/>
          </a:xfrm>
        </p:spPr>
        <p:txBody>
          <a:bodyPr/>
          <a:lstStyle/>
          <a:p>
            <a:r>
              <a:rPr lang="de-DE" dirty="0"/>
              <a:t>Other potential questions and extensions</a:t>
            </a:r>
            <a:endParaRPr lang="en-US" dirty="0"/>
          </a:p>
        </p:txBody>
      </p:sp>
      <p:sp>
        <p:nvSpPr>
          <p:cNvPr id="5" name="Subtitle 4">
            <a:extLst>
              <a:ext uri="{FF2B5EF4-FFF2-40B4-BE49-F238E27FC236}">
                <a16:creationId xmlns:a16="http://schemas.microsoft.com/office/drawing/2014/main" id="{DCFA9EF2-68FC-AB99-55B1-6A515598905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25982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2CD737-E593-6432-EB50-58C8192EEB97}"/>
              </a:ext>
            </a:extLst>
          </p:cNvPr>
          <p:cNvSpPr>
            <a:spLocks noGrp="1"/>
          </p:cNvSpPr>
          <p:nvPr>
            <p:ph sz="quarter" idx="16"/>
          </p:nvPr>
        </p:nvSpPr>
        <p:spPr>
          <a:xfrm>
            <a:off x="494188" y="1281956"/>
            <a:ext cx="11202511" cy="5118843"/>
          </a:xfrm>
        </p:spPr>
        <p:txBody>
          <a:bodyPr>
            <a:normAutofit fontScale="85000" lnSpcReduction="10000"/>
          </a:bodyPr>
          <a:lstStyle/>
          <a:p>
            <a:pPr marL="0" marR="0">
              <a:spcBef>
                <a:spcPts val="0"/>
              </a:spcBef>
              <a:spcAft>
                <a:spcPts val="900"/>
              </a:spcAft>
            </a:pPr>
            <a:r>
              <a:rPr lang="en-GB" sz="2000" dirty="0">
                <a:effectLst/>
                <a:latin typeface="Times New Roman" panose="02020603050405020304" pitchFamily="18" charset="0"/>
                <a:ea typeface="Times New Roman" panose="02020603050405020304" pitchFamily="18" charset="0"/>
              </a:rPr>
              <a:t>Until now, 3GPP specifications for 5G Media Streaming have been avoiding addressing the detailed question on how to bootstrap 3GPP defined UE and network functions such as the Media Session Handler or the MBMS/MBS client. This was deferred to implementation, device pre-configuration, and so on. However, the lack of having a specification around this topic.</a:t>
            </a:r>
            <a:endParaRPr lang="en-US" sz="2000" dirty="0">
              <a:effectLst/>
              <a:latin typeface="Times New Roman" panose="02020603050405020304" pitchFamily="18" charset="0"/>
              <a:ea typeface="Times New Roman" panose="02020603050405020304" pitchFamily="18" charset="0"/>
            </a:endParaRPr>
          </a:p>
          <a:p>
            <a:pPr marL="0" marR="0">
              <a:spcBef>
                <a:spcPts val="0"/>
              </a:spcBef>
              <a:spcAft>
                <a:spcPts val="900"/>
              </a:spcAft>
            </a:pPr>
            <a:r>
              <a:rPr lang="en-GB" sz="2000" dirty="0">
                <a:effectLst/>
                <a:latin typeface="Times New Roman" panose="02020603050405020304" pitchFamily="18" charset="0"/>
                <a:ea typeface="Times New Roman" panose="02020603050405020304" pitchFamily="18" charset="0"/>
              </a:rPr>
              <a:t>Based on these discussions a solution is proposed to create a set of specification extensions: </a:t>
            </a:r>
            <a:endParaRPr lang="en-US" sz="2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2000" dirty="0">
                <a:effectLst/>
                <a:latin typeface="Times New Roman" panose="02020603050405020304" pitchFamily="18" charset="0"/>
                <a:ea typeface="Times New Roman" panose="02020603050405020304" pitchFamily="18" charset="0"/>
              </a:rPr>
              <a:t>Extend 5G Media Streaming Architecture to add a 3GPP Service and URL Handler in the UE and the network according to Figure 5.13.4-1.</a:t>
            </a:r>
            <a:endParaRPr lang="en-US" sz="2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2000" dirty="0">
                <a:effectLst/>
                <a:latin typeface="Times New Roman" panose="02020603050405020304" pitchFamily="18" charset="0"/>
                <a:ea typeface="Times New Roman" panose="02020603050405020304" pitchFamily="18" charset="0"/>
              </a:rPr>
              <a:t>Address provisioning, message exchange and call flows in order to support different use cases, namely the case for which the URL is resolved in the network, the URL is resolved in the UE, and the case for which the URL is resolved in a combination of network and UE as discussed in clause 5.13.4. </a:t>
            </a:r>
            <a:endParaRPr lang="en-US" sz="2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2000" dirty="0">
                <a:effectLst/>
                <a:latin typeface="Times New Roman" panose="02020603050405020304" pitchFamily="18" charset="0"/>
                <a:ea typeface="Times New Roman" panose="02020603050405020304" pitchFamily="18" charset="0"/>
              </a:rPr>
              <a:t>Provide a concrete URL for 3GPP services and Create a URL for 3GPP Services as part of 3GPP specifications, e.g. 3gpp-services.com, and make sure that this can be used in the context of 3GPP-based services, namely</a:t>
            </a:r>
            <a:endParaRPr lang="en-US" sz="2000" dirty="0">
              <a:effectLst/>
              <a:latin typeface="Times New Roman" panose="02020603050405020304" pitchFamily="18" charset="0"/>
              <a:ea typeface="Times New Roman" panose="02020603050405020304" pitchFamily="18" charset="0"/>
            </a:endParaRPr>
          </a:p>
          <a:p>
            <a:pPr marL="540385" marR="0" indent="-180340">
              <a:spcBef>
                <a:spcPts val="0"/>
              </a:spcBef>
              <a:spcAft>
                <a:spcPts val="900"/>
              </a:spcAft>
            </a:pPr>
            <a:r>
              <a:rPr lang="en-GB" sz="2000" dirty="0">
                <a:effectLst/>
                <a:latin typeface="Times New Roman" panose="02020603050405020304" pitchFamily="18" charset="0"/>
                <a:ea typeface="Times New Roman" panose="02020603050405020304" pitchFamily="18" charset="0"/>
              </a:rPr>
              <a:t>- 	Verify ownership of the domain through one of the Android website association methods.</a:t>
            </a:r>
            <a:endParaRPr lang="en-US" sz="2000" dirty="0">
              <a:effectLst/>
              <a:latin typeface="Times New Roman" panose="02020603050405020304" pitchFamily="18" charset="0"/>
              <a:ea typeface="Times New Roman" panose="02020603050405020304" pitchFamily="18" charset="0"/>
            </a:endParaRPr>
          </a:p>
          <a:p>
            <a:pPr marL="540385" marR="0" indent="-180340">
              <a:spcBef>
                <a:spcPts val="0"/>
              </a:spcBef>
              <a:spcAft>
                <a:spcPts val="900"/>
              </a:spcAft>
            </a:pPr>
            <a:r>
              <a:rPr lang="en-GB" sz="2000" dirty="0">
                <a:effectLst/>
                <a:latin typeface="Times New Roman" panose="02020603050405020304" pitchFamily="18" charset="0"/>
                <a:ea typeface="Times New Roman" panose="02020603050405020304" pitchFamily="18" charset="0"/>
              </a:rPr>
              <a:t>- 	Create a web site/redirection mechanism in case the application is not available on the device</a:t>
            </a:r>
            <a:endParaRPr lang="en-US" sz="2000" dirty="0">
              <a:effectLst/>
              <a:latin typeface="Times New Roman" panose="02020603050405020304" pitchFamily="18" charset="0"/>
              <a:ea typeface="Times New Roman" panose="02020603050405020304" pitchFamily="18" charset="0"/>
            </a:endParaRPr>
          </a:p>
          <a:p>
            <a:pPr marL="540385" marR="0" indent="-180340">
              <a:spcBef>
                <a:spcPts val="0"/>
              </a:spcBef>
              <a:spcAft>
                <a:spcPts val="900"/>
              </a:spcAft>
            </a:pPr>
            <a:r>
              <a:rPr lang="en-GB" sz="2000" dirty="0">
                <a:effectLst/>
                <a:latin typeface="Times New Roman" panose="02020603050405020304" pitchFamily="18" charset="0"/>
                <a:ea typeface="Times New Roman" panose="02020603050405020304" pitchFamily="18" charset="0"/>
              </a:rPr>
              <a:t>- 	The URL itself needs to be sufficiently unambiguous to resolve to the main service and may include the URL to the main service as well</a:t>
            </a:r>
            <a:endParaRPr lang="en-US" sz="2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2000" dirty="0">
                <a:effectLst/>
                <a:latin typeface="Times New Roman" panose="02020603050405020304" pitchFamily="18" charset="0"/>
                <a:ea typeface="Times New Roman" panose="02020603050405020304" pitchFamily="18" charset="0"/>
              </a:rPr>
              <a:t>Address instantiations for a service URL at least for MBMS client, MBS client as well for Media Session Handler in 5G Media Streaming, including ROM services</a:t>
            </a:r>
            <a:endParaRPr lang="en-US" sz="2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2000" dirty="0">
                <a:effectLst/>
                <a:latin typeface="Times New Roman" panose="02020603050405020304" pitchFamily="18" charset="0"/>
                <a:ea typeface="Times New Roman" panose="02020603050405020304" pitchFamily="18" charset="0"/>
              </a:rPr>
              <a:t>Investigate and study the application of 3GPP Services and URL Handler beyond 5G Media Streaming.</a:t>
            </a:r>
            <a:endParaRPr lang="en-US" sz="2000" dirty="0">
              <a:effectLst/>
              <a:latin typeface="Times New Roman" panose="02020603050405020304" pitchFamily="18" charset="0"/>
              <a:ea typeface="Times New Roman" panose="02020603050405020304" pitchFamily="18" charset="0"/>
            </a:endParaRPr>
          </a:p>
          <a:p>
            <a:endParaRPr lang="en-US" dirty="0"/>
          </a:p>
        </p:txBody>
      </p:sp>
      <p:sp>
        <p:nvSpPr>
          <p:cNvPr id="3" name="Footer Placeholder 2">
            <a:extLst>
              <a:ext uri="{FF2B5EF4-FFF2-40B4-BE49-F238E27FC236}">
                <a16:creationId xmlns:a16="http://schemas.microsoft.com/office/drawing/2014/main" id="{F25951D4-C32B-C6CE-C4D4-01F68F1AE7FF}"/>
              </a:ext>
            </a:extLst>
          </p:cNvPr>
          <p:cNvSpPr>
            <a:spLocks noGrp="1"/>
          </p:cNvSpPr>
          <p:nvPr>
            <p:ph type="ftr" sz="quarter" idx="10"/>
          </p:nvPr>
        </p:nvSpPr>
        <p:spPr/>
        <p:txBody>
          <a:bodyPr/>
          <a:lstStyle/>
          <a:p>
            <a:pPr>
              <a:defRPr/>
            </a:pPr>
            <a:endParaRPr lang="en-US" dirty="0"/>
          </a:p>
        </p:txBody>
      </p:sp>
      <p:sp>
        <p:nvSpPr>
          <p:cNvPr id="4" name="Title 3">
            <a:extLst>
              <a:ext uri="{FF2B5EF4-FFF2-40B4-BE49-F238E27FC236}">
                <a16:creationId xmlns:a16="http://schemas.microsoft.com/office/drawing/2014/main" id="{B595704D-C700-4A39-F8FC-F004F0D177C5}"/>
              </a:ext>
            </a:extLst>
          </p:cNvPr>
          <p:cNvSpPr>
            <a:spLocks noGrp="1"/>
          </p:cNvSpPr>
          <p:nvPr>
            <p:ph type="title"/>
          </p:nvPr>
        </p:nvSpPr>
        <p:spPr>
          <a:xfrm>
            <a:off x="495300" y="642645"/>
            <a:ext cx="11187112" cy="361959"/>
          </a:xfrm>
        </p:spPr>
        <p:txBody>
          <a:bodyPr/>
          <a:lstStyle/>
          <a:p>
            <a:r>
              <a:rPr lang="de-DE" dirty="0"/>
              <a:t>Conclusions</a:t>
            </a:r>
            <a:endParaRPr lang="en-US" dirty="0"/>
          </a:p>
        </p:txBody>
      </p:sp>
    </p:spTree>
    <p:extLst>
      <p:ext uri="{BB962C8B-B14F-4D97-AF65-F5344CB8AC3E}">
        <p14:creationId xmlns:p14="http://schemas.microsoft.com/office/powerpoint/2010/main" val="2429756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016D60D-3EAF-C53D-10F0-EFEC800D4C0A}"/>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C931010D-387A-DE8E-D8C4-AE8DEC60319D}"/>
              </a:ext>
            </a:extLst>
          </p:cNvPr>
          <p:cNvSpPr>
            <a:spLocks noGrp="1"/>
          </p:cNvSpPr>
          <p:nvPr>
            <p:ph type="title"/>
          </p:nvPr>
        </p:nvSpPr>
        <p:spPr>
          <a:xfrm>
            <a:off x="495300" y="642644"/>
            <a:ext cx="11187112" cy="361959"/>
          </a:xfrm>
        </p:spPr>
        <p:txBody>
          <a:bodyPr/>
          <a:lstStyle/>
          <a:p>
            <a:r>
              <a:rPr lang="en-US" dirty="0"/>
              <a:t>Automatic Launch of UE apps: Android App Links</a:t>
            </a:r>
          </a:p>
        </p:txBody>
      </p:sp>
      <p:sp>
        <p:nvSpPr>
          <p:cNvPr id="4" name="Content Placeholder 3">
            <a:extLst>
              <a:ext uri="{FF2B5EF4-FFF2-40B4-BE49-F238E27FC236}">
                <a16:creationId xmlns:a16="http://schemas.microsoft.com/office/drawing/2014/main" id="{DA7394E1-1C6B-0C0B-308E-D270B6542CE2}"/>
              </a:ext>
            </a:extLst>
          </p:cNvPr>
          <p:cNvSpPr>
            <a:spLocks noGrp="1"/>
          </p:cNvSpPr>
          <p:nvPr>
            <p:ph sz="quarter" idx="14"/>
          </p:nvPr>
        </p:nvSpPr>
        <p:spPr/>
        <p:txBody>
          <a:bodyPr>
            <a:normAutofit/>
          </a:bodyPr>
          <a:lstStyle/>
          <a:p>
            <a:r>
              <a:rPr lang="en-US" dirty="0"/>
              <a:t>Android App Links’ allows using a URL to launch</a:t>
            </a:r>
            <a:br>
              <a:rPr lang="en-US" dirty="0"/>
            </a:br>
            <a:r>
              <a:rPr lang="en-US" dirty="0"/>
              <a:t>a specific application on the device – but the App Link needs to be for a specific </a:t>
            </a:r>
            <a:br>
              <a:rPr lang="en-US" dirty="0"/>
            </a:br>
            <a:r>
              <a:rPr lang="en-US" dirty="0"/>
              <a:t>app and needs to be registered with the app manifest. </a:t>
            </a:r>
          </a:p>
          <a:p>
            <a:r>
              <a:rPr lang="en-US" dirty="0"/>
              <a:t>Android App Links leverage HTTP URLs and association with a website</a:t>
            </a:r>
          </a:p>
          <a:p>
            <a:pPr lvl="1"/>
            <a:r>
              <a:rPr lang="en-US" dirty="0"/>
              <a:t>users who don't have the app installed go directly to content on your site.</a:t>
            </a:r>
          </a:p>
          <a:p>
            <a:r>
              <a:rPr lang="en-US" dirty="0"/>
              <a:t>Different types of links</a:t>
            </a:r>
          </a:p>
          <a:p>
            <a:pPr lvl="1"/>
            <a:r>
              <a:rPr lang="en-US" dirty="0"/>
              <a:t>Deep links are URIs of any scheme that take users directly to a specific part of your app. To create deep links, add intent filters to drive users to the right activity in your app.</a:t>
            </a:r>
          </a:p>
          <a:p>
            <a:pPr lvl="1"/>
            <a:r>
              <a:rPr lang="en-US" b="0" i="1" dirty="0">
                <a:solidFill>
                  <a:srgbClr val="202124"/>
                </a:solidFill>
                <a:effectLst/>
                <a:latin typeface="Roboto" panose="02000000000000000000" pitchFamily="2" charset="0"/>
              </a:rPr>
              <a:t>Web links</a:t>
            </a:r>
            <a:r>
              <a:rPr lang="en-US" b="0" i="0" dirty="0">
                <a:solidFill>
                  <a:srgbClr val="202124"/>
                </a:solidFill>
                <a:effectLst/>
                <a:latin typeface="Roboto" panose="02000000000000000000" pitchFamily="2" charset="0"/>
              </a:rPr>
              <a:t> are deep links that use the HTTP and HTTPS schemes. On Android 12 and higher, clicking a web link (that is not an </a:t>
            </a:r>
            <a:r>
              <a:rPr lang="en-US" b="0" i="0" dirty="0">
                <a:effectLst/>
                <a:latin typeface="Roboto" panose="02000000000000000000" pitchFamily="2" charset="0"/>
                <a:hlinkClick r:id="rId2"/>
              </a:rPr>
              <a:t>Android App Link</a:t>
            </a:r>
            <a:r>
              <a:rPr lang="en-US" b="0" i="0" dirty="0">
                <a:solidFill>
                  <a:srgbClr val="202124"/>
                </a:solidFill>
                <a:effectLst/>
                <a:latin typeface="Roboto" panose="02000000000000000000" pitchFamily="2" charset="0"/>
              </a:rPr>
              <a:t>) always shows content in a web browser.</a:t>
            </a:r>
          </a:p>
          <a:p>
            <a:pPr lvl="1"/>
            <a:r>
              <a:rPr lang="en-US" dirty="0"/>
              <a:t>Android App Links, available on Android 6.0 (API level 23) and higher, are web links that use the HTTP and HTTPS schemes and contain the </a:t>
            </a:r>
            <a:r>
              <a:rPr lang="en-US" dirty="0" err="1">
                <a:latin typeface="Courier New" panose="02070309020205020404" pitchFamily="49" charset="0"/>
                <a:cs typeface="Courier New" panose="02070309020205020404" pitchFamily="49" charset="0"/>
              </a:rPr>
              <a:t>autoVerify</a:t>
            </a:r>
            <a:r>
              <a:rPr lang="en-US" dirty="0"/>
              <a:t> attribute. This attribute allows your app to designate itself as the default handler of a given type of link. </a:t>
            </a:r>
          </a:p>
          <a:p>
            <a:r>
              <a:rPr lang="en-US" dirty="0"/>
              <a:t>iOS also has something similar – details to be checked</a:t>
            </a:r>
          </a:p>
          <a:p>
            <a:endParaRPr lang="en-US" dirty="0"/>
          </a:p>
        </p:txBody>
      </p:sp>
      <p:sp>
        <p:nvSpPr>
          <p:cNvPr id="5" name="Subtitle 4">
            <a:extLst>
              <a:ext uri="{FF2B5EF4-FFF2-40B4-BE49-F238E27FC236}">
                <a16:creationId xmlns:a16="http://schemas.microsoft.com/office/drawing/2014/main" id="{C6A81177-6C89-9A90-C128-178E3D007E41}"/>
              </a:ext>
            </a:extLst>
          </p:cNvPr>
          <p:cNvSpPr>
            <a:spLocks noGrp="1"/>
          </p:cNvSpPr>
          <p:nvPr>
            <p:ph type="subTitle" idx="1"/>
          </p:nvPr>
        </p:nvSpPr>
        <p:spPr/>
        <p:txBody>
          <a:bodyPr/>
          <a:lstStyle/>
          <a:p>
            <a:r>
              <a:rPr lang="en-US"/>
              <a:t>https://developer.android.com/training/app-links</a:t>
            </a:r>
          </a:p>
        </p:txBody>
      </p:sp>
      <p:pic>
        <p:nvPicPr>
          <p:cNvPr id="12" name="Graphic 11">
            <a:extLst>
              <a:ext uri="{FF2B5EF4-FFF2-40B4-BE49-F238E27FC236}">
                <a16:creationId xmlns:a16="http://schemas.microsoft.com/office/drawing/2014/main" id="{EBAB9DE1-E28B-6A2C-4CA4-06056F253C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96475" y="0"/>
            <a:ext cx="2295525" cy="2990850"/>
          </a:xfrm>
          <a:prstGeom prst="rect">
            <a:avLst/>
          </a:prstGeom>
        </p:spPr>
      </p:pic>
    </p:spTree>
    <p:extLst>
      <p:ext uri="{BB962C8B-B14F-4D97-AF65-F5344CB8AC3E}">
        <p14:creationId xmlns:p14="http://schemas.microsoft.com/office/powerpoint/2010/main" val="836428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08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9C6C42-94FB-31A6-F992-0C1784B40F2C}"/>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65EB903B-B66D-12AC-F503-D94BA3CFE8CA}"/>
              </a:ext>
            </a:extLst>
          </p:cNvPr>
          <p:cNvSpPr>
            <a:spLocks noGrp="1"/>
          </p:cNvSpPr>
          <p:nvPr>
            <p:ph type="title"/>
          </p:nvPr>
        </p:nvSpPr>
        <p:spPr>
          <a:xfrm>
            <a:off x="495300" y="642644"/>
            <a:ext cx="11187112" cy="361959"/>
          </a:xfrm>
        </p:spPr>
        <p:txBody>
          <a:bodyPr/>
          <a:lstStyle/>
          <a:p>
            <a:r>
              <a:rPr lang="de-DE" dirty="0"/>
              <a:t>Call Flow (1)</a:t>
            </a:r>
            <a:endParaRPr lang="en-US" dirty="0"/>
          </a:p>
        </p:txBody>
      </p:sp>
      <p:sp>
        <p:nvSpPr>
          <p:cNvPr id="5" name="Subtitle 4">
            <a:extLst>
              <a:ext uri="{FF2B5EF4-FFF2-40B4-BE49-F238E27FC236}">
                <a16:creationId xmlns:a16="http://schemas.microsoft.com/office/drawing/2014/main" id="{EC99B270-0FD6-FED0-19C8-7F79940B0921}"/>
              </a:ext>
            </a:extLst>
          </p:cNvPr>
          <p:cNvSpPr>
            <a:spLocks noGrp="1"/>
          </p:cNvSpPr>
          <p:nvPr>
            <p:ph type="subTitle" idx="1"/>
          </p:nvPr>
        </p:nvSpPr>
        <p:spPr/>
        <p:txBody>
          <a:bodyPr/>
          <a:lstStyle/>
          <a:p>
            <a:r>
              <a:rPr lang="de-DE" dirty="0"/>
              <a:t>Over the top third-party service</a:t>
            </a:r>
            <a:endParaRPr lang="en-US" dirty="0"/>
          </a:p>
        </p:txBody>
      </p:sp>
      <p:graphicFrame>
        <p:nvGraphicFramePr>
          <p:cNvPr id="12" name="Object 11">
            <a:extLst>
              <a:ext uri="{FF2B5EF4-FFF2-40B4-BE49-F238E27FC236}">
                <a16:creationId xmlns:a16="http://schemas.microsoft.com/office/drawing/2014/main" id="{74A39784-F565-BF12-8393-3F85C46A58FF}"/>
              </a:ext>
            </a:extLst>
          </p:cNvPr>
          <p:cNvGraphicFramePr>
            <a:graphicFrameLocks noChangeAspect="1"/>
          </p:cNvGraphicFramePr>
          <p:nvPr/>
        </p:nvGraphicFramePr>
        <p:xfrm>
          <a:off x="319408" y="1829377"/>
          <a:ext cx="11025437" cy="3578529"/>
        </p:xfrm>
        <a:graphic>
          <a:graphicData uri="http://schemas.openxmlformats.org/presentationml/2006/ole">
            <mc:AlternateContent xmlns:mc="http://schemas.openxmlformats.org/markup-compatibility/2006">
              <mc:Choice xmlns:v="urn:schemas-microsoft-com:vml" Requires="v">
                <p:oleObj name="Signalling Chart" r:id="rId2" imgW="9420120" imgH="3057480" progId="Mscgen.Chart">
                  <p:embed/>
                </p:oleObj>
              </mc:Choice>
              <mc:Fallback>
                <p:oleObj name="Signalling Chart" r:id="rId2" imgW="9420120" imgH="3057480" progId="Mscgen.Chart">
                  <p:embed/>
                  <p:pic>
                    <p:nvPicPr>
                      <p:cNvPr id="12" name="Object 11">
                        <a:extLst>
                          <a:ext uri="{FF2B5EF4-FFF2-40B4-BE49-F238E27FC236}">
                            <a16:creationId xmlns:a16="http://schemas.microsoft.com/office/drawing/2014/main" id="{74A39784-F565-BF12-8393-3F85C46A58FF}"/>
                          </a:ext>
                        </a:extLst>
                      </p:cNvPr>
                      <p:cNvPicPr/>
                      <p:nvPr/>
                    </p:nvPicPr>
                    <p:blipFill>
                      <a:blip r:embed="rId3"/>
                      <a:stretch>
                        <a:fillRect/>
                      </a:stretch>
                    </p:blipFill>
                    <p:spPr>
                      <a:xfrm>
                        <a:off x="319408" y="1829377"/>
                        <a:ext cx="11025437" cy="3578529"/>
                      </a:xfrm>
                      <a:prstGeom prst="rect">
                        <a:avLst/>
                      </a:prstGeom>
                    </p:spPr>
                  </p:pic>
                </p:oleObj>
              </mc:Fallback>
            </mc:AlternateContent>
          </a:graphicData>
        </a:graphic>
      </p:graphicFrame>
      <p:sp>
        <p:nvSpPr>
          <p:cNvPr id="13" name="Callout: Up Arrow 12">
            <a:extLst>
              <a:ext uri="{FF2B5EF4-FFF2-40B4-BE49-F238E27FC236}">
                <a16:creationId xmlns:a16="http://schemas.microsoft.com/office/drawing/2014/main" id="{E975F931-6752-9D31-025B-9D7C83D4E19A}"/>
              </a:ext>
            </a:extLst>
          </p:cNvPr>
          <p:cNvSpPr/>
          <p:nvPr/>
        </p:nvSpPr>
        <p:spPr>
          <a:xfrm>
            <a:off x="944479" y="5041233"/>
            <a:ext cx="1888958" cy="1174124"/>
          </a:xfrm>
          <a:prstGeom prst="upArrow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may leverage</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App Links</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194862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p:txBody>
          <a:bodyPr/>
          <a:lstStyle/>
          <a:p>
            <a:r>
              <a:rPr lang="en-US" dirty="0"/>
              <a:t>Background</a:t>
            </a:r>
          </a:p>
        </p:txBody>
      </p:sp>
      <p:sp>
        <p:nvSpPr>
          <p:cNvPr id="13" name="Content Placeholder 12">
            <a:extLst>
              <a:ext uri="{FF2B5EF4-FFF2-40B4-BE49-F238E27FC236}">
                <a16:creationId xmlns:a16="http://schemas.microsoft.com/office/drawing/2014/main" id="{4AB5C4EB-6B49-43B7-9DAD-CD88E90F9209}"/>
              </a:ext>
            </a:extLst>
          </p:cNvPr>
          <p:cNvSpPr>
            <a:spLocks noGrp="1"/>
          </p:cNvSpPr>
          <p:nvPr>
            <p:ph sz="quarter" idx="14"/>
          </p:nvPr>
        </p:nvSpPr>
        <p:spPr/>
        <p:txBody>
          <a:bodyPr/>
          <a:lstStyle/>
          <a:p>
            <a:pPr>
              <a:spcBef>
                <a:spcPts val="0"/>
              </a:spcBef>
              <a:spcAft>
                <a:spcPts val="0"/>
              </a:spcAft>
            </a:pPr>
            <a:r>
              <a:rPr lang="en-US" sz="2400" dirty="0">
                <a:ea typeface="Calibri" panose="020F0502020204030204" pitchFamily="34" charset="0"/>
              </a:rPr>
              <a:t>3GPP SA4 has</a:t>
            </a:r>
            <a:r>
              <a:rPr lang="en-US" sz="2400" dirty="0">
                <a:effectLst/>
                <a:ea typeface="Calibri" panose="020F0502020204030204" pitchFamily="34" charset="0"/>
              </a:rPr>
              <a:t> looked now into a couple of cases where we attach a third-party service to use additional 5G System functionalities, either as supporting functions or as essential functions.</a:t>
            </a:r>
          </a:p>
          <a:p>
            <a:pPr>
              <a:spcBef>
                <a:spcPts val="0"/>
              </a:spcBef>
              <a:spcAft>
                <a:spcPts val="0"/>
              </a:spcAft>
            </a:pPr>
            <a:r>
              <a:rPr lang="en-US" sz="2400" dirty="0">
                <a:effectLst/>
                <a:ea typeface="Calibri" panose="020F0502020204030204" pitchFamily="34" charset="0"/>
              </a:rPr>
              <a:t>Examples:</a:t>
            </a:r>
          </a:p>
          <a:p>
            <a:pPr lvl="1">
              <a:spcBef>
                <a:spcPts val="0"/>
              </a:spcBef>
              <a:spcAft>
                <a:spcPts val="0"/>
              </a:spcAft>
            </a:pPr>
            <a:r>
              <a:rPr lang="en-US" sz="1800" dirty="0">
                <a:effectLst/>
                <a:ea typeface="Times New Roman" panose="02020603050405020304" pitchFamily="18" charset="0"/>
              </a:rPr>
              <a:t>DASH/HLS Service + using MBMS User Services</a:t>
            </a:r>
            <a:endParaRPr lang="en-US" sz="1800" dirty="0">
              <a:effectLst/>
              <a:ea typeface="Calibri" panose="020F0502020204030204" pitchFamily="34" charset="0"/>
            </a:endParaRPr>
          </a:p>
          <a:p>
            <a:pPr lvl="1">
              <a:spcBef>
                <a:spcPts val="0"/>
              </a:spcBef>
              <a:spcAft>
                <a:spcPts val="0"/>
              </a:spcAft>
            </a:pPr>
            <a:r>
              <a:rPr lang="en-US" sz="1800" dirty="0">
                <a:effectLst/>
                <a:ea typeface="Times New Roman" panose="02020603050405020304" pitchFamily="18" charset="0"/>
              </a:rPr>
              <a:t>DASH/HLS Service + </a:t>
            </a:r>
            <a:r>
              <a:rPr lang="en-US" sz="1800" dirty="0">
                <a:ea typeface="Times New Roman" panose="02020603050405020304" pitchFamily="18" charset="0"/>
              </a:rPr>
              <a:t>using 5G Broadcast Services (i.e. </a:t>
            </a:r>
            <a:r>
              <a:rPr lang="en-US" sz="1800" dirty="0">
                <a:effectLst/>
                <a:ea typeface="Times New Roman" panose="02020603050405020304" pitchFamily="18" charset="0"/>
              </a:rPr>
              <a:t>MBMS ROM)</a:t>
            </a:r>
            <a:endParaRPr lang="en-US" sz="1800" dirty="0">
              <a:effectLst/>
              <a:ea typeface="Calibri" panose="020F0502020204030204" pitchFamily="34" charset="0"/>
            </a:endParaRPr>
          </a:p>
          <a:p>
            <a:pPr lvl="1">
              <a:spcBef>
                <a:spcPts val="0"/>
              </a:spcBef>
              <a:spcAft>
                <a:spcPts val="0"/>
              </a:spcAft>
            </a:pPr>
            <a:r>
              <a:rPr lang="en-US" sz="1800" dirty="0">
                <a:effectLst/>
                <a:ea typeface="Times New Roman" panose="02020603050405020304" pitchFamily="18" charset="0"/>
              </a:rPr>
              <a:t>DASH/HLS Service + using MBS User Services</a:t>
            </a:r>
            <a:endParaRPr lang="en-US" sz="1800" dirty="0">
              <a:effectLst/>
              <a:ea typeface="Calibri" panose="020F0502020204030204" pitchFamily="34" charset="0"/>
            </a:endParaRPr>
          </a:p>
          <a:p>
            <a:pPr lvl="1">
              <a:spcBef>
                <a:spcPts val="0"/>
              </a:spcBef>
              <a:spcAft>
                <a:spcPts val="0"/>
              </a:spcAft>
            </a:pPr>
            <a:r>
              <a:rPr lang="en-US" sz="1800" dirty="0">
                <a:effectLst/>
                <a:ea typeface="Times New Roman" panose="02020603050405020304" pitchFamily="18" charset="0"/>
              </a:rPr>
              <a:t>DASH/HLS Service </a:t>
            </a:r>
            <a:r>
              <a:rPr lang="en-US" sz="1800" dirty="0">
                <a:ea typeface="Times New Roman" panose="02020603050405020304" pitchFamily="18" charset="0"/>
              </a:rPr>
              <a:t>+ using</a:t>
            </a:r>
            <a:r>
              <a:rPr lang="en-US" sz="1800" dirty="0">
                <a:effectLst/>
                <a:ea typeface="Times New Roman" panose="02020603050405020304" pitchFamily="18" charset="0"/>
              </a:rPr>
              <a:t> 5G Media Streaming functionalities</a:t>
            </a:r>
          </a:p>
          <a:p>
            <a:pPr lvl="1">
              <a:spcBef>
                <a:spcPts val="0"/>
              </a:spcBef>
              <a:spcAft>
                <a:spcPts val="0"/>
              </a:spcAft>
            </a:pPr>
            <a:r>
              <a:rPr lang="en-US" sz="1800" dirty="0">
                <a:effectLst/>
                <a:ea typeface="Times New Roman" panose="02020603050405020304" pitchFamily="18" charset="0"/>
              </a:rPr>
              <a:t>XR Service using 5G Edge Enablers</a:t>
            </a:r>
            <a:endParaRPr lang="en-US" sz="2400" dirty="0">
              <a:effectLst/>
              <a:ea typeface="Calibri" panose="020F0502020204030204" pitchFamily="34" charset="0"/>
            </a:endParaRPr>
          </a:p>
          <a:p>
            <a:pPr>
              <a:spcBef>
                <a:spcPts val="0"/>
              </a:spcBef>
              <a:spcAft>
                <a:spcPts val="0"/>
              </a:spcAft>
            </a:pPr>
            <a:r>
              <a:rPr lang="en-US" sz="2400" dirty="0">
                <a:effectLst/>
                <a:ea typeface="Calibri" panose="020F0502020204030204" pitchFamily="34" charset="0"/>
              </a:rPr>
              <a:t>The third-party service may be served/supported through a 5G system</a:t>
            </a:r>
          </a:p>
          <a:p>
            <a:pPr>
              <a:spcBef>
                <a:spcPts val="0"/>
              </a:spcBef>
              <a:spcAft>
                <a:spcPts val="0"/>
              </a:spcAft>
            </a:pPr>
            <a:r>
              <a:rPr lang="en-US" sz="2400" dirty="0">
                <a:effectLst/>
                <a:ea typeface="Calibri" panose="020F0502020204030204" pitchFamily="34" charset="0"/>
              </a:rPr>
              <a:t>In order to do so, a dedicated client function needs to be </a:t>
            </a:r>
            <a:r>
              <a:rPr lang="en-US" sz="2400" dirty="0">
                <a:ea typeface="Calibri" panose="020F0502020204030204" pitchFamily="34" charset="0"/>
              </a:rPr>
              <a:t>initialized in order to carry out specific functions</a:t>
            </a:r>
            <a:r>
              <a:rPr lang="en-US" sz="2400" dirty="0">
                <a:effectLst/>
                <a:ea typeface="Calibri" panose="020F0502020204030204" pitchFamily="34" charset="0"/>
              </a:rPr>
              <a:t> </a:t>
            </a:r>
            <a:endParaRPr lang="en-US" sz="4000" dirty="0"/>
          </a:p>
          <a:p>
            <a:endParaRPr lang="en-US" sz="3200" dirty="0"/>
          </a:p>
        </p:txBody>
      </p:sp>
      <p:sp>
        <p:nvSpPr>
          <p:cNvPr id="2" name="Subtitle 1">
            <a:extLst>
              <a:ext uri="{FF2B5EF4-FFF2-40B4-BE49-F238E27FC236}">
                <a16:creationId xmlns:a16="http://schemas.microsoft.com/office/drawing/2014/main" id="{08E7AA50-5EC7-260D-AA4C-8BE4C0371F5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0436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6E496F3-2CF9-DE48-3CC6-53BCD7301DC9}"/>
              </a:ext>
            </a:extLst>
          </p:cNvPr>
          <p:cNvSpPr/>
          <p:nvPr/>
        </p:nvSpPr>
        <p:spPr>
          <a:xfrm>
            <a:off x="5616532" y="3656057"/>
            <a:ext cx="3027479" cy="2768491"/>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5GS</a:t>
            </a:r>
            <a:endParaRPr lang="en-US"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C6680809-E540-B3A8-F98D-BEED3FF1982E}"/>
              </a:ext>
            </a:extLst>
          </p:cNvPr>
          <p:cNvSpPr/>
          <p:nvPr/>
        </p:nvSpPr>
        <p:spPr>
          <a:xfrm>
            <a:off x="494189" y="1455519"/>
            <a:ext cx="4007473" cy="4958463"/>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a:lnSpc>
                <a:spcPct val="96000"/>
              </a:lnSpc>
            </a:pPr>
            <a:r>
              <a:rPr lang="de-DE">
                <a:solidFill>
                  <a:schemeClr val="tx1"/>
                </a:solidFill>
                <a:latin typeface="Microsoft Sans Serif"/>
                <a:cs typeface="Microsoft Sans Serif" panose="020B0604020202020204" pitchFamily="34" charset="0"/>
              </a:rPr>
              <a:t>UE</a:t>
            </a:r>
            <a:endParaRPr lang="en-US"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F4691327-1D57-1FD0-0A2D-B3562177729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AE58508-A818-02C5-82B3-D95C5FC36AEB}"/>
              </a:ext>
            </a:extLst>
          </p:cNvPr>
          <p:cNvSpPr>
            <a:spLocks noGrp="1"/>
          </p:cNvSpPr>
          <p:nvPr>
            <p:ph type="title"/>
          </p:nvPr>
        </p:nvSpPr>
        <p:spPr>
          <a:xfrm>
            <a:off x="495300" y="642644"/>
            <a:ext cx="11187112" cy="361959"/>
          </a:xfrm>
        </p:spPr>
        <p:txBody>
          <a:bodyPr/>
          <a:lstStyle/>
          <a:p>
            <a:r>
              <a:rPr lang="de-DE" dirty="0"/>
              <a:t>Availability of 5G System functions</a:t>
            </a:r>
            <a:endParaRPr lang="en-US" dirty="0"/>
          </a:p>
        </p:txBody>
      </p:sp>
      <p:sp>
        <p:nvSpPr>
          <p:cNvPr id="5" name="Subtitle 4">
            <a:extLst>
              <a:ext uri="{FF2B5EF4-FFF2-40B4-BE49-F238E27FC236}">
                <a16:creationId xmlns:a16="http://schemas.microsoft.com/office/drawing/2014/main" id="{CC075028-4E1F-77CF-B36D-DE5E86E97FE3}"/>
              </a:ext>
            </a:extLst>
          </p:cNvPr>
          <p:cNvSpPr>
            <a:spLocks noGrp="1"/>
          </p:cNvSpPr>
          <p:nvPr>
            <p:ph type="subTitle" idx="1"/>
          </p:nvPr>
        </p:nvSpPr>
        <p:spPr/>
        <p:txBody>
          <a:bodyPr/>
          <a:lstStyle/>
          <a:p>
            <a:r>
              <a:rPr lang="de-DE" dirty="0"/>
              <a:t>Open Question – how can these functions </a:t>
            </a:r>
            <a:r>
              <a:rPr lang="de-DE" dirty="0">
                <a:solidFill>
                  <a:srgbClr val="7030A0"/>
                </a:solidFill>
              </a:rPr>
              <a:t>on the UE and network </a:t>
            </a:r>
            <a:r>
              <a:rPr lang="de-DE" dirty="0"/>
              <a:t>be established?</a:t>
            </a:r>
            <a:endParaRPr lang="en-US" dirty="0"/>
          </a:p>
        </p:txBody>
      </p:sp>
      <p:sp>
        <p:nvSpPr>
          <p:cNvPr id="6" name="Rectangle 5">
            <a:extLst>
              <a:ext uri="{FF2B5EF4-FFF2-40B4-BE49-F238E27FC236}">
                <a16:creationId xmlns:a16="http://schemas.microsoft.com/office/drawing/2014/main" id="{59532315-E25B-D143-FD01-578710991A55}"/>
              </a:ext>
            </a:extLst>
          </p:cNvPr>
          <p:cNvSpPr/>
          <p:nvPr/>
        </p:nvSpPr>
        <p:spPr>
          <a:xfrm>
            <a:off x="759655" y="1843158"/>
            <a:ext cx="3277774" cy="815926"/>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#1</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Content Guide/Web page/etc</a:t>
            </a:r>
            <a:endParaRPr lang="en-US"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8AFDF11D-C463-944D-1F3A-93ECABA771D7}"/>
              </a:ext>
            </a:extLst>
          </p:cNvPr>
          <p:cNvSpPr/>
          <p:nvPr/>
        </p:nvSpPr>
        <p:spPr>
          <a:xfrm>
            <a:off x="9650437" y="3429000"/>
            <a:ext cx="1883227" cy="299554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Media Application</a:t>
            </a:r>
          </a:p>
          <a:p>
            <a:pPr algn="ctr">
              <a:lnSpc>
                <a:spcPct val="96000"/>
              </a:lnSpc>
            </a:pP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DAD1559-6A77-796C-FFE3-D4E47138E15F}"/>
              </a:ext>
            </a:extLst>
          </p:cNvPr>
          <p:cNvSpPr/>
          <p:nvPr/>
        </p:nvSpPr>
        <p:spPr>
          <a:xfrm>
            <a:off x="2212833" y="4159606"/>
            <a:ext cx="1885722"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UE Functions</a:t>
            </a:r>
            <a:endParaRPr lang="en-US" dirty="0">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46B3C4F-006E-2C3E-A09C-66A3A0C871A4}"/>
              </a:ext>
            </a:extLst>
          </p:cNvPr>
          <p:cNvSpPr/>
          <p:nvPr/>
        </p:nvSpPr>
        <p:spPr>
          <a:xfrm>
            <a:off x="5880464" y="4159606"/>
            <a:ext cx="2560149" cy="815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Dedicated 5GS Network Functions</a:t>
            </a:r>
          </a:p>
          <a:p>
            <a:pPr algn="ctr">
              <a:lnSpc>
                <a:spcPct val="96000"/>
              </a:lnSpc>
            </a:pPr>
            <a:r>
              <a:rPr lang="de-DE" dirty="0">
                <a:solidFill>
                  <a:schemeClr val="bg1"/>
                </a:solidFill>
                <a:latin typeface="Microsoft Sans Serif"/>
                <a:cs typeface="Microsoft Sans Serif" panose="020B0604020202020204" pitchFamily="34" charset="0"/>
              </a:rPr>
              <a:t>AF/AS</a:t>
            </a:r>
            <a:endParaRPr lang="en-US" dirty="0">
              <a:solidFill>
                <a:schemeClr val="bg1"/>
              </a:solidFill>
              <a:latin typeface="Microsoft Sans Serif"/>
              <a:cs typeface="Microsoft Sans Serif" panose="020B0604020202020204" pitchFamily="34" charset="0"/>
            </a:endParaRPr>
          </a:p>
        </p:txBody>
      </p:sp>
      <p:cxnSp>
        <p:nvCxnSpPr>
          <p:cNvPr id="15" name="Straight Connector 14">
            <a:extLst>
              <a:ext uri="{FF2B5EF4-FFF2-40B4-BE49-F238E27FC236}">
                <a16:creationId xmlns:a16="http://schemas.microsoft.com/office/drawing/2014/main" id="{043D74EC-B7CD-153E-EADD-E2ADCED2DE79}"/>
              </a:ext>
            </a:extLst>
          </p:cNvPr>
          <p:cNvCxnSpPr>
            <a:cxnSpLocks/>
            <a:stCxn id="6" idx="3"/>
          </p:cNvCxnSpPr>
          <p:nvPr/>
        </p:nvCxnSpPr>
        <p:spPr>
          <a:xfrm flipV="1">
            <a:off x="4037429" y="2237053"/>
            <a:ext cx="5613008" cy="14068"/>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702101-ACBD-0F90-5A41-06130E7CE0B1}"/>
              </a:ext>
            </a:extLst>
          </p:cNvPr>
          <p:cNvSpPr txBox="1"/>
          <p:nvPr/>
        </p:nvSpPr>
        <p:spPr>
          <a:xfrm>
            <a:off x="5678560" y="1971842"/>
            <a:ext cx="2330766" cy="236347"/>
          </a:xfrm>
          <a:prstGeom prst="rect">
            <a:avLst/>
          </a:prstGeom>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Media service entry point </a:t>
            </a:r>
            <a:endParaRPr lang="en-US" sz="1600" dirty="0">
              <a:solidFill>
                <a:schemeClr val="tx2"/>
              </a:solidFill>
              <a:latin typeface="Microsoft Sans Serif"/>
              <a:cs typeface="Microsoft Sans Serif" panose="020B0604020202020204" pitchFamily="34" charset="0"/>
            </a:endParaRPr>
          </a:p>
        </p:txBody>
      </p:sp>
      <p:cxnSp>
        <p:nvCxnSpPr>
          <p:cNvPr id="17" name="Straight Connector 16">
            <a:extLst>
              <a:ext uri="{FF2B5EF4-FFF2-40B4-BE49-F238E27FC236}">
                <a16:creationId xmlns:a16="http://schemas.microsoft.com/office/drawing/2014/main" id="{C1675D0F-9752-0AA5-E1FC-65E5E0D5BFF4}"/>
              </a:ext>
            </a:extLst>
          </p:cNvPr>
          <p:cNvCxnSpPr>
            <a:cxnSpLocks/>
          </p:cNvCxnSpPr>
          <p:nvPr/>
        </p:nvCxnSpPr>
        <p:spPr>
          <a:xfrm>
            <a:off x="8177230" y="5769865"/>
            <a:ext cx="1473206"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497EEA-1190-D91B-615F-1FF46E699786}"/>
              </a:ext>
            </a:extLst>
          </p:cNvPr>
          <p:cNvCxnSpPr>
            <a:cxnSpLocks/>
          </p:cNvCxnSpPr>
          <p:nvPr/>
        </p:nvCxnSpPr>
        <p:spPr>
          <a:xfrm>
            <a:off x="8440615" y="4567569"/>
            <a:ext cx="1209821" cy="0"/>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AC15B11-DD94-C0D5-E6FF-CE1618124CD6}"/>
              </a:ext>
            </a:extLst>
          </p:cNvPr>
          <p:cNvCxnSpPr>
            <a:cxnSpLocks/>
            <a:stCxn id="9" idx="3"/>
          </p:cNvCxnSpPr>
          <p:nvPr/>
        </p:nvCxnSpPr>
        <p:spPr>
          <a:xfrm>
            <a:off x="4098555" y="4567569"/>
            <a:ext cx="1781910" cy="0"/>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31" name="Straight Connector 1030">
            <a:extLst>
              <a:ext uri="{FF2B5EF4-FFF2-40B4-BE49-F238E27FC236}">
                <a16:creationId xmlns:a16="http://schemas.microsoft.com/office/drawing/2014/main" id="{05E53657-0910-F5FE-AE03-BCA0A566363B}"/>
              </a:ext>
            </a:extLst>
          </p:cNvPr>
          <p:cNvCxnSpPr>
            <a:cxnSpLocks/>
          </p:cNvCxnSpPr>
          <p:nvPr/>
        </p:nvCxnSpPr>
        <p:spPr>
          <a:xfrm>
            <a:off x="3495235" y="2659084"/>
            <a:ext cx="0" cy="1500522"/>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42" name="Rectangle 1041">
            <a:extLst>
              <a:ext uri="{FF2B5EF4-FFF2-40B4-BE49-F238E27FC236}">
                <a16:creationId xmlns:a16="http://schemas.microsoft.com/office/drawing/2014/main" id="{D1B6F806-1DD2-B62C-7B4E-C834A11CB181}"/>
              </a:ext>
            </a:extLst>
          </p:cNvPr>
          <p:cNvSpPr/>
          <p:nvPr/>
        </p:nvSpPr>
        <p:spPr>
          <a:xfrm>
            <a:off x="759655" y="3011582"/>
            <a:ext cx="2278965" cy="81592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Application #2</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Media Application</a:t>
            </a:r>
            <a:endParaRPr lang="en-US" err="1">
              <a:solidFill>
                <a:schemeClr val="bg1"/>
              </a:solidFill>
              <a:latin typeface="Microsoft Sans Serif"/>
              <a:cs typeface="Microsoft Sans Serif" panose="020B0604020202020204" pitchFamily="34" charset="0"/>
            </a:endParaRPr>
          </a:p>
        </p:txBody>
      </p:sp>
      <p:sp>
        <p:nvSpPr>
          <p:cNvPr id="1052" name="Rectangle 1051">
            <a:extLst>
              <a:ext uri="{FF2B5EF4-FFF2-40B4-BE49-F238E27FC236}">
                <a16:creationId xmlns:a16="http://schemas.microsoft.com/office/drawing/2014/main" id="{FBCC08A2-7935-6A60-B489-106C71F4FDEA}"/>
              </a:ext>
            </a:extLst>
          </p:cNvPr>
          <p:cNvSpPr/>
          <p:nvPr/>
        </p:nvSpPr>
        <p:spPr>
          <a:xfrm>
            <a:off x="9650436" y="1593614"/>
            <a:ext cx="1883227" cy="123611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Portal Application</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Provider</a:t>
            </a:r>
            <a:endParaRPr lang="en-US" err="1">
              <a:solidFill>
                <a:schemeClr val="bg1"/>
              </a:solidFill>
              <a:latin typeface="Microsoft Sans Serif"/>
              <a:cs typeface="Microsoft Sans Serif" panose="020B0604020202020204" pitchFamily="34" charset="0"/>
            </a:endParaRPr>
          </a:p>
        </p:txBody>
      </p:sp>
      <p:cxnSp>
        <p:nvCxnSpPr>
          <p:cNvPr id="1053" name="Straight Connector 1052">
            <a:extLst>
              <a:ext uri="{FF2B5EF4-FFF2-40B4-BE49-F238E27FC236}">
                <a16:creationId xmlns:a16="http://schemas.microsoft.com/office/drawing/2014/main" id="{9C8E8E17-B7F0-83E5-B68A-4633AEF3D777}"/>
              </a:ext>
            </a:extLst>
          </p:cNvPr>
          <p:cNvCxnSpPr>
            <a:cxnSpLocks/>
            <a:stCxn id="7" idx="0"/>
            <a:endCxn id="1052" idx="2"/>
          </p:cNvCxnSpPr>
          <p:nvPr/>
        </p:nvCxnSpPr>
        <p:spPr>
          <a:xfrm flipH="1" flipV="1">
            <a:off x="10592050" y="2829732"/>
            <a:ext cx="1" cy="599268"/>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DFAA5FD-6F22-3A15-DC41-2A90B7E3B1CA}"/>
              </a:ext>
            </a:extLst>
          </p:cNvPr>
          <p:cNvCxnSpPr>
            <a:cxnSpLocks/>
          </p:cNvCxnSpPr>
          <p:nvPr/>
        </p:nvCxnSpPr>
        <p:spPr>
          <a:xfrm>
            <a:off x="2541564" y="3827508"/>
            <a:ext cx="0" cy="332098"/>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ECCB145F-876C-9DD2-7672-4F461E5545EF}"/>
              </a:ext>
            </a:extLst>
          </p:cNvPr>
          <p:cNvSpPr/>
          <p:nvPr/>
        </p:nvSpPr>
        <p:spPr>
          <a:xfrm>
            <a:off x="865552" y="5355203"/>
            <a:ext cx="3291839"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 Modem + IP Stack</a:t>
            </a:r>
            <a:endParaRPr lang="en-US" dirty="0">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989E046B-01D9-A27E-00EB-513FE9486C75}"/>
              </a:ext>
            </a:extLst>
          </p:cNvPr>
          <p:cNvSpPr/>
          <p:nvPr/>
        </p:nvSpPr>
        <p:spPr>
          <a:xfrm>
            <a:off x="6186663" y="5355203"/>
            <a:ext cx="1990567" cy="815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UPF</a:t>
            </a:r>
            <a:endParaRPr lang="en-US" dirty="0">
              <a:solidFill>
                <a:schemeClr val="bg1"/>
              </a:solidFill>
              <a:latin typeface="Microsoft Sans Serif"/>
              <a:cs typeface="Microsoft Sans Serif" panose="020B0604020202020204" pitchFamily="34" charset="0"/>
            </a:endParaRPr>
          </a:p>
        </p:txBody>
      </p:sp>
      <p:cxnSp>
        <p:nvCxnSpPr>
          <p:cNvPr id="23" name="Straight Connector 22">
            <a:extLst>
              <a:ext uri="{FF2B5EF4-FFF2-40B4-BE49-F238E27FC236}">
                <a16:creationId xmlns:a16="http://schemas.microsoft.com/office/drawing/2014/main" id="{05399B66-2A41-B307-99DD-21FE5AEA0E9D}"/>
              </a:ext>
            </a:extLst>
          </p:cNvPr>
          <p:cNvCxnSpPr>
            <a:cxnSpLocks/>
            <a:stCxn id="20" idx="3"/>
            <a:endCxn id="22" idx="1"/>
          </p:cNvCxnSpPr>
          <p:nvPr/>
        </p:nvCxnSpPr>
        <p:spPr>
          <a:xfrm>
            <a:off x="4157391" y="5763166"/>
            <a:ext cx="2029272" cy="0"/>
          </a:xfrm>
          <a:prstGeom prst="line">
            <a:avLst/>
          </a:prstGeom>
          <a:ln w="381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027" name="Straight Connector 1026">
            <a:extLst>
              <a:ext uri="{FF2B5EF4-FFF2-40B4-BE49-F238E27FC236}">
                <a16:creationId xmlns:a16="http://schemas.microsoft.com/office/drawing/2014/main" id="{D90E7464-5840-DB3E-C275-A48E7C0CD35E}"/>
              </a:ext>
            </a:extLst>
          </p:cNvPr>
          <p:cNvCxnSpPr>
            <a:cxnSpLocks/>
          </p:cNvCxnSpPr>
          <p:nvPr/>
        </p:nvCxnSpPr>
        <p:spPr>
          <a:xfrm>
            <a:off x="1146663" y="3827508"/>
            <a:ext cx="0" cy="1527695"/>
          </a:xfrm>
          <a:prstGeom prst="line">
            <a:avLst/>
          </a:prstGeom>
          <a:ln w="38100" cap="rnd">
            <a:solidFill>
              <a:schemeClr val="accent6"/>
            </a:solidFill>
            <a:prstDash val="dash"/>
            <a:round/>
            <a:headEnd type="none" w="med"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08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649BA1B-A40C-83F7-322E-C858E491ABF6}"/>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A858ACEC-F1EE-F20A-226E-CFD6B545C5ED}"/>
              </a:ext>
            </a:extLst>
          </p:cNvPr>
          <p:cNvSpPr>
            <a:spLocks noGrp="1"/>
          </p:cNvSpPr>
          <p:nvPr>
            <p:ph type="title"/>
          </p:nvPr>
        </p:nvSpPr>
        <p:spPr>
          <a:xfrm>
            <a:off x="495300" y="642644"/>
            <a:ext cx="11187112" cy="361959"/>
          </a:xfrm>
        </p:spPr>
        <p:txBody>
          <a:bodyPr/>
          <a:lstStyle/>
          <a:p>
            <a:r>
              <a:rPr lang="de-DE" dirty="0"/>
              <a:t>Examples for dedicated UE/network functions</a:t>
            </a:r>
            <a:endParaRPr lang="en-US" dirty="0"/>
          </a:p>
        </p:txBody>
      </p:sp>
      <p:sp>
        <p:nvSpPr>
          <p:cNvPr id="4" name="Content Placeholder 3">
            <a:extLst>
              <a:ext uri="{FF2B5EF4-FFF2-40B4-BE49-F238E27FC236}">
                <a16:creationId xmlns:a16="http://schemas.microsoft.com/office/drawing/2014/main" id="{768AD804-56DF-3B03-D6AF-BBBC4C2FE8F6}"/>
              </a:ext>
            </a:extLst>
          </p:cNvPr>
          <p:cNvSpPr>
            <a:spLocks noGrp="1"/>
          </p:cNvSpPr>
          <p:nvPr>
            <p:ph sz="quarter" idx="14"/>
          </p:nvPr>
        </p:nvSpPr>
        <p:spPr/>
        <p:txBody>
          <a:bodyPr/>
          <a:lstStyle/>
          <a:p>
            <a:r>
              <a:rPr lang="de-DE" dirty="0"/>
              <a:t>MBMS client (UE) and BMSC (see TS 26.346 and TS 26.347)</a:t>
            </a:r>
          </a:p>
          <a:p>
            <a:r>
              <a:rPr lang="de-DE" dirty="0"/>
              <a:t>MBS client (UE) and MBSF/MBSTF (see TS 23.247, TS 26.501, TS 26.512)</a:t>
            </a:r>
          </a:p>
          <a:p>
            <a:r>
              <a:rPr lang="de-DE" dirty="0"/>
              <a:t>Media Session Handler (UE) and 5GMS AF (see TS 26.501, TS 26.512)</a:t>
            </a:r>
          </a:p>
          <a:p>
            <a:pPr lvl="1"/>
            <a:r>
              <a:rPr lang="en-US" dirty="0"/>
              <a:t>Consumption Reporting</a:t>
            </a:r>
          </a:p>
          <a:p>
            <a:pPr lvl="1"/>
            <a:r>
              <a:rPr lang="en-US" dirty="0"/>
              <a:t>Metrics Reporting</a:t>
            </a:r>
          </a:p>
          <a:p>
            <a:pPr lvl="1"/>
            <a:r>
              <a:rPr lang="en-US" dirty="0"/>
              <a:t>Dynamic Policies</a:t>
            </a:r>
            <a:endParaRPr lang="de-DE" dirty="0"/>
          </a:p>
          <a:p>
            <a:r>
              <a:rPr lang="de-DE" dirty="0"/>
              <a:t>5G Broadcast Receiver (UE)</a:t>
            </a:r>
          </a:p>
          <a:p>
            <a:r>
              <a:rPr lang="de-DE" dirty="0"/>
              <a:t>Edge-enabling client (UE) and Edge Application Server</a:t>
            </a:r>
          </a:p>
          <a:p>
            <a:endParaRPr lang="en-US" dirty="0"/>
          </a:p>
        </p:txBody>
      </p:sp>
      <p:sp>
        <p:nvSpPr>
          <p:cNvPr id="5" name="Subtitle 4">
            <a:extLst>
              <a:ext uri="{FF2B5EF4-FFF2-40B4-BE49-F238E27FC236}">
                <a16:creationId xmlns:a16="http://schemas.microsoft.com/office/drawing/2014/main" id="{454DC4F0-15E2-234E-D1D6-B2C20837054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60263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258352F-C4E9-D9D4-2011-621C3E6507A4}"/>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D1FB5483-2CC6-CDE6-5730-122CE25D97B7}"/>
              </a:ext>
            </a:extLst>
          </p:cNvPr>
          <p:cNvSpPr>
            <a:spLocks noGrp="1"/>
          </p:cNvSpPr>
          <p:nvPr>
            <p:ph type="title"/>
          </p:nvPr>
        </p:nvSpPr>
        <p:spPr>
          <a:xfrm>
            <a:off x="495300" y="642644"/>
            <a:ext cx="11187112" cy="361959"/>
          </a:xfrm>
        </p:spPr>
        <p:txBody>
          <a:bodyPr/>
          <a:lstStyle/>
          <a:p>
            <a:r>
              <a:rPr lang="de-DE" dirty="0"/>
              <a:t>Launching a dedicated 5G System function on device</a:t>
            </a:r>
            <a:endParaRPr lang="en-US" dirty="0"/>
          </a:p>
        </p:txBody>
      </p:sp>
      <p:sp>
        <p:nvSpPr>
          <p:cNvPr id="5" name="Subtitle 4">
            <a:extLst>
              <a:ext uri="{FF2B5EF4-FFF2-40B4-BE49-F238E27FC236}">
                <a16:creationId xmlns:a16="http://schemas.microsoft.com/office/drawing/2014/main" id="{4690DD04-D6A2-48E7-3F52-31D4BAD8ADB7}"/>
              </a:ext>
            </a:extLst>
          </p:cNvPr>
          <p:cNvSpPr>
            <a:spLocks noGrp="1"/>
          </p:cNvSpPr>
          <p:nvPr>
            <p:ph type="subTitle" idx="1"/>
          </p:nvPr>
        </p:nvSpPr>
        <p:spPr/>
        <p:txBody>
          <a:bodyPr/>
          <a:lstStyle/>
          <a:p>
            <a:r>
              <a:rPr lang="de-DE" dirty="0"/>
              <a:t>Unclear how this can happen consistently </a:t>
            </a:r>
            <a:endParaRPr lang="en-US" dirty="0"/>
          </a:p>
        </p:txBody>
      </p:sp>
      <p:graphicFrame>
        <p:nvGraphicFramePr>
          <p:cNvPr id="7" name="Object 6">
            <a:extLst>
              <a:ext uri="{FF2B5EF4-FFF2-40B4-BE49-F238E27FC236}">
                <a16:creationId xmlns:a16="http://schemas.microsoft.com/office/drawing/2014/main" id="{B52693EB-C15C-433A-16CE-56309DAA7715}"/>
              </a:ext>
            </a:extLst>
          </p:cNvPr>
          <p:cNvGraphicFramePr>
            <a:graphicFrameLocks noChangeAspect="1"/>
          </p:cNvGraphicFramePr>
          <p:nvPr/>
        </p:nvGraphicFramePr>
        <p:xfrm>
          <a:off x="494189" y="1697873"/>
          <a:ext cx="10287000" cy="4191000"/>
        </p:xfrm>
        <a:graphic>
          <a:graphicData uri="http://schemas.openxmlformats.org/presentationml/2006/ole">
            <mc:AlternateContent xmlns:mc="http://schemas.openxmlformats.org/markup-compatibility/2006">
              <mc:Choice xmlns:v="urn:schemas-microsoft-com:vml" Requires="v">
                <p:oleObj name="Signalling Chart" r:id="rId2" imgW="10287000" imgH="4191120" progId="Mscgen.Chart">
                  <p:embed/>
                </p:oleObj>
              </mc:Choice>
              <mc:Fallback>
                <p:oleObj name="Signalling Chart" r:id="rId2" imgW="10287000" imgH="4191120" progId="Mscgen.Chart">
                  <p:embed/>
                  <p:pic>
                    <p:nvPicPr>
                      <p:cNvPr id="7" name="Object 6">
                        <a:extLst>
                          <a:ext uri="{FF2B5EF4-FFF2-40B4-BE49-F238E27FC236}">
                            <a16:creationId xmlns:a16="http://schemas.microsoft.com/office/drawing/2014/main" id="{B52693EB-C15C-433A-16CE-56309DAA7715}"/>
                          </a:ext>
                        </a:extLst>
                      </p:cNvPr>
                      <p:cNvPicPr/>
                      <p:nvPr/>
                    </p:nvPicPr>
                    <p:blipFill>
                      <a:blip r:embed="rId3"/>
                      <a:stretch>
                        <a:fillRect/>
                      </a:stretch>
                    </p:blipFill>
                    <p:spPr>
                      <a:xfrm>
                        <a:off x="494189" y="1697873"/>
                        <a:ext cx="10287000" cy="4191000"/>
                      </a:xfrm>
                      <a:prstGeom prst="rect">
                        <a:avLst/>
                      </a:prstGeom>
                    </p:spPr>
                  </p:pic>
                </p:oleObj>
              </mc:Fallback>
            </mc:AlternateContent>
          </a:graphicData>
        </a:graphic>
      </p:graphicFrame>
    </p:spTree>
    <p:extLst>
      <p:ext uri="{BB962C8B-B14F-4D97-AF65-F5344CB8AC3E}">
        <p14:creationId xmlns:p14="http://schemas.microsoft.com/office/powerpoint/2010/main" val="2045660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43CFBE9-F079-C5CA-D14A-BB0F14B417D3}"/>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2BFC329B-7C7A-AD80-22E2-5CC11D9CE6C6}"/>
              </a:ext>
            </a:extLst>
          </p:cNvPr>
          <p:cNvSpPr>
            <a:spLocks noGrp="1"/>
          </p:cNvSpPr>
          <p:nvPr>
            <p:ph type="title"/>
          </p:nvPr>
        </p:nvSpPr>
        <p:spPr>
          <a:xfrm>
            <a:off x="495300" y="642644"/>
            <a:ext cx="11187112" cy="361959"/>
          </a:xfrm>
        </p:spPr>
        <p:txBody>
          <a:bodyPr/>
          <a:lstStyle/>
          <a:p>
            <a:r>
              <a:rPr lang="de-DE"/>
              <a:t>Problem Statement and Options</a:t>
            </a:r>
            <a:endParaRPr lang="en-US"/>
          </a:p>
        </p:txBody>
      </p:sp>
      <p:sp>
        <p:nvSpPr>
          <p:cNvPr id="4" name="Content Placeholder 3">
            <a:extLst>
              <a:ext uri="{FF2B5EF4-FFF2-40B4-BE49-F238E27FC236}">
                <a16:creationId xmlns:a16="http://schemas.microsoft.com/office/drawing/2014/main" id="{68FA542A-D210-A3A5-52AB-8E67F8237D9C}"/>
              </a:ext>
            </a:extLst>
          </p:cNvPr>
          <p:cNvSpPr>
            <a:spLocks noGrp="1"/>
          </p:cNvSpPr>
          <p:nvPr>
            <p:ph sz="quarter" idx="14"/>
          </p:nvPr>
        </p:nvSpPr>
        <p:spPr/>
        <p:txBody>
          <a:bodyPr/>
          <a:lstStyle/>
          <a:p>
            <a:r>
              <a:rPr lang="en-US" dirty="0"/>
              <a:t>Option 1: An API is created to the device function and the application initializes the function through these APIs – this is for example what TS 26.347 assumes</a:t>
            </a:r>
          </a:p>
          <a:p>
            <a:pPr lvl="1"/>
            <a:r>
              <a:rPr lang="en-US" dirty="0"/>
              <a:t>Problem: the application on the device needs to have specific provisioning to establish this function</a:t>
            </a:r>
          </a:p>
          <a:p>
            <a:pPr lvl="1"/>
            <a:r>
              <a:rPr lang="en-US" dirty="0"/>
              <a:t>Unlikely to be broadly available </a:t>
            </a:r>
          </a:p>
          <a:p>
            <a:r>
              <a:rPr lang="en-US" dirty="0"/>
              <a:t>Option 2: Using non http-URL as an Entry Point that resolves the link by specific handling</a:t>
            </a:r>
          </a:p>
          <a:p>
            <a:pPr lvl="1"/>
            <a:r>
              <a:rPr lang="en-US" dirty="0"/>
              <a:t>This option is for example done for MBMS User services in TS 26.347</a:t>
            </a:r>
          </a:p>
          <a:p>
            <a:pPr lvl="1"/>
            <a:r>
              <a:rPr lang="en-US" dirty="0"/>
              <a:t>The URL contains sufficient information to access service</a:t>
            </a:r>
          </a:p>
          <a:p>
            <a:pPr lvl="1"/>
            <a:r>
              <a:rPr lang="en-US" dirty="0"/>
              <a:t>However, the problem here is that the URL is not automatically handled by the HLOS (e.g. Android) or browser </a:t>
            </a:r>
          </a:p>
          <a:p>
            <a:r>
              <a:rPr lang="en-US" dirty="0"/>
              <a:t>Option 3: Using a http/https-URL as an Entry Point that triggers some specific actions</a:t>
            </a:r>
          </a:p>
          <a:p>
            <a:pPr lvl="1"/>
            <a:r>
              <a:rPr lang="en-US" dirty="0"/>
              <a:t>This allows that the service can be accessed by the user “clicking” or by attaching it to some portal and on.</a:t>
            </a:r>
          </a:p>
          <a:p>
            <a:pPr lvl="1"/>
            <a:r>
              <a:rPr lang="en-US" dirty="0"/>
              <a:t>If Android for example sees a text message that has a URL, it gets interactive</a:t>
            </a:r>
          </a:p>
          <a:p>
            <a:pPr lvl="1"/>
            <a:r>
              <a:rPr lang="en-US" dirty="0"/>
              <a:t>Once you have executed this click, the service bootstraps by setting up the appropriate 3GPP functions and connects to the network</a:t>
            </a:r>
          </a:p>
          <a:p>
            <a:r>
              <a:rPr lang="en-US" dirty="0"/>
              <a:t>How can option 3 (and possibly option 2 to some extent) be executed and implemented</a:t>
            </a:r>
          </a:p>
        </p:txBody>
      </p:sp>
      <p:sp>
        <p:nvSpPr>
          <p:cNvPr id="5" name="Subtitle 4">
            <a:extLst>
              <a:ext uri="{FF2B5EF4-FFF2-40B4-BE49-F238E27FC236}">
                <a16:creationId xmlns:a16="http://schemas.microsoft.com/office/drawing/2014/main" id="{92C138A7-BBE8-F312-B55A-E4758AC8B51A}"/>
              </a:ext>
            </a:extLst>
          </p:cNvPr>
          <p:cNvSpPr>
            <a:spLocks noGrp="1"/>
          </p:cNvSpPr>
          <p:nvPr>
            <p:ph type="subTitle" idx="1"/>
          </p:nvPr>
        </p:nvSpPr>
        <p:spPr/>
        <p:txBody>
          <a:bodyPr/>
          <a:lstStyle/>
          <a:p>
            <a:r>
              <a:rPr lang="de-DE" dirty="0"/>
              <a:t>How does the third-party application wake up the supporting dedicated 5GS function</a:t>
            </a:r>
            <a:endParaRPr lang="en-US" dirty="0"/>
          </a:p>
        </p:txBody>
      </p:sp>
    </p:spTree>
    <p:extLst>
      <p:ext uri="{BB962C8B-B14F-4D97-AF65-F5344CB8AC3E}">
        <p14:creationId xmlns:p14="http://schemas.microsoft.com/office/powerpoint/2010/main" val="317324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QC_Public_Template-May2022_v05</Template>
  <TotalTime>489</TotalTime>
  <Words>3360</Words>
  <Application>Microsoft Office PowerPoint</Application>
  <PresentationFormat>Widescreen</PresentationFormat>
  <Paragraphs>333</Paragraphs>
  <Slides>30</Slides>
  <Notes>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1" baseType="lpstr">
      <vt:lpstr>Arial</vt:lpstr>
      <vt:lpstr>Calibri</vt:lpstr>
      <vt:lpstr>Century Gothic</vt:lpstr>
      <vt:lpstr>Consolas</vt:lpstr>
      <vt:lpstr>Courier New</vt:lpstr>
      <vt:lpstr>Microsoft Sans Serif</vt:lpstr>
      <vt:lpstr>Qualcomm Next Thin</vt:lpstr>
      <vt:lpstr>Roboto</vt:lpstr>
      <vt:lpstr>Times New Roman</vt:lpstr>
      <vt:lpstr>Qualcomm Corporate Public Template - May2022</vt:lpstr>
      <vt:lpstr>Signalling Chart</vt:lpstr>
      <vt:lpstr>3GPP Service URLs</vt:lpstr>
      <vt:lpstr>Baseline – Third-party Service Over-the Top</vt:lpstr>
      <vt:lpstr>Automatic Launch of UE apps: Android App Links</vt:lpstr>
      <vt:lpstr>Call Flow (1)</vt:lpstr>
      <vt:lpstr>Background</vt:lpstr>
      <vt:lpstr>Availability of 5G System functions</vt:lpstr>
      <vt:lpstr>Examples for dedicated UE/network functions</vt:lpstr>
      <vt:lpstr>Launching a dedicated 5G System function on device</vt:lpstr>
      <vt:lpstr>Problem Statement and Options</vt:lpstr>
      <vt:lpstr>Progressing Option 3</vt:lpstr>
      <vt:lpstr>Proposal: 3GPP Service and URL Handler</vt:lpstr>
      <vt:lpstr>Basic principles – three different cases</vt:lpstr>
      <vt:lpstr>1: 3GPP Service and URL Handler – Network-only solution</vt:lpstr>
      <vt:lpstr>Call flow network only solution</vt:lpstr>
      <vt:lpstr>2: 3GPP Service and URL Handler – Device only resolution</vt:lpstr>
      <vt:lpstr>Call flow UE only solution</vt:lpstr>
      <vt:lpstr>3: 3GPP Service and URL Handler - Device + Network resolution</vt:lpstr>
      <vt:lpstr>Call flow UE + Network resolution</vt:lpstr>
      <vt:lpstr>Potential Solution for Services: 3gpp-service URLs</vt:lpstr>
      <vt:lpstr>Set of actions and call flow</vt:lpstr>
      <vt:lpstr>Pros</vt:lpstr>
      <vt:lpstr>Potential other solutions</vt:lpstr>
      <vt:lpstr>DNS Resolution</vt:lpstr>
      <vt:lpstr>DNS resolution</vt:lpstr>
      <vt:lpstr>Specific case: MBMS-ROM Service + CMAS-based launch of service</vt:lpstr>
      <vt:lpstr>Usage of the proposed system</vt:lpstr>
      <vt:lpstr>Basic system – Emergency notifications</vt:lpstr>
      <vt:lpstr>Other potential questions and extensions</vt:lpstr>
      <vt:lpstr>Conclusions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Thomas Stockhammer</dc:creator>
  <cp:lastModifiedBy>Thomas Stockhammer</cp:lastModifiedBy>
  <cp:revision>3</cp:revision>
  <dcterms:created xsi:type="dcterms:W3CDTF">2022-11-07T13:35:27Z</dcterms:created>
  <dcterms:modified xsi:type="dcterms:W3CDTF">2022-11-07T21:44:57Z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