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>
        <p:scale>
          <a:sx n="106" d="100"/>
          <a:sy n="106" d="100"/>
        </p:scale>
        <p:origin x="6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3DDB1A-5691-9778-7995-1520030C5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F6649A-F666-C40C-C58D-D530A8C2B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3D289-F619-F565-8CDE-C920ACB4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23DC88-3DD5-9F5B-839E-A74D6BFA9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9A6A17-8E19-7650-C79B-2ABF768A9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3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B97FB-9D7F-57EE-26DD-FD9494F4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6BFFE6-BC3C-4D50-D05E-61A1CE1C8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7F3679-1BF5-89AE-FE95-54E8C81F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FB9B52-4830-A1BA-23CA-90AAD87D1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9E7677-4B47-F492-1B7B-9FDBF4DDA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7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7D50A1-1187-3476-141E-E4B78F1B06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FE4EF6-6544-DFDE-4820-ED12817A6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06CB78-87A1-4920-230A-AE659EDB7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BA8741-0A98-0FBF-E39C-CEFBA743E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52D708-F1B5-B006-E27C-9EA42A8A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1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0417DA-09D1-1FC4-2BD8-D85E290C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90B54C-E7C4-1903-D778-16CA75594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0B0AF7-2CF0-E45B-5F36-B33C3549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151DF4-6AF9-7F90-62E4-6D3404C7A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F991E2-FAD6-5498-761E-3A6E5BDBE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40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37604C-C6D0-E0A8-BD2D-4985E782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E318EE-B22C-A0D1-7F75-E0A29912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658A99-C2FE-5930-4DA5-45931FB9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D7C866-5476-0861-313A-585B9973B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8DD23C-773D-5E30-70DA-289D18934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6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B0E428-D1D7-E3D5-A009-A1A5C22FE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B44B96-8052-BA86-1217-C3CF11C7A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F308CE-49B6-B28E-760E-973070822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4F96B5-5F4E-317C-994D-CF6056AE3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970CCB-4B02-8B25-ED22-0BFC865C3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2E0039-DB34-42D4-BD4E-04217E017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9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34DF6-A77C-2DE0-82D5-89EB1700D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9EBF03-BF8F-0D31-C789-E0303E703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04713E-0604-2551-C91F-D5E3071B1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DB5347-7BA0-DC8E-BEC4-DF5B13402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94AC9CC-704E-C6CA-EF93-75F0E3DE4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6BE9F2B-839B-0E0C-306E-934F33AB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53563C2-F2D3-5632-204E-843168D32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D828B5-9DD7-8712-C4EF-25BFB61FE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8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3FDF91-9C41-AC26-237C-C166F4B6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69D67A-BB74-6DD5-58F0-559F736E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2DFA23-5C3E-6E70-712F-4FA78CBD3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3D576E-D2C2-6342-3EEB-65023C7D7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83453E-D41B-2FB8-7AA6-24A7075D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3E2C2E-A4A2-F801-6A08-0131F1F18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B6D035-5AF4-F837-731C-C3FE937E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90A5E-8BB5-FB09-9FF7-F7D6EC6FE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E21AE6-D7A2-803B-1CA0-D19ACE48B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F8FBB6-4FC4-128E-D894-E3B93ED61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CC5651-12A5-ACFA-B65C-8BF957F60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37F493-F6AC-5F56-DBE1-B2F2D2B52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0A02EC-7E10-F012-6CBC-8A7E9532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EDA6B-F329-23E2-261B-07D1BCB10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194EFBC-7A46-D541-985D-AA41F2E19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6F00C0-C64F-4129-B1C3-33B39F7D7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EB14FE-ABE6-368E-8EED-BB2C9D8C4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408A8D-7760-F807-7E74-6711F39B0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9C98FA-435A-B696-F69A-DA7D760D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7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BFC693-CECB-6C86-4B85-59048D0B4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FA301A-E9E3-8077-1A44-1DDFE0BA7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023B11-570A-0F25-08D3-8BB980363E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143B5-03F8-3047-B3C4-D84DF37381A9}" type="datetimeFigureOut">
              <a:rPr lang="en-US" smtClean="0"/>
              <a:t>5/20/22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5832BD-7099-4AE8-EDDB-3C4A5E8FF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CA684C-E050-DDC4-9105-4E3D5BC88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9EC2A-19F2-FC4C-ADD6-BC526F45A6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7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D5CD9-1F79-990F-39F9-63836CCD8F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SA4 e-meetings</a:t>
            </a:r>
            <a:br>
              <a:rPr lang="en-US" dirty="0"/>
            </a:br>
            <a:r>
              <a:rPr lang="en-US" dirty="0"/>
              <a:t>time zones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49DE52-9254-01ED-FEF7-8BBD484CE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3886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Gilles Teniou – 3GPP SA4 Vice Chair</a:t>
            </a:r>
          </a:p>
        </p:txBody>
      </p:sp>
    </p:spTree>
    <p:extLst>
      <p:ext uri="{BB962C8B-B14F-4D97-AF65-F5344CB8AC3E}">
        <p14:creationId xmlns:p14="http://schemas.microsoft.com/office/powerpoint/2010/main" val="3864889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2615-F465-A5FB-4FCD-6F4BA8B1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08478-14AA-D36F-CCC5-B0ED881B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80"/>
            <a:ext cx="10363200" cy="47367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At the beginning of e-meetings, SA4 started to rely on the Central Europe Time, same as all other 3GPP WGs and plenaries 3GPP e-meetings.</a:t>
            </a:r>
          </a:p>
          <a:p>
            <a:r>
              <a:rPr lang="en-US" dirty="0"/>
              <a:t>Then SA4 identified that the inconvenience of joining the online sessions very early or very late was not fairly spread among the delegates.</a:t>
            </a:r>
          </a:p>
          <a:p>
            <a:r>
              <a:rPr lang="en-US" dirty="0"/>
              <a:t>Therefore, SA4 agreed to recognize the active participation of delegates from Europe, Asia and US West coast and implement a rotation between preferred time zones for Europe (CET/CEST), Asia (JST/KST) and US West coast (PST/PDT:PT).</a:t>
            </a:r>
          </a:p>
          <a:p>
            <a:r>
              <a:rPr lang="en-US" dirty="0"/>
              <a:t> The issue reported recently is the significant inconvenience for delegates based in US East coast time zone who have middle-of-the-night sessions when KST is selected (as in SA4#119e).</a:t>
            </a:r>
          </a:p>
          <a:p>
            <a:r>
              <a:rPr lang="en-US" dirty="0"/>
              <a:t>Consequently, a 4</a:t>
            </a:r>
            <a:r>
              <a:rPr lang="en-US" baseline="30000" dirty="0"/>
              <a:t>th</a:t>
            </a:r>
            <a:r>
              <a:rPr lang="en-US" dirty="0"/>
              <a:t> time-zone, US East coast (ET) has been requested to be considered when planning future e-meetings.</a:t>
            </a:r>
          </a:p>
        </p:txBody>
      </p:sp>
    </p:spTree>
    <p:extLst>
      <p:ext uri="{BB962C8B-B14F-4D97-AF65-F5344CB8AC3E}">
        <p14:creationId xmlns:p14="http://schemas.microsoft.com/office/powerpoint/2010/main" val="3469944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2615-F465-A5FB-4FCD-6F4BA8B1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08478-14AA-D36F-CCC5-B0ED881B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80"/>
            <a:ext cx="6362700" cy="4736783"/>
          </a:xfrm>
        </p:spPr>
        <p:txBody>
          <a:bodyPr>
            <a:normAutofit fontScale="62500" lnSpcReduction="20000"/>
          </a:bodyPr>
          <a:lstStyle/>
          <a:p>
            <a:r>
              <a:rPr lang="en-US" b="1" u="sng" dirty="0"/>
              <a:t>Option 1: Always select CET/CEST</a:t>
            </a:r>
            <a:endParaRPr lang="en-US" dirty="0"/>
          </a:p>
          <a:p>
            <a:pPr lvl="1"/>
            <a:r>
              <a:rPr lang="en-US" dirty="0"/>
              <a:t>This is the default configuration used by other Working groups and plenaries</a:t>
            </a:r>
          </a:p>
          <a:p>
            <a:pPr lvl="1"/>
            <a:r>
              <a:rPr lang="en-US" dirty="0"/>
              <a:t>It avoids middle of the night session for everyone</a:t>
            </a:r>
          </a:p>
          <a:p>
            <a:pPr lvl="1"/>
            <a:r>
              <a:rPr lang="en-US" dirty="0"/>
              <a:t>It puts some continuous inconvenience on PT (early morning)</a:t>
            </a:r>
          </a:p>
          <a:p>
            <a:pPr lvl="1"/>
            <a:r>
              <a:rPr lang="en-US" dirty="0"/>
              <a:t>It put some continuous inconvenience on KST (late evening)</a:t>
            </a:r>
          </a:p>
          <a:p>
            <a:r>
              <a:rPr lang="en-US" b="1" u="sng" dirty="0"/>
              <a:t>Option 2: keep the 3 time-zones rotation (CET/ PT / KST)</a:t>
            </a:r>
          </a:p>
          <a:p>
            <a:pPr lvl="1"/>
            <a:r>
              <a:rPr lang="en-US" dirty="0"/>
              <a:t>It shares the inconvenience of early morning/late evening session for CET / PT / KST</a:t>
            </a:r>
          </a:p>
          <a:p>
            <a:pPr lvl="1"/>
            <a:r>
              <a:rPr lang="en-US" dirty="0"/>
              <a:t>KST time-zone is middle-of-the-night for ET</a:t>
            </a:r>
          </a:p>
          <a:p>
            <a:r>
              <a:rPr lang="en-US" b="1" u="sng" dirty="0"/>
              <a:t>Option 3: Rotate with  4 time-zones including ET (CET / PT / KST / ET)</a:t>
            </a:r>
          </a:p>
          <a:p>
            <a:pPr lvl="1"/>
            <a:r>
              <a:rPr lang="en-US" dirty="0"/>
              <a:t>It share the inconvenience of early morning/late evening session for CET / PT / KST</a:t>
            </a:r>
          </a:p>
          <a:p>
            <a:pPr lvl="1"/>
            <a:r>
              <a:rPr lang="en-US" dirty="0"/>
              <a:t>KST time-zone is middle-of-the-night for ET</a:t>
            </a:r>
          </a:p>
          <a:p>
            <a:pPr lvl="1"/>
            <a:r>
              <a:rPr lang="en-US" dirty="0"/>
              <a:t>ET time-zone is middle-of-the-night for KST</a:t>
            </a:r>
          </a:p>
          <a:p>
            <a:r>
              <a:rPr lang="en-US" b="1" u="sng" dirty="0"/>
              <a:t>Option 4: Limit the rotation to CET and PT</a:t>
            </a:r>
          </a:p>
          <a:p>
            <a:pPr lvl="1"/>
            <a:r>
              <a:rPr lang="en-US" dirty="0"/>
              <a:t>It avoids any middle-of-night session for CET / PT / KST / ET</a:t>
            </a:r>
          </a:p>
          <a:p>
            <a:pPr lvl="1"/>
            <a:r>
              <a:rPr lang="en-US" dirty="0"/>
              <a:t>It puts some continuous inconvenience on KST (either early morning or late evening)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0F07192-BEDA-2335-E833-2796411C4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82901"/>
              </p:ext>
            </p:extLst>
          </p:nvPr>
        </p:nvGraphicFramePr>
        <p:xfrm>
          <a:off x="7875362" y="117038"/>
          <a:ext cx="3478438" cy="6515362"/>
        </p:xfrm>
        <a:graphic>
          <a:graphicData uri="http://schemas.openxmlformats.org/drawingml/2006/table">
            <a:tbl>
              <a:tblPr/>
              <a:tblGrid>
                <a:gridCol w="1048723">
                  <a:extLst>
                    <a:ext uri="{9D8B030D-6E8A-4147-A177-3AD203B41FA5}">
                      <a16:colId xmlns:a16="http://schemas.microsoft.com/office/drawing/2014/main" val="3199349536"/>
                    </a:ext>
                  </a:extLst>
                </a:gridCol>
                <a:gridCol w="809905">
                  <a:extLst>
                    <a:ext uri="{9D8B030D-6E8A-4147-A177-3AD203B41FA5}">
                      <a16:colId xmlns:a16="http://schemas.microsoft.com/office/drawing/2014/main" val="3190126329"/>
                    </a:ext>
                  </a:extLst>
                </a:gridCol>
                <a:gridCol w="809905">
                  <a:extLst>
                    <a:ext uri="{9D8B030D-6E8A-4147-A177-3AD203B41FA5}">
                      <a16:colId xmlns:a16="http://schemas.microsoft.com/office/drawing/2014/main" val="4248493240"/>
                    </a:ext>
                  </a:extLst>
                </a:gridCol>
                <a:gridCol w="809905">
                  <a:extLst>
                    <a:ext uri="{9D8B030D-6E8A-4147-A177-3AD203B41FA5}">
                      <a16:colId xmlns:a16="http://schemas.microsoft.com/office/drawing/2014/main" val="4087712348"/>
                    </a:ext>
                  </a:extLst>
                </a:gridCol>
              </a:tblGrid>
              <a:tr h="221242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CEST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KST</a:t>
                      </a:r>
                      <a:endParaRPr lang="fr-FR" sz="10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200" marR="26200" marT="13100" marB="13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112628"/>
                  </a:ext>
                </a:extLst>
              </a:tr>
              <a:tr h="65499">
                <a:tc>
                  <a:txBody>
                    <a:bodyPr/>
                    <a:lstStyle/>
                    <a:p>
                      <a:r>
                        <a:rPr lang="fr-FR" sz="7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7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7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7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7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041252"/>
                  </a:ext>
                </a:extLst>
              </a:tr>
              <a:tr h="76416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53300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910360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01400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57191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911010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20227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70946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27790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3084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67011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50520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6944763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01956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991217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843705"/>
                  </a:ext>
                </a:extLst>
              </a:tr>
              <a:tr h="6913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734611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28017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845731"/>
                  </a:ext>
                </a:extLst>
              </a:tr>
              <a:tr h="6913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8570"/>
                  </a:ext>
                </a:extLst>
              </a:tr>
              <a:tr h="6913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108804"/>
                  </a:ext>
                </a:extLst>
              </a:tr>
              <a:tr h="6913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823577"/>
                  </a:ext>
                </a:extLst>
              </a:tr>
              <a:tr h="6913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69912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119108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05548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879884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94519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711103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980549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090181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763045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26825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4707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659595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74565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202427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428875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898217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438315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06083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383124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750210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850678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773891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94080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82681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646404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96186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54289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62239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327116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083450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28454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807787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954923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105912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428334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09:00:00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66001"/>
                  </a:ext>
                </a:extLst>
              </a:tr>
              <a:tr h="70048"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20:30:00</a:t>
                      </a:r>
                      <a:endParaRPr lang="fr-FR" sz="7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7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09:30:00</a:t>
                      </a:r>
                      <a:endParaRPr lang="fr-FR" sz="7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36" marR="127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94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09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2615-F465-A5FB-4FCD-6F4BA8B1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Reconsidering the current time zone rotation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08478-14AA-D36F-CCC5-B0ED881B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80"/>
            <a:ext cx="10363200" cy="47367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During SA4#119-e plenaries it was suggest to conduct a survey (not a vote!) to collect preferences with regards to different configurations.</a:t>
            </a:r>
          </a:p>
          <a:p>
            <a:r>
              <a:rPr lang="en-US" dirty="0"/>
              <a:t>This request for preference </a:t>
            </a:r>
            <a:r>
              <a:rPr lang="en-US" b="1" dirty="0"/>
              <a:t>does</a:t>
            </a:r>
            <a:r>
              <a:rPr lang="en-US" dirty="0"/>
              <a:t> address: </a:t>
            </a:r>
          </a:p>
          <a:p>
            <a:pPr lvl="1"/>
            <a:r>
              <a:rPr lang="en-US" dirty="0"/>
              <a:t>SA4 plenaries,</a:t>
            </a:r>
          </a:p>
          <a:p>
            <a:pPr lvl="1"/>
            <a:r>
              <a:rPr lang="en-US" dirty="0"/>
              <a:t>MBS/RTC/Video SWG sessions.</a:t>
            </a:r>
          </a:p>
          <a:p>
            <a:r>
              <a:rPr lang="en-US" dirty="0"/>
              <a:t>This request for preference  </a:t>
            </a:r>
            <a:r>
              <a:rPr lang="en-US" b="1" dirty="0"/>
              <a:t>does not</a:t>
            </a:r>
            <a:r>
              <a:rPr lang="en-US" dirty="0"/>
              <a:t> address:</a:t>
            </a:r>
          </a:p>
          <a:p>
            <a:pPr lvl="1"/>
            <a:r>
              <a:rPr lang="en-US" dirty="0"/>
              <a:t>the Audio SWG for which there is already an agreement to keep CET.</a:t>
            </a:r>
          </a:p>
          <a:p>
            <a:pPr lvl="1"/>
            <a:r>
              <a:rPr lang="en-US" dirty="0" err="1"/>
              <a:t>Ad’hoc</a:t>
            </a:r>
            <a:r>
              <a:rPr lang="en-US" dirty="0"/>
              <a:t> group calls between SA4 meetings</a:t>
            </a:r>
          </a:p>
          <a:p>
            <a:pPr lvl="1"/>
            <a:r>
              <a:rPr lang="en-US" dirty="0"/>
              <a:t>Offline sessions</a:t>
            </a:r>
          </a:p>
          <a:p>
            <a:r>
              <a:rPr lang="en-US" dirty="0"/>
              <a:t>NOTE:</a:t>
            </a:r>
          </a:p>
          <a:p>
            <a:pPr lvl="1"/>
            <a:r>
              <a:rPr lang="en-US" dirty="0"/>
              <a:t>Consequently to the recent merge of EVS and SQ SWGs into the Audio SWG, it has been requested to consider such rotation for the Audio SWG.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502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2615-F465-A5FB-4FCD-6F4BA8B1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results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08478-14AA-D36F-CCC5-B0ED881B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180"/>
            <a:ext cx="10363200" cy="473678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Thanks to 19 companies who provided feedback.</a:t>
            </a:r>
          </a:p>
          <a:p>
            <a:r>
              <a:rPr lang="en-US" dirty="0"/>
              <a:t>A few of the respondents also added comments.</a:t>
            </a:r>
          </a:p>
          <a:p>
            <a:pPr lvl="1"/>
            <a:r>
              <a:rPr lang="en-US" dirty="0"/>
              <a:t>The company preference should be weighted by the number of delegates participating (1 to 12). The preferences may also differ within colleagues.</a:t>
            </a:r>
          </a:p>
          <a:p>
            <a:pPr lvl="1"/>
            <a:r>
              <a:rPr lang="en-US" dirty="0"/>
              <a:t>Sharing the pain is ok but waking up between 1am and 5am is really hard, particularly during long e-meetings </a:t>
            </a:r>
          </a:p>
          <a:p>
            <a:pPr lvl="1"/>
            <a:r>
              <a:rPr lang="en-US" dirty="0"/>
              <a:t>we should base the schedule planning on the worst time slots, not on the somewhat arbitrary "afternoon sweet spots"</a:t>
            </a:r>
          </a:p>
          <a:p>
            <a:pPr lvl="1"/>
            <a:r>
              <a:rPr lang="en-US" dirty="0"/>
              <a:t>having meeting in the middle of the night for more than a week, including weekend is much more inconvenient that waking up at 5:00am for few days</a:t>
            </a:r>
          </a:p>
          <a:p>
            <a:pPr lvl="1"/>
            <a:r>
              <a:rPr lang="en-US" dirty="0"/>
              <a:t>Please avoid 1:30am-5am period for everyone.</a:t>
            </a:r>
          </a:p>
          <a:p>
            <a:pPr lvl="1"/>
            <a:r>
              <a:rPr lang="en-US" dirty="0"/>
              <a:t>2200h-2300h CEST is too early for KST/JST.(UTC+0900). delegates must wake up 0400h or earlier in order to check and reply to e-mails</a:t>
            </a:r>
          </a:p>
          <a:p>
            <a:pPr lvl="1"/>
            <a:r>
              <a:rPr lang="en-US" dirty="0"/>
              <a:t>If PT is considered, KST/JST needs to be taken into account.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8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2615-F465-A5FB-4FCD-6F4BA8B1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results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608478-14AA-D36F-CCC5-B0ED881B2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6" y="4203646"/>
            <a:ext cx="10515600" cy="24738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Option1 has a slight preference in the current state of the survey but goes against the spirit of sharing the pain.</a:t>
            </a:r>
          </a:p>
          <a:p>
            <a:r>
              <a:rPr lang="en-US" dirty="0"/>
              <a:t>Option2 and 3 are not supported and highlight the conflict between KST and ET</a:t>
            </a:r>
          </a:p>
          <a:p>
            <a:r>
              <a:rPr lang="en-US" dirty="0"/>
              <a:t>Option4 seems to be a good configuration under the condition that the exact schedule pays particular attention to the KST/JST time-zone (i.e. do not start too early)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As an SA4 Vice-chair I would like to recommend preparing the future e-meeting schedules following option 4 with particular care on JST/KST time zones. Open to any feedback.</a:t>
            </a:r>
          </a:p>
          <a:p>
            <a:endParaRPr lang="en-US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EABDAEB-77DD-8E17-0795-4D47458CE3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310979"/>
              </p:ext>
            </p:extLst>
          </p:nvPr>
        </p:nvGraphicFramePr>
        <p:xfrm>
          <a:off x="393032" y="1423019"/>
          <a:ext cx="8839200" cy="2667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921366913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514162115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633892336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1149815140"/>
                    </a:ext>
                  </a:extLst>
                </a:gridCol>
              </a:tblGrid>
              <a:tr h="4318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600" u="none" strike="noStrike" noProof="0" dirty="0">
                          <a:effectLst/>
                        </a:rPr>
                        <a:t>Answers per company</a:t>
                      </a:r>
                      <a:endParaRPr lang="en-US" sz="26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827207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u="none" strike="noStrike">
                          <a:effectLst/>
                        </a:rPr>
                        <a:t>Option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200" u="none" strike="noStrike">
                          <a:effectLst/>
                        </a:rPr>
                        <a:t>support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200" u="none" strike="noStrike">
                          <a:effectLst/>
                        </a:rPr>
                        <a:t>not ideal but ok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200" u="none" strike="noStrike" dirty="0">
                          <a:effectLst/>
                        </a:rPr>
                        <a:t>Objection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079058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u="none" strike="noStrike">
                          <a:effectLst/>
                        </a:rPr>
                        <a:t>1-      Always CET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11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 dirty="0">
                          <a:effectLst/>
                        </a:rPr>
                        <a:t>3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 dirty="0">
                          <a:effectLst/>
                        </a:rPr>
                        <a:t>4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5813903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u="none" strike="noStrike">
                          <a:effectLst/>
                        </a:rPr>
                        <a:t>2-      Rotate between CET / KST / PT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4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8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6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499069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u="none" strike="noStrike">
                          <a:effectLst/>
                        </a:rPr>
                        <a:t>3-      Rotate between CET / KST / PT / ET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0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12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7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23916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u="none" strike="noStrike">
                          <a:effectLst/>
                        </a:rPr>
                        <a:t>4-      Rotate between CET / PT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10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>
                          <a:effectLst/>
                        </a:rPr>
                        <a:t>2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200" u="none" strike="noStrike" dirty="0">
                          <a:effectLst/>
                        </a:rPr>
                        <a:t>6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4622444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8553F26C-A006-6D1C-EFE4-3BCD24B53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066377"/>
              </p:ext>
            </p:extLst>
          </p:nvPr>
        </p:nvGraphicFramePr>
        <p:xfrm>
          <a:off x="8069847" y="518294"/>
          <a:ext cx="37211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3131">
                  <a:extLst>
                    <a:ext uri="{9D8B030D-6E8A-4147-A177-3AD203B41FA5}">
                      <a16:colId xmlns:a16="http://schemas.microsoft.com/office/drawing/2014/main" val="2934703830"/>
                    </a:ext>
                  </a:extLst>
                </a:gridCol>
                <a:gridCol w="827969">
                  <a:extLst>
                    <a:ext uri="{9D8B030D-6E8A-4147-A177-3AD203B41FA5}">
                      <a16:colId xmlns:a16="http://schemas.microsoft.com/office/drawing/2014/main" val="151780408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2200" u="none" strike="noStrike">
                          <a:effectLst/>
                        </a:rPr>
                        <a:t>Number of responses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200" u="none" strike="noStrike" dirty="0">
                          <a:effectLst/>
                        </a:rPr>
                        <a:t>19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6937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647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1014</Words>
  <Application>Microsoft Macintosh PowerPoint</Application>
  <PresentationFormat>Grand écran</PresentationFormat>
  <Paragraphs>315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SA4 e-meetings time zones</vt:lpstr>
      <vt:lpstr>Introduction</vt:lpstr>
      <vt:lpstr>Options</vt:lpstr>
      <vt:lpstr>Reconsidering the current time zone rotation</vt:lpstr>
      <vt:lpstr>Survey results</vt:lpstr>
      <vt:lpstr>Survey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SA4 e-meetings time zones</dc:title>
  <dc:creator>Gilles</dc:creator>
  <cp:lastModifiedBy>Gilles</cp:lastModifiedBy>
  <cp:revision>1</cp:revision>
  <dcterms:created xsi:type="dcterms:W3CDTF">2022-05-20T06:20:40Z</dcterms:created>
  <dcterms:modified xsi:type="dcterms:W3CDTF">2022-05-20T07:50:41Z</dcterms:modified>
</cp:coreProperties>
</file>