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670" r:id="rId2"/>
    <p:sldId id="671" r:id="rId3"/>
    <p:sldId id="672" r:id="rId4"/>
    <p:sldId id="673" r:id="rId5"/>
    <p:sldId id="675" r:id="rId6"/>
    <p:sldId id="674" r:id="rId7"/>
    <p:sldId id="256" r:id="rId8"/>
    <p:sldId id="257" r:id="rId9"/>
    <p:sldId id="259" r:id="rId10"/>
    <p:sldId id="258" r:id="rId11"/>
    <p:sldId id="260" r:id="rId12"/>
    <p:sldId id="261" r:id="rId13"/>
    <p:sldId id="6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916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2726F6-F708-44B0-A2DD-CA07266E9BC1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409A1F-E1D4-4350-9902-5F2885AAAE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469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44812-8A9B-4623-87C2-8E60271A00F1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99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92D14-FD3F-4EBD-AF88-AC612344AD18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6634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92D14-FD3F-4EBD-AF88-AC612344AD18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0101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92D14-FD3F-4EBD-AF88-AC612344AD18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68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92D14-FD3F-4EBD-AF88-AC612344AD18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374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92D14-FD3F-4EBD-AF88-AC612344AD18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6547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92D14-FD3F-4EBD-AF88-AC612344AD18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38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92D14-FD3F-4EBD-AF88-AC612344AD18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1226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92D14-FD3F-4EBD-AF88-AC612344AD18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743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92D14-FD3F-4EBD-AF88-AC612344AD18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3283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92D14-FD3F-4EBD-AF88-AC612344AD18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136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92D14-FD3F-4EBD-AF88-AC612344AD18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5345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92D14-FD3F-4EBD-AF88-AC612344AD18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20DB4-AEC6-4FC7-98BE-1499A45A5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655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B8A5F7-882A-424A-B36F-D12D258346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On iRTCW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BB9D97B-2826-4D46-BFCE-37E9F1C31C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/>
              <a:t>April 2022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50272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E5CABA-0ECD-4FE9-912C-BA1E795C0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NTT’s idea</a:t>
            </a:r>
            <a:endParaRPr kumimoji="1" lang="ja-JP" altLang="en-US" dirty="0"/>
          </a:p>
        </p:txBody>
      </p:sp>
      <p:pic>
        <p:nvPicPr>
          <p:cNvPr id="1026" name="図 1">
            <a:extLst>
              <a:ext uri="{FF2B5EF4-FFF2-40B4-BE49-F238E27FC236}">
                <a16:creationId xmlns:a16="http://schemas.microsoft.com/office/drawing/2014/main" id="{B652AF85-BD15-4B11-B8CF-2C42A354EA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92009"/>
            <a:ext cx="9146628" cy="5394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5416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63F58E-6DB7-4C9F-B99E-2730C6721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26.501</a:t>
            </a:r>
            <a:endParaRPr kumimoji="1" lang="ja-JP" altLang="en-US" dirty="0"/>
          </a:p>
        </p:txBody>
      </p:sp>
      <p:pic>
        <p:nvPicPr>
          <p:cNvPr id="5" name="コンテンツ プレースホルダー 4" descr="ダイアグラム&#10;&#10;自動的に生成された説明">
            <a:extLst>
              <a:ext uri="{FF2B5EF4-FFF2-40B4-BE49-F238E27FC236}">
                <a16:creationId xmlns:a16="http://schemas.microsoft.com/office/drawing/2014/main" id="{5D96ED07-B8EE-482A-86FD-0B8425E692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752" y="1825625"/>
            <a:ext cx="7742495" cy="4351338"/>
          </a:xfrm>
        </p:spPr>
      </p:pic>
    </p:spTree>
    <p:extLst>
      <p:ext uri="{BB962C8B-B14F-4D97-AF65-F5344CB8AC3E}">
        <p14:creationId xmlns:p14="http://schemas.microsoft.com/office/powerpoint/2010/main" val="2704119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6FB7FD-B9F8-4BE3-A096-6C5CC43AE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コンテンツ プレースホルダー 4" descr="グラフィカル ユーザー インターフェイス, テキスト, アプリケーション, メール&#10;&#10;自動的に生成された説明">
            <a:extLst>
              <a:ext uri="{FF2B5EF4-FFF2-40B4-BE49-F238E27FC236}">
                <a16:creationId xmlns:a16="http://schemas.microsoft.com/office/drawing/2014/main" id="{196E56F6-D7E0-4C46-A750-BC735E5D23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3179878"/>
            <a:ext cx="7886700" cy="1642831"/>
          </a:xfrm>
        </p:spPr>
      </p:pic>
    </p:spTree>
    <p:extLst>
      <p:ext uri="{BB962C8B-B14F-4D97-AF65-F5344CB8AC3E}">
        <p14:creationId xmlns:p14="http://schemas.microsoft.com/office/powerpoint/2010/main" val="2389435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5516" y="188640"/>
            <a:ext cx="7253062" cy="944618"/>
          </a:xfrm>
        </p:spPr>
        <p:txBody>
          <a:bodyPr>
            <a:noAutofit/>
          </a:bodyPr>
          <a:lstStyle/>
          <a:p>
            <a:r>
              <a:rPr kumimoji="1"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Different Models between RTC Work Items</a:t>
            </a:r>
            <a:endParaRPr kumimoji="1" lang="ja-JP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675146" y="1483747"/>
            <a:ext cx="2151012" cy="923330"/>
          </a:xfrm>
          <a:prstGeom prst="rect">
            <a:avLst/>
          </a:prstGeom>
        </p:spPr>
        <p:txBody>
          <a:bodyPr vert="horz" wrap="square" lIns="0" tIns="45720" rIns="0" bIns="45720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2769" b="1" kern="1200" baseline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defRPr>
            </a:lvl1pPr>
          </a:lstStyle>
          <a:p>
            <a:pPr algn="ctr"/>
            <a:r>
              <a:rPr lang="en-US" altLang="ja-JP" sz="1800" dirty="0" err="1">
                <a:latin typeface="Arial" panose="020B0604020202020204" pitchFamily="34" charset="0"/>
                <a:cs typeface="Arial" panose="020B0604020202020204" pitchFamily="34" charset="0"/>
              </a:rPr>
              <a:t>iRTCW</a:t>
            </a:r>
            <a:endParaRPr lang="en-US" altLang="ja-JP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ja-JP" sz="1800" dirty="0" err="1">
                <a:latin typeface="Arial" panose="020B0604020202020204" pitchFamily="34" charset="0"/>
                <a:cs typeface="Arial" panose="020B0604020202020204" pitchFamily="34" charset="0"/>
              </a:rPr>
              <a:t>WebRTC</a:t>
            </a:r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-based</a:t>
            </a:r>
            <a:b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OTT model)</a:t>
            </a:r>
            <a:endParaRPr lang="ja-JP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3020565" y="1484923"/>
            <a:ext cx="3041682" cy="923330"/>
          </a:xfrm>
          <a:prstGeom prst="rect">
            <a:avLst/>
          </a:prstGeom>
        </p:spPr>
        <p:txBody>
          <a:bodyPr vert="horz" wrap="square" lIns="0" tIns="45720" rIns="0" bIns="45720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2769" b="1" kern="1200" baseline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defRPr>
            </a:lvl1pPr>
          </a:lstStyle>
          <a:p>
            <a:pPr algn="ctr"/>
            <a:r>
              <a:rPr lang="en-US" altLang="ja-JP" sz="1800" dirty="0" err="1">
                <a:latin typeface="Arial" panose="020B0604020202020204" pitchFamily="34" charset="0"/>
                <a:cs typeface="Arial" panose="020B0604020202020204" pitchFamily="34" charset="0"/>
              </a:rPr>
              <a:t>FS_eiRTCW</a:t>
            </a:r>
            <a:endParaRPr lang="en-US" altLang="ja-JP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ja-JP" sz="1800" dirty="0" err="1">
                <a:latin typeface="Arial" panose="020B0604020202020204" pitchFamily="34" charset="0"/>
                <a:cs typeface="Arial" panose="020B0604020202020204" pitchFamily="34" charset="0"/>
              </a:rPr>
              <a:t>WebRTC</a:t>
            </a:r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-based</a:t>
            </a:r>
            <a:b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Carrier Assistance model)</a:t>
            </a:r>
            <a:endParaRPr lang="ja-JP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E577CBC-26FF-4B7F-9156-9F051837F245}"/>
              </a:ext>
            </a:extLst>
          </p:cNvPr>
          <p:cNvSpPr/>
          <p:nvPr/>
        </p:nvSpPr>
        <p:spPr>
          <a:xfrm>
            <a:off x="328653" y="3773729"/>
            <a:ext cx="2589144" cy="1731843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E577CBC-26FF-4B7F-9156-9F051837F245}"/>
              </a:ext>
            </a:extLst>
          </p:cNvPr>
          <p:cNvSpPr/>
          <p:nvPr/>
        </p:nvSpPr>
        <p:spPr>
          <a:xfrm>
            <a:off x="328653" y="2384974"/>
            <a:ext cx="2589144" cy="1248391"/>
          </a:xfrm>
          <a:prstGeom prst="rect">
            <a:avLst/>
          </a:prstGeom>
          <a:noFill/>
          <a:ln w="2857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510081" y="2709254"/>
            <a:ext cx="945098" cy="579528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675148" y="2777986"/>
            <a:ext cx="625171" cy="48474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050" dirty="0" err="1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  <a:endParaRPr lang="en-US" altLang="ja-JP" sz="1050" dirty="0"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US" altLang="ja-JP" sz="1050" dirty="0" err="1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Signalling</a:t>
            </a:r>
            <a:r>
              <a:rPr lang="en-US" altLang="ja-JP" sz="105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</a:t>
            </a:r>
          </a:p>
          <a:p>
            <a:pPr algn="ctr">
              <a:defRPr/>
            </a:pPr>
            <a:r>
              <a:rPr lang="en-US" altLang="ja-JP" sz="105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Server</a:t>
            </a:r>
            <a:endParaRPr lang="ja-JP" altLang="en-US" sz="1050" dirty="0"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1266498" y="3773727"/>
            <a:ext cx="695455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1460336" y="3861414"/>
            <a:ext cx="30777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NEF</a:t>
            </a:r>
            <a:endParaRPr lang="ja-JP" altLang="en-US" sz="1200" dirty="0"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0" name="角丸四角形 92">
            <a:extLst>
              <a:ext uri="{FF2B5EF4-FFF2-40B4-BE49-F238E27FC236}">
                <a16:creationId xmlns:a16="http://schemas.microsoft.com/office/drawing/2014/main" id="{3EEAD36C-8430-425C-B61F-B40F0B351236}"/>
              </a:ext>
            </a:extLst>
          </p:cNvPr>
          <p:cNvSpPr/>
          <p:nvPr/>
        </p:nvSpPr>
        <p:spPr>
          <a:xfrm>
            <a:off x="489099" y="4885406"/>
            <a:ext cx="2304256" cy="540060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844083">
              <a:defRPr/>
            </a:pPr>
            <a:endParaRPr lang="ja-JP" altLang="en-US" sz="1477" dirty="0">
              <a:solidFill>
                <a:srgbClr val="862A88">
                  <a:lumMod val="50000"/>
                </a:srgbClr>
              </a:solidFill>
              <a:latin typeface="メイリオ"/>
              <a:ea typeface="メイリオ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57340622-FD8F-4D48-BADE-11AA4DA3F396}"/>
              </a:ext>
            </a:extLst>
          </p:cNvPr>
          <p:cNvSpPr/>
          <p:nvPr/>
        </p:nvSpPr>
        <p:spPr>
          <a:xfrm>
            <a:off x="1115618" y="5054391"/>
            <a:ext cx="864019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(R)AN / UPF</a:t>
            </a:r>
            <a:endParaRPr lang="ja-JP" altLang="en-US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6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755576" y="3262737"/>
            <a:ext cx="0" cy="2494863"/>
          </a:xfrm>
          <a:prstGeom prst="line">
            <a:avLst/>
          </a:prstGeom>
          <a:noFill/>
          <a:ln w="19050" cap="rnd">
            <a:solidFill>
              <a:schemeClr val="accent2">
                <a:lumMod val="60000"/>
                <a:lumOff val="40000"/>
              </a:schemeClr>
            </a:solidFill>
            <a:prstDash val="sys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7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2145283" y="3568175"/>
            <a:ext cx="0" cy="2220782"/>
          </a:xfrm>
          <a:prstGeom prst="line">
            <a:avLst/>
          </a:prstGeom>
          <a:noFill/>
          <a:ln w="19050" cap="rnd">
            <a:solidFill>
              <a:schemeClr val="accent2">
                <a:lumMod val="60000"/>
                <a:lumOff val="40000"/>
              </a:schemeClr>
            </a:solidFill>
            <a:prstDash val="sys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8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66614" y="3262735"/>
            <a:ext cx="0" cy="305440"/>
          </a:xfrm>
          <a:prstGeom prst="line">
            <a:avLst/>
          </a:prstGeom>
          <a:noFill/>
          <a:ln w="19050" cap="rnd">
            <a:solidFill>
              <a:schemeClr val="accent2">
                <a:lumMod val="60000"/>
                <a:lumOff val="40000"/>
              </a:schemeClr>
            </a:solidFill>
            <a:prstDash val="sysDash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9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70911" y="3568175"/>
            <a:ext cx="874373" cy="0"/>
          </a:xfrm>
          <a:prstGeom prst="line">
            <a:avLst/>
          </a:prstGeom>
          <a:noFill/>
          <a:ln w="19050" cap="rnd">
            <a:solidFill>
              <a:schemeClr val="accent2">
                <a:lumMod val="60000"/>
                <a:lumOff val="40000"/>
              </a:schemeClr>
            </a:solidFill>
            <a:prstDash val="sys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1835246" y="2709254"/>
            <a:ext cx="945098" cy="579528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1952929" y="2810291"/>
            <a:ext cx="743793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MCU/SFU </a:t>
            </a:r>
          </a:p>
          <a:p>
            <a:pPr algn="ctr"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with ICE</a:t>
            </a:r>
            <a:endParaRPr lang="ja-JP" altLang="en-US" sz="1200" dirty="0"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31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2373729" y="3262736"/>
            <a:ext cx="0" cy="2512708"/>
          </a:xfrm>
          <a:prstGeom prst="line">
            <a:avLst/>
          </a:prstGeom>
          <a:noFill/>
          <a:ln w="19050" cap="rnd">
            <a:solidFill>
              <a:schemeClr val="bg2">
                <a:lumMod val="60000"/>
                <a:lumOff val="40000"/>
              </a:schemeClr>
            </a:solidFill>
            <a:prstDash val="sys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32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61951" y="3240596"/>
            <a:ext cx="0" cy="396697"/>
          </a:xfrm>
          <a:prstGeom prst="line">
            <a:avLst/>
          </a:prstGeom>
          <a:noFill/>
          <a:ln w="19050" cap="rnd">
            <a:solidFill>
              <a:schemeClr val="bg2">
                <a:lumMod val="60000"/>
                <a:lumOff val="40000"/>
              </a:schemeClr>
            </a:solidFill>
            <a:prstDash val="sysDash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33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70602" y="3659432"/>
            <a:ext cx="991351" cy="0"/>
          </a:xfrm>
          <a:prstGeom prst="line">
            <a:avLst/>
          </a:prstGeom>
          <a:noFill/>
          <a:ln w="19050" cap="rnd">
            <a:solidFill>
              <a:schemeClr val="bg2">
                <a:lumMod val="60000"/>
                <a:lumOff val="40000"/>
              </a:schemeClr>
            </a:solidFill>
            <a:prstDash val="sys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34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970600" y="3659433"/>
            <a:ext cx="0" cy="2098165"/>
          </a:xfrm>
          <a:prstGeom prst="line">
            <a:avLst/>
          </a:prstGeom>
          <a:noFill/>
          <a:ln w="19050" cap="rnd">
            <a:solidFill>
              <a:schemeClr val="bg2">
                <a:lumMod val="60000"/>
                <a:lumOff val="40000"/>
              </a:schemeClr>
            </a:solidFill>
            <a:prstDash val="sys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2253070" y="3429365"/>
            <a:ext cx="553037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ja-JP" sz="1200" dirty="0">
                <a:solidFill>
                  <a:srgbClr val="0000F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U-Plane</a:t>
            </a:r>
            <a:endParaRPr lang="ja-JP" altLang="en-US" sz="1200" dirty="0">
              <a:solidFill>
                <a:srgbClr val="0000FF"/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380654" y="2457042"/>
            <a:ext cx="975780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OTT-Data NW</a:t>
            </a:r>
          </a:p>
        </p:txBody>
      </p:sp>
      <p:sp>
        <p:nvSpPr>
          <p:cNvPr id="40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5223" y="3087912"/>
            <a:ext cx="0" cy="744617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ysDot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41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06206" y="3087910"/>
            <a:ext cx="99018" cy="0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48E2C769-B438-473F-BBED-AA01BA5BEF80}"/>
              </a:ext>
            </a:extLst>
          </p:cNvPr>
          <p:cNvSpPr/>
          <p:nvPr/>
        </p:nvSpPr>
        <p:spPr>
          <a:xfrm>
            <a:off x="1469720" y="3137127"/>
            <a:ext cx="288541" cy="323165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7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</a:p>
          <a:p>
            <a:pPr algn="ctr">
              <a:defRPr/>
            </a:pPr>
            <a:r>
              <a:rPr lang="en-US" altLang="ja-JP" sz="7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</a:t>
            </a:r>
          </a:p>
          <a:p>
            <a:pPr algn="ctr">
              <a:defRPr/>
            </a:pPr>
            <a:r>
              <a:rPr lang="en-US" altLang="ja-JP" sz="7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(NBI?)</a:t>
            </a:r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48E2C769-B438-473F-BBED-AA01BA5BEF80}"/>
              </a:ext>
            </a:extLst>
          </p:cNvPr>
          <p:cNvSpPr/>
          <p:nvPr/>
        </p:nvSpPr>
        <p:spPr>
          <a:xfrm>
            <a:off x="2491189" y="4499835"/>
            <a:ext cx="398237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800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  <a:endParaRPr lang="en-US" altLang="ja-JP" sz="8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US" altLang="ja-JP" sz="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Tunnel</a:t>
            </a:r>
          </a:p>
        </p:txBody>
      </p:sp>
      <p:sp>
        <p:nvSpPr>
          <p:cNvPr id="24" name="円柱 23"/>
          <p:cNvSpPr/>
          <p:nvPr/>
        </p:nvSpPr>
        <p:spPr>
          <a:xfrm>
            <a:off x="868546" y="3706740"/>
            <a:ext cx="204111" cy="1794905"/>
          </a:xfrm>
          <a:prstGeom prst="can">
            <a:avLst>
              <a:gd name="adj" fmla="val 48164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円柱 24"/>
          <p:cNvSpPr/>
          <p:nvPr/>
        </p:nvSpPr>
        <p:spPr>
          <a:xfrm>
            <a:off x="2278317" y="3706740"/>
            <a:ext cx="204111" cy="1794905"/>
          </a:xfrm>
          <a:prstGeom prst="can">
            <a:avLst>
              <a:gd name="adj" fmla="val 48164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6E577CBC-26FF-4B7F-9156-9F051837F245}"/>
              </a:ext>
            </a:extLst>
          </p:cNvPr>
          <p:cNvSpPr/>
          <p:nvPr/>
        </p:nvSpPr>
        <p:spPr>
          <a:xfrm>
            <a:off x="3301250" y="2392758"/>
            <a:ext cx="2573770" cy="311667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3392470" y="2458218"/>
            <a:ext cx="90569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Operator NW</a:t>
            </a:r>
          </a:p>
        </p:txBody>
      </p:sp>
      <p:sp>
        <p:nvSpPr>
          <p:cNvPr id="109" name="角丸四角形 92">
            <a:extLst>
              <a:ext uri="{FF2B5EF4-FFF2-40B4-BE49-F238E27FC236}">
                <a16:creationId xmlns:a16="http://schemas.microsoft.com/office/drawing/2014/main" id="{3EEAD36C-8430-425C-B61F-B40F0B351236}"/>
              </a:ext>
            </a:extLst>
          </p:cNvPr>
          <p:cNvSpPr/>
          <p:nvPr/>
        </p:nvSpPr>
        <p:spPr>
          <a:xfrm>
            <a:off x="3430771" y="4886569"/>
            <a:ext cx="2304256" cy="53869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844083">
              <a:defRPr/>
            </a:pPr>
            <a:endParaRPr lang="ja-JP" altLang="en-US" sz="1477" dirty="0">
              <a:solidFill>
                <a:srgbClr val="862A88">
                  <a:lumMod val="50000"/>
                </a:srgbClr>
              </a:solidFill>
              <a:latin typeface="メイリオ"/>
              <a:ea typeface="メイリオ"/>
            </a:endParaRPr>
          </a:p>
        </p:txBody>
      </p:sp>
      <p:sp>
        <p:nvSpPr>
          <p:cNvPr id="110" name="正方形/長方形 109">
            <a:extLst>
              <a:ext uri="{FF2B5EF4-FFF2-40B4-BE49-F238E27FC236}">
                <a16:creationId xmlns:a16="http://schemas.microsoft.com/office/drawing/2014/main" id="{57340622-FD8F-4D48-BADE-11AA4DA3F396}"/>
              </a:ext>
            </a:extLst>
          </p:cNvPr>
          <p:cNvSpPr/>
          <p:nvPr/>
        </p:nvSpPr>
        <p:spPr>
          <a:xfrm>
            <a:off x="4178548" y="5070053"/>
            <a:ext cx="864019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</a:t>
            </a: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R)AN / UPF</a:t>
            </a:r>
            <a:endParaRPr lang="ja-JP" altLang="en-US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11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8803" y="3327221"/>
            <a:ext cx="0" cy="2430174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2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6955" y="5340376"/>
            <a:ext cx="0" cy="448376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3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18186" y="3327220"/>
            <a:ext cx="0" cy="2013156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4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18186" y="5340376"/>
            <a:ext cx="1068770" cy="0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5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5401" y="4709686"/>
            <a:ext cx="0" cy="1065555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6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12272" y="5002691"/>
            <a:ext cx="1078326" cy="0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7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912272" y="5002693"/>
            <a:ext cx="0" cy="754701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8" name="正方形/長方形 117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3451438" y="4341764"/>
            <a:ext cx="796693" cy="3077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000" dirty="0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new </a:t>
            </a:r>
            <a:r>
              <a:rPr lang="en-US" altLang="ja-JP" sz="1000" dirty="0" err="1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  <a:endParaRPr lang="en-US" altLang="ja-JP" sz="1000" dirty="0">
              <a:solidFill>
                <a:srgbClr val="FF0000"/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US" altLang="ja-JP" sz="1000" dirty="0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C-Plane</a:t>
            </a:r>
            <a:endParaRPr lang="ja-JP" altLang="en-US" sz="1000" dirty="0">
              <a:solidFill>
                <a:srgbClr val="FF0000"/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19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90443" y="4709685"/>
            <a:ext cx="0" cy="296714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20" name="正方形/長方形 119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5138524" y="4945809"/>
            <a:ext cx="553037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ja-JP" sz="1200" dirty="0">
                <a:solidFill>
                  <a:srgbClr val="0000F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U-Plane</a:t>
            </a:r>
            <a:endParaRPr lang="ja-JP" altLang="en-US" sz="1200" dirty="0">
              <a:solidFill>
                <a:srgbClr val="0000FF"/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1266498" y="4319813"/>
            <a:ext cx="695455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1469338" y="4407500"/>
            <a:ext cx="30777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PCF</a:t>
            </a:r>
          </a:p>
        </p:txBody>
      </p:sp>
      <p:sp>
        <p:nvSpPr>
          <p:cNvPr id="42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5223" y="4140790"/>
            <a:ext cx="0" cy="179024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21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5223" y="4679854"/>
            <a:ext cx="0" cy="213071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42924" y="3307843"/>
            <a:ext cx="564917" cy="3077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000" dirty="0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OTT</a:t>
            </a:r>
          </a:p>
          <a:p>
            <a:pPr algn="ctr">
              <a:defRPr/>
            </a:pPr>
            <a:r>
              <a:rPr lang="en-US" altLang="ja-JP" sz="1000" dirty="0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C-Plane</a:t>
            </a:r>
            <a:endParaRPr lang="ja-JP" altLang="en-US" sz="1000" dirty="0">
              <a:solidFill>
                <a:srgbClr val="FF0000"/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22" name="正方形/長方形 121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4706446" y="4256801"/>
            <a:ext cx="945098" cy="43959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3" name="正方形/長方形 122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4870550" y="4317803"/>
            <a:ext cx="650819" cy="32316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05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MCU/SFU </a:t>
            </a:r>
          </a:p>
          <a:p>
            <a:pPr algn="ctr">
              <a:defRPr/>
            </a:pPr>
            <a:r>
              <a:rPr lang="en-US" altLang="ja-JP" sz="105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with ICE</a:t>
            </a:r>
            <a:endParaRPr lang="ja-JP" altLang="en-US" sz="1050" dirty="0"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28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56240" y="3032956"/>
            <a:ext cx="0" cy="1232708"/>
          </a:xfrm>
          <a:prstGeom prst="line">
            <a:avLst/>
          </a:prstGeom>
          <a:noFill/>
          <a:ln w="12700" cap="rnd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30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rot="16200000" flipV="1">
            <a:off x="4063044" y="3580462"/>
            <a:ext cx="506482" cy="0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olid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31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rot="5400000" flipH="1" flipV="1">
            <a:off x="4797553" y="2680312"/>
            <a:ext cx="0" cy="705288"/>
          </a:xfrm>
          <a:prstGeom prst="line">
            <a:avLst/>
          </a:prstGeom>
          <a:noFill/>
          <a:ln w="12700" cap="rnd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32" name="正方形/長方形 131">
            <a:extLst>
              <a:ext uri="{FF2B5EF4-FFF2-40B4-BE49-F238E27FC236}">
                <a16:creationId xmlns:a16="http://schemas.microsoft.com/office/drawing/2014/main" id="{48E2C769-B438-473F-BBED-AA01BA5BEF80}"/>
              </a:ext>
            </a:extLst>
          </p:cNvPr>
          <p:cNvSpPr/>
          <p:nvPr/>
        </p:nvSpPr>
        <p:spPr>
          <a:xfrm>
            <a:off x="4150721" y="3433429"/>
            <a:ext cx="331131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</a:p>
          <a:p>
            <a:pPr algn="ctr">
              <a:defRPr/>
            </a:pPr>
            <a:r>
              <a:rPr lang="en-US" altLang="ja-JP" sz="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</a:t>
            </a:r>
          </a:p>
        </p:txBody>
      </p:sp>
      <p:sp>
        <p:nvSpPr>
          <p:cNvPr id="134" name="正方形/長方形 133">
            <a:extLst>
              <a:ext uri="{FF2B5EF4-FFF2-40B4-BE49-F238E27FC236}">
                <a16:creationId xmlns:a16="http://schemas.microsoft.com/office/drawing/2014/main" id="{48E2C769-B438-473F-BBED-AA01BA5BEF80}"/>
              </a:ext>
            </a:extLst>
          </p:cNvPr>
          <p:cNvSpPr/>
          <p:nvPr/>
        </p:nvSpPr>
        <p:spPr>
          <a:xfrm>
            <a:off x="1675405" y="4151643"/>
            <a:ext cx="314296" cy="12311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800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Npcf</a:t>
            </a:r>
            <a:endParaRPr lang="en-US" altLang="ja-JP" sz="8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47" name="正方形/長方形 146">
            <a:extLst>
              <a:ext uri="{FF2B5EF4-FFF2-40B4-BE49-F238E27FC236}">
                <a16:creationId xmlns:a16="http://schemas.microsoft.com/office/drawing/2014/main" id="{48E2C769-B438-473F-BBED-AA01BA5BEF80}"/>
              </a:ext>
            </a:extLst>
          </p:cNvPr>
          <p:cNvSpPr/>
          <p:nvPr/>
        </p:nvSpPr>
        <p:spPr>
          <a:xfrm>
            <a:off x="1664659" y="4728604"/>
            <a:ext cx="314296" cy="12311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N7,N4</a:t>
            </a:r>
          </a:p>
        </p:txBody>
      </p:sp>
      <p:sp>
        <p:nvSpPr>
          <p:cNvPr id="149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2373729" y="3752001"/>
            <a:ext cx="0" cy="1687795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50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970600" y="3762484"/>
            <a:ext cx="0" cy="1655148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53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367753" y="5753461"/>
            <a:ext cx="1097993" cy="432048"/>
          </a:xfrm>
          <a:prstGeom prst="roundRect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844083">
              <a:defRPr/>
            </a:pPr>
            <a:endParaRPr lang="ja-JP" altLang="en-US" sz="1477" dirty="0">
              <a:solidFill>
                <a:srgbClr val="862A88">
                  <a:lumMod val="50000"/>
                </a:srgbClr>
              </a:solidFill>
              <a:latin typeface="メイリオ"/>
              <a:ea typeface="メイリオ"/>
            </a:endParaRPr>
          </a:p>
        </p:txBody>
      </p:sp>
      <p:sp>
        <p:nvSpPr>
          <p:cNvPr id="154" name="正方形/長方形 153">
            <a:extLst>
              <a:ext uri="{FF2B5EF4-FFF2-40B4-BE49-F238E27FC236}">
                <a16:creationId xmlns:a16="http://schemas.microsoft.com/office/drawing/2014/main" id="{56B0C977-1440-4156-A517-D08115A3EDC5}"/>
              </a:ext>
            </a:extLst>
          </p:cNvPr>
          <p:cNvSpPr/>
          <p:nvPr/>
        </p:nvSpPr>
        <p:spPr>
          <a:xfrm>
            <a:off x="442825" y="5825144"/>
            <a:ext cx="950581" cy="32316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en-US" altLang="ja-JP" sz="1050" dirty="0">
                <a:latin typeface="Arial" panose="020B0604020202020204" pitchFamily="34" charset="0"/>
                <a:cs typeface="Arial" panose="020B0604020202020204" pitchFamily="34" charset="0"/>
              </a:rPr>
              <a:t>OTT proprietary</a:t>
            </a:r>
          </a:p>
          <a:p>
            <a:pPr lvl="0" algn="ctr">
              <a:defRPr/>
            </a:pPr>
            <a:r>
              <a:rPr lang="en-US" altLang="ja-JP" sz="1050" dirty="0">
                <a:latin typeface="Arial" panose="020B0604020202020204" pitchFamily="34" charset="0"/>
                <a:cs typeface="Arial" panose="020B0604020202020204" pitchFamily="34" charset="0"/>
              </a:rPr>
              <a:t>Client</a:t>
            </a:r>
          </a:p>
        </p:txBody>
      </p:sp>
      <p:sp>
        <p:nvSpPr>
          <p:cNvPr id="155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1793963" y="5771516"/>
            <a:ext cx="1097993" cy="432048"/>
          </a:xfrm>
          <a:prstGeom prst="roundRect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844083">
              <a:defRPr/>
            </a:pPr>
            <a:endParaRPr lang="ja-JP" altLang="en-US" sz="1477" dirty="0">
              <a:solidFill>
                <a:srgbClr val="862A88">
                  <a:lumMod val="50000"/>
                </a:srgbClr>
              </a:solidFill>
              <a:latin typeface="メイリオ"/>
              <a:ea typeface="メイリオ"/>
            </a:endParaRPr>
          </a:p>
        </p:txBody>
      </p:sp>
      <p:sp>
        <p:nvSpPr>
          <p:cNvPr id="156" name="正方形/長方形 155">
            <a:extLst>
              <a:ext uri="{FF2B5EF4-FFF2-40B4-BE49-F238E27FC236}">
                <a16:creationId xmlns:a16="http://schemas.microsoft.com/office/drawing/2014/main" id="{56B0C977-1440-4156-A517-D08115A3EDC5}"/>
              </a:ext>
            </a:extLst>
          </p:cNvPr>
          <p:cNvSpPr/>
          <p:nvPr/>
        </p:nvSpPr>
        <p:spPr>
          <a:xfrm>
            <a:off x="1869035" y="5843199"/>
            <a:ext cx="950581" cy="32316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en-US" altLang="ja-JP" sz="1050" dirty="0">
                <a:latin typeface="Arial" panose="020B0604020202020204" pitchFamily="34" charset="0"/>
                <a:cs typeface="Arial" panose="020B0604020202020204" pitchFamily="34" charset="0"/>
              </a:rPr>
              <a:t>OTT proprietary</a:t>
            </a:r>
          </a:p>
          <a:p>
            <a:pPr lvl="0" algn="ctr">
              <a:defRPr/>
            </a:pPr>
            <a:r>
              <a:rPr lang="en-US" altLang="ja-JP" sz="1050" dirty="0">
                <a:latin typeface="Arial" panose="020B0604020202020204" pitchFamily="34" charset="0"/>
                <a:cs typeface="Arial" panose="020B0604020202020204" pitchFamily="34" charset="0"/>
              </a:rPr>
              <a:t>Client</a:t>
            </a:r>
          </a:p>
        </p:txBody>
      </p:sp>
      <p:sp>
        <p:nvSpPr>
          <p:cNvPr id="158" name="正方形/長方形 157">
            <a:extLst>
              <a:ext uri="{FF2B5EF4-FFF2-40B4-BE49-F238E27FC236}">
                <a16:creationId xmlns:a16="http://schemas.microsoft.com/office/drawing/2014/main" id="{56B0C977-1440-4156-A517-D08115A3EDC5}"/>
              </a:ext>
            </a:extLst>
          </p:cNvPr>
          <p:cNvSpPr/>
          <p:nvPr/>
        </p:nvSpPr>
        <p:spPr>
          <a:xfrm>
            <a:off x="3259460" y="5826320"/>
            <a:ext cx="1289862" cy="3231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050" b="1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Various</a:t>
            </a:r>
          </a:p>
          <a:p>
            <a:pPr algn="ctr">
              <a:defRPr/>
            </a:pPr>
            <a:r>
              <a:rPr lang="en-US" altLang="ja-JP" sz="105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Client</a:t>
            </a:r>
          </a:p>
        </p:txBody>
      </p:sp>
      <p:sp>
        <p:nvSpPr>
          <p:cNvPr id="159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3329198" y="5771876"/>
            <a:ext cx="1097993" cy="432048"/>
          </a:xfrm>
          <a:prstGeom prst="roundRect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844083">
              <a:defRPr/>
            </a:pPr>
            <a:endParaRPr lang="ja-JP" altLang="en-US" sz="1477" dirty="0">
              <a:solidFill>
                <a:srgbClr val="862A88">
                  <a:lumMod val="50000"/>
                </a:srgbClr>
              </a:solidFill>
              <a:latin typeface="メイリオ"/>
              <a:ea typeface="メイリオ"/>
            </a:endParaRPr>
          </a:p>
        </p:txBody>
      </p:sp>
      <p:sp>
        <p:nvSpPr>
          <p:cNvPr id="160" name="正方形/長方形 159">
            <a:extLst>
              <a:ext uri="{FF2B5EF4-FFF2-40B4-BE49-F238E27FC236}">
                <a16:creationId xmlns:a16="http://schemas.microsoft.com/office/drawing/2014/main" id="{56B0C977-1440-4156-A517-D08115A3EDC5}"/>
              </a:ext>
            </a:extLst>
          </p:cNvPr>
          <p:cNvSpPr/>
          <p:nvPr/>
        </p:nvSpPr>
        <p:spPr>
          <a:xfrm>
            <a:off x="4597948" y="5835013"/>
            <a:ext cx="1289862" cy="3231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050" b="1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Various</a:t>
            </a:r>
          </a:p>
          <a:p>
            <a:pPr algn="ctr">
              <a:defRPr/>
            </a:pPr>
            <a:r>
              <a:rPr lang="en-US" altLang="ja-JP" sz="105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Client</a:t>
            </a:r>
          </a:p>
        </p:txBody>
      </p:sp>
      <p:sp>
        <p:nvSpPr>
          <p:cNvPr id="161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4667686" y="5780569"/>
            <a:ext cx="1097993" cy="432048"/>
          </a:xfrm>
          <a:prstGeom prst="roundRect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844083">
              <a:defRPr/>
            </a:pPr>
            <a:endParaRPr lang="ja-JP" altLang="en-US" sz="1477" dirty="0">
              <a:solidFill>
                <a:srgbClr val="862A88">
                  <a:lumMod val="50000"/>
                </a:srgbClr>
              </a:solidFill>
              <a:latin typeface="メイリオ"/>
              <a:ea typeface="メイリオ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06009" y="911576"/>
            <a:ext cx="5312180" cy="616984"/>
          </a:xfrm>
          <a:prstGeom prst="rect">
            <a:avLst/>
          </a:prstGeom>
        </p:spPr>
        <p:txBody>
          <a:bodyPr vert="horz" wrap="none" lIns="0" tIns="45720" rIns="0" bIns="45720" rtlCol="0">
            <a:noAutofit/>
          </a:bodyPr>
          <a:lstStyle/>
          <a:p>
            <a:r>
              <a:rPr lang="en-US" altLang="ja-JP" sz="1200" dirty="0"/>
              <a:t>With specified C-plane, Operator-Assistance will provide interoperability </a:t>
            </a:r>
          </a:p>
          <a:p>
            <a:r>
              <a:rPr lang="en-US" altLang="ja-JP" sz="1200" dirty="0"/>
              <a:t>as IMS-based model while involving OTT-related elements. 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6287971" y="1452657"/>
            <a:ext cx="2494208" cy="923330"/>
          </a:xfrm>
          <a:prstGeom prst="rect">
            <a:avLst/>
          </a:prstGeom>
        </p:spPr>
        <p:txBody>
          <a:bodyPr vert="horz" wrap="square" lIns="0" tIns="45720" rIns="0" bIns="45720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2769" b="1" kern="1200" baseline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defRPr>
            </a:lvl1pPr>
          </a:lstStyle>
          <a:p>
            <a:pPr algn="ctr"/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IBACS Expectation</a:t>
            </a:r>
          </a:p>
          <a:p>
            <a:pPr algn="ctr"/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(IMS model)</a:t>
            </a:r>
          </a:p>
          <a:p>
            <a:pPr algn="ctr"/>
            <a:r>
              <a:rPr lang="en-US" altLang="ja-JP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be checked..</a:t>
            </a:r>
          </a:p>
        </p:txBody>
      </p:sp>
      <p:sp>
        <p:nvSpPr>
          <p:cNvPr id="46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6316487" y="5752164"/>
            <a:ext cx="1097993" cy="432048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844083">
              <a:defRPr/>
            </a:pPr>
            <a:endParaRPr lang="ja-JP" altLang="en-US" sz="1477" dirty="0">
              <a:solidFill>
                <a:srgbClr val="862A88">
                  <a:lumMod val="50000"/>
                </a:srgbClr>
              </a:solidFill>
              <a:latin typeface="メイリオ"/>
              <a:ea typeface="メイリオ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56B0C977-1440-4156-A517-D08115A3EDC5}"/>
              </a:ext>
            </a:extLst>
          </p:cNvPr>
          <p:cNvSpPr/>
          <p:nvPr/>
        </p:nvSpPr>
        <p:spPr>
          <a:xfrm>
            <a:off x="6555867" y="5900110"/>
            <a:ext cx="621965" cy="161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05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IMS Client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6E577CBC-26FF-4B7F-9156-9F051837F245}"/>
              </a:ext>
            </a:extLst>
          </p:cNvPr>
          <p:cNvSpPr/>
          <p:nvPr/>
        </p:nvSpPr>
        <p:spPr>
          <a:xfrm>
            <a:off x="6267332" y="2383466"/>
            <a:ext cx="2589144" cy="311667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6523886" y="4359953"/>
            <a:ext cx="945098" cy="36293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6710300" y="4446328"/>
            <a:ext cx="572273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P-CSCF</a:t>
            </a:r>
          </a:p>
        </p:txBody>
      </p:sp>
      <p:sp>
        <p:nvSpPr>
          <p:cNvPr id="56" name="角丸四角形 92">
            <a:extLst>
              <a:ext uri="{FF2B5EF4-FFF2-40B4-BE49-F238E27FC236}">
                <a16:creationId xmlns:a16="http://schemas.microsoft.com/office/drawing/2014/main" id="{3EEAD36C-8430-425C-B61F-B40F0B351236}"/>
              </a:ext>
            </a:extLst>
          </p:cNvPr>
          <p:cNvSpPr/>
          <p:nvPr/>
        </p:nvSpPr>
        <p:spPr>
          <a:xfrm>
            <a:off x="6427778" y="4886492"/>
            <a:ext cx="2304256" cy="533541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844083">
              <a:defRPr/>
            </a:pPr>
            <a:endParaRPr lang="ja-JP" altLang="en-US" sz="1477" dirty="0">
              <a:solidFill>
                <a:srgbClr val="862A88">
                  <a:lumMod val="50000"/>
                </a:srgbClr>
              </a:solidFill>
              <a:latin typeface="メイリオ"/>
              <a:ea typeface="メイリオ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57340622-FD8F-4D48-BADE-11AA4DA3F396}"/>
              </a:ext>
            </a:extLst>
          </p:cNvPr>
          <p:cNvSpPr/>
          <p:nvPr/>
        </p:nvSpPr>
        <p:spPr>
          <a:xfrm>
            <a:off x="7354534" y="5067370"/>
            <a:ext cx="426399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(R)AN</a:t>
            </a:r>
            <a:endParaRPr lang="ja-JP" altLang="en-US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62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6715810" y="4707008"/>
            <a:ext cx="0" cy="1045157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63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8083962" y="5335145"/>
            <a:ext cx="0" cy="448376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64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51501" y="4707007"/>
            <a:ext cx="0" cy="628139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65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60499" y="5335145"/>
            <a:ext cx="1023464" cy="0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68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8312408" y="4707005"/>
            <a:ext cx="0" cy="1063005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70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09279" y="4983750"/>
            <a:ext cx="1078326" cy="0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71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09279" y="5003718"/>
            <a:ext cx="0" cy="748445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6230361" y="5090951"/>
            <a:ext cx="553037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ja-JP" sz="1200" dirty="0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C-Plane</a:t>
            </a:r>
            <a:endParaRPr lang="ja-JP" altLang="en-US" sz="1200" dirty="0">
              <a:solidFill>
                <a:srgbClr val="FF0000"/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6307940" y="2454345"/>
            <a:ext cx="100692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Operator NW</a:t>
            </a:r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6523480" y="3310812"/>
            <a:ext cx="945098" cy="39305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6700941" y="3402535"/>
            <a:ext cx="572273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S-CSCF</a:t>
            </a:r>
          </a:p>
        </p:txBody>
      </p:sp>
      <p:sp>
        <p:nvSpPr>
          <p:cNvPr id="85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01860" y="3703866"/>
            <a:ext cx="0" cy="659061"/>
          </a:xfrm>
          <a:prstGeom prst="line">
            <a:avLst/>
          </a:prstGeom>
          <a:noFill/>
          <a:ln w="19050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87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69023" y="3166796"/>
            <a:ext cx="181967" cy="145734"/>
          </a:xfrm>
          <a:prstGeom prst="line">
            <a:avLst/>
          </a:prstGeom>
          <a:noFill/>
          <a:ln w="19050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7672837" y="4351936"/>
            <a:ext cx="945098" cy="36293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7943326" y="4441996"/>
            <a:ext cx="43601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MRFP</a:t>
            </a: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7674827" y="3314023"/>
            <a:ext cx="945098" cy="39305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7927193" y="3412743"/>
            <a:ext cx="444032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MRFC</a:t>
            </a:r>
          </a:p>
        </p:txBody>
      </p:sp>
      <p:sp>
        <p:nvSpPr>
          <p:cNvPr id="96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7935" y="3714689"/>
            <a:ext cx="0" cy="637249"/>
          </a:xfrm>
          <a:prstGeom prst="line">
            <a:avLst/>
          </a:prstGeom>
          <a:noFill/>
          <a:ln w="19050" cap="rnd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08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87450" y="4707006"/>
            <a:ext cx="0" cy="276745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8255807" y="5115329"/>
            <a:ext cx="553037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ja-JP" sz="1200" dirty="0">
                <a:solidFill>
                  <a:srgbClr val="0000F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U-Plane</a:t>
            </a:r>
            <a:endParaRPr lang="ja-JP" altLang="en-US" sz="1200" dirty="0">
              <a:solidFill>
                <a:srgbClr val="0000FF"/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36" name="正方形/長方形 135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6618838" y="3758827"/>
            <a:ext cx="158698" cy="123111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800" dirty="0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Mw</a:t>
            </a:r>
          </a:p>
        </p:txBody>
      </p:sp>
      <p:sp>
        <p:nvSpPr>
          <p:cNvPr id="137" name="正方形/長方形 136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6810334" y="3149153"/>
            <a:ext cx="171522" cy="123111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800" dirty="0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ISC</a:t>
            </a:r>
          </a:p>
        </p:txBody>
      </p:sp>
      <p:sp>
        <p:nvSpPr>
          <p:cNvPr id="139" name="正方形/長方形 138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7115281" y="2794376"/>
            <a:ext cx="945098" cy="36293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0" name="正方形/長方形 139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7474167" y="2892262"/>
            <a:ext cx="205184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AS</a:t>
            </a:r>
          </a:p>
        </p:txBody>
      </p:sp>
      <p:sp>
        <p:nvSpPr>
          <p:cNvPr id="142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029680" y="3150657"/>
            <a:ext cx="174854" cy="173883"/>
          </a:xfrm>
          <a:prstGeom prst="line">
            <a:avLst/>
          </a:prstGeom>
          <a:noFill/>
          <a:ln w="19050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44" name="正方形/長方形 143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8194443" y="3737024"/>
            <a:ext cx="142668" cy="123111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Mp</a:t>
            </a:r>
            <a:endParaRPr lang="en-US" altLang="ja-JP" sz="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51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7684188" y="5751954"/>
            <a:ext cx="1097993" cy="432048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844083">
              <a:defRPr/>
            </a:pPr>
            <a:endParaRPr lang="ja-JP" altLang="en-US" sz="1477" dirty="0">
              <a:solidFill>
                <a:srgbClr val="862A88">
                  <a:lumMod val="50000"/>
                </a:srgbClr>
              </a:solidFill>
              <a:latin typeface="メイリオ"/>
              <a:ea typeface="メイリオ"/>
            </a:endParaRPr>
          </a:p>
        </p:txBody>
      </p:sp>
      <p:sp>
        <p:nvSpPr>
          <p:cNvPr id="152" name="正方形/長方形 151">
            <a:extLst>
              <a:ext uri="{FF2B5EF4-FFF2-40B4-BE49-F238E27FC236}">
                <a16:creationId xmlns:a16="http://schemas.microsoft.com/office/drawing/2014/main" id="{56B0C977-1440-4156-A517-D08115A3EDC5}"/>
              </a:ext>
            </a:extLst>
          </p:cNvPr>
          <p:cNvSpPr/>
          <p:nvPr/>
        </p:nvSpPr>
        <p:spPr>
          <a:xfrm>
            <a:off x="7923568" y="5882543"/>
            <a:ext cx="621965" cy="161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05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IMS Client</a:t>
            </a:r>
          </a:p>
        </p:txBody>
      </p:sp>
      <p:sp>
        <p:nvSpPr>
          <p:cNvPr id="127" name="正方形/長方形 126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7231623" y="3847880"/>
            <a:ext cx="695455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5" name="正方形/長方形 134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7434463" y="3935567"/>
            <a:ext cx="30777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PCF</a:t>
            </a:r>
          </a:p>
        </p:txBody>
      </p:sp>
      <p:sp>
        <p:nvSpPr>
          <p:cNvPr id="138" name="正方形/長方形 137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8248675" y="3156071"/>
            <a:ext cx="275350" cy="12311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800" dirty="0" err="1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Mr</a:t>
            </a:r>
            <a:r>
              <a:rPr lang="en-US" altLang="ja-JP" sz="800" dirty="0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157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rot="16200000" flipV="1">
            <a:off x="7132200" y="3863253"/>
            <a:ext cx="0" cy="300741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olid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64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69021" y="4008929"/>
            <a:ext cx="0" cy="351024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63" name="正方形/長方形 162">
            <a:extLst>
              <a:ext uri="{FF2B5EF4-FFF2-40B4-BE49-F238E27FC236}">
                <a16:creationId xmlns:a16="http://schemas.microsoft.com/office/drawing/2014/main" id="{48E2C769-B438-473F-BBED-AA01BA5BEF80}"/>
              </a:ext>
            </a:extLst>
          </p:cNvPr>
          <p:cNvSpPr/>
          <p:nvPr/>
        </p:nvSpPr>
        <p:spPr>
          <a:xfrm>
            <a:off x="6832723" y="3923675"/>
            <a:ext cx="331131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</a:p>
          <a:p>
            <a:pPr algn="ctr">
              <a:defRPr/>
            </a:pPr>
            <a:r>
              <a:rPr lang="en-US" altLang="ja-JP" sz="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</a:t>
            </a:r>
          </a:p>
        </p:txBody>
      </p:sp>
      <p:sp>
        <p:nvSpPr>
          <p:cNvPr id="165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59938" y="4213425"/>
            <a:ext cx="0" cy="677993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olid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66" name="正方形/長方形 165">
            <a:extLst>
              <a:ext uri="{FF2B5EF4-FFF2-40B4-BE49-F238E27FC236}">
                <a16:creationId xmlns:a16="http://schemas.microsoft.com/office/drawing/2014/main" id="{48E2C769-B438-473F-BBED-AA01BA5BEF80}"/>
              </a:ext>
            </a:extLst>
          </p:cNvPr>
          <p:cNvSpPr/>
          <p:nvPr/>
        </p:nvSpPr>
        <p:spPr>
          <a:xfrm>
            <a:off x="7492006" y="4262223"/>
            <a:ext cx="176742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N7, </a:t>
            </a:r>
          </a:p>
          <a:p>
            <a:pPr algn="ctr">
              <a:defRPr/>
            </a:pPr>
            <a:r>
              <a:rPr lang="en-US" altLang="ja-JP" sz="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N4</a:t>
            </a:r>
          </a:p>
        </p:txBody>
      </p:sp>
      <p:sp>
        <p:nvSpPr>
          <p:cNvPr id="167" name="正方形/長方形 166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4139281" y="3841446"/>
            <a:ext cx="695455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8" name="正方形/長方形 167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4342121" y="3929133"/>
            <a:ext cx="30777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PCF</a:t>
            </a:r>
          </a:p>
        </p:txBody>
      </p:sp>
      <p:sp>
        <p:nvSpPr>
          <p:cNvPr id="169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67596" y="4206991"/>
            <a:ext cx="0" cy="677993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olid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70" name="正方形/長方形 169">
            <a:extLst>
              <a:ext uri="{FF2B5EF4-FFF2-40B4-BE49-F238E27FC236}">
                <a16:creationId xmlns:a16="http://schemas.microsoft.com/office/drawing/2014/main" id="{48E2C769-B438-473F-BBED-AA01BA5BEF80}"/>
              </a:ext>
            </a:extLst>
          </p:cNvPr>
          <p:cNvSpPr/>
          <p:nvPr/>
        </p:nvSpPr>
        <p:spPr>
          <a:xfrm>
            <a:off x="4399664" y="4255789"/>
            <a:ext cx="176742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N7, </a:t>
            </a:r>
          </a:p>
          <a:p>
            <a:pPr algn="ctr">
              <a:defRPr/>
            </a:pPr>
            <a:r>
              <a:rPr lang="en-US" altLang="ja-JP" sz="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N4</a:t>
            </a:r>
          </a:p>
        </p:txBody>
      </p:sp>
      <p:sp>
        <p:nvSpPr>
          <p:cNvPr id="171" name="正方形/長方形 170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3511361" y="2734322"/>
            <a:ext cx="945098" cy="5982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2" name="正方形/長方形 171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3693124" y="2816934"/>
            <a:ext cx="588303" cy="46166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000" dirty="0" err="1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  <a:endParaRPr lang="en-US" altLang="ja-JP" sz="1000" dirty="0"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US" altLang="ja-JP" sz="1000" dirty="0" err="1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Signalling</a:t>
            </a:r>
            <a:r>
              <a:rPr lang="en-US" altLang="ja-JP" sz="10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</a:t>
            </a:r>
          </a:p>
          <a:p>
            <a:pPr algn="ctr">
              <a:defRPr/>
            </a:pPr>
            <a:r>
              <a:rPr lang="en-US" altLang="ja-JP" sz="10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Server</a:t>
            </a:r>
            <a:endParaRPr lang="ja-JP" altLang="en-US" sz="1000" dirty="0"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73" name="円柱 172"/>
          <p:cNvSpPr/>
          <p:nvPr/>
        </p:nvSpPr>
        <p:spPr>
          <a:xfrm>
            <a:off x="646455" y="3700354"/>
            <a:ext cx="204111" cy="1794905"/>
          </a:xfrm>
          <a:prstGeom prst="can">
            <a:avLst>
              <a:gd name="adj" fmla="val 48164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4" name="円柱 173"/>
          <p:cNvSpPr/>
          <p:nvPr/>
        </p:nvSpPr>
        <p:spPr>
          <a:xfrm>
            <a:off x="2030430" y="3692607"/>
            <a:ext cx="204111" cy="1794905"/>
          </a:xfrm>
          <a:prstGeom prst="can">
            <a:avLst>
              <a:gd name="adj" fmla="val 48164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5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55179" y="3016465"/>
            <a:ext cx="369502" cy="0"/>
          </a:xfrm>
          <a:prstGeom prst="line">
            <a:avLst/>
          </a:prstGeom>
          <a:noFill/>
          <a:ln w="12700" cap="rnd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76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744972" y="3762484"/>
            <a:ext cx="0" cy="1655148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77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1360" y="3766775"/>
            <a:ext cx="0" cy="1655148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64899" y="3803281"/>
            <a:ext cx="532197" cy="346249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05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Operator</a:t>
            </a:r>
            <a:endParaRPr lang="en-US" altLang="ja-JP" sz="1200" dirty="0"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NW</a:t>
            </a:r>
          </a:p>
        </p:txBody>
      </p:sp>
      <p:sp>
        <p:nvSpPr>
          <p:cNvPr id="125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6902175" y="956210"/>
            <a:ext cx="362761" cy="207657"/>
          </a:xfrm>
          <a:prstGeom prst="roundRect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844083">
              <a:defRPr/>
            </a:pPr>
            <a:endParaRPr lang="ja-JP" altLang="en-US" sz="1477" dirty="0">
              <a:solidFill>
                <a:srgbClr val="862A88">
                  <a:lumMod val="50000"/>
                </a:srgbClr>
              </a:solidFill>
              <a:latin typeface="メイリオ"/>
              <a:ea typeface="メイリオ"/>
            </a:endParaRPr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7364704" y="933034"/>
            <a:ext cx="1455439" cy="285592"/>
          </a:xfrm>
          <a:prstGeom prst="rect">
            <a:avLst/>
          </a:prstGeom>
        </p:spPr>
        <p:txBody>
          <a:bodyPr vert="horz" wrap="none" lIns="0" tIns="45720" rIns="0" bIns="45720" rtlCol="0">
            <a:noAutofit/>
          </a:bodyPr>
          <a:lstStyle/>
          <a:p>
            <a:r>
              <a:rPr lang="en-US" altLang="ja-JP" sz="1100" dirty="0"/>
              <a:t>OTT-related elements</a:t>
            </a:r>
          </a:p>
          <a:p>
            <a:endParaRPr lang="en-US" altLang="ja-JP" sz="1100" dirty="0"/>
          </a:p>
        </p:txBody>
      </p:sp>
      <p:sp>
        <p:nvSpPr>
          <p:cNvPr id="143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5247196" y="3923674"/>
            <a:ext cx="635445" cy="338549"/>
          </a:xfrm>
          <a:prstGeom prst="roundRect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844083">
              <a:defRPr/>
            </a:pPr>
            <a:endParaRPr lang="ja-JP" altLang="en-US" sz="1477" dirty="0">
              <a:solidFill>
                <a:srgbClr val="862A88">
                  <a:lumMod val="50000"/>
                </a:srgbClr>
              </a:solidFill>
              <a:latin typeface="メイリオ"/>
              <a:ea typeface="メイリオ"/>
            </a:endParaRPr>
          </a:p>
        </p:txBody>
      </p:sp>
      <p:sp>
        <p:nvSpPr>
          <p:cNvPr id="145" name="テキスト ボックス 144"/>
          <p:cNvSpPr txBox="1"/>
          <p:nvPr/>
        </p:nvSpPr>
        <p:spPr>
          <a:xfrm>
            <a:off x="5284528" y="3955024"/>
            <a:ext cx="553374" cy="193932"/>
          </a:xfrm>
          <a:prstGeom prst="rect">
            <a:avLst/>
          </a:prstGeom>
        </p:spPr>
        <p:txBody>
          <a:bodyPr vert="horz" wrap="none" lIns="0" tIns="45720" rIns="0" bIns="45720" rtlCol="0">
            <a:noAutofit/>
          </a:bodyPr>
          <a:lstStyle/>
          <a:p>
            <a:r>
              <a:rPr lang="en-US" altLang="ja-JP" sz="1100" dirty="0"/>
              <a:t>OTT App</a:t>
            </a:r>
          </a:p>
          <a:p>
            <a:endParaRPr lang="en-US" altLang="ja-JP" sz="1100" dirty="0"/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6511818" y="6513972"/>
            <a:ext cx="1455439" cy="285592"/>
          </a:xfrm>
          <a:prstGeom prst="rect">
            <a:avLst/>
          </a:prstGeom>
        </p:spPr>
        <p:txBody>
          <a:bodyPr vert="horz" wrap="none" lIns="0" tIns="45720" rIns="0" bIns="45720" rtlCol="0">
            <a:noAutofit/>
          </a:bodyPr>
          <a:lstStyle/>
          <a:p>
            <a:endParaRPr lang="en-US" altLang="ja-JP" sz="1100" dirty="0"/>
          </a:p>
          <a:p>
            <a:endParaRPr lang="en-US" altLang="ja-JP" sz="1100" dirty="0"/>
          </a:p>
        </p:txBody>
      </p:sp>
      <p:sp>
        <p:nvSpPr>
          <p:cNvPr id="162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4355978" y="2442381"/>
            <a:ext cx="635445" cy="338549"/>
          </a:xfrm>
          <a:prstGeom prst="roundRect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844083">
              <a:defRPr/>
            </a:pPr>
            <a:endParaRPr lang="ja-JP" altLang="en-US" sz="1477" dirty="0">
              <a:solidFill>
                <a:srgbClr val="862A88">
                  <a:lumMod val="50000"/>
                </a:srgbClr>
              </a:solidFill>
              <a:latin typeface="メイリオ"/>
              <a:ea typeface="メイリオ"/>
            </a:endParaRPr>
          </a:p>
        </p:txBody>
      </p:sp>
      <p:sp>
        <p:nvSpPr>
          <p:cNvPr id="178" name="テキスト ボックス 177"/>
          <p:cNvSpPr txBox="1"/>
          <p:nvPr/>
        </p:nvSpPr>
        <p:spPr>
          <a:xfrm>
            <a:off x="4393310" y="2473731"/>
            <a:ext cx="553374" cy="193932"/>
          </a:xfrm>
          <a:prstGeom prst="rect">
            <a:avLst/>
          </a:prstGeom>
        </p:spPr>
        <p:txBody>
          <a:bodyPr vert="horz" wrap="none" lIns="0" tIns="45720" rIns="0" bIns="45720" rtlCol="0">
            <a:noAutofit/>
          </a:bodyPr>
          <a:lstStyle/>
          <a:p>
            <a:r>
              <a:rPr lang="en-US" altLang="ja-JP" sz="1100" dirty="0"/>
              <a:t>OTT App</a:t>
            </a:r>
          </a:p>
          <a:p>
            <a:endParaRPr lang="en-US" altLang="ja-JP" sz="1100" dirty="0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B93873C-51B0-45FE-AC15-A4156D08FC74}"/>
              </a:ext>
            </a:extLst>
          </p:cNvPr>
          <p:cNvSpPr/>
          <p:nvPr/>
        </p:nvSpPr>
        <p:spPr>
          <a:xfrm>
            <a:off x="6280014" y="74770"/>
            <a:ext cx="2149039" cy="368363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To be updated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1945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00BA78-20A5-48F5-8418-1040B825A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Two scenarios for iRTCW </a:t>
            </a:r>
            <a:br>
              <a:rPr kumimoji="1" lang="en-US" altLang="ja-JP" dirty="0"/>
            </a:br>
            <a:r>
              <a:rPr lang="en-US" altLang="ja-JP" sz="3100" dirty="0"/>
              <a:t>(Immersive Real Time Communication for WebRTC)</a:t>
            </a:r>
            <a:endParaRPr lang="ja-JP" altLang="en-US" sz="40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E987D1-7B2E-47B5-A764-9B28B492F1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/>
              <a:t>Type 1) OTT is a primary service provider.</a:t>
            </a:r>
          </a:p>
          <a:p>
            <a:pPr lvl="1"/>
            <a:r>
              <a:rPr lang="en-US" altLang="ja-JP" dirty="0"/>
              <a:t>WebRTC is one of the OTT’s services. </a:t>
            </a:r>
          </a:p>
          <a:p>
            <a:pPr lvl="1"/>
            <a:r>
              <a:rPr lang="en-US" altLang="ja-JP" dirty="0"/>
              <a:t>MNO supports and assists OTT’s services indirectly.</a:t>
            </a:r>
          </a:p>
          <a:p>
            <a:pPr lvl="2"/>
            <a:r>
              <a:rPr lang="en-US" altLang="ja-JP" dirty="0"/>
              <a:t>MNO doesn’t touch on WebRTC.</a:t>
            </a:r>
          </a:p>
          <a:p>
            <a:pPr lvl="2"/>
            <a:r>
              <a:rPr lang="en-US" altLang="ja-JP" dirty="0"/>
              <a:t>MNO gets basic information (e.g., 5 tuples and QoS parameters) from UE and provides QoS enhancements. </a:t>
            </a:r>
          </a:p>
          <a:p>
            <a:pPr lvl="1"/>
            <a:r>
              <a:rPr lang="en-US" altLang="ja-JP" dirty="0"/>
              <a:t>By providing an enabler, MNO is an actor behind an OTT.</a:t>
            </a:r>
          </a:p>
          <a:p>
            <a:pPr lvl="1"/>
            <a:r>
              <a:rPr lang="en-US" altLang="ja-JP" b="1" dirty="0"/>
              <a:t>Simple scenario.</a:t>
            </a:r>
          </a:p>
          <a:p>
            <a:r>
              <a:rPr kumimoji="1" lang="en-US" altLang="ja-JP" dirty="0"/>
              <a:t>Type 2) MNO is a primary service provider.</a:t>
            </a:r>
          </a:p>
          <a:p>
            <a:pPr lvl="1"/>
            <a:r>
              <a:rPr lang="en-US" altLang="ja-JP" dirty="0"/>
              <a:t>WebRTC is an MNO’s service.</a:t>
            </a:r>
          </a:p>
          <a:p>
            <a:pPr lvl="1"/>
            <a:r>
              <a:rPr lang="en-US" altLang="ja-JP" dirty="0"/>
              <a:t>OTT and MNO can jointly provide the service.</a:t>
            </a:r>
          </a:p>
          <a:p>
            <a:pPr lvl="1"/>
            <a:r>
              <a:rPr lang="en-US" altLang="ja-JP" dirty="0"/>
              <a:t>MNO plays the leading role.</a:t>
            </a:r>
          </a:p>
          <a:p>
            <a:pPr lvl="1"/>
            <a:r>
              <a:rPr lang="en-US" altLang="ja-JP" b="1" dirty="0"/>
              <a:t>Advanced scenario.</a:t>
            </a:r>
          </a:p>
        </p:txBody>
      </p:sp>
    </p:spTree>
    <p:extLst>
      <p:ext uri="{BB962C8B-B14F-4D97-AF65-F5344CB8AC3E}">
        <p14:creationId xmlns:p14="http://schemas.microsoft.com/office/powerpoint/2010/main" val="3281047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00BA78-20A5-48F5-8418-1040B825A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General</a:t>
            </a:r>
            <a:r>
              <a:rPr kumimoji="1" lang="en-US" altLang="ja-JP" dirty="0"/>
              <a:t> view of WebRTC</a:t>
            </a:r>
            <a:endParaRPr kumimoji="1" lang="ja-JP" altLang="en-US" dirty="0"/>
          </a:p>
        </p:txBody>
      </p:sp>
      <p:sp>
        <p:nvSpPr>
          <p:cNvPr id="48" name="コンテンツ プレースホルダー 47">
            <a:extLst>
              <a:ext uri="{FF2B5EF4-FFF2-40B4-BE49-F238E27FC236}">
                <a16:creationId xmlns:a16="http://schemas.microsoft.com/office/drawing/2014/main" id="{96D9F416-D70D-4E5C-ACC1-3A909276CC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Control-plane is up to a provider.</a:t>
            </a:r>
          </a:p>
          <a:p>
            <a:r>
              <a:rPr lang="en-US" altLang="ja-JP" dirty="0"/>
              <a:t>An intermediary is usually used.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EBE15CC-D7D6-4080-9CFB-5C318EB7F2A0}"/>
              </a:ext>
            </a:extLst>
          </p:cNvPr>
          <p:cNvSpPr/>
          <p:nvPr/>
        </p:nvSpPr>
        <p:spPr>
          <a:xfrm>
            <a:off x="390088" y="4382940"/>
            <a:ext cx="913002" cy="7741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Media</a:t>
            </a:r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1308627-59AC-4156-9063-C0B4BD6A31D0}"/>
              </a:ext>
            </a:extLst>
          </p:cNvPr>
          <p:cNvSpPr/>
          <p:nvPr/>
        </p:nvSpPr>
        <p:spPr>
          <a:xfrm>
            <a:off x="390089" y="3762154"/>
            <a:ext cx="1826004" cy="4362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APP</a:t>
            </a:r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3FF6F54-8AB0-4EA5-9A4A-8D7005E3B3D8}"/>
              </a:ext>
            </a:extLst>
          </p:cNvPr>
          <p:cNvSpPr/>
          <p:nvPr/>
        </p:nvSpPr>
        <p:spPr>
          <a:xfrm>
            <a:off x="1303090" y="4382939"/>
            <a:ext cx="913002" cy="77419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Control</a:t>
            </a:r>
            <a:endParaRPr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49DA91C-2E09-486C-A3D8-82FE327A0108}"/>
              </a:ext>
            </a:extLst>
          </p:cNvPr>
          <p:cNvSpPr/>
          <p:nvPr/>
        </p:nvSpPr>
        <p:spPr>
          <a:xfrm>
            <a:off x="7554810" y="4312527"/>
            <a:ext cx="913002" cy="866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Media</a:t>
            </a:r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43504BB-5F9A-488D-944B-7EE9F2B7DF3C}"/>
              </a:ext>
            </a:extLst>
          </p:cNvPr>
          <p:cNvSpPr/>
          <p:nvPr/>
        </p:nvSpPr>
        <p:spPr>
          <a:xfrm>
            <a:off x="6641808" y="3755163"/>
            <a:ext cx="1826004" cy="4362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APP</a:t>
            </a:r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50D0626-51BC-411B-ABAF-D8D5F550BA0C}"/>
              </a:ext>
            </a:extLst>
          </p:cNvPr>
          <p:cNvSpPr/>
          <p:nvPr/>
        </p:nvSpPr>
        <p:spPr>
          <a:xfrm>
            <a:off x="6641808" y="4312526"/>
            <a:ext cx="913002" cy="86666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Control</a:t>
            </a:r>
            <a:endParaRPr lang="ja-JP" altLang="en-US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C386260-0AEE-4FBE-98E6-27BE31413C09}"/>
              </a:ext>
            </a:extLst>
          </p:cNvPr>
          <p:cNvSpPr/>
          <p:nvPr/>
        </p:nvSpPr>
        <p:spPr>
          <a:xfrm>
            <a:off x="4524462" y="4312526"/>
            <a:ext cx="913002" cy="866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Media</a:t>
            </a:r>
            <a:endParaRPr kumimoji="1" lang="ja-JP" altLang="en-US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3D472B1-2093-40BF-850D-D313B33B557A}"/>
              </a:ext>
            </a:extLst>
          </p:cNvPr>
          <p:cNvSpPr/>
          <p:nvPr/>
        </p:nvSpPr>
        <p:spPr>
          <a:xfrm>
            <a:off x="3611460" y="3755162"/>
            <a:ext cx="1826004" cy="4362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APP/</a:t>
            </a:r>
            <a:r>
              <a:rPr kumimoji="1" lang="en-US" altLang="ja-JP" dirty="0" err="1"/>
              <a:t>SigServ</a:t>
            </a:r>
            <a:r>
              <a:rPr kumimoji="1" lang="en-US" altLang="ja-JP" dirty="0"/>
              <a:t>/ICE/MCU/SFU</a:t>
            </a:r>
            <a:endParaRPr kumimoji="1" lang="ja-JP" altLang="en-US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891A64AD-FFDC-49F0-93E8-F24436A4FA44}"/>
              </a:ext>
            </a:extLst>
          </p:cNvPr>
          <p:cNvSpPr/>
          <p:nvPr/>
        </p:nvSpPr>
        <p:spPr>
          <a:xfrm>
            <a:off x="3611460" y="4312525"/>
            <a:ext cx="913002" cy="86666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Control</a:t>
            </a:r>
            <a:endParaRPr lang="ja-JP" altLang="en-US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4A6D96F-97B5-48FF-BBDE-7B4C855BDE73}"/>
              </a:ext>
            </a:extLst>
          </p:cNvPr>
          <p:cNvSpPr txBox="1"/>
          <p:nvPr/>
        </p:nvSpPr>
        <p:spPr>
          <a:xfrm>
            <a:off x="979123" y="3324258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UE-A</a:t>
            </a:r>
            <a:endParaRPr kumimoji="1" lang="ja-JP" altLang="en-US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DF3B5FD-4796-4FC2-990E-6F2BB0CECD16}"/>
              </a:ext>
            </a:extLst>
          </p:cNvPr>
          <p:cNvSpPr txBox="1"/>
          <p:nvPr/>
        </p:nvSpPr>
        <p:spPr>
          <a:xfrm>
            <a:off x="7230843" y="3363243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UE-B</a:t>
            </a:r>
            <a:endParaRPr kumimoji="1" lang="ja-JP" altLang="en-US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69983B8-2E04-46DE-AE16-FCBCD5A3BC11}"/>
              </a:ext>
            </a:extLst>
          </p:cNvPr>
          <p:cNvSpPr txBox="1"/>
          <p:nvPr/>
        </p:nvSpPr>
        <p:spPr>
          <a:xfrm>
            <a:off x="4007811" y="3319890"/>
            <a:ext cx="1402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Intermediary</a:t>
            </a:r>
            <a:endParaRPr kumimoji="1" lang="ja-JP" altLang="en-US" dirty="0"/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5A41905F-8303-4D32-92EF-EA78EFF88CE4}"/>
              </a:ext>
            </a:extLst>
          </p:cNvPr>
          <p:cNvCxnSpPr/>
          <p:nvPr/>
        </p:nvCxnSpPr>
        <p:spPr>
          <a:xfrm>
            <a:off x="390088" y="7972342"/>
            <a:ext cx="80777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3465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吹き出し: 角を丸めた四角形 53">
            <a:extLst>
              <a:ext uri="{FF2B5EF4-FFF2-40B4-BE49-F238E27FC236}">
                <a16:creationId xmlns:a16="http://schemas.microsoft.com/office/drawing/2014/main" id="{59942AB7-771C-4BBC-A54C-6AC05D60CCA2}"/>
              </a:ext>
            </a:extLst>
          </p:cNvPr>
          <p:cNvSpPr/>
          <p:nvPr/>
        </p:nvSpPr>
        <p:spPr>
          <a:xfrm>
            <a:off x="3619935" y="3488376"/>
            <a:ext cx="5230443" cy="612648"/>
          </a:xfrm>
          <a:prstGeom prst="wedgeRoundRectCallout">
            <a:avLst>
              <a:gd name="adj1" fmla="val -73984"/>
              <a:gd name="adj2" fmla="val -77169"/>
              <a:gd name="adj3" fmla="val 1666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/>
              <a:t>X is embedded as an NW control entry point.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/>
              <a:t>Features by X are primitive (not full SDP level).</a:t>
            </a:r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7A00BA78-20A5-48F5-8418-1040B825A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Two scenarios for WebRTC</a:t>
            </a:r>
            <a:endParaRPr kumimoji="1"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EBE15CC-D7D6-4080-9CFB-5C318EB7F2A0}"/>
              </a:ext>
            </a:extLst>
          </p:cNvPr>
          <p:cNvSpPr/>
          <p:nvPr/>
        </p:nvSpPr>
        <p:spPr>
          <a:xfrm>
            <a:off x="437626" y="2604474"/>
            <a:ext cx="913002" cy="7414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Media</a:t>
            </a:r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1308627-59AC-4156-9063-C0B4BD6A31D0}"/>
              </a:ext>
            </a:extLst>
          </p:cNvPr>
          <p:cNvSpPr/>
          <p:nvPr/>
        </p:nvSpPr>
        <p:spPr>
          <a:xfrm>
            <a:off x="437627" y="1958521"/>
            <a:ext cx="1826004" cy="4362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APP</a:t>
            </a:r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3FF6F54-8AB0-4EA5-9A4A-8D7005E3B3D8}"/>
              </a:ext>
            </a:extLst>
          </p:cNvPr>
          <p:cNvSpPr/>
          <p:nvPr/>
        </p:nvSpPr>
        <p:spPr>
          <a:xfrm>
            <a:off x="1350628" y="2604473"/>
            <a:ext cx="913002" cy="74149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ja-JP" dirty="0"/>
              <a:t>Control</a:t>
            </a:r>
            <a:endParaRPr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49DA91C-2E09-486C-A3D8-82FE327A0108}"/>
              </a:ext>
            </a:extLst>
          </p:cNvPr>
          <p:cNvSpPr/>
          <p:nvPr/>
        </p:nvSpPr>
        <p:spPr>
          <a:xfrm>
            <a:off x="7602348" y="2508894"/>
            <a:ext cx="913002" cy="8300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Media</a:t>
            </a:r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43504BB-5F9A-488D-944B-7EE9F2B7DF3C}"/>
              </a:ext>
            </a:extLst>
          </p:cNvPr>
          <p:cNvSpPr/>
          <p:nvPr/>
        </p:nvSpPr>
        <p:spPr>
          <a:xfrm>
            <a:off x="6689346" y="1951530"/>
            <a:ext cx="1826004" cy="4362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APP</a:t>
            </a:r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50D0626-51BC-411B-ABAF-D8D5F550BA0C}"/>
              </a:ext>
            </a:extLst>
          </p:cNvPr>
          <p:cNvSpPr/>
          <p:nvPr/>
        </p:nvSpPr>
        <p:spPr>
          <a:xfrm>
            <a:off x="6689346" y="2508893"/>
            <a:ext cx="913002" cy="83005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Control</a:t>
            </a:r>
            <a:endParaRPr lang="ja-JP" altLang="en-US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C386260-0AEE-4FBE-98E6-27BE31413C09}"/>
              </a:ext>
            </a:extLst>
          </p:cNvPr>
          <p:cNvSpPr/>
          <p:nvPr/>
        </p:nvSpPr>
        <p:spPr>
          <a:xfrm>
            <a:off x="4572000" y="2508893"/>
            <a:ext cx="913002" cy="8300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Media</a:t>
            </a:r>
            <a:endParaRPr kumimoji="1" lang="ja-JP" altLang="en-US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3D472B1-2093-40BF-850D-D313B33B557A}"/>
              </a:ext>
            </a:extLst>
          </p:cNvPr>
          <p:cNvSpPr/>
          <p:nvPr/>
        </p:nvSpPr>
        <p:spPr>
          <a:xfrm>
            <a:off x="3658998" y="1951529"/>
            <a:ext cx="1826004" cy="4362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APP/</a:t>
            </a:r>
            <a:r>
              <a:rPr kumimoji="1" lang="en-US" altLang="ja-JP" dirty="0" err="1"/>
              <a:t>SigServ</a:t>
            </a:r>
            <a:r>
              <a:rPr kumimoji="1" lang="en-US" altLang="ja-JP" dirty="0"/>
              <a:t>/ICE/MCU/SFU</a:t>
            </a:r>
            <a:endParaRPr kumimoji="1" lang="ja-JP" altLang="en-US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891A64AD-FFDC-49F0-93E8-F24436A4FA44}"/>
              </a:ext>
            </a:extLst>
          </p:cNvPr>
          <p:cNvSpPr/>
          <p:nvPr/>
        </p:nvSpPr>
        <p:spPr>
          <a:xfrm>
            <a:off x="3658998" y="2508892"/>
            <a:ext cx="913002" cy="83005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ja-JP" dirty="0"/>
              <a:t>Control</a:t>
            </a:r>
            <a:endParaRPr lang="ja-JP" altLang="en-US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4A6D96F-97B5-48FF-BBDE-7B4C855BDE73}"/>
              </a:ext>
            </a:extLst>
          </p:cNvPr>
          <p:cNvSpPr txBox="1"/>
          <p:nvPr/>
        </p:nvSpPr>
        <p:spPr>
          <a:xfrm>
            <a:off x="1026661" y="1520625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UE-A</a:t>
            </a:r>
            <a:endParaRPr kumimoji="1" lang="ja-JP" altLang="en-US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DF3B5FD-4796-4FC2-990E-6F2BB0CECD16}"/>
              </a:ext>
            </a:extLst>
          </p:cNvPr>
          <p:cNvSpPr txBox="1"/>
          <p:nvPr/>
        </p:nvSpPr>
        <p:spPr>
          <a:xfrm>
            <a:off x="7278381" y="1559610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UE-B</a:t>
            </a:r>
            <a:endParaRPr kumimoji="1" lang="ja-JP" altLang="en-US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69983B8-2E04-46DE-AE16-FCBCD5A3BC11}"/>
              </a:ext>
            </a:extLst>
          </p:cNvPr>
          <p:cNvSpPr txBox="1"/>
          <p:nvPr/>
        </p:nvSpPr>
        <p:spPr>
          <a:xfrm>
            <a:off x="4055349" y="1516257"/>
            <a:ext cx="1402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Intermediary</a:t>
            </a:r>
            <a:endParaRPr kumimoji="1" lang="ja-JP" altLang="en-US" dirty="0"/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5A41905F-8303-4D32-92EF-EA78EFF88CE4}"/>
              </a:ext>
            </a:extLst>
          </p:cNvPr>
          <p:cNvCxnSpPr/>
          <p:nvPr/>
        </p:nvCxnSpPr>
        <p:spPr>
          <a:xfrm>
            <a:off x="390088" y="7972342"/>
            <a:ext cx="80777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01EFB87-A9BB-4443-A424-16DF78798C3C}"/>
              </a:ext>
            </a:extLst>
          </p:cNvPr>
          <p:cNvSpPr txBox="1"/>
          <p:nvPr/>
        </p:nvSpPr>
        <p:spPr>
          <a:xfrm>
            <a:off x="400691" y="1222599"/>
            <a:ext cx="6477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/>
              <a:t>Tyep</a:t>
            </a:r>
            <a:r>
              <a:rPr kumimoji="1" lang="en-US" altLang="ja-JP" dirty="0"/>
              <a:t> 1) Simple scenario: MNO provides access to basic NW control. </a:t>
            </a:r>
            <a:endParaRPr kumimoji="1" lang="ja-JP" altLang="en-US" dirty="0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66E1F129-39CA-42F2-804E-B0E7E71389A8}"/>
              </a:ext>
            </a:extLst>
          </p:cNvPr>
          <p:cNvSpPr/>
          <p:nvPr/>
        </p:nvSpPr>
        <p:spPr>
          <a:xfrm>
            <a:off x="1837887" y="3019476"/>
            <a:ext cx="444617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X</a:t>
            </a:r>
            <a:endParaRPr lang="ja-JP" altLang="en-US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6FB6C0FE-0F07-4824-9E72-746BE203DA0A}"/>
              </a:ext>
            </a:extLst>
          </p:cNvPr>
          <p:cNvSpPr/>
          <p:nvPr/>
        </p:nvSpPr>
        <p:spPr>
          <a:xfrm>
            <a:off x="3669483" y="2991569"/>
            <a:ext cx="444617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X</a:t>
            </a:r>
            <a:endParaRPr lang="ja-JP" altLang="en-US" dirty="0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34556D5-EDB1-43A2-9DFC-21A699A0CF16}"/>
              </a:ext>
            </a:extLst>
          </p:cNvPr>
          <p:cNvSpPr/>
          <p:nvPr/>
        </p:nvSpPr>
        <p:spPr>
          <a:xfrm>
            <a:off x="2753334" y="3020314"/>
            <a:ext cx="444617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AF</a:t>
            </a:r>
            <a:endParaRPr lang="ja-JP" altLang="en-US" dirty="0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2D40F1A5-B55A-465F-930D-383A3150D974}"/>
              </a:ext>
            </a:extLst>
          </p:cNvPr>
          <p:cNvSpPr/>
          <p:nvPr/>
        </p:nvSpPr>
        <p:spPr>
          <a:xfrm>
            <a:off x="2553656" y="3651582"/>
            <a:ext cx="84397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/>
              <a:t>PCF/NEF</a:t>
            </a:r>
            <a:endParaRPr lang="ja-JP" altLang="en-US" sz="1400" dirty="0"/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1ED82B90-C9A6-46A1-B446-066B00175A5D}"/>
              </a:ext>
            </a:extLst>
          </p:cNvPr>
          <p:cNvCxnSpPr>
            <a:cxnSpLocks/>
            <a:stCxn id="21" idx="3"/>
            <a:endCxn id="23" idx="1"/>
          </p:cNvCxnSpPr>
          <p:nvPr/>
        </p:nvCxnSpPr>
        <p:spPr>
          <a:xfrm>
            <a:off x="2282504" y="3204142"/>
            <a:ext cx="470830" cy="838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4F5B3942-CB99-4648-A210-B1A6EF759124}"/>
              </a:ext>
            </a:extLst>
          </p:cNvPr>
          <p:cNvSpPr/>
          <p:nvPr/>
        </p:nvSpPr>
        <p:spPr>
          <a:xfrm>
            <a:off x="464774" y="5523665"/>
            <a:ext cx="913002" cy="7414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Media</a:t>
            </a:r>
            <a:endParaRPr kumimoji="1" lang="ja-JP" altLang="en-US" dirty="0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A798F61D-54B5-4879-AE1B-9D4D1093DEA9}"/>
              </a:ext>
            </a:extLst>
          </p:cNvPr>
          <p:cNvSpPr/>
          <p:nvPr/>
        </p:nvSpPr>
        <p:spPr>
          <a:xfrm>
            <a:off x="464775" y="4877712"/>
            <a:ext cx="1826004" cy="4362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APP</a:t>
            </a:r>
            <a:endParaRPr kumimoji="1" lang="ja-JP" altLang="en-US" dirty="0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C66AD352-F3E3-4C5E-A243-D357CFCA55DF}"/>
              </a:ext>
            </a:extLst>
          </p:cNvPr>
          <p:cNvSpPr/>
          <p:nvPr/>
        </p:nvSpPr>
        <p:spPr>
          <a:xfrm>
            <a:off x="1377776" y="5523664"/>
            <a:ext cx="913002" cy="74149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Control</a:t>
            </a:r>
            <a:endParaRPr lang="ja-JP" altLang="en-US" dirty="0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071FA2B9-788A-4588-97D8-52F6F770F461}"/>
              </a:ext>
            </a:extLst>
          </p:cNvPr>
          <p:cNvSpPr/>
          <p:nvPr/>
        </p:nvSpPr>
        <p:spPr>
          <a:xfrm>
            <a:off x="7629496" y="5428085"/>
            <a:ext cx="913002" cy="8300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Media</a:t>
            </a:r>
            <a:endParaRPr kumimoji="1" lang="ja-JP" altLang="en-US" dirty="0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97E3CBC6-F082-4AAF-BEC4-59F63B9A045D}"/>
              </a:ext>
            </a:extLst>
          </p:cNvPr>
          <p:cNvSpPr/>
          <p:nvPr/>
        </p:nvSpPr>
        <p:spPr>
          <a:xfrm>
            <a:off x="6716494" y="4870721"/>
            <a:ext cx="1826004" cy="4362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APP</a:t>
            </a:r>
            <a:endParaRPr kumimoji="1" lang="ja-JP" altLang="en-US" dirty="0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21556AA8-D955-44EC-A8AD-404BD9DF649B}"/>
              </a:ext>
            </a:extLst>
          </p:cNvPr>
          <p:cNvSpPr/>
          <p:nvPr/>
        </p:nvSpPr>
        <p:spPr>
          <a:xfrm>
            <a:off x="6716494" y="5428084"/>
            <a:ext cx="913002" cy="83005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Control</a:t>
            </a:r>
            <a:endParaRPr lang="ja-JP" altLang="en-US" dirty="0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A5A2AAFA-E162-4751-B967-E069627F5070}"/>
              </a:ext>
            </a:extLst>
          </p:cNvPr>
          <p:cNvSpPr/>
          <p:nvPr/>
        </p:nvSpPr>
        <p:spPr>
          <a:xfrm>
            <a:off x="4599148" y="5428084"/>
            <a:ext cx="913002" cy="8300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Media</a:t>
            </a:r>
            <a:endParaRPr kumimoji="1" lang="ja-JP" altLang="en-US" dirty="0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DC506E1C-BDFB-484E-9C11-D40F3017E85E}"/>
              </a:ext>
            </a:extLst>
          </p:cNvPr>
          <p:cNvSpPr/>
          <p:nvPr/>
        </p:nvSpPr>
        <p:spPr>
          <a:xfrm>
            <a:off x="3686146" y="4870720"/>
            <a:ext cx="1826004" cy="4362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APP/</a:t>
            </a:r>
            <a:r>
              <a:rPr kumimoji="1" lang="en-US" altLang="ja-JP" dirty="0" err="1"/>
              <a:t>SigServ</a:t>
            </a:r>
            <a:r>
              <a:rPr kumimoji="1" lang="en-US" altLang="ja-JP" dirty="0"/>
              <a:t>/ICE/MCU/SFU</a:t>
            </a:r>
            <a:endParaRPr kumimoji="1" lang="ja-JP" altLang="en-US" dirty="0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42C63AD-916A-469F-8BA8-BB44AF7DA588}"/>
              </a:ext>
            </a:extLst>
          </p:cNvPr>
          <p:cNvSpPr/>
          <p:nvPr/>
        </p:nvSpPr>
        <p:spPr>
          <a:xfrm>
            <a:off x="3686146" y="5428083"/>
            <a:ext cx="913002" cy="83005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Control</a:t>
            </a:r>
            <a:endParaRPr lang="ja-JP" altLang="en-US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35BA361B-D072-4B8B-A143-BE128C8784EA}"/>
              </a:ext>
            </a:extLst>
          </p:cNvPr>
          <p:cNvSpPr txBox="1"/>
          <p:nvPr/>
        </p:nvSpPr>
        <p:spPr>
          <a:xfrm>
            <a:off x="1053809" y="4439816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UE-A</a:t>
            </a:r>
            <a:endParaRPr kumimoji="1" lang="ja-JP" altLang="en-US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59456155-7D16-484E-945E-A61A2B96693F}"/>
              </a:ext>
            </a:extLst>
          </p:cNvPr>
          <p:cNvSpPr txBox="1"/>
          <p:nvPr/>
        </p:nvSpPr>
        <p:spPr>
          <a:xfrm>
            <a:off x="7305529" y="4478801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UE-B</a:t>
            </a:r>
            <a:endParaRPr kumimoji="1" lang="ja-JP" altLang="en-US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2598E09E-BB7B-4313-88FC-F42F025B29E1}"/>
              </a:ext>
            </a:extLst>
          </p:cNvPr>
          <p:cNvSpPr txBox="1"/>
          <p:nvPr/>
        </p:nvSpPr>
        <p:spPr>
          <a:xfrm>
            <a:off x="4082497" y="4435448"/>
            <a:ext cx="1402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Intermediary</a:t>
            </a:r>
            <a:endParaRPr kumimoji="1" lang="ja-JP" altLang="en-US" dirty="0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6DE001A3-B94C-4986-8910-925E7440337A}"/>
              </a:ext>
            </a:extLst>
          </p:cNvPr>
          <p:cNvSpPr txBox="1"/>
          <p:nvPr/>
        </p:nvSpPr>
        <p:spPr>
          <a:xfrm>
            <a:off x="427839" y="4192124"/>
            <a:ext cx="6225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Type 2) Advanced scenario: MNO provides entire session control.</a:t>
            </a:r>
            <a:endParaRPr kumimoji="1" lang="ja-JP" altLang="en-US" dirty="0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EF550821-B8E4-4CBE-B617-ECA854427D70}"/>
              </a:ext>
            </a:extLst>
          </p:cNvPr>
          <p:cNvSpPr/>
          <p:nvPr/>
        </p:nvSpPr>
        <p:spPr>
          <a:xfrm>
            <a:off x="3728293" y="6492257"/>
            <a:ext cx="84397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/>
              <a:t>PCF</a:t>
            </a:r>
            <a:endParaRPr lang="ja-JP" altLang="en-US" sz="1400" dirty="0"/>
          </a:p>
        </p:txBody>
      </p: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42D7F80E-3F7D-41AF-B0F6-EA33F7F98B3C}"/>
              </a:ext>
            </a:extLst>
          </p:cNvPr>
          <p:cNvCxnSpPr>
            <a:cxnSpLocks/>
            <a:endCxn id="34" idx="1"/>
          </p:cNvCxnSpPr>
          <p:nvPr/>
        </p:nvCxnSpPr>
        <p:spPr>
          <a:xfrm flipV="1">
            <a:off x="2276449" y="5843113"/>
            <a:ext cx="1409697" cy="26062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51B399D2-6F2E-400B-9CA5-CFC72F8B2F1F}"/>
              </a:ext>
            </a:extLst>
          </p:cNvPr>
          <p:cNvCxnSpPr/>
          <p:nvPr/>
        </p:nvCxnSpPr>
        <p:spPr>
          <a:xfrm>
            <a:off x="3188168" y="3229454"/>
            <a:ext cx="470830" cy="838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1030696D-5F70-466A-B14F-9E2571C5639E}"/>
              </a:ext>
            </a:extLst>
          </p:cNvPr>
          <p:cNvCxnSpPr>
            <a:cxnSpLocks/>
            <a:stCxn id="23" idx="2"/>
            <a:endCxn id="24" idx="0"/>
          </p:cNvCxnSpPr>
          <p:nvPr/>
        </p:nvCxnSpPr>
        <p:spPr>
          <a:xfrm flipH="1">
            <a:off x="2975642" y="3389646"/>
            <a:ext cx="1" cy="261936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EC6BDA90-CE14-4706-AB01-46223DEECB39}"/>
              </a:ext>
            </a:extLst>
          </p:cNvPr>
          <p:cNvCxnSpPr>
            <a:cxnSpLocks/>
            <a:stCxn id="34" idx="2"/>
            <a:endCxn id="42" idx="0"/>
          </p:cNvCxnSpPr>
          <p:nvPr/>
        </p:nvCxnSpPr>
        <p:spPr>
          <a:xfrm>
            <a:off x="4142647" y="6258142"/>
            <a:ext cx="7632" cy="234115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5" name="吹き出し: 角を丸めた四角形 54">
            <a:extLst>
              <a:ext uri="{FF2B5EF4-FFF2-40B4-BE49-F238E27FC236}">
                <a16:creationId xmlns:a16="http://schemas.microsoft.com/office/drawing/2014/main" id="{6F7CB5B3-BF24-43B3-BC64-FACD834211D4}"/>
              </a:ext>
            </a:extLst>
          </p:cNvPr>
          <p:cNvSpPr/>
          <p:nvPr/>
        </p:nvSpPr>
        <p:spPr>
          <a:xfrm>
            <a:off x="4804626" y="6212655"/>
            <a:ext cx="4205783" cy="612648"/>
          </a:xfrm>
          <a:prstGeom prst="wedgeRoundRectCallout">
            <a:avLst>
              <a:gd name="adj1" fmla="val -56056"/>
              <a:gd name="adj2" fmla="val -74430"/>
              <a:gd name="adj3" fmla="val 1666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/>
              <a:t>Traditional C-plane, but WebRTC-based</a:t>
            </a:r>
            <a:endParaRPr kumimoji="1" lang="ja-JP" altLang="en-US" dirty="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3A7FE414-4DCE-448B-9B38-6B4FE8B4A0B3}"/>
              </a:ext>
            </a:extLst>
          </p:cNvPr>
          <p:cNvSpPr/>
          <p:nvPr/>
        </p:nvSpPr>
        <p:spPr>
          <a:xfrm>
            <a:off x="7523462" y="705440"/>
            <a:ext cx="84397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/>
              <a:t>MNO</a:t>
            </a:r>
            <a:endParaRPr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595233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2F472A-4611-4548-89F6-D16536117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C614C69-2CAD-44A3-A6D7-5ADE2FEBE1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Two scenarios (at least) should be investigated.</a:t>
            </a:r>
          </a:p>
          <a:p>
            <a:r>
              <a:rPr lang="en-US" altLang="ja-JP" dirty="0"/>
              <a:t>Architecture, call flows, and protocol stacks should be described.</a:t>
            </a:r>
          </a:p>
          <a:p>
            <a:r>
              <a:rPr lang="en-US" altLang="ja-JP" dirty="0"/>
              <a:t>iRTCW (normative work) and FS_eiRTCW (study)</a:t>
            </a:r>
          </a:p>
          <a:p>
            <a:pPr lvl="1"/>
            <a:r>
              <a:rPr lang="en-US" altLang="ja-JP" dirty="0"/>
              <a:t>Type 1 can be the main focus of iRTCW.</a:t>
            </a:r>
          </a:p>
          <a:p>
            <a:pPr lvl="1"/>
            <a:r>
              <a:rPr lang="en-US" altLang="ja-JP" dirty="0"/>
              <a:t>Type 2 is the main focus of FS_eiRTCW.</a:t>
            </a:r>
          </a:p>
          <a:p>
            <a:r>
              <a:rPr lang="en-US" altLang="ja-JP" dirty="0"/>
              <a:t>Issues:</a:t>
            </a:r>
          </a:p>
          <a:p>
            <a:pPr lvl="1"/>
            <a:r>
              <a:rPr lang="en-US" altLang="ja-JP" dirty="0"/>
              <a:t>Relationship with 5G_AREA.</a:t>
            </a:r>
          </a:p>
        </p:txBody>
      </p:sp>
    </p:spTree>
    <p:extLst>
      <p:ext uri="{BB962C8B-B14F-4D97-AF65-F5344CB8AC3E}">
        <p14:creationId xmlns:p14="http://schemas.microsoft.com/office/powerpoint/2010/main" val="4240003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24D209BA-6CCC-4AC0-8B07-294A29A925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backup</a:t>
            </a:r>
            <a:endParaRPr lang="ja-JP" altLang="en-US" dirty="0"/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E64934A0-51B0-47ED-A55A-4A4D1EFB5B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47619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D49BCFF2-6969-4F3F-AEB9-FC170A3C6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TS 26.114</a:t>
            </a:r>
            <a:endParaRPr lang="ja-JP" altLang="en-US" dirty="0"/>
          </a:p>
        </p:txBody>
      </p:sp>
      <p:pic>
        <p:nvPicPr>
          <p:cNvPr id="6" name="コンテンツ プレースホルダー 5" descr="ダイアグラム&#10;&#10;自動的に生成された説明">
            <a:extLst>
              <a:ext uri="{FF2B5EF4-FFF2-40B4-BE49-F238E27FC236}">
                <a16:creationId xmlns:a16="http://schemas.microsoft.com/office/drawing/2014/main" id="{E82145BB-A0E6-405D-B200-1FE982F1E0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874" y="1825625"/>
            <a:ext cx="6814251" cy="4351338"/>
          </a:xfrm>
        </p:spPr>
      </p:pic>
    </p:spTree>
    <p:extLst>
      <p:ext uri="{BB962C8B-B14F-4D97-AF65-F5344CB8AC3E}">
        <p14:creationId xmlns:p14="http://schemas.microsoft.com/office/powerpoint/2010/main" val="3464029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A16817-9764-443E-B2AD-9C9D9F158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TS 26.114</a:t>
            </a:r>
            <a:endParaRPr kumimoji="1" lang="ja-JP" altLang="en-US" dirty="0"/>
          </a:p>
        </p:txBody>
      </p:sp>
      <p:pic>
        <p:nvPicPr>
          <p:cNvPr id="7" name="コンテンツ プレースホルダー 6" descr="テーブル&#10;&#10;自動的に生成された説明">
            <a:extLst>
              <a:ext uri="{FF2B5EF4-FFF2-40B4-BE49-F238E27FC236}">
                <a16:creationId xmlns:a16="http://schemas.microsoft.com/office/drawing/2014/main" id="{4136FFB1-527B-4B28-B283-5AF82C3511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491" y="1825625"/>
            <a:ext cx="7111017" cy="4351338"/>
          </a:xfrm>
        </p:spPr>
      </p:pic>
    </p:spTree>
    <p:extLst>
      <p:ext uri="{BB962C8B-B14F-4D97-AF65-F5344CB8AC3E}">
        <p14:creationId xmlns:p14="http://schemas.microsoft.com/office/powerpoint/2010/main" val="956221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CEFFBB-159B-41AC-9065-222F0E0B9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Proposal in 377</a:t>
            </a:r>
            <a:endParaRPr kumimoji="1" lang="ja-JP" alt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975932B-84D7-48BA-B9CF-A8E1E14193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576" y="2167582"/>
            <a:ext cx="8768848" cy="285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997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243</TotalTime>
  <Words>494</Words>
  <Application>Microsoft Office PowerPoint</Application>
  <PresentationFormat>画面に合わせる (4:3)</PresentationFormat>
  <Paragraphs>159</Paragraphs>
  <Slides>13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9" baseType="lpstr">
      <vt:lpstr>メイリオ</vt:lpstr>
      <vt:lpstr>游ゴシック</vt:lpstr>
      <vt:lpstr>Arial</vt:lpstr>
      <vt:lpstr>Calibri</vt:lpstr>
      <vt:lpstr>Calibri Light</vt:lpstr>
      <vt:lpstr>Office テーマ</vt:lpstr>
      <vt:lpstr>On iRTCW</vt:lpstr>
      <vt:lpstr>Two scenarios for iRTCW  (Immersive Real Time Communication for WebRTC)</vt:lpstr>
      <vt:lpstr>General view of WebRTC</vt:lpstr>
      <vt:lpstr>Two scenarios for WebRTC</vt:lpstr>
      <vt:lpstr>Conclusion</vt:lpstr>
      <vt:lpstr>backup</vt:lpstr>
      <vt:lpstr>TS 26.114</vt:lpstr>
      <vt:lpstr>TS 26.114</vt:lpstr>
      <vt:lpstr>Proposal in 377</vt:lpstr>
      <vt:lpstr>NTT’s idea</vt:lpstr>
      <vt:lpstr>26.501</vt:lpstr>
      <vt:lpstr>PowerPoint プレゼンテーション</vt:lpstr>
      <vt:lpstr>Different Models between RTC Work Items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Naotaka Morita</dc:creator>
  <cp:lastModifiedBy>Naotaka Morita</cp:lastModifiedBy>
  <cp:revision>33</cp:revision>
  <dcterms:created xsi:type="dcterms:W3CDTF">2022-04-07T22:07:17Z</dcterms:created>
  <dcterms:modified xsi:type="dcterms:W3CDTF">2022-04-08T07:48:22Z</dcterms:modified>
</cp:coreProperties>
</file>