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670" r:id="rId2"/>
    <p:sldId id="675" r:id="rId3"/>
    <p:sldId id="677" r:id="rId4"/>
    <p:sldId id="681" r:id="rId5"/>
    <p:sldId id="671" r:id="rId6"/>
    <p:sldId id="672" r:id="rId7"/>
    <p:sldId id="673" r:id="rId8"/>
    <p:sldId id="676" r:id="rId9"/>
    <p:sldId id="679" r:id="rId10"/>
    <p:sldId id="680" r:id="rId11"/>
    <p:sldId id="468" r:id="rId12"/>
    <p:sldId id="470" r:id="rId13"/>
    <p:sldId id="674" r:id="rId14"/>
    <p:sldId id="256" r:id="rId15"/>
    <p:sldId id="257" r:id="rId16"/>
    <p:sldId id="259" r:id="rId17"/>
    <p:sldId id="258" r:id="rId18"/>
    <p:sldId id="260" r:id="rId19"/>
    <p:sldId id="261" r:id="rId20"/>
    <p:sldId id="66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916" y="3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726F6-F708-44B0-A2DD-CA07266E9BC1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09A1F-E1D4-4350-9902-5F2885AAAE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469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44812-8A9B-4623-87C2-8E60271A00F1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99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780DB-77CF-40D9-A552-BFF84E832C20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634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EB54-B6F5-4CE1-B7FB-D58D9C2C7F58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10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1B54-6342-4266-A096-57DDAE76F1A5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8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DD754-77B0-4F47-A8DB-815F037A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B7C28-51FC-4B42-8455-E61B60DB5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6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95024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13C0-4939-446E-BD98-4D939F29F548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37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D5A9-758B-4050-B2DC-EA9A80EB17B2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547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B002-ED80-4202-9467-8C9ED68C0656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38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EE39-9AA9-40AD-9F0B-58B92477F433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226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0AF5-9A5C-4CF5-BA48-F5C451DE6158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43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6D5FD-8B6E-44BB-B960-7F9829260640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28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4B9B-9775-421B-B2CC-6E214FD6D595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136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ADCD-B9E4-4628-84BD-8FD8BD72CC99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345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034E6-34B0-432C-B3E1-465446373547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20DB4-AEC6-4FC7-98BE-1499A45A53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65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B8A5F7-882A-424A-B36F-D12D258346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Structuring work on  iRTCW and FS_eiRTCW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BB9D97B-2826-4D46-BFCE-37E9F1C31C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/>
              <a:t>April-13 </a:t>
            </a:r>
            <a:r>
              <a:rPr kumimoji="1" lang="en-US" altLang="ja-JP" dirty="0"/>
              <a:t>2022</a:t>
            </a:r>
          </a:p>
          <a:p>
            <a:r>
              <a:rPr lang="en-US" altLang="ja-JP" dirty="0"/>
              <a:t>NTT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DEA02C-4407-4286-9541-3FAB2798A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F67EFC-F30E-4B5D-8589-85D6B00A02E8}"/>
              </a:ext>
            </a:extLst>
          </p:cNvPr>
          <p:cNvSpPr txBox="1"/>
          <p:nvPr/>
        </p:nvSpPr>
        <p:spPr>
          <a:xfrm>
            <a:off x="7064229" y="136524"/>
            <a:ext cx="19575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3200" dirty="0"/>
              <a:t>S4-220517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050272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E7B17E-B7F9-430F-8490-5822A7FB4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Q &amp; A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BEEA87-6352-4B5D-9BEC-B91524382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dirty="0"/>
              <a:t>Q. For 5GMS-AF, what is the relationship with WebRTC?? What does “signaling” mean?</a:t>
            </a:r>
          </a:p>
          <a:p>
            <a:r>
              <a:rPr lang="en-US" altLang="ja-JP" dirty="0"/>
              <a:t>A. QoS Control. WebRTC Signaling Server looks like an AS.</a:t>
            </a:r>
          </a:p>
          <a:p>
            <a:r>
              <a:rPr lang="en-US" altLang="ja-JP" dirty="0"/>
              <a:t>Q. 5GMS is MPEG-DASH only, not </a:t>
            </a:r>
            <a:r>
              <a:rPr lang="en-US" altLang="ja-JP" dirty="0" err="1"/>
              <a:t>RTP</a:t>
            </a:r>
            <a:r>
              <a:rPr lang="en-US" altLang="ja-JP" dirty="0"/>
              <a:t>?</a:t>
            </a:r>
          </a:p>
          <a:p>
            <a:r>
              <a:rPr lang="en-US" altLang="ja-JP" dirty="0"/>
              <a:t>Q. 5G_AREA (stage 2) generalizes 5GMS to support RTC. Control should be similar for both streaming and RTC. Media are different.</a:t>
            </a:r>
          </a:p>
          <a:p>
            <a:r>
              <a:rPr lang="en-US" altLang="ja-JP" dirty="0"/>
              <a:t>In 5GMS-AF, AF is an access entry to MNO’s infra control.</a:t>
            </a:r>
          </a:p>
          <a:p>
            <a:r>
              <a:rPr lang="en-US" altLang="ja-JP" b="1" dirty="0"/>
              <a:t>Modeling for WebRTC Signaling servers has two views: AS (with 5GMS-AF) or AF (as WebRTC -AF).</a:t>
            </a:r>
          </a:p>
          <a:p>
            <a:r>
              <a:rPr lang="en-US" altLang="ja-JP" dirty="0"/>
              <a:t>The modeling of the two AFs needs further refinement along with the progress.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6ED4EB1-7A5E-459A-A060-5914573A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56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DF839-AA8A-418B-B492-2BF275D1D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Planning – Rel-18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D7967-E6EE-4B47-8F96-83A287842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Release 18 planning (no changes)</a:t>
            </a:r>
            <a:endParaRPr lang="sv-SE" sz="3200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SA Rel-18 Workshop September 2021 - completed</a:t>
            </a:r>
          </a:p>
          <a:p>
            <a:pPr lvl="1"/>
            <a:r>
              <a:rPr lang="en-US" altLang="en-US" dirty="0"/>
              <a:t>Rel-18 </a:t>
            </a:r>
            <a:r>
              <a:rPr lang="en-US" dirty="0"/>
              <a:t>Stage 1 100% complete by December 2021 (TSG#94) (with 80% completion at TSG#93)</a:t>
            </a:r>
          </a:p>
          <a:p>
            <a:pPr lvl="1"/>
            <a:r>
              <a:rPr lang="en-US" altLang="en-US" dirty="0"/>
              <a:t>Rel-18 Stage 2 freeze March 2023 (TSG#99)</a:t>
            </a:r>
          </a:p>
          <a:p>
            <a:pPr lvl="1"/>
            <a:r>
              <a:rPr lang="en-US" altLang="en-US" dirty="0"/>
              <a:t>Rel-18 Stage 3 freeze December 2023 (TSG#102)</a:t>
            </a:r>
          </a:p>
          <a:p>
            <a:pPr lvl="1"/>
            <a:r>
              <a:rPr lang="sv-SE" dirty="0"/>
              <a:t>Rel-18 Protocol coding Freeze (ASN.1, OpenAPI), March 2024 (TSG#103)</a:t>
            </a:r>
          </a:p>
          <a:p>
            <a:pPr marL="342900" lvl="1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3729074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DF839-AA8A-418B-B492-2BF275D1D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Planning – Rel-19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D7967-E6EE-4B47-8F96-83A287842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800" dirty="0"/>
              <a:t>Release 19 planning – SA1’s assumptions</a:t>
            </a:r>
            <a:endParaRPr lang="sv-SE" sz="1800" dirty="0">
              <a:solidFill>
                <a:srgbClr val="FF0000"/>
              </a:solidFill>
            </a:endParaRPr>
          </a:p>
          <a:p>
            <a:pPr lvl="1"/>
            <a:r>
              <a:rPr lang="en-US" altLang="en-US" sz="1500" dirty="0"/>
              <a:t>Rel-19 </a:t>
            </a:r>
            <a:r>
              <a:rPr lang="en-US" sz="1500" dirty="0"/>
              <a:t>Stage 1 completion by September 2023 (TSG#101) (with 80% completion at TSG#100)</a:t>
            </a:r>
          </a:p>
          <a:p>
            <a:pPr lvl="1"/>
            <a:r>
              <a:rPr lang="en-US" altLang="en-US" sz="1500" dirty="0"/>
              <a:t>Rel-19 Stage 2 freeze TBD</a:t>
            </a:r>
          </a:p>
          <a:p>
            <a:pPr lvl="1"/>
            <a:r>
              <a:rPr lang="en-US" altLang="en-US" sz="1500" dirty="0"/>
              <a:t>Rel-19 Stage 3 freeze TBD</a:t>
            </a:r>
          </a:p>
          <a:p>
            <a:pPr lvl="1"/>
            <a:r>
              <a:rPr lang="sv-SE" sz="1500" dirty="0"/>
              <a:t>Rel-19 Protocol coding Freeze (ASN.1, OpenAPI) TBD</a:t>
            </a:r>
          </a:p>
          <a:p>
            <a:pPr marL="342900" lvl="1" indent="0">
              <a:buNone/>
            </a:pPr>
            <a:endParaRPr lang="en-US" altLang="en-US" sz="1500" dirty="0"/>
          </a:p>
        </p:txBody>
      </p:sp>
    </p:spTree>
    <p:extLst>
      <p:ext uri="{BB962C8B-B14F-4D97-AF65-F5344CB8AC3E}">
        <p14:creationId xmlns:p14="http://schemas.microsoft.com/office/powerpoint/2010/main" val="1091947279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4D209BA-6CCC-4AC0-8B07-294A29A925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backup</a:t>
            </a:r>
            <a:endParaRPr lang="ja-JP" altLang="en-US" dirty="0"/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E64934A0-51B0-47ED-A55A-4A4D1EFB5B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D21B1-7A75-40FD-BFBA-C2CF72EB8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619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49BCFF2-6969-4F3F-AEB9-FC170A3C6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TS 26.114</a:t>
            </a:r>
            <a:endParaRPr lang="ja-JP" altLang="en-US" dirty="0"/>
          </a:p>
        </p:txBody>
      </p:sp>
      <p:pic>
        <p:nvPicPr>
          <p:cNvPr id="6" name="コンテンツ プレースホルダー 5" descr="ダイアグラム&#10;&#10;自動的に生成された説明">
            <a:extLst>
              <a:ext uri="{FF2B5EF4-FFF2-40B4-BE49-F238E27FC236}">
                <a16:creationId xmlns:a16="http://schemas.microsoft.com/office/drawing/2014/main" id="{E82145BB-A0E6-405D-B200-1FE982F1E0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874" y="1825625"/>
            <a:ext cx="6814251" cy="4351338"/>
          </a:xfrm>
        </p:spPr>
      </p:pic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E1A667F-CFEA-49B0-80C0-33DC565D5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029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A16817-9764-443E-B2AD-9C9D9F158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TS 26.114</a:t>
            </a:r>
            <a:endParaRPr kumimoji="1" lang="ja-JP" altLang="en-US" dirty="0"/>
          </a:p>
        </p:txBody>
      </p:sp>
      <p:pic>
        <p:nvPicPr>
          <p:cNvPr id="7" name="コンテンツ プレースホルダー 6" descr="テーブル&#10;&#10;自動的に生成された説明">
            <a:extLst>
              <a:ext uri="{FF2B5EF4-FFF2-40B4-BE49-F238E27FC236}">
                <a16:creationId xmlns:a16="http://schemas.microsoft.com/office/drawing/2014/main" id="{4136FFB1-527B-4B28-B283-5AF82C3511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491" y="1825625"/>
            <a:ext cx="7111017" cy="4351338"/>
          </a:xfrm>
        </p:spPr>
      </p:pic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490E85B-EF06-4778-A5DD-FA6647A34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221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CEFFBB-159B-41AC-9065-222F0E0B9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Proposal in 377</a:t>
            </a:r>
            <a:endParaRPr kumimoji="1" lang="ja-JP" alt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975932B-84D7-48BA-B9CF-A8E1E14193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76" y="2167582"/>
            <a:ext cx="8768848" cy="285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D9FA87-55C0-43C5-B2A0-80F01550E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97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E5CABA-0ECD-4FE9-912C-BA1E795C0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NTT’s idea</a:t>
            </a:r>
            <a:endParaRPr kumimoji="1" lang="ja-JP" altLang="en-US" dirty="0"/>
          </a:p>
        </p:txBody>
      </p:sp>
      <p:pic>
        <p:nvPicPr>
          <p:cNvPr id="1026" name="図 1">
            <a:extLst>
              <a:ext uri="{FF2B5EF4-FFF2-40B4-BE49-F238E27FC236}">
                <a16:creationId xmlns:a16="http://schemas.microsoft.com/office/drawing/2014/main" id="{B652AF85-BD15-4B11-B8CF-2C42A354EA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2009"/>
            <a:ext cx="9146628" cy="5394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F2A2B46-1D85-4926-B45E-60D6800E5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416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63F58E-6DB7-4C9F-B99E-2730C6721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26.501</a:t>
            </a:r>
            <a:endParaRPr kumimoji="1" lang="ja-JP" altLang="en-US" dirty="0"/>
          </a:p>
        </p:txBody>
      </p:sp>
      <p:pic>
        <p:nvPicPr>
          <p:cNvPr id="5" name="コンテンツ プレースホルダー 4" descr="ダイアグラム&#10;&#10;自動的に生成された説明">
            <a:extLst>
              <a:ext uri="{FF2B5EF4-FFF2-40B4-BE49-F238E27FC236}">
                <a16:creationId xmlns:a16="http://schemas.microsoft.com/office/drawing/2014/main" id="{5D96ED07-B8EE-482A-86FD-0B8425E692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752" y="1825625"/>
            <a:ext cx="7742495" cy="4351338"/>
          </a:xfrm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5E40A3-E832-4D2F-BCCF-B34248B4D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119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FB7FD-B9F8-4BE3-A096-6C5CC43AE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コンテンツ プレースホルダー 4" descr="グラフィカル ユーザー インターフェイス, テキスト, アプリケーション, メール&#10;&#10;自動的に生成された説明">
            <a:extLst>
              <a:ext uri="{FF2B5EF4-FFF2-40B4-BE49-F238E27FC236}">
                <a16:creationId xmlns:a16="http://schemas.microsoft.com/office/drawing/2014/main" id="{196E56F6-D7E0-4C46-A750-BC735E5D23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3179878"/>
            <a:ext cx="7886700" cy="1642831"/>
          </a:xfrm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645D8F-C7D9-440A-BA81-ABCBE1A71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435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2F472A-4611-4548-89F6-D16536117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Proposal</a:t>
            </a:r>
            <a:br>
              <a:rPr lang="en-US" altLang="ja-JP" dirty="0"/>
            </a:br>
            <a:r>
              <a:rPr lang="en-US" altLang="ja-JP" sz="3100" dirty="0"/>
              <a:t>(Immersive Real Time Communication for WebRTC)</a:t>
            </a:r>
            <a:endParaRPr lang="ja-JP" altLang="en-US" sz="31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614C69-2CAD-44A3-A6D7-5ADE2FEBE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ja-JP" dirty="0"/>
              <a:t>Between MNO and Application provider (i.e., OTT), </a:t>
            </a:r>
            <a:br>
              <a:rPr lang="en-US" altLang="ja-JP" dirty="0"/>
            </a:br>
            <a:r>
              <a:rPr lang="en-US" altLang="ja-JP" dirty="0"/>
              <a:t>four collaboration scenarios should be investigated. Refer to 511.</a:t>
            </a:r>
          </a:p>
          <a:p>
            <a:r>
              <a:rPr kumimoji="1" lang="en-US" altLang="ja-JP" dirty="0"/>
              <a:t>Two realizations are currently proposed.</a:t>
            </a:r>
          </a:p>
          <a:p>
            <a:pPr lvl="1"/>
            <a:r>
              <a:rPr kumimoji="1" lang="en-US" altLang="ja-JP" dirty="0"/>
              <a:t>Type 1: Based on 5GMS-AF, extension of streaming architecture.</a:t>
            </a:r>
          </a:p>
          <a:p>
            <a:pPr lvl="1"/>
            <a:r>
              <a:rPr kumimoji="1" lang="en-US" altLang="ja-JP" dirty="0"/>
              <a:t>Type 2: Based on WebRTC-AF, representing WebRTC Signaling server. Refer to 420.</a:t>
            </a:r>
          </a:p>
          <a:p>
            <a:r>
              <a:rPr lang="en-US" altLang="ja-JP" dirty="0"/>
              <a:t>Architecture, call flows, and protocol stacks should be further investigated.</a:t>
            </a:r>
          </a:p>
          <a:p>
            <a:r>
              <a:rPr lang="en-US" altLang="ja-JP" dirty="0">
                <a:solidFill>
                  <a:srgbClr val="FF0000"/>
                </a:solidFill>
              </a:rPr>
              <a:t>The following work structure is proposed.</a:t>
            </a:r>
          </a:p>
          <a:p>
            <a:pPr lvl="1"/>
            <a:r>
              <a:rPr lang="en-US" altLang="ja-JP" dirty="0">
                <a:solidFill>
                  <a:srgbClr val="FF0000"/>
                </a:solidFill>
              </a:rPr>
              <a:t>iRTCW (normative work) covers Type 1 realization.</a:t>
            </a:r>
          </a:p>
          <a:p>
            <a:pPr lvl="1"/>
            <a:r>
              <a:rPr lang="en-US" altLang="ja-JP" dirty="0">
                <a:solidFill>
                  <a:srgbClr val="FF0000"/>
                </a:solidFill>
              </a:rPr>
              <a:t>FS_eiRTCW (study) covers Type 2 realization.</a:t>
            </a:r>
          </a:p>
          <a:p>
            <a:pPr lvl="1"/>
            <a:r>
              <a:rPr lang="en-US" altLang="ja-JP" dirty="0">
                <a:solidFill>
                  <a:srgbClr val="FF0000"/>
                </a:solidFill>
              </a:rPr>
              <a:t>Outputs will be maintained by two Permanent Documents (PDs).</a:t>
            </a:r>
          </a:p>
          <a:p>
            <a:pPr lvl="1"/>
            <a:r>
              <a:rPr lang="en-US" altLang="ja-JP" dirty="0">
                <a:solidFill>
                  <a:srgbClr val="FF0000"/>
                </a:solidFill>
              </a:rPr>
              <a:t>This allows flexible consideration and progress for each realization. Later, the two should be checked.</a:t>
            </a:r>
          </a:p>
          <a:p>
            <a:r>
              <a:rPr lang="en-US" altLang="ja-JP" dirty="0"/>
              <a:t>NOTE:</a:t>
            </a:r>
          </a:p>
          <a:p>
            <a:pPr lvl="1"/>
            <a:r>
              <a:rPr lang="en-US" altLang="ja-JP" dirty="0"/>
              <a:t>Proponents should watch the architecture discussion in 5G_AREA.</a:t>
            </a:r>
          </a:p>
          <a:p>
            <a:pPr lvl="1"/>
            <a:r>
              <a:rPr lang="en-US" altLang="ja-JP" dirty="0"/>
              <a:t>A scenario for </a:t>
            </a:r>
            <a:r>
              <a:rPr lang="en-US" altLang="ja-JP" dirty="0" err="1"/>
              <a:t>NPN</a:t>
            </a:r>
            <a:r>
              <a:rPr lang="en-US" altLang="ja-JP" dirty="0"/>
              <a:t> (Non Public Networks) was also suggested. Specific requirements are invited.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993A39-1BDD-490D-B6E8-359F6CA57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0003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5516" y="188640"/>
            <a:ext cx="7253062" cy="944618"/>
          </a:xfrm>
        </p:spPr>
        <p:txBody>
          <a:bodyPr>
            <a:no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Different Models between RTC Work Items</a:t>
            </a:r>
            <a:endParaRPr kumimoji="1" lang="ja-JP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75146" y="1483747"/>
            <a:ext cx="2151012" cy="923330"/>
          </a:xfrm>
          <a:prstGeom prst="rect">
            <a:avLst/>
          </a:prstGeom>
        </p:spPr>
        <p:txBody>
          <a:bodyPr vert="horz" wrap="square" lIns="0" tIns="45720" rIns="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769" b="1" kern="1200" baseline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en-US" altLang="ja-JP" sz="1800" dirty="0" err="1">
                <a:latin typeface="Arial" panose="020B0604020202020204" pitchFamily="34" charset="0"/>
                <a:cs typeface="Arial" panose="020B0604020202020204" pitchFamily="34" charset="0"/>
              </a:rPr>
              <a:t>iRTCW</a:t>
            </a:r>
            <a:endParaRPr lang="en-US" altLang="ja-JP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sz="1800" dirty="0" err="1">
                <a:latin typeface="Arial" panose="020B0604020202020204" pitchFamily="34" charset="0"/>
                <a:cs typeface="Arial" panose="020B0604020202020204" pitchFamily="34" charset="0"/>
              </a:rPr>
              <a:t>WebRTC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-based</a:t>
            </a:r>
            <a:b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OTT model)</a:t>
            </a:r>
            <a:endParaRPr lang="ja-JP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020565" y="1484923"/>
            <a:ext cx="3041682" cy="923330"/>
          </a:xfrm>
          <a:prstGeom prst="rect">
            <a:avLst/>
          </a:prstGeom>
        </p:spPr>
        <p:txBody>
          <a:bodyPr vert="horz" wrap="square" lIns="0" tIns="45720" rIns="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769" b="1" kern="1200" baseline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en-US" altLang="ja-JP" sz="1800" dirty="0" err="1">
                <a:latin typeface="Arial" panose="020B0604020202020204" pitchFamily="34" charset="0"/>
                <a:cs typeface="Arial" panose="020B0604020202020204" pitchFamily="34" charset="0"/>
              </a:rPr>
              <a:t>FS_eiRTCW</a:t>
            </a:r>
            <a:endParaRPr lang="en-US" altLang="ja-JP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sz="1800" dirty="0" err="1">
                <a:latin typeface="Arial" panose="020B0604020202020204" pitchFamily="34" charset="0"/>
                <a:cs typeface="Arial" panose="020B0604020202020204" pitchFamily="34" charset="0"/>
              </a:rPr>
              <a:t>WebRTC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-based</a:t>
            </a:r>
            <a:b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Carrier Assistance model)</a:t>
            </a:r>
            <a:endParaRPr lang="ja-JP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328653" y="3773729"/>
            <a:ext cx="2589144" cy="1731843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328653" y="2384974"/>
            <a:ext cx="2589144" cy="1248391"/>
          </a:xfrm>
          <a:prstGeom prst="rect">
            <a:avLst/>
          </a:prstGeom>
          <a:noFill/>
          <a:ln w="285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510081" y="2709254"/>
            <a:ext cx="945098" cy="57952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75148" y="2777986"/>
            <a:ext cx="625171" cy="48474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50" dirty="0" err="1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  <a:endParaRPr lang="en-US" altLang="ja-JP" sz="105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ja-JP" sz="1050" dirty="0" err="1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Signalling</a:t>
            </a: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Server</a:t>
            </a:r>
            <a:endParaRPr lang="ja-JP" altLang="en-US" sz="105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1266498" y="3773727"/>
            <a:ext cx="695455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1460336" y="3861414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NEF</a:t>
            </a:r>
            <a:endParaRPr lang="ja-JP" altLang="en-US" sz="120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0" name="角丸四角形 92">
            <a:extLst>
              <a:ext uri="{FF2B5EF4-FFF2-40B4-BE49-F238E27FC236}">
                <a16:creationId xmlns:a16="http://schemas.microsoft.com/office/drawing/2014/main" id="{3EEAD36C-8430-425C-B61F-B40F0B351236}"/>
              </a:ext>
            </a:extLst>
          </p:cNvPr>
          <p:cNvSpPr/>
          <p:nvPr/>
        </p:nvSpPr>
        <p:spPr>
          <a:xfrm>
            <a:off x="489099" y="4885406"/>
            <a:ext cx="2304256" cy="54006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7340622-FD8F-4D48-BADE-11AA4DA3F396}"/>
              </a:ext>
            </a:extLst>
          </p:cNvPr>
          <p:cNvSpPr/>
          <p:nvPr/>
        </p:nvSpPr>
        <p:spPr>
          <a:xfrm>
            <a:off x="1115618" y="5054391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(R)AN / UPF</a:t>
            </a:r>
            <a:endParaRPr lang="ja-JP" alt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6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576" y="3262737"/>
            <a:ext cx="0" cy="2494863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45283" y="3568175"/>
            <a:ext cx="0" cy="2220782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8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66614" y="3262735"/>
            <a:ext cx="0" cy="305440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70911" y="3568175"/>
            <a:ext cx="874373" cy="0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1835246" y="2709254"/>
            <a:ext cx="945098" cy="57952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1952929" y="2810291"/>
            <a:ext cx="743793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MCU/SFU </a:t>
            </a:r>
          </a:p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with ICE</a:t>
            </a:r>
            <a:endParaRPr lang="ja-JP" altLang="en-US" sz="120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3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3729" y="3262736"/>
            <a:ext cx="0" cy="2512708"/>
          </a:xfrm>
          <a:prstGeom prst="line">
            <a:avLst/>
          </a:prstGeom>
          <a:noFill/>
          <a:ln w="19050" cap="rnd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61951" y="3240596"/>
            <a:ext cx="0" cy="396697"/>
          </a:xfrm>
          <a:prstGeom prst="line">
            <a:avLst/>
          </a:prstGeom>
          <a:noFill/>
          <a:ln w="19050" cap="rnd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3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0602" y="3659432"/>
            <a:ext cx="991351" cy="0"/>
          </a:xfrm>
          <a:prstGeom prst="line">
            <a:avLst/>
          </a:prstGeom>
          <a:noFill/>
          <a:ln w="19050" cap="rnd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600" y="3659433"/>
            <a:ext cx="0" cy="2098165"/>
          </a:xfrm>
          <a:prstGeom prst="line">
            <a:avLst/>
          </a:prstGeom>
          <a:noFill/>
          <a:ln w="19050" cap="rnd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2253070" y="3429365"/>
            <a:ext cx="553037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solidFill>
                  <a:srgbClr val="0000F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lang="ja-JP" altLang="en-US" sz="1200" dirty="0">
              <a:solidFill>
                <a:srgbClr val="0000FF"/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380654" y="2457042"/>
            <a:ext cx="975780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OTT-Data NW</a:t>
            </a:r>
          </a:p>
        </p:txBody>
      </p:sp>
      <p:sp>
        <p:nvSpPr>
          <p:cNvPr id="4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5223" y="3087912"/>
            <a:ext cx="0" cy="744617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ysDot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4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06206" y="3087910"/>
            <a:ext cx="99018" cy="0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1469720" y="3137127"/>
            <a:ext cx="288541" cy="3231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algn="ctr">
              <a:defRPr/>
            </a:pPr>
            <a:r>
              <a:rPr lang="en-US" altLang="ja-JP" sz="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</a:p>
          <a:p>
            <a:pPr algn="ctr">
              <a:defRPr/>
            </a:pPr>
            <a:r>
              <a:rPr lang="en-US" altLang="ja-JP" sz="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(NBI?)</a:t>
            </a: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2491189" y="4499835"/>
            <a:ext cx="398237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  <a:endParaRPr lang="en-US" altLang="ja-JP" sz="8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Tunnel</a:t>
            </a:r>
          </a:p>
        </p:txBody>
      </p:sp>
      <p:sp>
        <p:nvSpPr>
          <p:cNvPr id="24" name="円柱 23"/>
          <p:cNvSpPr/>
          <p:nvPr/>
        </p:nvSpPr>
        <p:spPr>
          <a:xfrm>
            <a:off x="868546" y="3706740"/>
            <a:ext cx="204111" cy="1794905"/>
          </a:xfrm>
          <a:prstGeom prst="can">
            <a:avLst>
              <a:gd name="adj" fmla="val 4816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円柱 24"/>
          <p:cNvSpPr/>
          <p:nvPr/>
        </p:nvSpPr>
        <p:spPr>
          <a:xfrm>
            <a:off x="2278317" y="3706740"/>
            <a:ext cx="204111" cy="1794905"/>
          </a:xfrm>
          <a:prstGeom prst="can">
            <a:avLst>
              <a:gd name="adj" fmla="val 4816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3301250" y="2392758"/>
            <a:ext cx="2573770" cy="311667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3392470" y="2458218"/>
            <a:ext cx="90569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NW</a:t>
            </a:r>
          </a:p>
        </p:txBody>
      </p:sp>
      <p:sp>
        <p:nvSpPr>
          <p:cNvPr id="109" name="角丸四角形 92">
            <a:extLst>
              <a:ext uri="{FF2B5EF4-FFF2-40B4-BE49-F238E27FC236}">
                <a16:creationId xmlns:a16="http://schemas.microsoft.com/office/drawing/2014/main" id="{3EEAD36C-8430-425C-B61F-B40F0B351236}"/>
              </a:ext>
            </a:extLst>
          </p:cNvPr>
          <p:cNvSpPr/>
          <p:nvPr/>
        </p:nvSpPr>
        <p:spPr>
          <a:xfrm>
            <a:off x="3430771" y="4886569"/>
            <a:ext cx="2304256" cy="53869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57340622-FD8F-4D48-BADE-11AA4DA3F396}"/>
              </a:ext>
            </a:extLst>
          </p:cNvPr>
          <p:cNvSpPr/>
          <p:nvPr/>
        </p:nvSpPr>
        <p:spPr>
          <a:xfrm>
            <a:off x="4178548" y="5070053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R)AN / UPF</a:t>
            </a:r>
            <a:endParaRPr lang="ja-JP" alt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8803" y="3327221"/>
            <a:ext cx="0" cy="2430174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6955" y="5340376"/>
            <a:ext cx="0" cy="448376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3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18186" y="3327220"/>
            <a:ext cx="0" cy="2013156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18186" y="5340376"/>
            <a:ext cx="1068770" cy="0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5401" y="4709686"/>
            <a:ext cx="0" cy="106555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6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12272" y="5002691"/>
            <a:ext cx="1078326" cy="0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2272" y="5002693"/>
            <a:ext cx="0" cy="754701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3451438" y="4341764"/>
            <a:ext cx="796693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new </a:t>
            </a:r>
            <a:r>
              <a:rPr lang="en-US" altLang="ja-JP" sz="1000" dirty="0" err="1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  <a:endParaRPr lang="en-US" altLang="ja-JP" sz="1000" dirty="0">
              <a:solidFill>
                <a:srgbClr val="FF0000"/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90443" y="4709685"/>
            <a:ext cx="0" cy="296714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5138524" y="4945809"/>
            <a:ext cx="553037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solidFill>
                  <a:srgbClr val="0000F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lang="ja-JP" altLang="en-US" sz="1200" dirty="0">
              <a:solidFill>
                <a:srgbClr val="0000FF"/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1266498" y="4319813"/>
            <a:ext cx="695455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1469338" y="4407500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</a:p>
        </p:txBody>
      </p:sp>
      <p:sp>
        <p:nvSpPr>
          <p:cNvPr id="4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5223" y="4140790"/>
            <a:ext cx="0" cy="179024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2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5223" y="4679854"/>
            <a:ext cx="0" cy="213071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42924" y="3307843"/>
            <a:ext cx="564917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</a:t>
            </a:r>
          </a:p>
          <a:p>
            <a:pPr algn="ctr">
              <a:defRPr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4706446" y="4256801"/>
            <a:ext cx="945098" cy="43959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4870550" y="4317803"/>
            <a:ext cx="650819" cy="3231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MCU/SFU </a:t>
            </a:r>
          </a:p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with ICE</a:t>
            </a:r>
            <a:endParaRPr lang="ja-JP" altLang="en-US" sz="105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8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6240" y="3032956"/>
            <a:ext cx="0" cy="1232708"/>
          </a:xfrm>
          <a:prstGeom prst="line">
            <a:avLst/>
          </a:prstGeom>
          <a:noFill/>
          <a:ln w="12700" cap="rnd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3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rot="16200000" flipV="1">
            <a:off x="4063044" y="3580462"/>
            <a:ext cx="506482" cy="0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3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rot="5400000" flipH="1" flipV="1">
            <a:off x="4797553" y="2680312"/>
            <a:ext cx="0" cy="705288"/>
          </a:xfrm>
          <a:prstGeom prst="line">
            <a:avLst/>
          </a:prstGeom>
          <a:noFill/>
          <a:ln w="12700" cap="rnd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4150721" y="3433429"/>
            <a:ext cx="331131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1675405" y="4151643"/>
            <a:ext cx="314296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Npcf</a:t>
            </a:r>
            <a:endParaRPr lang="en-US" altLang="ja-JP" sz="8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1664659" y="4728604"/>
            <a:ext cx="314296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N7,N4</a:t>
            </a:r>
          </a:p>
        </p:txBody>
      </p:sp>
      <p:sp>
        <p:nvSpPr>
          <p:cNvPr id="14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3729" y="3752001"/>
            <a:ext cx="0" cy="168779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600" y="3762484"/>
            <a:ext cx="0" cy="1655148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3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367753" y="5753461"/>
            <a:ext cx="1097993" cy="432048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54" name="正方形/長方形 153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442825" y="5825144"/>
            <a:ext cx="950581" cy="3231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OTT proprietary</a:t>
            </a:r>
          </a:p>
          <a:p>
            <a:pPr lvl="0" algn="ctr">
              <a:defRPr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55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1793963" y="5771516"/>
            <a:ext cx="1097993" cy="432048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56" name="正方形/長方形 155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1869035" y="5843199"/>
            <a:ext cx="950581" cy="3231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OTT proprietary</a:t>
            </a:r>
          </a:p>
          <a:p>
            <a:pPr lvl="0" algn="ctr">
              <a:defRPr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58" name="正方形/長方形 157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3259460" y="5826320"/>
            <a:ext cx="1289862" cy="3231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50" b="1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Various</a:t>
            </a:r>
          </a:p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59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3329198" y="5771876"/>
            <a:ext cx="1097993" cy="432048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60" name="正方形/長方形 159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4597948" y="5835013"/>
            <a:ext cx="1289862" cy="3231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50" b="1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Various</a:t>
            </a:r>
          </a:p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61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4667686" y="5780569"/>
            <a:ext cx="1097993" cy="432048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06009" y="911576"/>
            <a:ext cx="5312180" cy="616984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r>
              <a:rPr lang="en-US" altLang="ja-JP" sz="1200" dirty="0"/>
              <a:t>With specified C-plane, Operator-Assistance will provide interoperability </a:t>
            </a:r>
          </a:p>
          <a:p>
            <a:r>
              <a:rPr lang="en-US" altLang="ja-JP" sz="1200" dirty="0"/>
              <a:t>as IMS-based model while involving OTT-related elements. 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287971" y="1452657"/>
            <a:ext cx="2494208" cy="923330"/>
          </a:xfrm>
          <a:prstGeom prst="rect">
            <a:avLst/>
          </a:prstGeom>
        </p:spPr>
        <p:txBody>
          <a:bodyPr vert="horz" wrap="square" lIns="0" tIns="45720" rIns="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769" b="1" kern="1200" baseline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IBACS Expectation</a:t>
            </a:r>
          </a:p>
          <a:p>
            <a:pPr algn="ctr"/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(IMS model)</a:t>
            </a:r>
          </a:p>
          <a:p>
            <a:pPr algn="ctr"/>
            <a:r>
              <a:rPr lang="en-US" altLang="ja-JP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checked..</a:t>
            </a:r>
          </a:p>
        </p:txBody>
      </p:sp>
      <p:sp>
        <p:nvSpPr>
          <p:cNvPr id="46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6316487" y="5752164"/>
            <a:ext cx="1097993" cy="43204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6555867" y="5900110"/>
            <a:ext cx="621965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IMS Client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6267332" y="2383466"/>
            <a:ext cx="2589144" cy="311667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6523886" y="4359953"/>
            <a:ext cx="945098" cy="36293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710300" y="4446328"/>
            <a:ext cx="572273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P-CSCF</a:t>
            </a:r>
          </a:p>
        </p:txBody>
      </p:sp>
      <p:sp>
        <p:nvSpPr>
          <p:cNvPr id="56" name="角丸四角形 92">
            <a:extLst>
              <a:ext uri="{FF2B5EF4-FFF2-40B4-BE49-F238E27FC236}">
                <a16:creationId xmlns:a16="http://schemas.microsoft.com/office/drawing/2014/main" id="{3EEAD36C-8430-425C-B61F-B40F0B351236}"/>
              </a:ext>
            </a:extLst>
          </p:cNvPr>
          <p:cNvSpPr/>
          <p:nvPr/>
        </p:nvSpPr>
        <p:spPr>
          <a:xfrm>
            <a:off x="6427778" y="4886492"/>
            <a:ext cx="2304256" cy="533541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57340622-FD8F-4D48-BADE-11AA4DA3F396}"/>
              </a:ext>
            </a:extLst>
          </p:cNvPr>
          <p:cNvSpPr/>
          <p:nvPr/>
        </p:nvSpPr>
        <p:spPr>
          <a:xfrm>
            <a:off x="7354534" y="5067370"/>
            <a:ext cx="42639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(R)AN</a:t>
            </a:r>
            <a:endParaRPr lang="ja-JP" alt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6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15810" y="4707008"/>
            <a:ext cx="0" cy="1045157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3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8083962" y="5335145"/>
            <a:ext cx="0" cy="448376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51501" y="4707007"/>
            <a:ext cx="0" cy="628139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60499" y="5335145"/>
            <a:ext cx="1023464" cy="0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8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8312408" y="4707005"/>
            <a:ext cx="0" cy="106300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09279" y="4983750"/>
            <a:ext cx="1078326" cy="0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9279" y="5003718"/>
            <a:ext cx="0" cy="74844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6230361" y="5090951"/>
            <a:ext cx="553037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lang="ja-JP" altLang="en-US" sz="1200" dirty="0">
              <a:solidFill>
                <a:srgbClr val="FF0000"/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307940" y="2454345"/>
            <a:ext cx="10069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NW</a:t>
            </a: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6523480" y="3310812"/>
            <a:ext cx="945098" cy="3930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700941" y="3402535"/>
            <a:ext cx="572273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S-CSCF</a:t>
            </a:r>
          </a:p>
        </p:txBody>
      </p:sp>
      <p:sp>
        <p:nvSpPr>
          <p:cNvPr id="8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1860" y="3703866"/>
            <a:ext cx="0" cy="659061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8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69023" y="3166796"/>
            <a:ext cx="181967" cy="145734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7672837" y="4351936"/>
            <a:ext cx="945098" cy="36293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7943326" y="4441996"/>
            <a:ext cx="43601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MRFP</a:t>
            </a: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7674827" y="3314023"/>
            <a:ext cx="945098" cy="3930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7927193" y="3412743"/>
            <a:ext cx="444032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MRFC</a:t>
            </a:r>
          </a:p>
        </p:txBody>
      </p:sp>
      <p:sp>
        <p:nvSpPr>
          <p:cNvPr id="96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7935" y="3714689"/>
            <a:ext cx="0" cy="637249"/>
          </a:xfrm>
          <a:prstGeom prst="line">
            <a:avLst/>
          </a:prstGeom>
          <a:noFill/>
          <a:ln w="19050" cap="rnd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08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87450" y="4707006"/>
            <a:ext cx="0" cy="27674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8255807" y="5115329"/>
            <a:ext cx="553037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solidFill>
                  <a:srgbClr val="0000F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lang="ja-JP" altLang="en-US" sz="1200" dirty="0">
              <a:solidFill>
                <a:srgbClr val="0000FF"/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6618838" y="3758827"/>
            <a:ext cx="158698" cy="12311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Mw</a:t>
            </a:r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6810334" y="3149153"/>
            <a:ext cx="171522" cy="12311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ISC</a:t>
            </a: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7115281" y="2794376"/>
            <a:ext cx="945098" cy="36293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7474167" y="2892262"/>
            <a:ext cx="205184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AS</a:t>
            </a:r>
          </a:p>
        </p:txBody>
      </p:sp>
      <p:sp>
        <p:nvSpPr>
          <p:cNvPr id="14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29680" y="3150657"/>
            <a:ext cx="174854" cy="173883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8194443" y="3737024"/>
            <a:ext cx="142668" cy="12311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Mp</a:t>
            </a:r>
            <a:endParaRPr lang="en-US" altLang="ja-JP" sz="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1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7684188" y="5751954"/>
            <a:ext cx="1097993" cy="43204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7923568" y="5882543"/>
            <a:ext cx="621965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IMS Client</a:t>
            </a:r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7231623" y="3847880"/>
            <a:ext cx="695455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7434463" y="3935567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</a:p>
        </p:txBody>
      </p: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8248675" y="3156071"/>
            <a:ext cx="275350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 err="1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Mr</a:t>
            </a:r>
            <a:r>
              <a:rPr lang="en-US" altLang="ja-JP" sz="8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15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rot="16200000" flipV="1">
            <a:off x="7132200" y="3863253"/>
            <a:ext cx="0" cy="300741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6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69021" y="4008929"/>
            <a:ext cx="0" cy="351024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63" name="正方形/長方形 162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6832723" y="3923675"/>
            <a:ext cx="331131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</a:p>
        </p:txBody>
      </p:sp>
      <p:sp>
        <p:nvSpPr>
          <p:cNvPr id="16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9938" y="4213425"/>
            <a:ext cx="0" cy="677993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7492006" y="4262223"/>
            <a:ext cx="176742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N7, </a:t>
            </a:r>
          </a:p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N4</a:t>
            </a:r>
          </a:p>
        </p:txBody>
      </p:sp>
      <p:sp>
        <p:nvSpPr>
          <p:cNvPr id="167" name="正方形/長方形 166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4139281" y="3841446"/>
            <a:ext cx="695455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8" name="正方形/長方形 167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4342121" y="3929133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</a:p>
        </p:txBody>
      </p:sp>
      <p:sp>
        <p:nvSpPr>
          <p:cNvPr id="16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67596" y="4206991"/>
            <a:ext cx="0" cy="677993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4399664" y="4255789"/>
            <a:ext cx="176742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N7, </a:t>
            </a:r>
          </a:p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N4</a:t>
            </a:r>
          </a:p>
        </p:txBody>
      </p:sp>
      <p:sp>
        <p:nvSpPr>
          <p:cNvPr id="171" name="正方形/長方形 170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3511361" y="2734322"/>
            <a:ext cx="945098" cy="5982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2" name="正方形/長方形 171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3693124" y="2816934"/>
            <a:ext cx="588303" cy="4616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00" dirty="0" err="1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  <a:endParaRPr lang="en-US" altLang="ja-JP" sz="100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ja-JP" sz="1000" dirty="0" err="1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Signalling</a:t>
            </a: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Server</a:t>
            </a:r>
            <a:endParaRPr lang="ja-JP" altLang="en-US" sz="100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73" name="円柱 172"/>
          <p:cNvSpPr/>
          <p:nvPr/>
        </p:nvSpPr>
        <p:spPr>
          <a:xfrm>
            <a:off x="646455" y="3700354"/>
            <a:ext cx="204111" cy="1794905"/>
          </a:xfrm>
          <a:prstGeom prst="can">
            <a:avLst>
              <a:gd name="adj" fmla="val 4816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4" name="円柱 173"/>
          <p:cNvSpPr/>
          <p:nvPr/>
        </p:nvSpPr>
        <p:spPr>
          <a:xfrm>
            <a:off x="2030430" y="3692607"/>
            <a:ext cx="204111" cy="1794905"/>
          </a:xfrm>
          <a:prstGeom prst="can">
            <a:avLst>
              <a:gd name="adj" fmla="val 4816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55179" y="3016465"/>
            <a:ext cx="369502" cy="0"/>
          </a:xfrm>
          <a:prstGeom prst="line">
            <a:avLst/>
          </a:prstGeom>
          <a:noFill/>
          <a:ln w="12700" cap="rnd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6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744972" y="3762484"/>
            <a:ext cx="0" cy="1655148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1360" y="3766775"/>
            <a:ext cx="0" cy="1655148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4899" y="3803281"/>
            <a:ext cx="532197" cy="346249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</a:t>
            </a:r>
            <a:endParaRPr lang="en-US" altLang="ja-JP" sz="120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NW</a:t>
            </a:r>
          </a:p>
        </p:txBody>
      </p:sp>
      <p:sp>
        <p:nvSpPr>
          <p:cNvPr id="125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6902175" y="956210"/>
            <a:ext cx="362761" cy="207657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7364704" y="933034"/>
            <a:ext cx="1455439" cy="28559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r>
              <a:rPr lang="en-US" altLang="ja-JP" sz="1100" dirty="0"/>
              <a:t>OTT-related elements</a:t>
            </a:r>
          </a:p>
          <a:p>
            <a:endParaRPr lang="en-US" altLang="ja-JP" sz="1100" dirty="0"/>
          </a:p>
        </p:txBody>
      </p:sp>
      <p:sp>
        <p:nvSpPr>
          <p:cNvPr id="143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5247196" y="3923674"/>
            <a:ext cx="635445" cy="338549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5284528" y="3955024"/>
            <a:ext cx="553374" cy="19393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r>
              <a:rPr lang="en-US" altLang="ja-JP" sz="1100" dirty="0"/>
              <a:t>OTT App</a:t>
            </a:r>
          </a:p>
          <a:p>
            <a:endParaRPr lang="en-US" altLang="ja-JP" sz="1100" dirty="0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6511818" y="6513972"/>
            <a:ext cx="1455439" cy="28559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endParaRPr lang="en-US" altLang="ja-JP" sz="1100" dirty="0"/>
          </a:p>
          <a:p>
            <a:endParaRPr lang="en-US" altLang="ja-JP" sz="1100" dirty="0"/>
          </a:p>
        </p:txBody>
      </p:sp>
      <p:sp>
        <p:nvSpPr>
          <p:cNvPr id="162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4355978" y="2442381"/>
            <a:ext cx="635445" cy="338549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78" name="テキスト ボックス 177"/>
          <p:cNvSpPr txBox="1"/>
          <p:nvPr/>
        </p:nvSpPr>
        <p:spPr>
          <a:xfrm>
            <a:off x="4393310" y="2473731"/>
            <a:ext cx="553374" cy="19393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r>
              <a:rPr lang="en-US" altLang="ja-JP" sz="1100" dirty="0"/>
              <a:t>OTT App</a:t>
            </a:r>
          </a:p>
          <a:p>
            <a:endParaRPr lang="en-US" altLang="ja-JP" sz="1100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B93873C-51B0-45FE-AC15-A4156D08FC74}"/>
              </a:ext>
            </a:extLst>
          </p:cNvPr>
          <p:cNvSpPr/>
          <p:nvPr/>
        </p:nvSpPr>
        <p:spPr>
          <a:xfrm>
            <a:off x="6280014" y="74770"/>
            <a:ext cx="2149039" cy="368363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To be updated</a:t>
            </a:r>
            <a:endParaRPr kumimoji="1" lang="ja-JP" altLang="en-US" dirty="0"/>
          </a:p>
        </p:txBody>
      </p:sp>
      <p:sp>
        <p:nvSpPr>
          <p:cNvPr id="17" name="スライド番号プレースホルダー 16">
            <a:extLst>
              <a:ext uri="{FF2B5EF4-FFF2-40B4-BE49-F238E27FC236}">
                <a16:creationId xmlns:a16="http://schemas.microsoft.com/office/drawing/2014/main" id="{C85CDAF9-C74F-4179-AF21-D3CC9F802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945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4793B7-D638-4EAC-A9AF-0B9F83FD8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Time plan – </a:t>
            </a:r>
            <a:br>
              <a:rPr kumimoji="1" lang="en-US" altLang="ja-JP" dirty="0"/>
            </a:br>
            <a:r>
              <a:rPr kumimoji="1" lang="en-US" altLang="ja-JP" dirty="0"/>
              <a:t>Option #1 taken with two PDs</a:t>
            </a: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263FC931-DDD3-4EC4-90A5-325CB2EA2C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1987486"/>
              </p:ext>
            </p:extLst>
          </p:nvPr>
        </p:nvGraphicFramePr>
        <p:xfrm>
          <a:off x="265176" y="1825625"/>
          <a:ext cx="8613653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822">
                  <a:extLst>
                    <a:ext uri="{9D8B030D-6E8A-4147-A177-3AD203B41FA5}">
                      <a16:colId xmlns:a16="http://schemas.microsoft.com/office/drawing/2014/main" val="1765953325"/>
                    </a:ext>
                  </a:extLst>
                </a:gridCol>
                <a:gridCol w="1096833">
                  <a:extLst>
                    <a:ext uri="{9D8B030D-6E8A-4147-A177-3AD203B41FA5}">
                      <a16:colId xmlns:a16="http://schemas.microsoft.com/office/drawing/2014/main" val="4209050394"/>
                    </a:ext>
                  </a:extLst>
                </a:gridCol>
                <a:gridCol w="1096833">
                  <a:extLst>
                    <a:ext uri="{9D8B030D-6E8A-4147-A177-3AD203B41FA5}">
                      <a16:colId xmlns:a16="http://schemas.microsoft.com/office/drawing/2014/main" val="2045667362"/>
                    </a:ext>
                  </a:extLst>
                </a:gridCol>
                <a:gridCol w="1096833">
                  <a:extLst>
                    <a:ext uri="{9D8B030D-6E8A-4147-A177-3AD203B41FA5}">
                      <a16:colId xmlns:a16="http://schemas.microsoft.com/office/drawing/2014/main" val="1384784889"/>
                    </a:ext>
                  </a:extLst>
                </a:gridCol>
                <a:gridCol w="1096833">
                  <a:extLst>
                    <a:ext uri="{9D8B030D-6E8A-4147-A177-3AD203B41FA5}">
                      <a16:colId xmlns:a16="http://schemas.microsoft.com/office/drawing/2014/main" val="654826038"/>
                    </a:ext>
                  </a:extLst>
                </a:gridCol>
                <a:gridCol w="1096833">
                  <a:extLst>
                    <a:ext uri="{9D8B030D-6E8A-4147-A177-3AD203B41FA5}">
                      <a16:colId xmlns:a16="http://schemas.microsoft.com/office/drawing/2014/main" val="30688731"/>
                    </a:ext>
                  </a:extLst>
                </a:gridCol>
                <a:gridCol w="1096833">
                  <a:extLst>
                    <a:ext uri="{9D8B030D-6E8A-4147-A177-3AD203B41FA5}">
                      <a16:colId xmlns:a16="http://schemas.microsoft.com/office/drawing/2014/main" val="870799502"/>
                    </a:ext>
                  </a:extLst>
                </a:gridCol>
                <a:gridCol w="1096833">
                  <a:extLst>
                    <a:ext uri="{9D8B030D-6E8A-4147-A177-3AD203B41FA5}">
                      <a16:colId xmlns:a16="http://schemas.microsoft.com/office/drawing/2014/main" val="7128464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4-6 (2022)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7-9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10-12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1-3</a:t>
                      </a:r>
                      <a:br>
                        <a:rPr kumimoji="1" lang="en-US" altLang="ja-JP" dirty="0"/>
                      </a:br>
                      <a:r>
                        <a:rPr kumimoji="1" lang="en-US" altLang="ja-JP" dirty="0"/>
                        <a:t>(2023)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7-9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10-12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75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R-18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S2 freeze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S3</a:t>
                      </a:r>
                    </a:p>
                    <a:p>
                      <a:pPr algn="r"/>
                      <a:r>
                        <a:rPr kumimoji="1" lang="en-US" altLang="ja-JP" dirty="0"/>
                        <a:t>freeze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338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iRTCW</a:t>
                      </a:r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Complete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174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Study</a:t>
                      </a:r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Comp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538686"/>
                  </a:ext>
                </a:extLst>
              </a:tr>
            </a:tbl>
          </a:graphicData>
        </a:graphic>
      </p:graphicFrame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39DC1D-7593-4912-93C3-B51768573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8" name="矢印: 五方向 7">
            <a:extLst>
              <a:ext uri="{FF2B5EF4-FFF2-40B4-BE49-F238E27FC236}">
                <a16:creationId xmlns:a16="http://schemas.microsoft.com/office/drawing/2014/main" id="{1845545C-FF8C-4093-9D11-89A31ED13A76}"/>
              </a:ext>
            </a:extLst>
          </p:cNvPr>
          <p:cNvSpPr/>
          <p:nvPr/>
        </p:nvSpPr>
        <p:spPr>
          <a:xfrm>
            <a:off x="1271644" y="4416106"/>
            <a:ext cx="4070350" cy="1130299"/>
          </a:xfrm>
          <a:prstGeom prst="homePlat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bg1">
                    <a:lumMod val="75000"/>
                  </a:schemeClr>
                </a:solidFill>
              </a:rPr>
              <a:t>Option 2) 5GMS-AF</a:t>
            </a:r>
          </a:p>
          <a:p>
            <a:pPr algn="ctr"/>
            <a:r>
              <a:rPr kumimoji="1" lang="en-US" altLang="ja-JP" dirty="0">
                <a:solidFill>
                  <a:schemeClr val="bg1">
                    <a:lumMod val="75000"/>
                  </a:schemeClr>
                </a:solidFill>
              </a:rPr>
              <a:t>CS1</a:t>
            </a:r>
          </a:p>
          <a:p>
            <a:pPr algn="ctr"/>
            <a:r>
              <a:rPr kumimoji="1" lang="en-US" altLang="ja-JP" dirty="0">
                <a:solidFill>
                  <a:schemeClr val="bg1">
                    <a:lumMod val="75000"/>
                  </a:schemeClr>
                </a:solidFill>
              </a:rPr>
              <a:t>CS2</a:t>
            </a:r>
          </a:p>
          <a:p>
            <a:pPr algn="ctr"/>
            <a:r>
              <a:rPr kumimoji="1" lang="en-US" altLang="ja-JP" dirty="0">
                <a:solidFill>
                  <a:schemeClr val="bg1">
                    <a:lumMod val="75000"/>
                  </a:schemeClr>
                </a:solidFill>
              </a:rPr>
              <a:t>CS3</a:t>
            </a:r>
            <a:endParaRPr kumimoji="1"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矢印: 五方向 8">
            <a:extLst>
              <a:ext uri="{FF2B5EF4-FFF2-40B4-BE49-F238E27FC236}">
                <a16:creationId xmlns:a16="http://schemas.microsoft.com/office/drawing/2014/main" id="{A855710C-6D7D-4252-ADF3-0303C8F3F534}"/>
              </a:ext>
            </a:extLst>
          </p:cNvPr>
          <p:cNvSpPr/>
          <p:nvPr/>
        </p:nvSpPr>
        <p:spPr>
          <a:xfrm>
            <a:off x="1219200" y="5634036"/>
            <a:ext cx="4409243" cy="85883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WebRTC-AF</a:t>
            </a:r>
          </a:p>
          <a:p>
            <a:pPr algn="ctr"/>
            <a:r>
              <a:rPr kumimoji="1" lang="en-US" altLang="ja-JP" dirty="0"/>
              <a:t>CS3</a:t>
            </a:r>
          </a:p>
          <a:p>
            <a:pPr algn="ctr"/>
            <a:r>
              <a:rPr kumimoji="1" lang="en-US" altLang="ja-JP" dirty="0"/>
              <a:t>CS4</a:t>
            </a:r>
            <a:endParaRPr kumimoji="1" lang="ja-JP" altLang="en-US" dirty="0"/>
          </a:p>
        </p:txBody>
      </p:sp>
      <p:sp>
        <p:nvSpPr>
          <p:cNvPr id="10" name="矢印: 五方向 9">
            <a:extLst>
              <a:ext uri="{FF2B5EF4-FFF2-40B4-BE49-F238E27FC236}">
                <a16:creationId xmlns:a16="http://schemas.microsoft.com/office/drawing/2014/main" id="{0BE8AFF7-9F87-4FEC-B58A-419C6EFFAC8A}"/>
              </a:ext>
            </a:extLst>
          </p:cNvPr>
          <p:cNvSpPr/>
          <p:nvPr/>
        </p:nvSpPr>
        <p:spPr>
          <a:xfrm>
            <a:off x="6696446" y="5632232"/>
            <a:ext cx="2466975" cy="858838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Follow-up activity</a:t>
            </a:r>
          </a:p>
          <a:p>
            <a:pPr algn="ctr"/>
            <a:r>
              <a:rPr kumimoji="1" lang="en-US" altLang="ja-JP" dirty="0"/>
              <a:t>In Rel-18/19?</a:t>
            </a:r>
            <a:endParaRPr kumimoji="1" lang="ja-JP" altLang="en-US" dirty="0"/>
          </a:p>
        </p:txBody>
      </p:sp>
      <p:sp>
        <p:nvSpPr>
          <p:cNvPr id="11" name="矢印: 五方向 10">
            <a:extLst>
              <a:ext uri="{FF2B5EF4-FFF2-40B4-BE49-F238E27FC236}">
                <a16:creationId xmlns:a16="http://schemas.microsoft.com/office/drawing/2014/main" id="{51E4785D-5F3E-4972-B72C-57ED91A1195D}"/>
              </a:ext>
            </a:extLst>
          </p:cNvPr>
          <p:cNvSpPr/>
          <p:nvPr/>
        </p:nvSpPr>
        <p:spPr>
          <a:xfrm>
            <a:off x="5549898" y="3429000"/>
            <a:ext cx="3162302" cy="457197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Normative</a:t>
            </a:r>
            <a:br>
              <a:rPr kumimoji="1" lang="en-US" altLang="ja-JP" dirty="0"/>
            </a:br>
            <a:r>
              <a:rPr kumimoji="1" lang="en-US" altLang="ja-JP" dirty="0"/>
              <a:t>TSs</a:t>
            </a:r>
            <a:endParaRPr kumimoji="1" lang="ja-JP" altLang="en-US" dirty="0"/>
          </a:p>
        </p:txBody>
      </p:sp>
      <p:sp>
        <p:nvSpPr>
          <p:cNvPr id="13" name="矢印: 五方向 12">
            <a:extLst>
              <a:ext uri="{FF2B5EF4-FFF2-40B4-BE49-F238E27FC236}">
                <a16:creationId xmlns:a16="http://schemas.microsoft.com/office/drawing/2014/main" id="{B12569AA-7FA5-454D-90A1-116333840E54}"/>
              </a:ext>
            </a:extLst>
          </p:cNvPr>
          <p:cNvSpPr/>
          <p:nvPr/>
        </p:nvSpPr>
        <p:spPr>
          <a:xfrm>
            <a:off x="1271644" y="3127053"/>
            <a:ext cx="4278254" cy="1130299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Option 1) 5GMS-AF</a:t>
            </a:r>
          </a:p>
          <a:p>
            <a:pPr algn="ctr"/>
            <a:r>
              <a:rPr kumimoji="1" lang="en-US" altLang="ja-JP" dirty="0"/>
              <a:t>CS1</a:t>
            </a:r>
          </a:p>
          <a:p>
            <a:pPr algn="ctr"/>
            <a:r>
              <a:rPr kumimoji="1" lang="en-US" altLang="ja-JP" dirty="0"/>
              <a:t>CS2</a:t>
            </a:r>
          </a:p>
          <a:p>
            <a:pPr algn="ctr"/>
            <a:r>
              <a:rPr kumimoji="1" lang="en-US" altLang="ja-JP" dirty="0"/>
              <a:t>CS3</a:t>
            </a:r>
            <a:endParaRPr kumimoji="1" lang="ja-JP" altLang="en-US" dirty="0"/>
          </a:p>
        </p:txBody>
      </p:sp>
      <p:sp>
        <p:nvSpPr>
          <p:cNvPr id="12" name="矢印: 五方向 11">
            <a:extLst>
              <a:ext uri="{FF2B5EF4-FFF2-40B4-BE49-F238E27FC236}">
                <a16:creationId xmlns:a16="http://schemas.microsoft.com/office/drawing/2014/main" id="{1D83DB9D-990C-4107-870B-AF0A4B0F272B}"/>
              </a:ext>
            </a:extLst>
          </p:cNvPr>
          <p:cNvSpPr/>
          <p:nvPr/>
        </p:nvSpPr>
        <p:spPr>
          <a:xfrm>
            <a:off x="5628444" y="5632232"/>
            <a:ext cx="1048582" cy="85883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Informative</a:t>
            </a:r>
            <a:br>
              <a:rPr kumimoji="1" lang="en-US" altLang="ja-JP" dirty="0"/>
            </a:br>
            <a:r>
              <a:rPr kumimoji="1" lang="en-US" altLang="ja-JP" dirty="0"/>
              <a:t>TR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6417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57B1791E-777F-467A-84C1-CCA039127F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Informative attachment</a:t>
            </a: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254DA130-5877-4D93-8B67-D7FAE297D4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D3D1476-6604-4777-B631-D018347D7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825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00BA78-20A5-48F5-8418-1040B825A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Two scenarios for iRTCW </a:t>
            </a:r>
            <a:br>
              <a:rPr kumimoji="1" lang="en-US" altLang="ja-JP" dirty="0"/>
            </a:br>
            <a:r>
              <a:rPr lang="en-US" altLang="ja-JP" sz="3100" dirty="0"/>
              <a:t>(Immersive Real Time Communication for WebRTC)</a:t>
            </a:r>
            <a:endParaRPr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E987D1-7B2E-47B5-A764-9B28B492F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/>
              <a:t>Type 1) OTT is a primary service provider.</a:t>
            </a:r>
          </a:p>
          <a:p>
            <a:pPr lvl="1"/>
            <a:r>
              <a:rPr lang="en-US" altLang="ja-JP" dirty="0"/>
              <a:t>WebRTC is one of the OTT’s services. </a:t>
            </a:r>
          </a:p>
          <a:p>
            <a:pPr lvl="1"/>
            <a:r>
              <a:rPr lang="en-US" altLang="ja-JP" dirty="0"/>
              <a:t>MNO supports and assists OTT’s services indirectly.</a:t>
            </a:r>
          </a:p>
          <a:p>
            <a:pPr lvl="2"/>
            <a:r>
              <a:rPr lang="en-US" altLang="ja-JP" dirty="0"/>
              <a:t>MNO doesn’t touch on WebRTC.</a:t>
            </a:r>
          </a:p>
          <a:p>
            <a:pPr lvl="2"/>
            <a:r>
              <a:rPr lang="en-US" altLang="ja-JP" dirty="0"/>
              <a:t>MNO gets basic information (e.g., 5 tuples and QoS parameters) from UE and provides QoS enhancements. </a:t>
            </a:r>
          </a:p>
          <a:p>
            <a:pPr lvl="1"/>
            <a:r>
              <a:rPr lang="en-US" altLang="ja-JP" dirty="0"/>
              <a:t>By providing an enabler, MNO is an actor behind an OTT.</a:t>
            </a:r>
          </a:p>
          <a:p>
            <a:pPr lvl="1"/>
            <a:r>
              <a:rPr lang="en-US" altLang="ja-JP" b="1" dirty="0"/>
              <a:t>Simple scenario.</a:t>
            </a:r>
          </a:p>
          <a:p>
            <a:r>
              <a:rPr kumimoji="1" lang="en-US" altLang="ja-JP" dirty="0"/>
              <a:t>Type 2) MNO is a primary service provider.</a:t>
            </a:r>
          </a:p>
          <a:p>
            <a:pPr lvl="1"/>
            <a:r>
              <a:rPr lang="en-US" altLang="ja-JP" dirty="0"/>
              <a:t>WebRTC is an MNO’s service.</a:t>
            </a:r>
          </a:p>
          <a:p>
            <a:pPr lvl="1"/>
            <a:r>
              <a:rPr lang="en-US" altLang="ja-JP" dirty="0"/>
              <a:t>OTT and MNO can jointly provide the service.</a:t>
            </a:r>
          </a:p>
          <a:p>
            <a:pPr lvl="1"/>
            <a:r>
              <a:rPr lang="en-US" altLang="ja-JP" dirty="0"/>
              <a:t>MNO plays the leading role.</a:t>
            </a:r>
          </a:p>
          <a:p>
            <a:pPr lvl="1"/>
            <a:r>
              <a:rPr lang="en-US" altLang="ja-JP" b="1" dirty="0"/>
              <a:t>Advanced scenario.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EFF419-2E7F-45D2-9865-4EF3F11C6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047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00BA78-20A5-48F5-8418-1040B825A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General</a:t>
            </a:r>
            <a:r>
              <a:rPr kumimoji="1" lang="en-US" altLang="ja-JP" dirty="0"/>
              <a:t> view of WebRTC</a:t>
            </a:r>
            <a:endParaRPr kumimoji="1" lang="ja-JP" altLang="en-US" dirty="0"/>
          </a:p>
        </p:txBody>
      </p:sp>
      <p:sp>
        <p:nvSpPr>
          <p:cNvPr id="48" name="コンテンツ プレースホルダー 47">
            <a:extLst>
              <a:ext uri="{FF2B5EF4-FFF2-40B4-BE49-F238E27FC236}">
                <a16:creationId xmlns:a16="http://schemas.microsoft.com/office/drawing/2014/main" id="{96D9F416-D70D-4E5C-ACC1-3A909276C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Control-plane is up to a provider.</a:t>
            </a:r>
          </a:p>
          <a:p>
            <a:r>
              <a:rPr lang="en-US" altLang="ja-JP" dirty="0"/>
              <a:t>An intermediary is usually used.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EBE15CC-D7D6-4080-9CFB-5C318EB7F2A0}"/>
              </a:ext>
            </a:extLst>
          </p:cNvPr>
          <p:cNvSpPr/>
          <p:nvPr/>
        </p:nvSpPr>
        <p:spPr>
          <a:xfrm>
            <a:off x="390088" y="4382940"/>
            <a:ext cx="913002" cy="7741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308627-59AC-4156-9063-C0B4BD6A31D0}"/>
              </a:ext>
            </a:extLst>
          </p:cNvPr>
          <p:cNvSpPr/>
          <p:nvPr/>
        </p:nvSpPr>
        <p:spPr>
          <a:xfrm>
            <a:off x="390089" y="3762154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</a:t>
            </a:r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3FF6F54-8AB0-4EA5-9A4A-8D7005E3B3D8}"/>
              </a:ext>
            </a:extLst>
          </p:cNvPr>
          <p:cNvSpPr/>
          <p:nvPr/>
        </p:nvSpPr>
        <p:spPr>
          <a:xfrm>
            <a:off x="1303090" y="4382939"/>
            <a:ext cx="913002" cy="77419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49DA91C-2E09-486C-A3D8-82FE327A0108}"/>
              </a:ext>
            </a:extLst>
          </p:cNvPr>
          <p:cNvSpPr/>
          <p:nvPr/>
        </p:nvSpPr>
        <p:spPr>
          <a:xfrm>
            <a:off x="7554810" y="4312527"/>
            <a:ext cx="913002" cy="866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43504BB-5F9A-488D-944B-7EE9F2B7DF3C}"/>
              </a:ext>
            </a:extLst>
          </p:cNvPr>
          <p:cNvSpPr/>
          <p:nvPr/>
        </p:nvSpPr>
        <p:spPr>
          <a:xfrm>
            <a:off x="6641808" y="3755163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</a:t>
            </a:r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50D0626-51BC-411B-ABAF-D8D5F550BA0C}"/>
              </a:ext>
            </a:extLst>
          </p:cNvPr>
          <p:cNvSpPr/>
          <p:nvPr/>
        </p:nvSpPr>
        <p:spPr>
          <a:xfrm>
            <a:off x="6641808" y="4312526"/>
            <a:ext cx="913002" cy="86666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C386260-0AEE-4FBE-98E6-27BE31413C09}"/>
              </a:ext>
            </a:extLst>
          </p:cNvPr>
          <p:cNvSpPr/>
          <p:nvPr/>
        </p:nvSpPr>
        <p:spPr>
          <a:xfrm>
            <a:off x="4524462" y="4312526"/>
            <a:ext cx="913002" cy="866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3D472B1-2093-40BF-850D-D313B33B557A}"/>
              </a:ext>
            </a:extLst>
          </p:cNvPr>
          <p:cNvSpPr/>
          <p:nvPr/>
        </p:nvSpPr>
        <p:spPr>
          <a:xfrm>
            <a:off x="3611460" y="3755162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APP/</a:t>
            </a:r>
            <a:r>
              <a:rPr kumimoji="1" lang="en-US" altLang="ja-JP" dirty="0" err="1"/>
              <a:t>SigServ</a:t>
            </a:r>
            <a:r>
              <a:rPr kumimoji="1" lang="en-US" altLang="ja-JP" dirty="0"/>
              <a:t>/ICE/MCU/SFU</a:t>
            </a:r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91A64AD-FFDC-49F0-93E8-F24436A4FA44}"/>
              </a:ext>
            </a:extLst>
          </p:cNvPr>
          <p:cNvSpPr/>
          <p:nvPr/>
        </p:nvSpPr>
        <p:spPr>
          <a:xfrm>
            <a:off x="3611460" y="4312525"/>
            <a:ext cx="913002" cy="86666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4A6D96F-97B5-48FF-BBDE-7B4C855BDE73}"/>
              </a:ext>
            </a:extLst>
          </p:cNvPr>
          <p:cNvSpPr txBox="1"/>
          <p:nvPr/>
        </p:nvSpPr>
        <p:spPr>
          <a:xfrm>
            <a:off x="979123" y="3324258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UE-A</a:t>
            </a:r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DF3B5FD-4796-4FC2-990E-6F2BB0CECD16}"/>
              </a:ext>
            </a:extLst>
          </p:cNvPr>
          <p:cNvSpPr txBox="1"/>
          <p:nvPr/>
        </p:nvSpPr>
        <p:spPr>
          <a:xfrm>
            <a:off x="7230843" y="3363243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UE-B</a:t>
            </a:r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69983B8-2E04-46DE-AE16-FCBCD5A3BC11}"/>
              </a:ext>
            </a:extLst>
          </p:cNvPr>
          <p:cNvSpPr txBox="1"/>
          <p:nvPr/>
        </p:nvSpPr>
        <p:spPr>
          <a:xfrm>
            <a:off x="4007811" y="3319890"/>
            <a:ext cx="140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Intermediary</a:t>
            </a:r>
            <a:endParaRPr kumimoji="1" lang="ja-JP" altLang="en-US" dirty="0"/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5A41905F-8303-4D32-92EF-EA78EFF88CE4}"/>
              </a:ext>
            </a:extLst>
          </p:cNvPr>
          <p:cNvCxnSpPr/>
          <p:nvPr/>
        </p:nvCxnSpPr>
        <p:spPr>
          <a:xfrm>
            <a:off x="390088" y="7972342"/>
            <a:ext cx="80777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6F7F698-2815-4ABA-B658-9AA42E476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465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吹き出し: 角を丸めた四角形 53">
            <a:extLst>
              <a:ext uri="{FF2B5EF4-FFF2-40B4-BE49-F238E27FC236}">
                <a16:creationId xmlns:a16="http://schemas.microsoft.com/office/drawing/2014/main" id="{59942AB7-771C-4BBC-A54C-6AC05D60CCA2}"/>
              </a:ext>
            </a:extLst>
          </p:cNvPr>
          <p:cNvSpPr/>
          <p:nvPr/>
        </p:nvSpPr>
        <p:spPr>
          <a:xfrm>
            <a:off x="3619935" y="3488376"/>
            <a:ext cx="5230443" cy="612648"/>
          </a:xfrm>
          <a:prstGeom prst="wedgeRoundRectCallout">
            <a:avLst>
              <a:gd name="adj1" fmla="val -73984"/>
              <a:gd name="adj2" fmla="val -77169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X is embedded as an NW control entry point.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Features by X are primitive (not full SDP level).</a:t>
            </a:r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A00BA78-20A5-48F5-8418-1040B825A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Two realizations around WebRTC</a:t>
            </a:r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EBE15CC-D7D6-4080-9CFB-5C318EB7F2A0}"/>
              </a:ext>
            </a:extLst>
          </p:cNvPr>
          <p:cNvSpPr/>
          <p:nvPr/>
        </p:nvSpPr>
        <p:spPr>
          <a:xfrm>
            <a:off x="437626" y="2604474"/>
            <a:ext cx="913002" cy="7414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308627-59AC-4156-9063-C0B4BD6A31D0}"/>
              </a:ext>
            </a:extLst>
          </p:cNvPr>
          <p:cNvSpPr/>
          <p:nvPr/>
        </p:nvSpPr>
        <p:spPr>
          <a:xfrm>
            <a:off x="437627" y="1958521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</a:t>
            </a:r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3FF6F54-8AB0-4EA5-9A4A-8D7005E3B3D8}"/>
              </a:ext>
            </a:extLst>
          </p:cNvPr>
          <p:cNvSpPr/>
          <p:nvPr/>
        </p:nvSpPr>
        <p:spPr>
          <a:xfrm>
            <a:off x="1350628" y="2604473"/>
            <a:ext cx="913002" cy="74149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49DA91C-2E09-486C-A3D8-82FE327A0108}"/>
              </a:ext>
            </a:extLst>
          </p:cNvPr>
          <p:cNvSpPr/>
          <p:nvPr/>
        </p:nvSpPr>
        <p:spPr>
          <a:xfrm>
            <a:off x="7602348" y="2508894"/>
            <a:ext cx="913002" cy="830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43504BB-5F9A-488D-944B-7EE9F2B7DF3C}"/>
              </a:ext>
            </a:extLst>
          </p:cNvPr>
          <p:cNvSpPr/>
          <p:nvPr/>
        </p:nvSpPr>
        <p:spPr>
          <a:xfrm>
            <a:off x="6689346" y="1951530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</a:t>
            </a:r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50D0626-51BC-411B-ABAF-D8D5F550BA0C}"/>
              </a:ext>
            </a:extLst>
          </p:cNvPr>
          <p:cNvSpPr/>
          <p:nvPr/>
        </p:nvSpPr>
        <p:spPr>
          <a:xfrm>
            <a:off x="6689346" y="2508893"/>
            <a:ext cx="913002" cy="83005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C386260-0AEE-4FBE-98E6-27BE31413C09}"/>
              </a:ext>
            </a:extLst>
          </p:cNvPr>
          <p:cNvSpPr/>
          <p:nvPr/>
        </p:nvSpPr>
        <p:spPr>
          <a:xfrm>
            <a:off x="4572000" y="2508893"/>
            <a:ext cx="913002" cy="830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3D472B1-2093-40BF-850D-D313B33B557A}"/>
              </a:ext>
            </a:extLst>
          </p:cNvPr>
          <p:cNvSpPr/>
          <p:nvPr/>
        </p:nvSpPr>
        <p:spPr>
          <a:xfrm>
            <a:off x="3658998" y="1951529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APP/</a:t>
            </a:r>
            <a:r>
              <a:rPr kumimoji="1" lang="en-US" altLang="ja-JP" dirty="0" err="1"/>
              <a:t>SigServ</a:t>
            </a:r>
            <a:r>
              <a:rPr kumimoji="1" lang="en-US" altLang="ja-JP" dirty="0"/>
              <a:t>/ICE/MCU/SFU</a:t>
            </a:r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91A64AD-FFDC-49F0-93E8-F24436A4FA44}"/>
              </a:ext>
            </a:extLst>
          </p:cNvPr>
          <p:cNvSpPr/>
          <p:nvPr/>
        </p:nvSpPr>
        <p:spPr>
          <a:xfrm>
            <a:off x="3658998" y="2508892"/>
            <a:ext cx="913002" cy="83005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4A6D96F-97B5-48FF-BBDE-7B4C855BDE73}"/>
              </a:ext>
            </a:extLst>
          </p:cNvPr>
          <p:cNvSpPr txBox="1"/>
          <p:nvPr/>
        </p:nvSpPr>
        <p:spPr>
          <a:xfrm>
            <a:off x="1026661" y="1520625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UE-A</a:t>
            </a:r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DF3B5FD-4796-4FC2-990E-6F2BB0CECD16}"/>
              </a:ext>
            </a:extLst>
          </p:cNvPr>
          <p:cNvSpPr txBox="1"/>
          <p:nvPr/>
        </p:nvSpPr>
        <p:spPr>
          <a:xfrm>
            <a:off x="7278381" y="155961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UE-B</a:t>
            </a:r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69983B8-2E04-46DE-AE16-FCBCD5A3BC11}"/>
              </a:ext>
            </a:extLst>
          </p:cNvPr>
          <p:cNvSpPr txBox="1"/>
          <p:nvPr/>
        </p:nvSpPr>
        <p:spPr>
          <a:xfrm>
            <a:off x="4055349" y="1516257"/>
            <a:ext cx="140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Intermediary</a:t>
            </a:r>
            <a:endParaRPr kumimoji="1" lang="ja-JP" altLang="en-US" dirty="0"/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5A41905F-8303-4D32-92EF-EA78EFF88CE4}"/>
              </a:ext>
            </a:extLst>
          </p:cNvPr>
          <p:cNvCxnSpPr/>
          <p:nvPr/>
        </p:nvCxnSpPr>
        <p:spPr>
          <a:xfrm>
            <a:off x="390088" y="7972342"/>
            <a:ext cx="80777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01EFB87-A9BB-4443-A424-16DF78798C3C}"/>
              </a:ext>
            </a:extLst>
          </p:cNvPr>
          <p:cNvSpPr txBox="1"/>
          <p:nvPr/>
        </p:nvSpPr>
        <p:spPr>
          <a:xfrm>
            <a:off x="400691" y="1222599"/>
            <a:ext cx="616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Type 1) MNO provides access to basic NW control via 5GMS-AF. </a:t>
            </a:r>
            <a:endParaRPr kumimoji="1" lang="ja-JP" altLang="en-US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66E1F129-39CA-42F2-804E-B0E7E71389A8}"/>
              </a:ext>
            </a:extLst>
          </p:cNvPr>
          <p:cNvSpPr/>
          <p:nvPr/>
        </p:nvSpPr>
        <p:spPr>
          <a:xfrm>
            <a:off x="1837887" y="3019476"/>
            <a:ext cx="44461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X</a:t>
            </a:r>
            <a:endParaRPr lang="ja-JP" altLang="en-US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FB6C0FE-0F07-4824-9E72-746BE203DA0A}"/>
              </a:ext>
            </a:extLst>
          </p:cNvPr>
          <p:cNvSpPr/>
          <p:nvPr/>
        </p:nvSpPr>
        <p:spPr>
          <a:xfrm>
            <a:off x="3669483" y="2991569"/>
            <a:ext cx="44461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X</a:t>
            </a:r>
            <a:endParaRPr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34556D5-EDB1-43A2-9DFC-21A699A0CF16}"/>
              </a:ext>
            </a:extLst>
          </p:cNvPr>
          <p:cNvSpPr/>
          <p:nvPr/>
        </p:nvSpPr>
        <p:spPr>
          <a:xfrm>
            <a:off x="2753334" y="3020314"/>
            <a:ext cx="44461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AF</a:t>
            </a:r>
            <a:endParaRPr lang="ja-JP" altLang="en-US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D40F1A5-B55A-465F-930D-383A3150D974}"/>
              </a:ext>
            </a:extLst>
          </p:cNvPr>
          <p:cNvSpPr/>
          <p:nvPr/>
        </p:nvSpPr>
        <p:spPr>
          <a:xfrm>
            <a:off x="2553656" y="3651582"/>
            <a:ext cx="84397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PCF/NEF</a:t>
            </a:r>
            <a:endParaRPr lang="ja-JP" altLang="en-US" sz="1400" dirty="0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1ED82B90-C9A6-46A1-B446-066B00175A5D}"/>
              </a:ext>
            </a:extLst>
          </p:cNvPr>
          <p:cNvCxnSpPr>
            <a:cxnSpLocks/>
            <a:stCxn id="21" idx="3"/>
            <a:endCxn id="23" idx="1"/>
          </p:cNvCxnSpPr>
          <p:nvPr/>
        </p:nvCxnSpPr>
        <p:spPr>
          <a:xfrm>
            <a:off x="2282504" y="3204142"/>
            <a:ext cx="470830" cy="838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F5B3942-CB99-4648-A210-B1A6EF759124}"/>
              </a:ext>
            </a:extLst>
          </p:cNvPr>
          <p:cNvSpPr/>
          <p:nvPr/>
        </p:nvSpPr>
        <p:spPr>
          <a:xfrm>
            <a:off x="464774" y="5523665"/>
            <a:ext cx="913002" cy="7414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A798F61D-54B5-4879-AE1B-9D4D1093DEA9}"/>
              </a:ext>
            </a:extLst>
          </p:cNvPr>
          <p:cNvSpPr/>
          <p:nvPr/>
        </p:nvSpPr>
        <p:spPr>
          <a:xfrm>
            <a:off x="464775" y="4877712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</a:t>
            </a:r>
            <a:endParaRPr kumimoji="1"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66AD352-F3E3-4C5E-A243-D357CFCA55DF}"/>
              </a:ext>
            </a:extLst>
          </p:cNvPr>
          <p:cNvSpPr/>
          <p:nvPr/>
        </p:nvSpPr>
        <p:spPr>
          <a:xfrm>
            <a:off x="1377776" y="5523664"/>
            <a:ext cx="913002" cy="74149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071FA2B9-788A-4588-97D8-52F6F770F461}"/>
              </a:ext>
            </a:extLst>
          </p:cNvPr>
          <p:cNvSpPr/>
          <p:nvPr/>
        </p:nvSpPr>
        <p:spPr>
          <a:xfrm>
            <a:off x="7629496" y="5428085"/>
            <a:ext cx="913002" cy="830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7E3CBC6-F082-4AAF-BEC4-59F63B9A045D}"/>
              </a:ext>
            </a:extLst>
          </p:cNvPr>
          <p:cNvSpPr/>
          <p:nvPr/>
        </p:nvSpPr>
        <p:spPr>
          <a:xfrm>
            <a:off x="6716494" y="4870721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</a:t>
            </a:r>
            <a:endParaRPr kumimoji="1" lang="ja-JP" altLang="en-US" dirty="0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21556AA8-D955-44EC-A8AD-404BD9DF649B}"/>
              </a:ext>
            </a:extLst>
          </p:cNvPr>
          <p:cNvSpPr/>
          <p:nvPr/>
        </p:nvSpPr>
        <p:spPr>
          <a:xfrm>
            <a:off x="6716494" y="5428084"/>
            <a:ext cx="913002" cy="83005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A5A2AAFA-E162-4751-B967-E069627F5070}"/>
              </a:ext>
            </a:extLst>
          </p:cNvPr>
          <p:cNvSpPr/>
          <p:nvPr/>
        </p:nvSpPr>
        <p:spPr>
          <a:xfrm>
            <a:off x="4599148" y="5428084"/>
            <a:ext cx="913002" cy="830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C506E1C-BDFB-484E-9C11-D40F3017E85E}"/>
              </a:ext>
            </a:extLst>
          </p:cNvPr>
          <p:cNvSpPr/>
          <p:nvPr/>
        </p:nvSpPr>
        <p:spPr>
          <a:xfrm>
            <a:off x="3686146" y="4870720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APP/</a:t>
            </a:r>
            <a:r>
              <a:rPr kumimoji="1" lang="en-US" altLang="ja-JP" dirty="0" err="1"/>
              <a:t>SigServ</a:t>
            </a:r>
            <a:r>
              <a:rPr kumimoji="1" lang="en-US" altLang="ja-JP" dirty="0"/>
              <a:t>/ICE/MCU/SFU</a:t>
            </a:r>
            <a:endParaRPr kumimoji="1" lang="ja-JP" altLang="en-US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42C63AD-916A-469F-8BA8-BB44AF7DA588}"/>
              </a:ext>
            </a:extLst>
          </p:cNvPr>
          <p:cNvSpPr/>
          <p:nvPr/>
        </p:nvSpPr>
        <p:spPr>
          <a:xfrm>
            <a:off x="3686146" y="5428083"/>
            <a:ext cx="913002" cy="83005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5BA361B-D072-4B8B-A143-BE128C8784EA}"/>
              </a:ext>
            </a:extLst>
          </p:cNvPr>
          <p:cNvSpPr txBox="1"/>
          <p:nvPr/>
        </p:nvSpPr>
        <p:spPr>
          <a:xfrm>
            <a:off x="1053809" y="4439816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UE-A</a:t>
            </a:r>
            <a:endParaRPr kumimoji="1" lang="ja-JP" altLang="en-US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9456155-7D16-484E-945E-A61A2B96693F}"/>
              </a:ext>
            </a:extLst>
          </p:cNvPr>
          <p:cNvSpPr txBox="1"/>
          <p:nvPr/>
        </p:nvSpPr>
        <p:spPr>
          <a:xfrm>
            <a:off x="7305529" y="4478801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UE-B</a:t>
            </a:r>
            <a:endParaRPr kumimoji="1" lang="ja-JP" altLang="en-US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598E09E-BB7B-4313-88FC-F42F025B29E1}"/>
              </a:ext>
            </a:extLst>
          </p:cNvPr>
          <p:cNvSpPr txBox="1"/>
          <p:nvPr/>
        </p:nvSpPr>
        <p:spPr>
          <a:xfrm>
            <a:off x="4082497" y="4435448"/>
            <a:ext cx="140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Intermediary</a:t>
            </a:r>
            <a:endParaRPr kumimoji="1" lang="ja-JP" altLang="en-US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DE001A3-B94C-4986-8910-925E7440337A}"/>
              </a:ext>
            </a:extLst>
          </p:cNvPr>
          <p:cNvSpPr txBox="1"/>
          <p:nvPr/>
        </p:nvSpPr>
        <p:spPr>
          <a:xfrm>
            <a:off x="427839" y="4192124"/>
            <a:ext cx="8277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Type 2) MNO provides entire session control by WebRTC signaling server (WebRTC-AF).</a:t>
            </a:r>
            <a:endParaRPr kumimoji="1" lang="ja-JP" altLang="en-US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EF550821-B8E4-4CBE-B617-ECA854427D70}"/>
              </a:ext>
            </a:extLst>
          </p:cNvPr>
          <p:cNvSpPr/>
          <p:nvPr/>
        </p:nvSpPr>
        <p:spPr>
          <a:xfrm>
            <a:off x="3728293" y="6492257"/>
            <a:ext cx="84397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PCF</a:t>
            </a:r>
            <a:endParaRPr lang="ja-JP" altLang="en-US" sz="1400" dirty="0"/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42D7F80E-3F7D-41AF-B0F6-EA33F7F98B3C}"/>
              </a:ext>
            </a:extLst>
          </p:cNvPr>
          <p:cNvCxnSpPr>
            <a:cxnSpLocks/>
            <a:endCxn id="34" idx="1"/>
          </p:cNvCxnSpPr>
          <p:nvPr/>
        </p:nvCxnSpPr>
        <p:spPr>
          <a:xfrm flipV="1">
            <a:off x="2276449" y="5843113"/>
            <a:ext cx="1409697" cy="26062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51B399D2-6F2E-400B-9CA5-CFC72F8B2F1F}"/>
              </a:ext>
            </a:extLst>
          </p:cNvPr>
          <p:cNvCxnSpPr/>
          <p:nvPr/>
        </p:nvCxnSpPr>
        <p:spPr>
          <a:xfrm>
            <a:off x="3188168" y="3229454"/>
            <a:ext cx="470830" cy="83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1030696D-5F70-466A-B14F-9E2571C5639E}"/>
              </a:ext>
            </a:extLst>
          </p:cNvPr>
          <p:cNvCxnSpPr>
            <a:cxnSpLocks/>
            <a:stCxn id="23" idx="2"/>
            <a:endCxn id="24" idx="0"/>
          </p:cNvCxnSpPr>
          <p:nvPr/>
        </p:nvCxnSpPr>
        <p:spPr>
          <a:xfrm flipH="1">
            <a:off x="2975642" y="3389646"/>
            <a:ext cx="1" cy="261936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EC6BDA90-CE14-4706-AB01-46223DEECB39}"/>
              </a:ext>
            </a:extLst>
          </p:cNvPr>
          <p:cNvCxnSpPr>
            <a:cxnSpLocks/>
            <a:stCxn id="34" idx="2"/>
            <a:endCxn id="42" idx="0"/>
          </p:cNvCxnSpPr>
          <p:nvPr/>
        </p:nvCxnSpPr>
        <p:spPr>
          <a:xfrm>
            <a:off x="4142647" y="6258142"/>
            <a:ext cx="7632" cy="234115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5" name="吹き出し: 角を丸めた四角形 54">
            <a:extLst>
              <a:ext uri="{FF2B5EF4-FFF2-40B4-BE49-F238E27FC236}">
                <a16:creationId xmlns:a16="http://schemas.microsoft.com/office/drawing/2014/main" id="{6F7CB5B3-BF24-43B3-BC64-FACD834211D4}"/>
              </a:ext>
            </a:extLst>
          </p:cNvPr>
          <p:cNvSpPr/>
          <p:nvPr/>
        </p:nvSpPr>
        <p:spPr>
          <a:xfrm>
            <a:off x="4804626" y="6212655"/>
            <a:ext cx="4205783" cy="612648"/>
          </a:xfrm>
          <a:prstGeom prst="wedgeRoundRectCallout">
            <a:avLst>
              <a:gd name="adj1" fmla="val -56056"/>
              <a:gd name="adj2" fmla="val -74430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Traditional C-plane, but WebRTC-based</a:t>
            </a:r>
            <a:endParaRPr kumimoji="1" lang="ja-JP" altLang="en-US" dirty="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3A7FE414-4DCE-448B-9B38-6B4FE8B4A0B3}"/>
              </a:ext>
            </a:extLst>
          </p:cNvPr>
          <p:cNvSpPr/>
          <p:nvPr/>
        </p:nvSpPr>
        <p:spPr>
          <a:xfrm>
            <a:off x="8183766" y="853267"/>
            <a:ext cx="84397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MNO</a:t>
            </a:r>
            <a:endParaRPr lang="ja-JP" altLang="en-US" sz="14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D9EAEAA-4521-4CAC-959B-5479FC2EA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233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20E62A-5C91-4038-A9B1-75DE1A8E0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Discussion points </a:t>
            </a:r>
            <a:br>
              <a:rPr kumimoji="1" lang="en-US" altLang="ja-JP" dirty="0"/>
            </a:br>
            <a:r>
              <a:rPr kumimoji="1" lang="en-US" altLang="ja-JP" dirty="0"/>
              <a:t>on the second week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9F18A0-A044-4B8B-A3D4-8C1A3C970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/>
              <a:t>Two realizations; 5GMS-AF by QLC and native WebRTC by NTT</a:t>
            </a:r>
            <a:endParaRPr kumimoji="1" lang="en-US" altLang="ja-JP" dirty="0"/>
          </a:p>
          <a:p>
            <a:r>
              <a:rPr kumimoji="1" lang="en-US" altLang="ja-JP" dirty="0"/>
              <a:t>Clarification on call flow image </a:t>
            </a:r>
            <a:endParaRPr lang="en-US" altLang="ja-JP" dirty="0"/>
          </a:p>
          <a:p>
            <a:pPr lvl="1"/>
            <a:r>
              <a:rPr kumimoji="1" lang="en-US" altLang="ja-JP" dirty="0"/>
              <a:t>CS#3 by 5GMS-AF, what does signaling mean?</a:t>
            </a:r>
            <a:r>
              <a:rPr lang="en-US" altLang="ja-JP" dirty="0"/>
              <a:t> 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Modeling; AF or AS? Confusing?</a:t>
            </a:r>
          </a:p>
          <a:p>
            <a:pPr lvl="1"/>
            <a:r>
              <a:rPr lang="en-US" altLang="ja-JP" dirty="0"/>
              <a:t>AF(Application function)</a:t>
            </a:r>
          </a:p>
          <a:p>
            <a:pPr lvl="2"/>
            <a:r>
              <a:rPr lang="en-US" altLang="ja-JP" dirty="0"/>
              <a:t>5GMS-AF</a:t>
            </a:r>
          </a:p>
          <a:p>
            <a:pPr lvl="2"/>
            <a:r>
              <a:rPr lang="en-US" altLang="ja-JP" dirty="0"/>
              <a:t>P-</a:t>
            </a:r>
            <a:r>
              <a:rPr lang="en-US" altLang="ja-JP" dirty="0" err="1"/>
              <a:t>CSCF</a:t>
            </a:r>
            <a:r>
              <a:rPr lang="en-US" altLang="ja-JP" dirty="0"/>
              <a:t>/IMS type (WebRTC Signaling Server)</a:t>
            </a:r>
          </a:p>
          <a:p>
            <a:pPr lvl="1"/>
            <a:r>
              <a:rPr lang="en-US" altLang="ja-JP" dirty="0"/>
              <a:t>AS(Application server)?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Time plan</a:t>
            </a:r>
            <a:r>
              <a:rPr lang="ja-JP" altLang="en-US" dirty="0"/>
              <a:t> </a:t>
            </a:r>
            <a:r>
              <a:rPr lang="en-US" altLang="ja-JP" dirty="0"/>
              <a:t>(one PD or two PDs?)</a:t>
            </a:r>
            <a:endParaRPr kumimoji="1"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A4F2C3-2839-4871-81CE-F2EDE2D1E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561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A26342-2F22-46D0-8625-0DFDDA344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/>
              <a:t>Collaboration scenarios</a:t>
            </a:r>
            <a:r>
              <a:rPr lang="ja-JP" altLang="en-US" sz="3600" dirty="0"/>
              <a:t> </a:t>
            </a:r>
            <a:r>
              <a:rPr lang="en-US" altLang="ja-JP" sz="3600" dirty="0"/>
              <a:t>(CS) and realizations</a:t>
            </a:r>
            <a:endParaRPr kumimoji="1" lang="ja-JP" altLang="en-US" sz="36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86E32F8D-DAB8-4561-934D-E0F0BE8F0A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64028"/>
              </p:ext>
            </p:extLst>
          </p:nvPr>
        </p:nvGraphicFramePr>
        <p:xfrm>
          <a:off x="1299522" y="1832713"/>
          <a:ext cx="6665534" cy="375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6835">
                  <a:extLst>
                    <a:ext uri="{9D8B030D-6E8A-4147-A177-3AD203B41FA5}">
                      <a16:colId xmlns:a16="http://schemas.microsoft.com/office/drawing/2014/main" val="2422441433"/>
                    </a:ext>
                  </a:extLst>
                </a:gridCol>
                <a:gridCol w="2071043">
                  <a:extLst>
                    <a:ext uri="{9D8B030D-6E8A-4147-A177-3AD203B41FA5}">
                      <a16:colId xmlns:a16="http://schemas.microsoft.com/office/drawing/2014/main" val="4044989610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val="652441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Realizations</a:t>
                      </a:r>
                    </a:p>
                    <a:p>
                      <a:pPr algn="r"/>
                      <a:br>
                        <a:rPr kumimoji="1" lang="en-US" altLang="ja-JP" dirty="0"/>
                      </a:br>
                      <a:r>
                        <a:rPr kumimoji="1" lang="en-US" altLang="ja-JP" dirty="0"/>
                        <a:t>Collaboration Scenarios</a:t>
                      </a:r>
                      <a:endParaRPr kumimoji="1" lang="ja-JP" altLang="en-US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Type 1: </a:t>
                      </a:r>
                    </a:p>
                    <a:p>
                      <a:pPr algn="ctr"/>
                      <a:r>
                        <a:rPr kumimoji="1" lang="en-US" altLang="ja-JP" dirty="0"/>
                        <a:t>5GMS-AF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Type 2: </a:t>
                      </a:r>
                      <a:br>
                        <a:rPr kumimoji="1" lang="en-US" altLang="ja-JP" dirty="0"/>
                      </a:br>
                      <a:r>
                        <a:rPr kumimoji="1" lang="en-US" altLang="ja-JP" dirty="0"/>
                        <a:t>Native WebRTC-AF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449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CS1 (OTT)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Applicable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808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CS2 (ICE only)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Applicable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539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CS3 (One Signaling Server </a:t>
                      </a:r>
                      <a:br>
                        <a:rPr kumimoji="1" lang="en-US" altLang="ja-JP" dirty="0"/>
                      </a:br>
                      <a:r>
                        <a:rPr kumimoji="1" lang="en-US" altLang="ja-JP" dirty="0"/>
                        <a:t>with one MNO)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Applicable</a:t>
                      </a:r>
                    </a:p>
                    <a:p>
                      <a:pPr algn="ctr"/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(Not conferencing.</a:t>
                      </a:r>
                    </a:p>
                    <a:p>
                      <a:pPr algn="ctr"/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Not call.</a:t>
                      </a:r>
                    </a:p>
                    <a:p>
                      <a:pPr algn="ctr"/>
                      <a:r>
                        <a:rPr kumimoji="1" lang="en-US" altLang="ja-JP" b="1" dirty="0" err="1">
                          <a:solidFill>
                            <a:srgbClr val="FF0000"/>
                          </a:solidFill>
                        </a:rPr>
                        <a:t>Websocket</a:t>
                      </a: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 +</a:t>
                      </a:r>
                      <a:b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</a:b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sub protocol)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Applicable</a:t>
                      </a:r>
                    </a:p>
                    <a:p>
                      <a:pPr algn="ctr"/>
                      <a:r>
                        <a:rPr kumimoji="1" lang="en-US" altLang="ja-JP" dirty="0"/>
                        <a:t>(Typical conferencing)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241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CS4 (multiple Signaling Servers with MNOs)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Applicable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806706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01A9C7D-93C2-4C8A-9223-3246AC186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01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467</TotalTime>
  <Words>1089</Words>
  <Application>Microsoft Office PowerPoint</Application>
  <PresentationFormat>画面に合わせる (4:3)</PresentationFormat>
  <Paragraphs>275</Paragraphs>
  <Slides>20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6" baseType="lpstr">
      <vt:lpstr>メイリオ</vt:lpstr>
      <vt:lpstr>游ゴシック</vt:lpstr>
      <vt:lpstr>Arial</vt:lpstr>
      <vt:lpstr>Calibri</vt:lpstr>
      <vt:lpstr>Calibri Light</vt:lpstr>
      <vt:lpstr>Office テーマ</vt:lpstr>
      <vt:lpstr>Structuring work on  iRTCW and FS_eiRTCW</vt:lpstr>
      <vt:lpstr>Proposal (Immersive Real Time Communication for WebRTC)</vt:lpstr>
      <vt:lpstr>Time plan –  Option #1 taken with two PDs</vt:lpstr>
      <vt:lpstr>Informative attachment</vt:lpstr>
      <vt:lpstr>Two scenarios for iRTCW  (Immersive Real Time Communication for WebRTC)</vt:lpstr>
      <vt:lpstr>General view of WebRTC</vt:lpstr>
      <vt:lpstr>Two realizations around WebRTC</vt:lpstr>
      <vt:lpstr>Discussion points  on the second week</vt:lpstr>
      <vt:lpstr>Collaboration scenarios (CS) and realizations</vt:lpstr>
      <vt:lpstr>Q &amp; A</vt:lpstr>
      <vt:lpstr>Planning – Rel-18</vt:lpstr>
      <vt:lpstr>Planning – Rel-19</vt:lpstr>
      <vt:lpstr>backup</vt:lpstr>
      <vt:lpstr>TS 26.114</vt:lpstr>
      <vt:lpstr>TS 26.114</vt:lpstr>
      <vt:lpstr>Proposal in 377</vt:lpstr>
      <vt:lpstr>NTT’s idea</vt:lpstr>
      <vt:lpstr>26.501</vt:lpstr>
      <vt:lpstr>PowerPoint プレゼンテーション</vt:lpstr>
      <vt:lpstr>Different Models between RTC Work Items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Naotaka Morita</dc:creator>
  <cp:lastModifiedBy>Naotaka Morita</cp:lastModifiedBy>
  <cp:revision>74</cp:revision>
  <dcterms:created xsi:type="dcterms:W3CDTF">2022-04-07T22:07:17Z</dcterms:created>
  <dcterms:modified xsi:type="dcterms:W3CDTF">2022-04-12T16:18:25Z</dcterms:modified>
</cp:coreProperties>
</file>