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60" r:id="rId6"/>
    <p:sldId id="259" r:id="rId7"/>
    <p:sldId id="258" r:id="rId8"/>
    <p:sldId id="758" r:id="rId9"/>
    <p:sldId id="760" r:id="rId10"/>
    <p:sldId id="763" r:id="rId11"/>
    <p:sldId id="761" r:id="rId12"/>
    <p:sldId id="765" r:id="rId13"/>
    <p:sldId id="767" r:id="rId14"/>
    <p:sldId id="766" r:id="rId15"/>
    <p:sldId id="752" r:id="rId16"/>
  </p:sldIdLst>
  <p:sldSz cx="12192000" cy="6858000"/>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5pPr>
    <a:lvl6pPr marL="2286000" algn="l" defTabSz="914400" rtl="0" eaLnBrk="1" latinLnBrk="0" hangingPunct="1">
      <a:defRPr sz="4400" b="1" kern="1200">
        <a:solidFill>
          <a:srgbClr val="063EF2"/>
        </a:solidFill>
        <a:latin typeface="Arial" panose="020B0604020202020204" pitchFamily="34" charset="0"/>
        <a:ea typeface="+mn-ea"/>
        <a:cs typeface="+mn-cs"/>
      </a:defRPr>
    </a:lvl6pPr>
    <a:lvl7pPr marL="2743200" algn="l" defTabSz="914400" rtl="0" eaLnBrk="1" latinLnBrk="0" hangingPunct="1">
      <a:defRPr sz="4400" b="1" kern="1200">
        <a:solidFill>
          <a:srgbClr val="063EF2"/>
        </a:solidFill>
        <a:latin typeface="Arial" panose="020B0604020202020204" pitchFamily="34" charset="0"/>
        <a:ea typeface="+mn-ea"/>
        <a:cs typeface="+mn-cs"/>
      </a:defRPr>
    </a:lvl7pPr>
    <a:lvl8pPr marL="3200400" algn="l" defTabSz="914400" rtl="0" eaLnBrk="1" latinLnBrk="0" hangingPunct="1">
      <a:defRPr sz="4400" b="1" kern="1200">
        <a:solidFill>
          <a:srgbClr val="063EF2"/>
        </a:solidFill>
        <a:latin typeface="Arial" panose="020B0604020202020204" pitchFamily="34" charset="0"/>
        <a:ea typeface="+mn-ea"/>
        <a:cs typeface="+mn-cs"/>
      </a:defRPr>
    </a:lvl8pPr>
    <a:lvl9pPr marL="3657600" algn="l" defTabSz="914400" rtl="0" eaLnBrk="1" latinLnBrk="0" hangingPunct="1">
      <a:defRPr sz="4400" b="1" kern="1200">
        <a:solidFill>
          <a:srgbClr val="063EF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000099"/>
    <a:srgbClr val="0533C5"/>
    <a:srgbClr val="3333CC"/>
    <a:srgbClr val="C0FEF9"/>
    <a:srgbClr val="FAFD00"/>
    <a:srgbClr val="A2C1FE"/>
    <a:srgbClr val="063DE8"/>
    <a:srgbClr val="FCFE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ferSingleView="1">
    <p:restoredLeft sz="16063" autoAdjust="0"/>
    <p:restoredTop sz="94210" autoAdjust="0"/>
  </p:normalViewPr>
  <p:slideViewPr>
    <p:cSldViewPr>
      <p:cViewPr varScale="1">
        <p:scale>
          <a:sx n="106" d="100"/>
          <a:sy n="106" d="100"/>
        </p:scale>
        <p:origin x="138" y="1062"/>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9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11.xml"/><Relationship Id="rId5" Type="http://schemas.openxmlformats.org/officeDocument/2006/relationships/slide" Target="slides/slide10.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c">
            <a:extLst>
              <a:ext uri="{FF2B5EF4-FFF2-40B4-BE49-F238E27FC236}">
                <a16:creationId xmlns:a16="http://schemas.microsoft.com/office/drawing/2014/main" id="{2B9D32D6-1838-4A18-B619-3DEB13929CC7}"/>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5EE3AC-13BB-49E4-9F5D-55CF23468EE7}"/>
              </a:ext>
            </a:extLst>
          </p:cNvPr>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8351AD7B-F6FA-456C-A3DB-F3A78E220EC1}"/>
              </a:ext>
            </a:extLst>
          </p:cNvPr>
          <p:cNvSpPr>
            <a:spLocks noGrp="1" noRot="1" noChangeAspect="1" noChangeArrowheads="1" noTextEdit="1"/>
          </p:cNvSpPr>
          <p:nvPr>
            <p:ph type="sldImg" idx="2"/>
          </p:nvPr>
        </p:nvSpPr>
        <p:spPr bwMode="auto">
          <a:xfrm>
            <a:off x="339725" y="844550"/>
            <a:ext cx="6049963" cy="3403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4" name="fc">
            <a:extLst>
              <a:ext uri="{FF2B5EF4-FFF2-40B4-BE49-F238E27FC236}">
                <a16:creationId xmlns:a16="http://schemas.microsoft.com/office/drawing/2014/main" id="{4DA824D9-5DF6-4AD6-B84C-5939EF1F1540}"/>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7C4C5CE-9F4E-4215-B46F-D9EDDC1BD8B7}"/>
              </a:ext>
            </a:extLst>
          </p:cNvPr>
          <p:cNvSpPr>
            <a:spLocks noGrp="1" noRot="1" noChangeAspect="1" noChangeArrowheads="1" noTextEdit="1"/>
          </p:cNvSpPr>
          <p:nvPr>
            <p:ph type="sldImg"/>
          </p:nvPr>
        </p:nvSpPr>
        <p:spPr>
          <a:xfrm>
            <a:off x="339725" y="844550"/>
            <a:ext cx="6049963" cy="3403600"/>
          </a:xfrm>
          <a:ln/>
        </p:spPr>
      </p:sp>
      <p:sp>
        <p:nvSpPr>
          <p:cNvPr id="6147" name="Rectangle 3">
            <a:extLst>
              <a:ext uri="{FF2B5EF4-FFF2-40B4-BE49-F238E27FC236}">
                <a16:creationId xmlns:a16="http://schemas.microsoft.com/office/drawing/2014/main" id="{4BCA0CA0-F193-4286-95EC-D2F0AA4CB32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0137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433862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89485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c">
            <a:extLst>
              <a:ext uri="{FF2B5EF4-FFF2-40B4-BE49-F238E27FC236}">
                <a16:creationId xmlns:a16="http://schemas.microsoft.com/office/drawing/2014/main" id="{E200D240-3433-42A9-9765-14FAF1E2B346}"/>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12" indent="0" algn="ctr">
              <a:buNone/>
              <a:defRPr/>
            </a:lvl2pPr>
            <a:lvl3pPr marL="914423" indent="0" algn="ctr">
              <a:buNone/>
              <a:defRPr/>
            </a:lvl3pPr>
            <a:lvl4pPr marL="1371634" indent="0" algn="ctr">
              <a:buNone/>
              <a:defRPr/>
            </a:lvl4pPr>
            <a:lvl5pPr marL="1828846" indent="0" algn="ctr">
              <a:buNone/>
              <a:defRPr/>
            </a:lvl5pPr>
            <a:lvl6pPr marL="2286057" indent="0" algn="ctr">
              <a:buNone/>
              <a:defRPr/>
            </a:lvl6pPr>
            <a:lvl7pPr marL="2743269" indent="0" algn="ctr">
              <a:buNone/>
              <a:defRPr/>
            </a:lvl7pPr>
            <a:lvl8pPr marL="3200480" indent="0" algn="ctr">
              <a:buNone/>
              <a:defRPr/>
            </a:lvl8pPr>
            <a:lvl9pPr marL="3657691" indent="0" algn="ctr">
              <a:buNone/>
              <a:defRPr/>
            </a:lvl9pPr>
          </a:lstStyle>
          <a:p>
            <a:r>
              <a:rPr lang="en-US"/>
              <a:t>Click to edit Master subtitle style</a:t>
            </a:r>
          </a:p>
        </p:txBody>
      </p:sp>
    </p:spTree>
    <p:extLst>
      <p:ext uri="{BB962C8B-B14F-4D97-AF65-F5344CB8AC3E}">
        <p14:creationId xmlns:p14="http://schemas.microsoft.com/office/powerpoint/2010/main" val="382664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76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646" y="228600"/>
            <a:ext cx="2766646"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2709" y="228600"/>
            <a:ext cx="8112369"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97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07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247"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247" y="2906713"/>
            <a:ext cx="10363200" cy="1500187"/>
          </a:xfrm>
        </p:spPr>
        <p:txBody>
          <a:bodyPr anchor="b"/>
          <a:lstStyle>
            <a:lvl1pPr marL="0" indent="0">
              <a:buNone/>
              <a:defRPr sz="2000"/>
            </a:lvl1pPr>
            <a:lvl2pPr marL="457212" indent="0">
              <a:buNone/>
              <a:defRPr sz="1800"/>
            </a:lvl2pPr>
            <a:lvl3pPr marL="914423" indent="0">
              <a:buNone/>
              <a:defRPr sz="1600"/>
            </a:lvl3pPr>
            <a:lvl4pPr marL="1371634" indent="0">
              <a:buNone/>
              <a:defRPr sz="1400"/>
            </a:lvl4pPr>
            <a:lvl5pPr marL="1828846" indent="0">
              <a:buNone/>
              <a:defRPr sz="1400"/>
            </a:lvl5pPr>
            <a:lvl6pPr marL="2286057" indent="0">
              <a:buNone/>
              <a:defRPr sz="1400"/>
            </a:lvl6pPr>
            <a:lvl7pPr marL="2743269" indent="0">
              <a:buNone/>
              <a:defRPr sz="1400"/>
            </a:lvl7pPr>
            <a:lvl8pPr marL="3200480" indent="0">
              <a:buNone/>
              <a:defRPr sz="1400"/>
            </a:lvl8pPr>
            <a:lvl9pPr marL="3657691" indent="0">
              <a:buNone/>
              <a:defRPr sz="1400"/>
            </a:lvl9pPr>
          </a:lstStyle>
          <a:p>
            <a:pPr lvl="0"/>
            <a:r>
              <a:rPr lang="en-US"/>
              <a:t>Click to edit Master text styles</a:t>
            </a:r>
          </a:p>
        </p:txBody>
      </p:sp>
    </p:spTree>
    <p:extLst>
      <p:ext uri="{BB962C8B-B14F-4D97-AF65-F5344CB8AC3E}">
        <p14:creationId xmlns:p14="http://schemas.microsoft.com/office/powerpoint/2010/main" val="223597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2708"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9784"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391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754"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95" y="1535113"/>
            <a:ext cx="5388708"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95"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26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247"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386" y="273055"/>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3"/>
            <a:ext cx="4011247" cy="4691063"/>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0897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4"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554" y="612775"/>
            <a:ext cx="7315200" cy="4114800"/>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pPr lvl="0"/>
            <a:endParaRPr lang="en-US" noProof="0"/>
          </a:p>
        </p:txBody>
      </p:sp>
      <p:sp>
        <p:nvSpPr>
          <p:cNvPr id="4" name="Text Placeholder 3"/>
          <p:cNvSpPr>
            <a:spLocks noGrp="1"/>
          </p:cNvSpPr>
          <p:nvPr>
            <p:ph type="body" sz="half" idx="2"/>
          </p:nvPr>
        </p:nvSpPr>
        <p:spPr>
          <a:xfrm>
            <a:off x="2389554" y="5367338"/>
            <a:ext cx="7315200" cy="804862"/>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8373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C61FDEB-0250-48B8-8642-ED80B93B61D4}"/>
              </a:ext>
            </a:extLst>
          </p:cNvPr>
          <p:cNvSpPr>
            <a:spLocks noGrp="1" noChangeArrowheads="1"/>
          </p:cNvSpPr>
          <p:nvPr>
            <p:ph type="title"/>
          </p:nvPr>
        </p:nvSpPr>
        <p:spPr bwMode="auto">
          <a:xfrm>
            <a:off x="562708" y="228600"/>
            <a:ext cx="1102750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Title: 36 pt Rotis Sans Serif for Nokia Bold</a:t>
            </a:r>
          </a:p>
        </p:txBody>
      </p:sp>
      <p:sp>
        <p:nvSpPr>
          <p:cNvPr id="1027" name="Rectangle 14">
            <a:extLst>
              <a:ext uri="{FF2B5EF4-FFF2-40B4-BE49-F238E27FC236}">
                <a16:creationId xmlns:a16="http://schemas.microsoft.com/office/drawing/2014/main" id="{58EE6EA0-95ED-4CFB-9413-C0D40C61D963}"/>
              </a:ext>
            </a:extLst>
          </p:cNvPr>
          <p:cNvSpPr>
            <a:spLocks noChangeArrowheads="1"/>
          </p:cNvSpPr>
          <p:nvPr/>
        </p:nvSpPr>
        <p:spPr bwMode="auto">
          <a:xfrm>
            <a:off x="9566034" y="6124575"/>
            <a:ext cx="212187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6pPr>
            <a:lvl7pPr marL="29718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7pPr>
            <a:lvl8pPr marL="34290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8pPr>
            <a:lvl9pPr marL="38862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9pPr>
          </a:lstStyle>
          <a:p>
            <a:pPr>
              <a:lnSpc>
                <a:spcPct val="90000"/>
              </a:lnSpc>
              <a:defRPr/>
            </a:pPr>
            <a:endParaRPr lang="en-US" altLang="en-US" sz="4401"/>
          </a:p>
        </p:txBody>
      </p:sp>
      <p:sp>
        <p:nvSpPr>
          <p:cNvPr id="1028" name="Rectangle 33">
            <a:extLst>
              <a:ext uri="{FF2B5EF4-FFF2-40B4-BE49-F238E27FC236}">
                <a16:creationId xmlns:a16="http://schemas.microsoft.com/office/drawing/2014/main" id="{30B0EF2F-4DB8-4A13-B199-87FED097CB5A}"/>
              </a:ext>
            </a:extLst>
          </p:cNvPr>
          <p:cNvSpPr>
            <a:spLocks noGrp="1" noChangeArrowheads="1"/>
          </p:cNvSpPr>
          <p:nvPr>
            <p:ph type="body" idx="1"/>
          </p:nvPr>
        </p:nvSpPr>
        <p:spPr bwMode="auto">
          <a:xfrm>
            <a:off x="562710" y="1143000"/>
            <a:ext cx="1106658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Nokia PowerPoint 99Template - July 1999</a:t>
            </a:r>
            <a:br>
              <a:rPr lang="en-US" altLang="en-US"/>
            </a:br>
            <a:r>
              <a:rPr lang="en-US" altLang="en-US"/>
              <a:t>(Rotis Sans Serif for Nokia 24 pt)</a:t>
            </a:r>
          </a:p>
          <a:p>
            <a:pPr lvl="0"/>
            <a:r>
              <a:rPr lang="en-US" altLang="en-US"/>
              <a:t>1st Level Bullet</a:t>
            </a:r>
          </a:p>
          <a:p>
            <a:pPr lvl="1"/>
            <a:r>
              <a:rPr lang="en-US" altLang="en-US"/>
              <a:t>2nd Level Bullet</a:t>
            </a:r>
          </a:p>
          <a:p>
            <a:pPr lvl="2"/>
            <a:r>
              <a:rPr lang="en-US" altLang="en-US"/>
              <a:t>3rd Level Bullet</a:t>
            </a:r>
          </a:p>
          <a:p>
            <a:pPr lvl="2"/>
            <a:endParaRPr lang="en-US" altLang="en-US"/>
          </a:p>
          <a:p>
            <a:pPr lvl="1"/>
            <a:endParaRPr lang="en-US" altLang="en-US"/>
          </a:p>
          <a:p>
            <a:pPr lvl="0"/>
            <a:endParaRPr lang="en-US" altLang="en-US"/>
          </a:p>
          <a:p>
            <a:pPr lvl="0"/>
            <a:endParaRPr lang="en-US" altLang="en-US"/>
          </a:p>
          <a:p>
            <a:pPr lvl="0"/>
            <a:r>
              <a:rPr lang="en-US" altLang="en-US"/>
              <a:t>CHANGE THE CODE = File name</a:t>
            </a:r>
            <a:br>
              <a:rPr lang="en-US" altLang="en-US"/>
            </a:br>
            <a:r>
              <a:rPr lang="en-US" altLang="en-US"/>
              <a:t>(Rotis Sans Serif for Nokia 9 pt) </a:t>
            </a:r>
            <a:br>
              <a:rPr lang="en-US" altLang="en-US"/>
            </a:br>
            <a:r>
              <a:rPr lang="en-US" altLang="en-US"/>
              <a:t>7 characters + a (animated) s (still).PPT</a:t>
            </a:r>
            <a:br>
              <a:rPr lang="en-US" altLang="en-US"/>
            </a:br>
            <a:r>
              <a:rPr lang="en-US" altLang="en-US"/>
              <a:t>DATE: dd.mm.yyyy</a:t>
            </a:r>
            <a:br>
              <a:rPr lang="en-US" altLang="en-US"/>
            </a:br>
            <a:endParaRPr lang="en-US" altLang="en-US"/>
          </a:p>
        </p:txBody>
      </p:sp>
      <p:sp>
        <p:nvSpPr>
          <p:cNvPr id="1029" name="fc">
            <a:extLst>
              <a:ext uri="{FF2B5EF4-FFF2-40B4-BE49-F238E27FC236}">
                <a16:creationId xmlns:a16="http://schemas.microsoft.com/office/drawing/2014/main" id="{3C90C85E-550A-4E49-B85C-E37887F03822}"/>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4571"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Lst>
  <p:txStyles>
    <p:titleStyle>
      <a:lvl1pPr algn="ctr" defTabSz="762019"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12"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23"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34"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46"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9pPr>
    </p:titleStyle>
    <p:bodyStyle>
      <a:lvl1pPr marL="280995" indent="-280995" algn="l" defTabSz="762019"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67" indent="-195268" algn="l" defTabSz="762019"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92" indent="-195268" algn="l" defTabSz="762019"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5033" indent="-277820" algn="l" defTabSz="762019" rtl="0" eaLnBrk="0" fontAlgn="base" hangingPunct="0">
        <a:spcBef>
          <a:spcPct val="20000"/>
        </a:spcBef>
        <a:spcAft>
          <a:spcPct val="0"/>
        </a:spcAft>
        <a:buChar char="–"/>
        <a:defRPr sz="2000">
          <a:solidFill>
            <a:schemeClr val="tx1"/>
          </a:solidFill>
          <a:latin typeface="+mn-lt"/>
        </a:defRPr>
      </a:lvl4pPr>
      <a:lvl5pPr marL="2286057" indent="-280995" algn="l" defTabSz="762019" rtl="0" eaLnBrk="0" fontAlgn="base" hangingPunct="0">
        <a:spcBef>
          <a:spcPct val="20000"/>
        </a:spcBef>
        <a:spcAft>
          <a:spcPct val="0"/>
        </a:spcAft>
        <a:buChar char="»"/>
        <a:defRPr sz="2000">
          <a:solidFill>
            <a:schemeClr val="tx1"/>
          </a:solidFill>
          <a:latin typeface="+mn-lt"/>
        </a:defRPr>
      </a:lvl5pPr>
      <a:lvl6pPr marL="2743269" indent="-280995" algn="l" defTabSz="762019" rtl="0" eaLnBrk="0" fontAlgn="base" hangingPunct="0">
        <a:spcBef>
          <a:spcPct val="20000"/>
        </a:spcBef>
        <a:spcAft>
          <a:spcPct val="0"/>
        </a:spcAft>
        <a:buChar char="»"/>
        <a:defRPr sz="2000">
          <a:solidFill>
            <a:schemeClr val="tx1"/>
          </a:solidFill>
          <a:latin typeface="+mn-lt"/>
        </a:defRPr>
      </a:lvl6pPr>
      <a:lvl7pPr marL="3200480" indent="-280995" algn="l" defTabSz="762019" rtl="0" eaLnBrk="0" fontAlgn="base" hangingPunct="0">
        <a:spcBef>
          <a:spcPct val="20000"/>
        </a:spcBef>
        <a:spcAft>
          <a:spcPct val="0"/>
        </a:spcAft>
        <a:buChar char="»"/>
        <a:defRPr sz="2000">
          <a:solidFill>
            <a:schemeClr val="tx1"/>
          </a:solidFill>
          <a:latin typeface="+mn-lt"/>
        </a:defRPr>
      </a:lvl7pPr>
      <a:lvl8pPr marL="3657691" indent="-280995" algn="l" defTabSz="762019" rtl="0" eaLnBrk="0" fontAlgn="base" hangingPunct="0">
        <a:spcBef>
          <a:spcPct val="20000"/>
        </a:spcBef>
        <a:spcAft>
          <a:spcPct val="0"/>
        </a:spcAft>
        <a:buChar char="»"/>
        <a:defRPr sz="2000">
          <a:solidFill>
            <a:schemeClr val="tx1"/>
          </a:solidFill>
          <a:latin typeface="+mn-lt"/>
        </a:defRPr>
      </a:lvl8pPr>
      <a:lvl9pPr marL="4114903" indent="-280995" algn="l" defTabSz="762019"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3gpp.org/DynaReport/TSG-WG--S4.htm?Itemid=46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6">
            <a:extLst>
              <a:ext uri="{FF2B5EF4-FFF2-40B4-BE49-F238E27FC236}">
                <a16:creationId xmlns:a16="http://schemas.microsoft.com/office/drawing/2014/main" id="{3B6BF1C7-0FBD-489E-88EF-E2EEFD781742}"/>
              </a:ext>
            </a:extLst>
          </p:cNvPr>
          <p:cNvSpPr txBox="1">
            <a:spLocks noChangeArrowheads="1"/>
          </p:cNvSpPr>
          <p:nvPr/>
        </p:nvSpPr>
        <p:spPr bwMode="auto">
          <a:xfrm>
            <a:off x="1416051" y="1052517"/>
            <a:ext cx="9359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lnSpc>
                <a:spcPct val="90000"/>
              </a:lnSpc>
              <a:spcBef>
                <a:spcPct val="40000"/>
              </a:spcBef>
              <a:buClr>
                <a:schemeClr val="accent1"/>
              </a:buClr>
              <a:buChar char="•"/>
              <a:tabLst>
                <a:tab pos="2860675" algn="l"/>
              </a:tabLst>
              <a:defRPr sz="2400">
                <a:solidFill>
                  <a:schemeClr val="tx1"/>
                </a:solidFill>
                <a:latin typeface="Rotis Sans Serif for Nokia" pitchFamily="34" charset="0"/>
              </a:defRPr>
            </a:lvl1pPr>
            <a:lvl2pPr marL="742950" indent="-285750" defTabSz="762000">
              <a:lnSpc>
                <a:spcPct val="90000"/>
              </a:lnSpc>
              <a:buClr>
                <a:schemeClr val="accent1"/>
              </a:buClr>
              <a:buSzPct val="75000"/>
              <a:buChar char="•"/>
              <a:tabLst>
                <a:tab pos="2860675" algn="l"/>
              </a:tabLst>
              <a:defRPr sz="2400">
                <a:solidFill>
                  <a:schemeClr val="tx1"/>
                </a:solidFill>
                <a:latin typeface="Rotis Sans Serif for Nokia" pitchFamily="34" charset="0"/>
              </a:defRPr>
            </a:lvl2pPr>
            <a:lvl3pPr marL="1143000" indent="-228600" defTabSz="762000">
              <a:lnSpc>
                <a:spcPct val="90000"/>
              </a:lnSpc>
              <a:buClr>
                <a:schemeClr val="accent1"/>
              </a:buClr>
              <a:buSzPct val="75000"/>
              <a:buChar char="•"/>
              <a:tabLst>
                <a:tab pos="2860675" algn="l"/>
              </a:tabLst>
              <a:defRPr>
                <a:solidFill>
                  <a:schemeClr val="tx1"/>
                </a:solidFill>
                <a:latin typeface="Rotis Sans Serif for Nokia" pitchFamily="34" charset="0"/>
              </a:defRPr>
            </a:lvl3pPr>
            <a:lvl4pPr marL="1600200" indent="-228600" defTabSz="762000">
              <a:spcBef>
                <a:spcPct val="20000"/>
              </a:spcBef>
              <a:buChar char="–"/>
              <a:tabLst>
                <a:tab pos="2860675" algn="l"/>
              </a:tabLst>
              <a:defRPr sz="2000">
                <a:solidFill>
                  <a:schemeClr val="tx1"/>
                </a:solidFill>
                <a:latin typeface="Rotis Sans Serif for Nokia" pitchFamily="34" charset="0"/>
              </a:defRPr>
            </a:lvl4pPr>
            <a:lvl5pPr marL="2057400" indent="-228600" defTabSz="762000">
              <a:spcBef>
                <a:spcPct val="20000"/>
              </a:spcBef>
              <a:buChar char="»"/>
              <a:tabLst>
                <a:tab pos="2860675" algn="l"/>
              </a:tabLst>
              <a:defRPr sz="2000">
                <a:solidFill>
                  <a:schemeClr val="tx1"/>
                </a:solidFill>
                <a:latin typeface="Rotis Sans Serif for Nokia" pitchFamily="34" charset="0"/>
              </a:defRPr>
            </a:lvl5pPr>
            <a:lvl6pPr marL="25146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6pPr>
            <a:lvl7pPr marL="29718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7pPr>
            <a:lvl8pPr marL="34290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8pPr>
            <a:lvl9pPr marL="38862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9pPr>
          </a:lstStyle>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3GPP TSG SA WG4 (SA4) </a:t>
            </a:r>
          </a:p>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meeting #117-e</a:t>
            </a:r>
          </a:p>
          <a:p>
            <a:pPr algn="ctr">
              <a:lnSpc>
                <a:spcPct val="100000"/>
              </a:lnSpc>
              <a:spcBef>
                <a:spcPts val="600"/>
              </a:spcBef>
              <a:buNone/>
            </a:pPr>
            <a:br>
              <a:rPr lang="en-US" altLang="en-US" sz="2800" b="0" dirty="0">
                <a:solidFill>
                  <a:srgbClr val="000099"/>
                </a:solidFill>
                <a:latin typeface="Arial" panose="020B0604020202020204" pitchFamily="34" charset="0"/>
                <a:cs typeface="Arial" panose="020B0604020202020204" pitchFamily="34" charset="0"/>
              </a:rPr>
            </a:br>
            <a:r>
              <a:rPr lang="en-US" altLang="en-US" sz="2800" b="0" dirty="0">
                <a:solidFill>
                  <a:srgbClr val="000099"/>
                </a:solidFill>
                <a:latin typeface="Arial" panose="020B0604020202020204" pitchFamily="34" charset="0"/>
                <a:cs typeface="Arial" panose="020B0604020202020204" pitchFamily="34" charset="0"/>
              </a:rPr>
              <a:t>14-23 February, 2022</a:t>
            </a:r>
          </a:p>
          <a:p>
            <a:pPr algn="ctr">
              <a:lnSpc>
                <a:spcPct val="100000"/>
              </a:lnSpc>
              <a:spcBef>
                <a:spcPts val="600"/>
              </a:spcBef>
              <a:buNone/>
            </a:pPr>
            <a:r>
              <a:rPr lang="en-US" altLang="en-US" sz="2800" b="0" dirty="0">
                <a:solidFill>
                  <a:srgbClr val="000099"/>
                </a:solidFill>
                <a:latin typeface="Arial" panose="020B0604020202020204" pitchFamily="34" charset="0"/>
                <a:cs typeface="Arial" panose="020B0604020202020204" pitchFamily="34" charset="0"/>
              </a:rPr>
              <a:t>Electronic Meeting</a:t>
            </a:r>
          </a:p>
          <a:p>
            <a:pPr algn="ctr">
              <a:lnSpc>
                <a:spcPct val="100000"/>
              </a:lnSpc>
              <a:spcBef>
                <a:spcPts val="5400"/>
              </a:spcBef>
              <a:buNone/>
            </a:pPr>
            <a:r>
              <a:rPr lang="en-GB" altLang="en-US" sz="3200" b="0" dirty="0">
                <a:solidFill>
                  <a:srgbClr val="000099"/>
                </a:solidFill>
                <a:latin typeface="Arial" panose="020B0604020202020204" pitchFamily="34" charset="0"/>
                <a:cs typeface="Arial" panose="020B0604020202020204" pitchFamily="34" charset="0"/>
              </a:rPr>
              <a:t>Hosted by MCC (email/</a:t>
            </a:r>
            <a:r>
              <a:rPr lang="en-GB" altLang="en-US" sz="3200" b="0" dirty="0" err="1">
                <a:solidFill>
                  <a:srgbClr val="000099"/>
                </a:solidFill>
                <a:latin typeface="Arial" panose="020B0604020202020204" pitchFamily="34" charset="0"/>
                <a:cs typeface="Arial" panose="020B0604020202020204" pitchFamily="34" charset="0"/>
              </a:rPr>
              <a:t>telcos</a:t>
            </a:r>
            <a:r>
              <a:rPr lang="en-GB" altLang="en-US" sz="3200" b="0" dirty="0">
                <a:solidFill>
                  <a:srgbClr val="000099"/>
                </a:solidFill>
                <a:latin typeface="Arial" panose="020B0604020202020204" pitchFamily="34" charset="0"/>
                <a:cs typeface="Arial" panose="020B0604020202020204" pitchFamily="34" charset="0"/>
              </a:rPr>
              <a:t>)</a:t>
            </a:r>
            <a:br>
              <a:rPr lang="en-GB" altLang="en-US" sz="3200" b="0" dirty="0">
                <a:solidFill>
                  <a:srgbClr val="000099"/>
                </a:solidFill>
                <a:latin typeface="Arial" panose="020B0604020202020204" pitchFamily="34" charset="0"/>
                <a:cs typeface="Arial" panose="020B0604020202020204" pitchFamily="34" charset="0"/>
              </a:rPr>
            </a:br>
            <a:r>
              <a:rPr lang="en-US" altLang="en-US" sz="3200" b="0" dirty="0">
                <a:solidFill>
                  <a:srgbClr val="000099"/>
                </a:solidFill>
                <a:latin typeface="Arial" panose="020B0604020202020204" pitchFamily="34" charset="0"/>
                <a:cs typeface="Arial" panose="020B0604020202020204" pitchFamily="34" charset="0"/>
              </a:rPr>
              <a:t>Presentation to SA4 opening plenary</a:t>
            </a:r>
            <a:br>
              <a:rPr lang="en-US" altLang="en-US" sz="3200" b="0" dirty="0">
                <a:solidFill>
                  <a:srgbClr val="000099"/>
                </a:solidFill>
                <a:latin typeface="Arial" panose="020B0604020202020204" pitchFamily="34" charset="0"/>
                <a:cs typeface="Arial" panose="020B0604020202020204" pitchFamily="34" charset="0"/>
              </a:rPr>
            </a:br>
            <a:r>
              <a:rPr lang="en-GB" altLang="en-US" sz="3200" b="0" dirty="0" err="1">
                <a:solidFill>
                  <a:srgbClr val="000099"/>
                </a:solidFill>
                <a:latin typeface="Arial" panose="020B0604020202020204" pitchFamily="34" charset="0"/>
                <a:cs typeface="Arial" panose="020B0604020202020204" pitchFamily="34" charset="0"/>
              </a:rPr>
              <a:t>Tdoc</a:t>
            </a:r>
            <a:r>
              <a:rPr lang="en-GB" altLang="en-US" sz="3200" b="0" dirty="0">
                <a:solidFill>
                  <a:srgbClr val="000099"/>
                </a:solidFill>
                <a:latin typeface="Arial" panose="020B0604020202020204" pitchFamily="34" charset="0"/>
                <a:cs typeface="Arial" panose="020B0604020202020204" pitchFamily="34" charset="0"/>
              </a:rPr>
              <a:t> S4-220094, SA4 Chair.</a:t>
            </a: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p:txBody>
      </p:sp>
      <p:pic>
        <p:nvPicPr>
          <p:cNvPr id="5123" name="Picture 3" descr="3gpp">
            <a:extLst>
              <a:ext uri="{FF2B5EF4-FFF2-40B4-BE49-F238E27FC236}">
                <a16:creationId xmlns:a16="http://schemas.microsoft.com/office/drawing/2014/main" id="{162CC45A-65FD-483F-A112-71A2ED135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91" y="404813"/>
            <a:ext cx="11525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3GPP Timeline</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6" name="TextBox 62">
            <a:extLst>
              <a:ext uri="{FF2B5EF4-FFF2-40B4-BE49-F238E27FC236}">
                <a16:creationId xmlns:a16="http://schemas.microsoft.com/office/drawing/2014/main" id="{2002BE7F-3843-40C4-AA1F-47C26F511097}"/>
              </a:ext>
            </a:extLst>
          </p:cNvPr>
          <p:cNvSpPr txBox="1">
            <a:spLocks noChangeArrowheads="1"/>
          </p:cNvSpPr>
          <p:nvPr/>
        </p:nvSpPr>
        <p:spPr bwMode="auto">
          <a:xfrm rot="20391721">
            <a:off x="1521256" y="1791989"/>
            <a:ext cx="449686"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9/21</a:t>
            </a:r>
          </a:p>
        </p:txBody>
      </p:sp>
      <p:sp>
        <p:nvSpPr>
          <p:cNvPr id="7" name="TextBox 68">
            <a:extLst>
              <a:ext uri="{FF2B5EF4-FFF2-40B4-BE49-F238E27FC236}">
                <a16:creationId xmlns:a16="http://schemas.microsoft.com/office/drawing/2014/main" id="{742E538A-0A67-46BF-BB7F-674AFBF9C189}"/>
              </a:ext>
            </a:extLst>
          </p:cNvPr>
          <p:cNvSpPr txBox="1">
            <a:spLocks noChangeArrowheads="1"/>
          </p:cNvSpPr>
          <p:nvPr/>
        </p:nvSpPr>
        <p:spPr bwMode="auto">
          <a:xfrm rot="20391721">
            <a:off x="2432391" y="1800375"/>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12/21</a:t>
            </a:r>
          </a:p>
        </p:txBody>
      </p:sp>
      <p:sp>
        <p:nvSpPr>
          <p:cNvPr id="9" name="TextBox 19">
            <a:extLst>
              <a:ext uri="{FF2B5EF4-FFF2-40B4-BE49-F238E27FC236}">
                <a16:creationId xmlns:a16="http://schemas.microsoft.com/office/drawing/2014/main" id="{791C0524-8065-45BD-9B94-B866899B4F29}"/>
              </a:ext>
            </a:extLst>
          </p:cNvPr>
          <p:cNvSpPr txBox="1">
            <a:spLocks noChangeArrowheads="1"/>
          </p:cNvSpPr>
          <p:nvPr/>
        </p:nvSpPr>
        <p:spPr bwMode="auto">
          <a:xfrm>
            <a:off x="346842" y="3061444"/>
            <a:ext cx="90601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SA Rel-17  </a:t>
            </a:r>
            <a:br>
              <a:rPr lang="en-US" altLang="en-US" sz="1100" dirty="0">
                <a:latin typeface="Arial" panose="020B0604020202020204" pitchFamily="34" charset="0"/>
              </a:rPr>
            </a:br>
            <a:r>
              <a:rPr lang="en-US" altLang="en-US" sz="1100" dirty="0">
                <a:latin typeface="Arial" panose="020B0604020202020204" pitchFamily="34" charset="0"/>
              </a:rPr>
              <a:t>Schedule</a:t>
            </a:r>
          </a:p>
        </p:txBody>
      </p:sp>
      <p:sp>
        <p:nvSpPr>
          <p:cNvPr id="10" name="TextBox 37">
            <a:extLst>
              <a:ext uri="{FF2B5EF4-FFF2-40B4-BE49-F238E27FC236}">
                <a16:creationId xmlns:a16="http://schemas.microsoft.com/office/drawing/2014/main" id="{4BBB92D9-AC91-4ACC-A34C-CC17736960CA}"/>
              </a:ext>
            </a:extLst>
          </p:cNvPr>
          <p:cNvSpPr txBox="1">
            <a:spLocks noChangeArrowheads="1"/>
          </p:cNvSpPr>
          <p:nvPr/>
        </p:nvSpPr>
        <p:spPr bwMode="auto">
          <a:xfrm>
            <a:off x="346842" y="3960355"/>
            <a:ext cx="77457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Rel-18 </a:t>
            </a:r>
          </a:p>
          <a:p>
            <a:pPr>
              <a:lnSpc>
                <a:spcPct val="100000"/>
              </a:lnSpc>
              <a:spcBef>
                <a:spcPct val="0"/>
              </a:spcBef>
              <a:buFontTx/>
              <a:buNone/>
            </a:pPr>
            <a:r>
              <a:rPr lang="en-US" altLang="en-US" sz="1100" dirty="0">
                <a:latin typeface="Arial" panose="020B0604020202020204" pitchFamily="34" charset="0"/>
              </a:rPr>
              <a:t>Schedule</a:t>
            </a:r>
          </a:p>
        </p:txBody>
      </p:sp>
      <p:cxnSp>
        <p:nvCxnSpPr>
          <p:cNvPr id="11" name="Straight Connector 41">
            <a:extLst>
              <a:ext uri="{FF2B5EF4-FFF2-40B4-BE49-F238E27FC236}">
                <a16:creationId xmlns:a16="http://schemas.microsoft.com/office/drawing/2014/main" id="{13328112-5056-4D27-A4A6-CC6854A000DA}"/>
              </a:ext>
            </a:extLst>
          </p:cNvPr>
          <p:cNvCxnSpPr/>
          <p:nvPr/>
        </p:nvCxnSpPr>
        <p:spPr>
          <a:xfrm flipH="1">
            <a:off x="1675126" y="2538359"/>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2" name="TextBox 27">
            <a:extLst>
              <a:ext uri="{FF2B5EF4-FFF2-40B4-BE49-F238E27FC236}">
                <a16:creationId xmlns:a16="http://schemas.microsoft.com/office/drawing/2014/main" id="{E3E6D61B-70BC-4AF0-8E1F-1B1DFBB3E3E3}"/>
              </a:ext>
            </a:extLst>
          </p:cNvPr>
          <p:cNvSpPr txBox="1">
            <a:spLocks noChangeArrowheads="1"/>
          </p:cNvSpPr>
          <p:nvPr/>
        </p:nvSpPr>
        <p:spPr bwMode="auto">
          <a:xfrm>
            <a:off x="1369138" y="2034913"/>
            <a:ext cx="719917" cy="443662"/>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SA#93</a:t>
            </a:r>
          </a:p>
          <a:p>
            <a:pPr algn="ctr">
              <a:lnSpc>
                <a:spcPct val="100000"/>
              </a:lnSpc>
              <a:spcBef>
                <a:spcPct val="0"/>
              </a:spcBef>
              <a:buFontTx/>
              <a:buNone/>
            </a:pPr>
            <a:r>
              <a:rPr lang="en-US" altLang="en-US" sz="1200">
                <a:latin typeface="Arial" panose="020B0604020202020204" pitchFamily="34" charset="0"/>
              </a:rPr>
              <a:t>Q3/2021</a:t>
            </a:r>
          </a:p>
        </p:txBody>
      </p:sp>
      <p:cxnSp>
        <p:nvCxnSpPr>
          <p:cNvPr id="13" name="Straight Connector 66">
            <a:extLst>
              <a:ext uri="{FF2B5EF4-FFF2-40B4-BE49-F238E27FC236}">
                <a16:creationId xmlns:a16="http://schemas.microsoft.com/office/drawing/2014/main" id="{3E947F24-91DC-47AC-8B4B-030E3A2B7397}"/>
              </a:ext>
            </a:extLst>
          </p:cNvPr>
          <p:cNvCxnSpPr/>
          <p:nvPr/>
        </p:nvCxnSpPr>
        <p:spPr>
          <a:xfrm flipH="1">
            <a:off x="2625830" y="2547512"/>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4" name="TextBox 27">
            <a:extLst>
              <a:ext uri="{FF2B5EF4-FFF2-40B4-BE49-F238E27FC236}">
                <a16:creationId xmlns:a16="http://schemas.microsoft.com/office/drawing/2014/main" id="{A05AA1A3-FAE7-4411-A219-75F19EC78779}"/>
              </a:ext>
            </a:extLst>
          </p:cNvPr>
          <p:cNvSpPr txBox="1">
            <a:spLocks noChangeArrowheads="1"/>
          </p:cNvSpPr>
          <p:nvPr/>
        </p:nvSpPr>
        <p:spPr bwMode="auto">
          <a:xfrm>
            <a:off x="2319836" y="2044066"/>
            <a:ext cx="719917" cy="443662"/>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SA#94</a:t>
            </a:r>
          </a:p>
          <a:p>
            <a:pPr algn="ctr">
              <a:lnSpc>
                <a:spcPct val="100000"/>
              </a:lnSpc>
              <a:spcBef>
                <a:spcPct val="0"/>
              </a:spcBef>
              <a:buFontTx/>
              <a:buNone/>
            </a:pPr>
            <a:r>
              <a:rPr lang="en-US" altLang="en-US" sz="1200">
                <a:latin typeface="Arial" panose="020B0604020202020204" pitchFamily="34" charset="0"/>
              </a:rPr>
              <a:t>Q4/2021</a:t>
            </a:r>
          </a:p>
        </p:txBody>
      </p:sp>
      <p:sp>
        <p:nvSpPr>
          <p:cNvPr id="15" name="Rounded Rectangle 33">
            <a:extLst>
              <a:ext uri="{FF2B5EF4-FFF2-40B4-BE49-F238E27FC236}">
                <a16:creationId xmlns:a16="http://schemas.microsoft.com/office/drawing/2014/main" id="{D81863FF-A8F2-408A-A352-FDE3270D5B86}"/>
              </a:ext>
            </a:extLst>
          </p:cNvPr>
          <p:cNvSpPr/>
          <p:nvPr/>
        </p:nvSpPr>
        <p:spPr>
          <a:xfrm>
            <a:off x="2268118"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1</a:t>
            </a:r>
          </a:p>
          <a:p>
            <a:pPr algn="ctr">
              <a:defRPr/>
            </a:pPr>
            <a:r>
              <a:rPr lang="en-US" sz="1100" dirty="0"/>
              <a:t>freeze</a:t>
            </a:r>
          </a:p>
        </p:txBody>
      </p:sp>
      <p:sp>
        <p:nvSpPr>
          <p:cNvPr id="16" name="Rounded Rectangle 33">
            <a:extLst>
              <a:ext uri="{FF2B5EF4-FFF2-40B4-BE49-F238E27FC236}">
                <a16:creationId xmlns:a16="http://schemas.microsoft.com/office/drawing/2014/main" id="{1371884D-9B78-4381-B00F-907BBEBD1FDA}"/>
              </a:ext>
            </a:extLst>
          </p:cNvPr>
          <p:cNvSpPr/>
          <p:nvPr/>
        </p:nvSpPr>
        <p:spPr>
          <a:xfrm>
            <a:off x="1272447" y="3837914"/>
            <a:ext cx="780479" cy="773475"/>
          </a:xfrm>
          <a:prstGeom prst="roundRect">
            <a:avLst/>
          </a:prstGeom>
          <a:solidFill>
            <a:schemeClr val="bg1">
              <a:lumMod val="65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1</a:t>
            </a:r>
          </a:p>
          <a:p>
            <a:pPr algn="ctr">
              <a:defRPr/>
            </a:pPr>
            <a:r>
              <a:rPr lang="en-US" sz="1100" dirty="0"/>
              <a:t>~ 80%</a:t>
            </a:r>
          </a:p>
        </p:txBody>
      </p:sp>
      <p:sp>
        <p:nvSpPr>
          <p:cNvPr id="17" name="TextBox 68">
            <a:extLst>
              <a:ext uri="{FF2B5EF4-FFF2-40B4-BE49-F238E27FC236}">
                <a16:creationId xmlns:a16="http://schemas.microsoft.com/office/drawing/2014/main" id="{B176307A-376B-4FBE-B9A4-4F5209C18D8E}"/>
              </a:ext>
            </a:extLst>
          </p:cNvPr>
          <p:cNvSpPr txBox="1">
            <a:spLocks noChangeArrowheads="1"/>
          </p:cNvSpPr>
          <p:nvPr/>
        </p:nvSpPr>
        <p:spPr bwMode="auto">
          <a:xfrm rot="20391721">
            <a:off x="3367925"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03/22</a:t>
            </a:r>
          </a:p>
        </p:txBody>
      </p:sp>
      <p:cxnSp>
        <p:nvCxnSpPr>
          <p:cNvPr id="18" name="Straight Connector 66">
            <a:extLst>
              <a:ext uri="{FF2B5EF4-FFF2-40B4-BE49-F238E27FC236}">
                <a16:creationId xmlns:a16="http://schemas.microsoft.com/office/drawing/2014/main" id="{8304A2F3-B999-4AC0-BE57-00E5A12B1EBE}"/>
              </a:ext>
            </a:extLst>
          </p:cNvPr>
          <p:cNvCxnSpPr/>
          <p:nvPr/>
        </p:nvCxnSpPr>
        <p:spPr>
          <a:xfrm flipH="1">
            <a:off x="3580849"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9" name="TextBox 27">
            <a:extLst>
              <a:ext uri="{FF2B5EF4-FFF2-40B4-BE49-F238E27FC236}">
                <a16:creationId xmlns:a16="http://schemas.microsoft.com/office/drawing/2014/main" id="{68355021-C03D-42F3-A343-3F19E6865704}"/>
              </a:ext>
            </a:extLst>
          </p:cNvPr>
          <p:cNvSpPr txBox="1">
            <a:spLocks noChangeArrowheads="1"/>
          </p:cNvSpPr>
          <p:nvPr/>
        </p:nvSpPr>
        <p:spPr bwMode="auto">
          <a:xfrm>
            <a:off x="3248329"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SA#95</a:t>
            </a:r>
          </a:p>
          <a:p>
            <a:pPr algn="ctr">
              <a:lnSpc>
                <a:spcPct val="100000"/>
              </a:lnSpc>
              <a:spcBef>
                <a:spcPct val="0"/>
              </a:spcBef>
              <a:buFontTx/>
              <a:buNone/>
            </a:pPr>
            <a:r>
              <a:rPr lang="en-US" altLang="en-US" sz="1200" dirty="0">
                <a:latin typeface="Arial" panose="020B0604020202020204" pitchFamily="34" charset="0"/>
              </a:rPr>
              <a:t>Q1/2022</a:t>
            </a:r>
          </a:p>
        </p:txBody>
      </p:sp>
      <p:sp>
        <p:nvSpPr>
          <p:cNvPr id="20" name="Rounded Rectangle 58">
            <a:extLst>
              <a:ext uri="{FF2B5EF4-FFF2-40B4-BE49-F238E27FC236}">
                <a16:creationId xmlns:a16="http://schemas.microsoft.com/office/drawing/2014/main" id="{97806977-C84A-4E28-B47B-33E4F9A5F826}"/>
              </a:ext>
            </a:extLst>
          </p:cNvPr>
          <p:cNvSpPr/>
          <p:nvPr/>
        </p:nvSpPr>
        <p:spPr>
          <a:xfrm>
            <a:off x="3215519" y="2881900"/>
            <a:ext cx="768844" cy="771950"/>
          </a:xfrm>
          <a:prstGeom prst="roundRect">
            <a:avLst/>
          </a:prstGeom>
          <a:solidFill>
            <a:srgbClr val="FFCCCC"/>
          </a:solidFill>
          <a:ln>
            <a:solidFill>
              <a:schemeClr val="tx1"/>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100" dirty="0"/>
              <a:t>Rel-17 Stage 3</a:t>
            </a:r>
          </a:p>
          <a:p>
            <a:pPr algn="ctr">
              <a:defRPr/>
            </a:pPr>
            <a:r>
              <a:rPr lang="en-US" sz="1100" dirty="0"/>
              <a:t>freeze</a:t>
            </a:r>
          </a:p>
        </p:txBody>
      </p:sp>
      <p:sp>
        <p:nvSpPr>
          <p:cNvPr id="21" name="TextBox 68">
            <a:extLst>
              <a:ext uri="{FF2B5EF4-FFF2-40B4-BE49-F238E27FC236}">
                <a16:creationId xmlns:a16="http://schemas.microsoft.com/office/drawing/2014/main" id="{A753F567-2503-421D-92AE-4DA123445F4E}"/>
              </a:ext>
            </a:extLst>
          </p:cNvPr>
          <p:cNvSpPr txBox="1">
            <a:spLocks noChangeArrowheads="1"/>
          </p:cNvSpPr>
          <p:nvPr/>
        </p:nvSpPr>
        <p:spPr bwMode="auto">
          <a:xfrm rot="20391721">
            <a:off x="4334957"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06/22</a:t>
            </a:r>
          </a:p>
        </p:txBody>
      </p:sp>
      <p:cxnSp>
        <p:nvCxnSpPr>
          <p:cNvPr id="22" name="Straight Connector 66">
            <a:extLst>
              <a:ext uri="{FF2B5EF4-FFF2-40B4-BE49-F238E27FC236}">
                <a16:creationId xmlns:a16="http://schemas.microsoft.com/office/drawing/2014/main" id="{6CCA8D3D-2A1C-4CCD-8611-13EDCAAC653A}"/>
              </a:ext>
            </a:extLst>
          </p:cNvPr>
          <p:cNvCxnSpPr/>
          <p:nvPr/>
        </p:nvCxnSpPr>
        <p:spPr>
          <a:xfrm flipH="1">
            <a:off x="4547881"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23" name="TextBox 27">
            <a:extLst>
              <a:ext uri="{FF2B5EF4-FFF2-40B4-BE49-F238E27FC236}">
                <a16:creationId xmlns:a16="http://schemas.microsoft.com/office/drawing/2014/main" id="{ECAC4777-DE76-4748-9A67-E2C9060921EA}"/>
              </a:ext>
            </a:extLst>
          </p:cNvPr>
          <p:cNvSpPr txBox="1">
            <a:spLocks noChangeArrowheads="1"/>
          </p:cNvSpPr>
          <p:nvPr/>
        </p:nvSpPr>
        <p:spPr bwMode="auto">
          <a:xfrm>
            <a:off x="4215361"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SA#96</a:t>
            </a:r>
          </a:p>
          <a:p>
            <a:pPr algn="ctr">
              <a:lnSpc>
                <a:spcPct val="100000"/>
              </a:lnSpc>
              <a:spcBef>
                <a:spcPct val="0"/>
              </a:spcBef>
              <a:buFontTx/>
              <a:buNone/>
            </a:pPr>
            <a:r>
              <a:rPr lang="en-US" altLang="en-US" sz="1200" dirty="0">
                <a:latin typeface="Arial" panose="020B0604020202020204" pitchFamily="34" charset="0"/>
              </a:rPr>
              <a:t>Q2/2022</a:t>
            </a:r>
          </a:p>
        </p:txBody>
      </p:sp>
      <p:sp>
        <p:nvSpPr>
          <p:cNvPr id="24" name="Rounded Rectangle 58">
            <a:extLst>
              <a:ext uri="{FF2B5EF4-FFF2-40B4-BE49-F238E27FC236}">
                <a16:creationId xmlns:a16="http://schemas.microsoft.com/office/drawing/2014/main" id="{DA04DAA2-ECAE-45A1-A7D0-485F951EBA2A}"/>
              </a:ext>
            </a:extLst>
          </p:cNvPr>
          <p:cNvSpPr/>
          <p:nvPr/>
        </p:nvSpPr>
        <p:spPr>
          <a:xfrm>
            <a:off x="4182551" y="2881900"/>
            <a:ext cx="768844" cy="771950"/>
          </a:xfrm>
          <a:prstGeom prst="roundRect">
            <a:avLst/>
          </a:prstGeom>
          <a:solidFill>
            <a:srgbClr val="FFCCCC"/>
          </a:solidFill>
          <a:ln>
            <a:solidFill>
              <a:schemeClr val="tx1"/>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100" dirty="0"/>
              <a:t>Rel-17 Code</a:t>
            </a:r>
          </a:p>
          <a:p>
            <a:pPr algn="ctr">
              <a:defRPr/>
            </a:pPr>
            <a:r>
              <a:rPr lang="en-US" sz="1100" dirty="0"/>
              <a:t>freeze</a:t>
            </a:r>
          </a:p>
        </p:txBody>
      </p:sp>
      <p:sp>
        <p:nvSpPr>
          <p:cNvPr id="25" name="TextBox 68">
            <a:extLst>
              <a:ext uri="{FF2B5EF4-FFF2-40B4-BE49-F238E27FC236}">
                <a16:creationId xmlns:a16="http://schemas.microsoft.com/office/drawing/2014/main" id="{6E89060E-F24B-424C-954E-8983A0526C77}"/>
              </a:ext>
            </a:extLst>
          </p:cNvPr>
          <p:cNvSpPr txBox="1">
            <a:spLocks noChangeArrowheads="1"/>
          </p:cNvSpPr>
          <p:nvPr/>
        </p:nvSpPr>
        <p:spPr bwMode="auto">
          <a:xfrm rot="20391721">
            <a:off x="5301989"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09/22</a:t>
            </a:r>
          </a:p>
        </p:txBody>
      </p:sp>
      <p:cxnSp>
        <p:nvCxnSpPr>
          <p:cNvPr id="26" name="Straight Connector 66">
            <a:extLst>
              <a:ext uri="{FF2B5EF4-FFF2-40B4-BE49-F238E27FC236}">
                <a16:creationId xmlns:a16="http://schemas.microsoft.com/office/drawing/2014/main" id="{FB657B76-0E2D-448E-BA01-4E179FFCA144}"/>
              </a:ext>
            </a:extLst>
          </p:cNvPr>
          <p:cNvCxnSpPr/>
          <p:nvPr/>
        </p:nvCxnSpPr>
        <p:spPr>
          <a:xfrm flipH="1">
            <a:off x="5514913"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27" name="TextBox 27">
            <a:extLst>
              <a:ext uri="{FF2B5EF4-FFF2-40B4-BE49-F238E27FC236}">
                <a16:creationId xmlns:a16="http://schemas.microsoft.com/office/drawing/2014/main" id="{39FA95D5-2770-44C0-94C0-D910C9E1A592}"/>
              </a:ext>
            </a:extLst>
          </p:cNvPr>
          <p:cNvSpPr txBox="1">
            <a:spLocks noChangeArrowheads="1"/>
          </p:cNvSpPr>
          <p:nvPr/>
        </p:nvSpPr>
        <p:spPr bwMode="auto">
          <a:xfrm>
            <a:off x="5182393"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SA#97</a:t>
            </a:r>
          </a:p>
          <a:p>
            <a:pPr algn="ctr">
              <a:lnSpc>
                <a:spcPct val="100000"/>
              </a:lnSpc>
              <a:spcBef>
                <a:spcPct val="0"/>
              </a:spcBef>
              <a:buFontTx/>
              <a:buNone/>
            </a:pPr>
            <a:r>
              <a:rPr lang="en-US" altLang="en-US" sz="1200" dirty="0">
                <a:latin typeface="Arial" panose="020B0604020202020204" pitchFamily="34" charset="0"/>
              </a:rPr>
              <a:t>Q3/2022</a:t>
            </a:r>
          </a:p>
        </p:txBody>
      </p:sp>
      <p:sp>
        <p:nvSpPr>
          <p:cNvPr id="28" name="TextBox 68">
            <a:extLst>
              <a:ext uri="{FF2B5EF4-FFF2-40B4-BE49-F238E27FC236}">
                <a16:creationId xmlns:a16="http://schemas.microsoft.com/office/drawing/2014/main" id="{23DB7356-ED7A-4F3D-9820-CDA1B0AB9C5C}"/>
              </a:ext>
            </a:extLst>
          </p:cNvPr>
          <p:cNvSpPr txBox="1">
            <a:spLocks noChangeArrowheads="1"/>
          </p:cNvSpPr>
          <p:nvPr/>
        </p:nvSpPr>
        <p:spPr bwMode="auto">
          <a:xfrm rot="20391721">
            <a:off x="6269021"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12/22</a:t>
            </a:r>
          </a:p>
        </p:txBody>
      </p:sp>
      <p:cxnSp>
        <p:nvCxnSpPr>
          <p:cNvPr id="29" name="Straight Connector 66">
            <a:extLst>
              <a:ext uri="{FF2B5EF4-FFF2-40B4-BE49-F238E27FC236}">
                <a16:creationId xmlns:a16="http://schemas.microsoft.com/office/drawing/2014/main" id="{234F2FEE-1C3C-4D99-95DD-277EA0D2CBB8}"/>
              </a:ext>
            </a:extLst>
          </p:cNvPr>
          <p:cNvCxnSpPr/>
          <p:nvPr/>
        </p:nvCxnSpPr>
        <p:spPr>
          <a:xfrm flipH="1">
            <a:off x="6481945"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30" name="TextBox 27">
            <a:extLst>
              <a:ext uri="{FF2B5EF4-FFF2-40B4-BE49-F238E27FC236}">
                <a16:creationId xmlns:a16="http://schemas.microsoft.com/office/drawing/2014/main" id="{66E46AD5-7311-42B6-9837-90FDC181063A}"/>
              </a:ext>
            </a:extLst>
          </p:cNvPr>
          <p:cNvSpPr txBox="1">
            <a:spLocks noChangeArrowheads="1"/>
          </p:cNvSpPr>
          <p:nvPr/>
        </p:nvSpPr>
        <p:spPr bwMode="auto">
          <a:xfrm>
            <a:off x="6149425"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SA#98</a:t>
            </a:r>
          </a:p>
          <a:p>
            <a:pPr algn="ctr">
              <a:lnSpc>
                <a:spcPct val="100000"/>
              </a:lnSpc>
              <a:spcBef>
                <a:spcPct val="0"/>
              </a:spcBef>
              <a:buFontTx/>
              <a:buNone/>
            </a:pPr>
            <a:r>
              <a:rPr lang="en-US" altLang="en-US" sz="1200" dirty="0">
                <a:latin typeface="Arial" panose="020B0604020202020204" pitchFamily="34" charset="0"/>
              </a:rPr>
              <a:t>Q4/2022</a:t>
            </a:r>
          </a:p>
        </p:txBody>
      </p:sp>
      <p:sp>
        <p:nvSpPr>
          <p:cNvPr id="31" name="Rounded Rectangle 24">
            <a:extLst>
              <a:ext uri="{FF2B5EF4-FFF2-40B4-BE49-F238E27FC236}">
                <a16:creationId xmlns:a16="http://schemas.microsoft.com/office/drawing/2014/main" id="{F16A79BE-19F6-4D59-84C6-9DD74DDD0C36}"/>
              </a:ext>
            </a:extLst>
          </p:cNvPr>
          <p:cNvSpPr/>
          <p:nvPr/>
        </p:nvSpPr>
        <p:spPr>
          <a:xfrm>
            <a:off x="1301305" y="2884956"/>
            <a:ext cx="787750" cy="771950"/>
          </a:xfrm>
          <a:prstGeom prst="roundRect">
            <a:avLst/>
          </a:prstGeom>
          <a:solidFill>
            <a:schemeClr val="bg1">
              <a:lumMod val="65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100" dirty="0"/>
              <a:t>Rel-17</a:t>
            </a:r>
          </a:p>
          <a:p>
            <a:pPr algn="ctr">
              <a:defRPr/>
            </a:pPr>
            <a:r>
              <a:rPr lang="en-US" sz="900" dirty="0"/>
              <a:t>Stage 2</a:t>
            </a:r>
            <a:br>
              <a:rPr lang="en-US" sz="900" dirty="0"/>
            </a:br>
            <a:r>
              <a:rPr lang="en-US" sz="900" dirty="0"/>
              <a:t>Exceptions </a:t>
            </a:r>
          </a:p>
          <a:p>
            <a:pPr algn="ctr">
              <a:defRPr/>
            </a:pPr>
            <a:endParaRPr lang="en-US" sz="900" dirty="0"/>
          </a:p>
        </p:txBody>
      </p:sp>
      <p:sp>
        <p:nvSpPr>
          <p:cNvPr id="32" name="TextBox 68">
            <a:extLst>
              <a:ext uri="{FF2B5EF4-FFF2-40B4-BE49-F238E27FC236}">
                <a16:creationId xmlns:a16="http://schemas.microsoft.com/office/drawing/2014/main" id="{677C0309-754F-4AC6-9D04-FE29F494D1A6}"/>
              </a:ext>
            </a:extLst>
          </p:cNvPr>
          <p:cNvSpPr txBox="1">
            <a:spLocks noChangeArrowheads="1"/>
          </p:cNvSpPr>
          <p:nvPr/>
        </p:nvSpPr>
        <p:spPr bwMode="auto">
          <a:xfrm rot="20391721">
            <a:off x="7200820"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03/23</a:t>
            </a:r>
          </a:p>
        </p:txBody>
      </p:sp>
      <p:cxnSp>
        <p:nvCxnSpPr>
          <p:cNvPr id="33" name="Straight Connector 66">
            <a:extLst>
              <a:ext uri="{FF2B5EF4-FFF2-40B4-BE49-F238E27FC236}">
                <a16:creationId xmlns:a16="http://schemas.microsoft.com/office/drawing/2014/main" id="{3CB8B0F8-0B7A-427B-BD5B-8B9A3CCE9C63}"/>
              </a:ext>
            </a:extLst>
          </p:cNvPr>
          <p:cNvCxnSpPr/>
          <p:nvPr/>
        </p:nvCxnSpPr>
        <p:spPr>
          <a:xfrm flipH="1">
            <a:off x="7413744"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34" name="TextBox 27">
            <a:extLst>
              <a:ext uri="{FF2B5EF4-FFF2-40B4-BE49-F238E27FC236}">
                <a16:creationId xmlns:a16="http://schemas.microsoft.com/office/drawing/2014/main" id="{5DE3CDE1-1C79-4014-931A-0A353172F335}"/>
              </a:ext>
            </a:extLst>
          </p:cNvPr>
          <p:cNvSpPr txBox="1">
            <a:spLocks noChangeArrowheads="1"/>
          </p:cNvSpPr>
          <p:nvPr/>
        </p:nvSpPr>
        <p:spPr bwMode="auto">
          <a:xfrm>
            <a:off x="7081224"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SA#99</a:t>
            </a:r>
          </a:p>
          <a:p>
            <a:pPr algn="ctr">
              <a:lnSpc>
                <a:spcPct val="100000"/>
              </a:lnSpc>
              <a:spcBef>
                <a:spcPct val="0"/>
              </a:spcBef>
              <a:buFontTx/>
              <a:buNone/>
            </a:pPr>
            <a:r>
              <a:rPr lang="en-US" altLang="en-US" sz="1200" dirty="0">
                <a:latin typeface="Arial" panose="020B0604020202020204" pitchFamily="34" charset="0"/>
              </a:rPr>
              <a:t>Q1/2023</a:t>
            </a:r>
          </a:p>
        </p:txBody>
      </p:sp>
      <p:sp>
        <p:nvSpPr>
          <p:cNvPr id="35" name="TextBox 68">
            <a:extLst>
              <a:ext uri="{FF2B5EF4-FFF2-40B4-BE49-F238E27FC236}">
                <a16:creationId xmlns:a16="http://schemas.microsoft.com/office/drawing/2014/main" id="{B155375F-F3FD-4774-8F83-A351C4C93704}"/>
              </a:ext>
            </a:extLst>
          </p:cNvPr>
          <p:cNvSpPr txBox="1">
            <a:spLocks noChangeArrowheads="1"/>
          </p:cNvSpPr>
          <p:nvPr/>
        </p:nvSpPr>
        <p:spPr bwMode="auto">
          <a:xfrm rot="20391721">
            <a:off x="8167852"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06/23</a:t>
            </a:r>
          </a:p>
        </p:txBody>
      </p:sp>
      <p:cxnSp>
        <p:nvCxnSpPr>
          <p:cNvPr id="36" name="Straight Connector 66">
            <a:extLst>
              <a:ext uri="{FF2B5EF4-FFF2-40B4-BE49-F238E27FC236}">
                <a16:creationId xmlns:a16="http://schemas.microsoft.com/office/drawing/2014/main" id="{D3747C99-FDA4-4D57-B81E-8183200A44A6}"/>
              </a:ext>
            </a:extLst>
          </p:cNvPr>
          <p:cNvCxnSpPr/>
          <p:nvPr/>
        </p:nvCxnSpPr>
        <p:spPr>
          <a:xfrm flipH="1">
            <a:off x="8380776"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37" name="TextBox 27">
            <a:extLst>
              <a:ext uri="{FF2B5EF4-FFF2-40B4-BE49-F238E27FC236}">
                <a16:creationId xmlns:a16="http://schemas.microsoft.com/office/drawing/2014/main" id="{6BA60C59-6498-46D9-B1B3-84350066656F}"/>
              </a:ext>
            </a:extLst>
          </p:cNvPr>
          <p:cNvSpPr txBox="1">
            <a:spLocks noChangeArrowheads="1"/>
          </p:cNvSpPr>
          <p:nvPr/>
        </p:nvSpPr>
        <p:spPr bwMode="auto">
          <a:xfrm>
            <a:off x="8048256"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SA#100</a:t>
            </a:r>
          </a:p>
          <a:p>
            <a:pPr algn="ctr">
              <a:lnSpc>
                <a:spcPct val="100000"/>
              </a:lnSpc>
              <a:spcBef>
                <a:spcPct val="0"/>
              </a:spcBef>
              <a:buFontTx/>
              <a:buNone/>
            </a:pPr>
            <a:r>
              <a:rPr lang="en-US" altLang="en-US" sz="1200" dirty="0">
                <a:latin typeface="Arial" panose="020B0604020202020204" pitchFamily="34" charset="0"/>
              </a:rPr>
              <a:t>Q2/2023</a:t>
            </a:r>
          </a:p>
        </p:txBody>
      </p:sp>
      <p:sp>
        <p:nvSpPr>
          <p:cNvPr id="38" name="TextBox 68">
            <a:extLst>
              <a:ext uri="{FF2B5EF4-FFF2-40B4-BE49-F238E27FC236}">
                <a16:creationId xmlns:a16="http://schemas.microsoft.com/office/drawing/2014/main" id="{51717788-E4A7-47DB-9E7E-AE23EDF13B13}"/>
              </a:ext>
            </a:extLst>
          </p:cNvPr>
          <p:cNvSpPr txBox="1">
            <a:spLocks noChangeArrowheads="1"/>
          </p:cNvSpPr>
          <p:nvPr/>
        </p:nvSpPr>
        <p:spPr bwMode="auto">
          <a:xfrm rot="20391721">
            <a:off x="9120231"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09/23</a:t>
            </a:r>
          </a:p>
        </p:txBody>
      </p:sp>
      <p:cxnSp>
        <p:nvCxnSpPr>
          <p:cNvPr id="39" name="Straight Connector 66">
            <a:extLst>
              <a:ext uri="{FF2B5EF4-FFF2-40B4-BE49-F238E27FC236}">
                <a16:creationId xmlns:a16="http://schemas.microsoft.com/office/drawing/2014/main" id="{DE1D902F-D6A1-49C1-A39E-359622D978AB}"/>
              </a:ext>
            </a:extLst>
          </p:cNvPr>
          <p:cNvCxnSpPr/>
          <p:nvPr/>
        </p:nvCxnSpPr>
        <p:spPr>
          <a:xfrm flipH="1">
            <a:off x="9333155"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0" name="TextBox 27">
            <a:extLst>
              <a:ext uri="{FF2B5EF4-FFF2-40B4-BE49-F238E27FC236}">
                <a16:creationId xmlns:a16="http://schemas.microsoft.com/office/drawing/2014/main" id="{4F45D245-6292-46E5-9DE7-6CCC1D02DA55}"/>
              </a:ext>
            </a:extLst>
          </p:cNvPr>
          <p:cNvSpPr txBox="1">
            <a:spLocks noChangeArrowheads="1"/>
          </p:cNvSpPr>
          <p:nvPr/>
        </p:nvSpPr>
        <p:spPr bwMode="auto">
          <a:xfrm>
            <a:off x="9000635"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SA#101</a:t>
            </a:r>
          </a:p>
          <a:p>
            <a:pPr algn="ctr">
              <a:lnSpc>
                <a:spcPct val="100000"/>
              </a:lnSpc>
              <a:spcBef>
                <a:spcPct val="0"/>
              </a:spcBef>
              <a:buFontTx/>
              <a:buNone/>
            </a:pPr>
            <a:r>
              <a:rPr lang="en-US" altLang="en-US" sz="1200" dirty="0">
                <a:latin typeface="Arial" panose="020B0604020202020204" pitchFamily="34" charset="0"/>
              </a:rPr>
              <a:t>Q3/2023</a:t>
            </a:r>
          </a:p>
        </p:txBody>
      </p:sp>
      <p:sp>
        <p:nvSpPr>
          <p:cNvPr id="41" name="TextBox 68">
            <a:extLst>
              <a:ext uri="{FF2B5EF4-FFF2-40B4-BE49-F238E27FC236}">
                <a16:creationId xmlns:a16="http://schemas.microsoft.com/office/drawing/2014/main" id="{9E5F38A9-5AF6-420A-8A0A-B006D87E9076}"/>
              </a:ext>
            </a:extLst>
          </p:cNvPr>
          <p:cNvSpPr txBox="1">
            <a:spLocks noChangeArrowheads="1"/>
          </p:cNvSpPr>
          <p:nvPr/>
        </p:nvSpPr>
        <p:spPr bwMode="auto">
          <a:xfrm rot="20391721">
            <a:off x="10087263"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12/23</a:t>
            </a:r>
          </a:p>
        </p:txBody>
      </p:sp>
      <p:cxnSp>
        <p:nvCxnSpPr>
          <p:cNvPr id="42" name="Straight Connector 66">
            <a:extLst>
              <a:ext uri="{FF2B5EF4-FFF2-40B4-BE49-F238E27FC236}">
                <a16:creationId xmlns:a16="http://schemas.microsoft.com/office/drawing/2014/main" id="{202F7ED8-461E-4C69-815C-EBD52B969E8C}"/>
              </a:ext>
            </a:extLst>
          </p:cNvPr>
          <p:cNvCxnSpPr/>
          <p:nvPr/>
        </p:nvCxnSpPr>
        <p:spPr>
          <a:xfrm flipH="1">
            <a:off x="10300187"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3" name="TextBox 27">
            <a:extLst>
              <a:ext uri="{FF2B5EF4-FFF2-40B4-BE49-F238E27FC236}">
                <a16:creationId xmlns:a16="http://schemas.microsoft.com/office/drawing/2014/main" id="{F4BA9F2E-DE54-4A4B-9E9D-FD7965FE9938}"/>
              </a:ext>
            </a:extLst>
          </p:cNvPr>
          <p:cNvSpPr txBox="1">
            <a:spLocks noChangeArrowheads="1"/>
          </p:cNvSpPr>
          <p:nvPr/>
        </p:nvSpPr>
        <p:spPr bwMode="auto">
          <a:xfrm>
            <a:off x="9967667"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SA#102</a:t>
            </a:r>
          </a:p>
          <a:p>
            <a:pPr algn="ctr">
              <a:lnSpc>
                <a:spcPct val="100000"/>
              </a:lnSpc>
              <a:spcBef>
                <a:spcPct val="0"/>
              </a:spcBef>
              <a:buFontTx/>
              <a:buNone/>
            </a:pPr>
            <a:r>
              <a:rPr lang="en-US" altLang="en-US" sz="1200" dirty="0">
                <a:latin typeface="Arial" panose="020B0604020202020204" pitchFamily="34" charset="0"/>
              </a:rPr>
              <a:t>Q4/2023</a:t>
            </a:r>
          </a:p>
        </p:txBody>
      </p:sp>
      <p:sp>
        <p:nvSpPr>
          <p:cNvPr id="44" name="Rounded Rectangle 33">
            <a:extLst>
              <a:ext uri="{FF2B5EF4-FFF2-40B4-BE49-F238E27FC236}">
                <a16:creationId xmlns:a16="http://schemas.microsoft.com/office/drawing/2014/main" id="{0EA063AD-C69E-4716-9FA1-9E116D31DFBB}"/>
              </a:ext>
            </a:extLst>
          </p:cNvPr>
          <p:cNvSpPr/>
          <p:nvPr/>
        </p:nvSpPr>
        <p:spPr>
          <a:xfrm>
            <a:off x="7057385" y="3837914"/>
            <a:ext cx="780479" cy="773475"/>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2</a:t>
            </a:r>
          </a:p>
          <a:p>
            <a:pPr algn="ctr">
              <a:defRPr/>
            </a:pPr>
            <a:r>
              <a:rPr lang="en-US" sz="1100" dirty="0"/>
              <a:t>freeze</a:t>
            </a:r>
          </a:p>
        </p:txBody>
      </p:sp>
      <p:sp>
        <p:nvSpPr>
          <p:cNvPr id="45" name="Rounded Rectangle 33">
            <a:extLst>
              <a:ext uri="{FF2B5EF4-FFF2-40B4-BE49-F238E27FC236}">
                <a16:creationId xmlns:a16="http://schemas.microsoft.com/office/drawing/2014/main" id="{DC65CED0-AA1F-4F5A-A8D6-E6764E26C88C}"/>
              </a:ext>
            </a:extLst>
          </p:cNvPr>
          <p:cNvSpPr/>
          <p:nvPr/>
        </p:nvSpPr>
        <p:spPr>
          <a:xfrm>
            <a:off x="9942475" y="3837914"/>
            <a:ext cx="780479" cy="773475"/>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3</a:t>
            </a:r>
          </a:p>
          <a:p>
            <a:pPr algn="ctr">
              <a:defRPr/>
            </a:pPr>
            <a:r>
              <a:rPr lang="en-US" sz="1100" dirty="0"/>
              <a:t>freeze</a:t>
            </a:r>
          </a:p>
        </p:txBody>
      </p:sp>
      <p:sp>
        <p:nvSpPr>
          <p:cNvPr id="46" name="TextBox 37">
            <a:extLst>
              <a:ext uri="{FF2B5EF4-FFF2-40B4-BE49-F238E27FC236}">
                <a16:creationId xmlns:a16="http://schemas.microsoft.com/office/drawing/2014/main" id="{A5545C59-083F-42A3-B2AD-9C0666D31D3F}"/>
              </a:ext>
            </a:extLst>
          </p:cNvPr>
          <p:cNvSpPr txBox="1">
            <a:spLocks noChangeArrowheads="1"/>
          </p:cNvSpPr>
          <p:nvPr/>
        </p:nvSpPr>
        <p:spPr bwMode="auto">
          <a:xfrm>
            <a:off x="365338" y="5043631"/>
            <a:ext cx="118974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Rel-19 </a:t>
            </a:r>
          </a:p>
          <a:p>
            <a:pPr>
              <a:lnSpc>
                <a:spcPct val="100000"/>
              </a:lnSpc>
              <a:spcBef>
                <a:spcPct val="0"/>
              </a:spcBef>
              <a:buFontTx/>
              <a:buNone/>
            </a:pPr>
            <a:r>
              <a:rPr lang="en-US" altLang="en-US" sz="1100" dirty="0">
                <a:latin typeface="Arial" panose="020B0604020202020204" pitchFamily="34" charset="0"/>
              </a:rPr>
              <a:t>Schedule (TBD)</a:t>
            </a:r>
          </a:p>
        </p:txBody>
      </p:sp>
      <p:sp>
        <p:nvSpPr>
          <p:cNvPr id="47" name="Rounded Rectangle 33">
            <a:extLst>
              <a:ext uri="{FF2B5EF4-FFF2-40B4-BE49-F238E27FC236}">
                <a16:creationId xmlns:a16="http://schemas.microsoft.com/office/drawing/2014/main" id="{870B2304-14EC-4293-B505-802734ACF3ED}"/>
              </a:ext>
            </a:extLst>
          </p:cNvPr>
          <p:cNvSpPr/>
          <p:nvPr/>
        </p:nvSpPr>
        <p:spPr>
          <a:xfrm>
            <a:off x="2248292" y="4872336"/>
            <a:ext cx="780479" cy="773475"/>
          </a:xfrm>
          <a:prstGeom prst="roundRect">
            <a:avLst/>
          </a:prstGeom>
          <a:solidFill>
            <a:schemeClr val="bg1">
              <a:lumMod val="75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Rel-19</a:t>
            </a:r>
          </a:p>
          <a:p>
            <a:pPr algn="ctr">
              <a:defRPr/>
            </a:pPr>
            <a:r>
              <a:rPr lang="en-US" sz="1100" dirty="0"/>
              <a:t>Stage 1</a:t>
            </a:r>
          </a:p>
          <a:p>
            <a:pPr algn="ctr">
              <a:defRPr/>
            </a:pPr>
            <a:r>
              <a:rPr lang="en-US" sz="1100" dirty="0"/>
              <a:t>start</a:t>
            </a:r>
          </a:p>
        </p:txBody>
      </p:sp>
      <p:sp>
        <p:nvSpPr>
          <p:cNvPr id="48" name="TextBox 68">
            <a:extLst>
              <a:ext uri="{FF2B5EF4-FFF2-40B4-BE49-F238E27FC236}">
                <a16:creationId xmlns:a16="http://schemas.microsoft.com/office/drawing/2014/main" id="{26FB3D68-A724-4D4D-A008-F8824CA88B42}"/>
              </a:ext>
            </a:extLst>
          </p:cNvPr>
          <p:cNvSpPr txBox="1">
            <a:spLocks noChangeArrowheads="1"/>
          </p:cNvSpPr>
          <p:nvPr/>
        </p:nvSpPr>
        <p:spPr bwMode="auto">
          <a:xfrm rot="20391721">
            <a:off x="11038738" y="1793203"/>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03/24</a:t>
            </a:r>
          </a:p>
        </p:txBody>
      </p:sp>
      <p:cxnSp>
        <p:nvCxnSpPr>
          <p:cNvPr id="49" name="Straight Connector 66">
            <a:extLst>
              <a:ext uri="{FF2B5EF4-FFF2-40B4-BE49-F238E27FC236}">
                <a16:creationId xmlns:a16="http://schemas.microsoft.com/office/drawing/2014/main" id="{CF81C7C1-8FB5-4130-BFB0-A96EFF3638C3}"/>
              </a:ext>
            </a:extLst>
          </p:cNvPr>
          <p:cNvCxnSpPr/>
          <p:nvPr/>
        </p:nvCxnSpPr>
        <p:spPr>
          <a:xfrm flipH="1">
            <a:off x="11251662" y="2560981"/>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50" name="TextBox 27">
            <a:extLst>
              <a:ext uri="{FF2B5EF4-FFF2-40B4-BE49-F238E27FC236}">
                <a16:creationId xmlns:a16="http://schemas.microsoft.com/office/drawing/2014/main" id="{775113A5-C2CC-48F0-B6A6-F17445597515}"/>
              </a:ext>
            </a:extLst>
          </p:cNvPr>
          <p:cNvSpPr txBox="1">
            <a:spLocks noChangeArrowheads="1"/>
          </p:cNvSpPr>
          <p:nvPr/>
        </p:nvSpPr>
        <p:spPr bwMode="auto">
          <a:xfrm>
            <a:off x="10919142" y="2057535"/>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SA#103</a:t>
            </a:r>
          </a:p>
          <a:p>
            <a:pPr algn="ctr">
              <a:lnSpc>
                <a:spcPct val="100000"/>
              </a:lnSpc>
              <a:spcBef>
                <a:spcPct val="0"/>
              </a:spcBef>
              <a:buFontTx/>
              <a:buNone/>
            </a:pPr>
            <a:r>
              <a:rPr lang="en-US" altLang="en-US" sz="1200" dirty="0">
                <a:latin typeface="Arial" panose="020B0604020202020204" pitchFamily="34" charset="0"/>
              </a:rPr>
              <a:t>Q1/2024</a:t>
            </a:r>
          </a:p>
        </p:txBody>
      </p:sp>
      <p:sp>
        <p:nvSpPr>
          <p:cNvPr id="51" name="Rounded Rectangle 33">
            <a:extLst>
              <a:ext uri="{FF2B5EF4-FFF2-40B4-BE49-F238E27FC236}">
                <a16:creationId xmlns:a16="http://schemas.microsoft.com/office/drawing/2014/main" id="{B6205B09-D801-4699-BD30-601BC64005B8}"/>
              </a:ext>
            </a:extLst>
          </p:cNvPr>
          <p:cNvSpPr/>
          <p:nvPr/>
        </p:nvSpPr>
        <p:spPr>
          <a:xfrm>
            <a:off x="10893950" y="3842030"/>
            <a:ext cx="780479" cy="773475"/>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Code</a:t>
            </a:r>
          </a:p>
          <a:p>
            <a:pPr algn="ctr">
              <a:defRPr/>
            </a:pPr>
            <a:r>
              <a:rPr lang="en-US" sz="1100" dirty="0"/>
              <a:t>freeze</a:t>
            </a:r>
          </a:p>
        </p:txBody>
      </p:sp>
    </p:spTree>
    <p:extLst>
      <p:ext uri="{BB962C8B-B14F-4D97-AF65-F5344CB8AC3E}">
        <p14:creationId xmlns:p14="http://schemas.microsoft.com/office/powerpoint/2010/main" val="1520458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Rel-17 completion</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6" name="Table 3">
            <a:extLst>
              <a:ext uri="{FF2B5EF4-FFF2-40B4-BE49-F238E27FC236}">
                <a16:creationId xmlns:a16="http://schemas.microsoft.com/office/drawing/2014/main" id="{5CD4D866-0F21-4502-8293-96906A010738}"/>
              </a:ext>
            </a:extLst>
          </p:cNvPr>
          <p:cNvGraphicFramePr>
            <a:graphicFrameLocks noGrp="1"/>
          </p:cNvGraphicFramePr>
          <p:nvPr>
            <p:extLst>
              <p:ext uri="{D42A27DB-BD31-4B8C-83A1-F6EECF244321}">
                <p14:modId xmlns:p14="http://schemas.microsoft.com/office/powerpoint/2010/main" val="1105617075"/>
              </p:ext>
            </p:extLst>
          </p:nvPr>
        </p:nvGraphicFramePr>
        <p:xfrm>
          <a:off x="735595" y="1543027"/>
          <a:ext cx="10863742" cy="4962668"/>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820003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Support of Immersive Teleconferencing and Telepresence for Remote Terminals (ITT4RT)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90%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rgbClr val="000000"/>
                          </a:solidFill>
                          <a:effectLst/>
                          <a:latin typeface="Arial" panose="020B0604020202020204" pitchFamily="34" charset="0"/>
                        </a:rPr>
                        <a:t>860012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Handsets Featuring Non-Traditional Earpieces  (</a:t>
                      </a:r>
                      <a:r>
                        <a:rPr lang="en-US" sz="1200" b="1" u="none" strike="noStrike" kern="1200" dirty="0" err="1">
                          <a:solidFill>
                            <a:schemeClr val="dk1"/>
                          </a:solidFill>
                          <a:effectLst/>
                          <a:latin typeface="+mn-lt"/>
                          <a:ea typeface="+mn-ea"/>
                          <a:cs typeface="+mn-cs"/>
                        </a:rPr>
                        <a:t>HaNTE</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85%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12/21 -&gt; 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880012  </a:t>
                      </a:r>
                    </a:p>
                  </a:txBody>
                  <a:tcPr marL="9525" marR="9525" marT="9525" marB="0"/>
                </a:tc>
                <a:tc>
                  <a:txBody>
                    <a:bodyPr/>
                    <a:lstStyle/>
                    <a:p>
                      <a:pPr algn="l" fontAlgn="t"/>
                      <a:r>
                        <a:rPr lang="en-US" sz="1200" b="1" u="none" strike="noStrike" kern="1200" dirty="0">
                          <a:solidFill>
                            <a:schemeClr val="bg1">
                              <a:lumMod val="50000"/>
                            </a:schemeClr>
                          </a:solidFill>
                          <a:effectLst/>
                          <a:latin typeface="+mn-lt"/>
                          <a:ea typeface="+mn-ea"/>
                          <a:cs typeface="+mn-cs"/>
                        </a:rPr>
                        <a:t>Extension for headset interface tests of UE (</a:t>
                      </a:r>
                      <a:r>
                        <a:rPr lang="en-US" sz="1200" b="1" u="none" strike="noStrike" kern="1200" dirty="0" err="1">
                          <a:solidFill>
                            <a:schemeClr val="bg1">
                              <a:lumMod val="50000"/>
                            </a:schemeClr>
                          </a:solidFill>
                          <a:effectLst/>
                          <a:latin typeface="+mn-lt"/>
                          <a:ea typeface="+mn-ea"/>
                          <a:cs typeface="+mn-cs"/>
                        </a:rPr>
                        <a:t>HInT</a:t>
                      </a:r>
                      <a:r>
                        <a:rPr lang="en-US" sz="1200" b="1" u="none" strike="noStrike" kern="1200" dirty="0">
                          <a:solidFill>
                            <a:schemeClr val="bg1">
                              <a:lumMod val="50000"/>
                            </a:schemeClr>
                          </a:solidFill>
                          <a:effectLst/>
                          <a:latin typeface="+mn-lt"/>
                          <a:ea typeface="+mn-ea"/>
                          <a:cs typeface="+mn-cs"/>
                        </a:rPr>
                        <a:t>)</a:t>
                      </a:r>
                      <a:endParaRPr lang="en-GB" sz="1200" b="1" u="none" strike="noStrike" kern="1200" dirty="0">
                        <a:solidFill>
                          <a:schemeClr val="bg1">
                            <a:lumMod val="50000"/>
                          </a:schemeClr>
                        </a:solidFill>
                        <a:effectLst/>
                        <a:latin typeface="+mn-lt"/>
                        <a:ea typeface="+mn-ea"/>
                        <a:cs typeface="+mn-cs"/>
                      </a:endParaRPr>
                    </a:p>
                  </a:txBody>
                  <a:tcPr marL="9525" marR="9525" marT="9525" marB="0"/>
                </a:tc>
                <a:tc>
                  <a:txBody>
                    <a:bodyPr/>
                    <a:lstStyle/>
                    <a:p>
                      <a:pPr algn="ctr" fontAlgn="t"/>
                      <a:r>
                        <a:rPr lang="en-GB" sz="900" i="1" u="none" strike="noStrike" dirty="0">
                          <a:solidFill>
                            <a:schemeClr val="bg1">
                              <a:lumMod val="50000"/>
                            </a:schemeClr>
                          </a:solidFill>
                          <a:effectLst/>
                        </a:rPr>
                        <a:t>75%</a:t>
                      </a:r>
                      <a:endParaRPr lang="en-GB" sz="900" b="0" i="1" u="none" strike="noStrike" dirty="0">
                        <a:solidFill>
                          <a:schemeClr val="bg1">
                            <a:lumMod val="50000"/>
                          </a:schemeClr>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12/21 -&gt; 03/22</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SA#94</a:t>
                      </a:r>
                    </a:p>
                  </a:txBody>
                  <a:tcPr marL="6973" marR="6973" marT="6973" marB="0"/>
                </a:tc>
                <a:extLst>
                  <a:ext uri="{0D108BD9-81ED-4DB2-BD59-A6C34878D82A}">
                    <a16:rowId xmlns:a16="http://schemas.microsoft.com/office/drawing/2014/main" val="1879990620"/>
                  </a:ext>
                </a:extLst>
              </a:tr>
              <a:tr h="459826">
                <a:tc>
                  <a:txBody>
                    <a:bodyPr/>
                    <a:lstStyle/>
                    <a:p>
                      <a:pPr algn="ctr" fontAlgn="t"/>
                      <a:r>
                        <a:rPr lang="en-GB" sz="800" b="0" i="0" u="none" strike="noStrike" dirty="0">
                          <a:solidFill>
                            <a:srgbClr val="000000"/>
                          </a:solidFill>
                          <a:effectLst/>
                          <a:latin typeface="Arial" panose="020B0604020202020204" pitchFamily="34" charset="0"/>
                        </a:rPr>
                        <a:t>920011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8K Television over 5G (8K_TV_5G)</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40%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849091366"/>
                  </a:ext>
                </a:extLst>
              </a:tr>
              <a:tr h="459826">
                <a:tc>
                  <a:txBody>
                    <a:bodyPr/>
                    <a:lstStyle/>
                    <a:p>
                      <a:pPr algn="ctr" fontAlgn="t"/>
                      <a:r>
                        <a:rPr lang="en-GB" sz="800" b="0" i="0" u="none" strike="noStrike" dirty="0">
                          <a:solidFill>
                            <a:srgbClr val="000000"/>
                          </a:solidFill>
                          <a:effectLst/>
                          <a:latin typeface="Arial" panose="020B0604020202020204" pitchFamily="34" charset="0"/>
                        </a:rPr>
                        <a:t>920008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5GMS AF Event Exposure (EVEX)</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10%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40%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An exception is anticipated</a:t>
                      </a:r>
                    </a:p>
                  </a:txBody>
                  <a:tcPr marL="6973" marR="6973" marT="6973" marB="0"/>
                </a:tc>
                <a:extLst>
                  <a:ext uri="{0D108BD9-81ED-4DB2-BD59-A6C34878D82A}">
                    <a16:rowId xmlns:a16="http://schemas.microsoft.com/office/drawing/2014/main" val="3932884631"/>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920009     </a:t>
                      </a:r>
                    </a:p>
                  </a:txBody>
                  <a:tcPr marL="9525" marR="9525" marT="9525" marB="0"/>
                </a:tc>
                <a:tc>
                  <a:txBody>
                    <a:bodyPr/>
                    <a:lstStyle/>
                    <a:p>
                      <a:pPr algn="l" fontAlgn="t"/>
                      <a:r>
                        <a:rPr lang="en-US" sz="1200" b="1" u="none" strike="noStrike" kern="1200" dirty="0">
                          <a:solidFill>
                            <a:schemeClr val="bg1">
                              <a:lumMod val="50000"/>
                            </a:schemeClr>
                          </a:solidFill>
                          <a:effectLst/>
                          <a:latin typeface="+mn-lt"/>
                          <a:ea typeface="+mn-ea"/>
                          <a:cs typeface="+mn-cs"/>
                        </a:rPr>
                        <a:t>Edge Extensions to the 5G Media Streaming Architecture (5GMS_EDGE)</a:t>
                      </a:r>
                      <a:endParaRPr lang="en-GB" sz="1200" b="1" u="none" strike="noStrike" kern="1200" dirty="0">
                        <a:solidFill>
                          <a:schemeClr val="bg1">
                            <a:lumMod val="50000"/>
                          </a:schemeClr>
                        </a:solidFill>
                        <a:effectLst/>
                        <a:latin typeface="+mn-lt"/>
                        <a:ea typeface="+mn-ea"/>
                        <a:cs typeface="+mn-cs"/>
                      </a:endParaRPr>
                    </a:p>
                  </a:txBody>
                  <a:tcPr marL="9525" marR="9525" marT="9525" marB="0"/>
                </a:tc>
                <a:tc>
                  <a:txBody>
                    <a:bodyPr/>
                    <a:lstStyle/>
                    <a:p>
                      <a:pPr algn="ctr" fontAlgn="t"/>
                      <a:r>
                        <a:rPr lang="en-GB" sz="900" i="1" u="none" strike="noStrike" dirty="0">
                          <a:solidFill>
                            <a:schemeClr val="bg1">
                              <a:lumMod val="50000"/>
                            </a:schemeClr>
                          </a:solidFill>
                          <a:effectLst/>
                        </a:rPr>
                        <a:t>30%</a:t>
                      </a:r>
                      <a:endParaRPr lang="en-GB" sz="900" b="0" i="1" u="none" strike="noStrike" dirty="0">
                        <a:solidFill>
                          <a:schemeClr val="bg1">
                            <a:lumMod val="50000"/>
                          </a:schemeClr>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12/21</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SA#94</a:t>
                      </a:r>
                    </a:p>
                  </a:txBody>
                  <a:tcPr marL="6973" marR="6973" marT="6973" marB="0"/>
                </a:tc>
                <a:extLst>
                  <a:ext uri="{0D108BD9-81ED-4DB2-BD59-A6C34878D82A}">
                    <a16:rowId xmlns:a16="http://schemas.microsoft.com/office/drawing/2014/main" val="564604280"/>
                  </a:ext>
                </a:extLst>
              </a:tr>
              <a:tr h="459826">
                <a:tc>
                  <a:txBody>
                    <a:bodyPr/>
                    <a:lstStyle/>
                    <a:p>
                      <a:pPr algn="ctr" fontAlgn="t"/>
                      <a:r>
                        <a:rPr lang="en-GB" sz="800" b="0" i="0" u="none" strike="noStrike" dirty="0">
                          <a:solidFill>
                            <a:srgbClr val="000000"/>
                          </a:solidFill>
                          <a:effectLst/>
                          <a:latin typeface="Arial" panose="020B0604020202020204" pitchFamily="34" charset="0"/>
                        </a:rPr>
                        <a:t>920010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Multicast-Broadcast User Service Architecture and related 5GMS Extensions (5MBUSA)</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5%</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60%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r>
                        <a:rPr lang="en-GB" sz="900" b="0" i="0" u="none" strike="noStrike" dirty="0">
                          <a:solidFill>
                            <a:srgbClr val="000000"/>
                          </a:solidFill>
                          <a:effectLst/>
                          <a:latin typeface="Arial" panose="020B0604020202020204" pitchFamily="34" charset="0"/>
                        </a:rPr>
                        <a:t>An exception is expected due to dependencies on other WGs</a:t>
                      </a:r>
                    </a:p>
                  </a:txBody>
                  <a:tcPr marL="6973" marR="6973" marT="6973" marB="0"/>
                </a:tc>
                <a:extLst>
                  <a:ext uri="{0D108BD9-81ED-4DB2-BD59-A6C34878D82A}">
                    <a16:rowId xmlns:a16="http://schemas.microsoft.com/office/drawing/2014/main" val="1012424162"/>
                  </a:ext>
                </a:extLst>
              </a:tr>
              <a:tr h="459826">
                <a:tc>
                  <a:txBody>
                    <a:bodyPr/>
                    <a:lstStyle/>
                    <a:p>
                      <a:pPr algn="ctr" fontAlgn="t"/>
                      <a:r>
                        <a:rPr lang="en-GB" sz="800" b="0" i="0" u="none" strike="noStrike" dirty="0">
                          <a:solidFill>
                            <a:schemeClr val="bg1">
                              <a:lumMod val="50000"/>
                            </a:schemeClr>
                          </a:solidFill>
                          <a:effectLst/>
                          <a:latin typeface="Arial" panose="020B0604020202020204" pitchFamily="34" charset="0"/>
                        </a:rPr>
                        <a:t>890009</a:t>
                      </a:r>
                    </a:p>
                  </a:txBody>
                  <a:tcPr marL="9525" marR="9525" marT="9525" marB="0"/>
                </a:tc>
                <a:tc>
                  <a:txBody>
                    <a:bodyPr/>
                    <a:lstStyle/>
                    <a:p>
                      <a:pPr algn="l" fontAlgn="t"/>
                      <a:r>
                        <a:rPr lang="en-GB" sz="1200" b="1" u="none" strike="noStrike" kern="1200" dirty="0">
                          <a:solidFill>
                            <a:schemeClr val="bg1">
                              <a:lumMod val="50000"/>
                            </a:schemeClr>
                          </a:solidFill>
                          <a:effectLst/>
                          <a:latin typeface="+mn-lt"/>
                          <a:ea typeface="+mn-ea"/>
                          <a:cs typeface="+mn-cs"/>
                        </a:rPr>
                        <a:t>Operation Points for 8K VR 360 Video over 5G (8K_VR_5G)</a:t>
                      </a:r>
                    </a:p>
                  </a:txBody>
                  <a:tcPr marL="9525" marR="9525" marT="9525" marB="0"/>
                </a:tc>
                <a:tc>
                  <a:txBody>
                    <a:bodyPr/>
                    <a:lstStyle/>
                    <a:p>
                      <a:pPr algn="ctr" fontAlgn="t"/>
                      <a:r>
                        <a:rPr lang="en-GB" sz="900" b="0" i="1" u="none" strike="noStrike" dirty="0">
                          <a:solidFill>
                            <a:schemeClr val="bg1">
                              <a:lumMod val="50000"/>
                            </a:schemeClr>
                          </a:solidFill>
                          <a:effectLst/>
                          <a:latin typeface="Arial" panose="020B0604020202020204" pitchFamily="34" charset="0"/>
                        </a:rPr>
                        <a:t>100%</a:t>
                      </a:r>
                    </a:p>
                  </a:txBody>
                  <a:tcPr marL="6973" marR="6973" marT="6973" marB="0"/>
                </a:tc>
                <a:tc>
                  <a:txBody>
                    <a:bodyPr/>
                    <a:lstStyle/>
                    <a:p>
                      <a:pPr algn="ctr" fontAlgn="t"/>
                      <a:r>
                        <a:rPr lang="en-GB" sz="1200" b="1" u="none" strike="noStrike" kern="1200" dirty="0">
                          <a:solidFill>
                            <a:schemeClr val="bg1">
                              <a:lumMod val="50000"/>
                            </a:schemeClr>
                          </a:solidFill>
                          <a:effectLst/>
                          <a:latin typeface="+mn-lt"/>
                          <a:ea typeface="+mn-ea"/>
                          <a:cs typeface="+mn-cs"/>
                        </a:rPr>
                        <a:t>100%</a:t>
                      </a:r>
                    </a:p>
                  </a:txBody>
                  <a:tcPr marL="9525" marR="9525" marT="9525" marB="0"/>
                </a:tc>
                <a:tc>
                  <a:txBody>
                    <a:bodyPr/>
                    <a:lstStyle/>
                    <a:p>
                      <a:pPr algn="ctr" fontAlgn="t"/>
                      <a:r>
                        <a:rPr lang="en-GB" sz="1200" b="1" u="none" strike="noStrike" kern="1200" dirty="0">
                          <a:solidFill>
                            <a:schemeClr val="bg1">
                              <a:lumMod val="50000"/>
                            </a:schemeClr>
                          </a:solidFill>
                          <a:effectLst/>
                          <a:latin typeface="+mn-lt"/>
                          <a:ea typeface="+mn-ea"/>
                          <a:cs typeface="+mn-cs"/>
                        </a:rPr>
                        <a:t>09/21</a:t>
                      </a:r>
                    </a:p>
                  </a:txBody>
                  <a:tcPr marL="6973" marR="6973" marT="6973" marB="0"/>
                </a:tc>
                <a:tc>
                  <a:txBody>
                    <a:bodyPr/>
                    <a:lstStyle/>
                    <a:p>
                      <a:pPr algn="l" fontAlgn="t"/>
                      <a:r>
                        <a:rPr lang="en-GB" sz="900" b="0" i="0" u="none" strike="noStrike" dirty="0">
                          <a:solidFill>
                            <a:schemeClr val="bg1">
                              <a:lumMod val="50000"/>
                            </a:schemeClr>
                          </a:solidFill>
                          <a:effectLst/>
                          <a:latin typeface="Arial" panose="020B0604020202020204" pitchFamily="34" charset="0"/>
                        </a:rPr>
                        <a:t>Completed at SA#93</a:t>
                      </a:r>
                    </a:p>
                  </a:txBody>
                  <a:tcPr marL="6973" marR="6973" marT="6973" marB="0"/>
                </a:tc>
                <a:extLst>
                  <a:ext uri="{0D108BD9-81ED-4DB2-BD59-A6C34878D82A}">
                    <a16:rowId xmlns:a16="http://schemas.microsoft.com/office/drawing/2014/main" val="4216061510"/>
                  </a:ext>
                </a:extLst>
              </a:tr>
              <a:tr h="459826">
                <a:tc>
                  <a:txBody>
                    <a:bodyPr/>
                    <a:lstStyle/>
                    <a:p>
                      <a:pPr algn="ctr" fontAlgn="t"/>
                      <a:r>
                        <a:rPr lang="en-GB" sz="800" b="0" i="0" u="none" strike="noStrike" dirty="0">
                          <a:solidFill>
                            <a:srgbClr val="000000"/>
                          </a:solidFill>
                          <a:effectLst/>
                          <a:latin typeface="Arial" panose="020B0604020202020204" pitchFamily="34" charset="0"/>
                        </a:rPr>
                        <a:t>940008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Multicast-Broadcast Protocols (5MBP3)</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345603497"/>
                  </a:ext>
                </a:extLst>
              </a:tr>
              <a:tr h="459826">
                <a:tc>
                  <a:txBody>
                    <a:bodyPr/>
                    <a:lstStyle/>
                    <a:p>
                      <a:pPr algn="ctr" fontAlgn="t"/>
                      <a:r>
                        <a:rPr lang="en-GB" sz="800" b="0" i="0" u="none" strike="noStrike" dirty="0">
                          <a:solidFill>
                            <a:srgbClr val="000000"/>
                          </a:solidFill>
                          <a:effectLst/>
                          <a:latin typeface="Arial" panose="020B0604020202020204" pitchFamily="34" charset="0"/>
                        </a:rPr>
                        <a:t>940009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Edge Extensions to 5GMS Stage 3 (5GMS_EDGE_3)</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63313075"/>
                  </a:ext>
                </a:extLst>
              </a:tr>
            </a:tbl>
          </a:graphicData>
        </a:graphic>
      </p:graphicFrame>
    </p:spTree>
    <p:extLst>
      <p:ext uri="{BB962C8B-B14F-4D97-AF65-F5344CB8AC3E}">
        <p14:creationId xmlns:p14="http://schemas.microsoft.com/office/powerpoint/2010/main" val="3059349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0F8D346-D16A-48D3-B80A-3EC79B3161B1}"/>
              </a:ext>
            </a:extLst>
          </p:cNvPr>
          <p:cNvSpPr txBox="1">
            <a:spLocks/>
          </p:cNvSpPr>
          <p:nvPr/>
        </p:nvSpPr>
        <p:spPr bwMode="auto">
          <a:xfrm>
            <a:off x="1574800" y="398463"/>
            <a:ext cx="8440738"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9pPr>
          </a:lstStyle>
          <a:p>
            <a:pPr>
              <a:defRPr/>
            </a:pPr>
            <a:r>
              <a:rPr lang="fi-FI" altLang="en-US" kern="0" dirty="0">
                <a:solidFill>
                  <a:srgbClr val="000099"/>
                </a:solidFill>
                <a:latin typeface="Arial" panose="020B0604020202020204" pitchFamily="34" charset="0"/>
                <a:cs typeface="Arial" panose="020B0604020202020204" pitchFamily="34" charset="0"/>
              </a:rPr>
              <a:t>Dependencies on IETF drafts in SA4</a:t>
            </a:r>
            <a:endParaRPr lang="en-US" altLang="en-US" kern="0" dirty="0">
              <a:solidFill>
                <a:srgbClr val="000099"/>
              </a:solidFill>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F8C07C48-0821-441D-B9CA-5F1E9E16F1AF}"/>
              </a:ext>
            </a:extLst>
          </p:cNvPr>
          <p:cNvSpPr txBox="1">
            <a:spLocks/>
          </p:cNvSpPr>
          <p:nvPr/>
        </p:nvSpPr>
        <p:spPr bwMode="auto">
          <a:xfrm>
            <a:off x="1646238" y="1222379"/>
            <a:ext cx="8585200" cy="413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mn-lt"/>
              </a:defRPr>
            </a:lvl4pPr>
            <a:lvl5pPr marL="2286000" indent="-280988" algn="l" defTabSz="762000" rtl="0" eaLnBrk="0" fontAlgn="base" hangingPunct="0">
              <a:spcBef>
                <a:spcPct val="20000"/>
              </a:spcBef>
              <a:spcAft>
                <a:spcPct val="0"/>
              </a:spcAft>
              <a:buChar char="»"/>
              <a:defRPr sz="2000">
                <a:solidFill>
                  <a:schemeClr val="tx1"/>
                </a:solidFill>
                <a:latin typeface="+mn-lt"/>
              </a:defRPr>
            </a:lvl5pPr>
            <a:lvl6pPr marL="2743200" indent="-280988" algn="l" defTabSz="762000" rtl="0" eaLnBrk="0" fontAlgn="base" hangingPunct="0">
              <a:spcBef>
                <a:spcPct val="20000"/>
              </a:spcBef>
              <a:spcAft>
                <a:spcPct val="0"/>
              </a:spcAft>
              <a:buChar char="»"/>
              <a:defRPr sz="2000">
                <a:solidFill>
                  <a:schemeClr val="tx1"/>
                </a:solidFill>
                <a:latin typeface="+mn-lt"/>
              </a:defRPr>
            </a:lvl6pPr>
            <a:lvl7pPr marL="3200400" indent="-280988" algn="l" defTabSz="762000" rtl="0" eaLnBrk="0" fontAlgn="base" hangingPunct="0">
              <a:spcBef>
                <a:spcPct val="20000"/>
              </a:spcBef>
              <a:spcAft>
                <a:spcPct val="0"/>
              </a:spcAft>
              <a:buChar char="»"/>
              <a:defRPr sz="2000">
                <a:solidFill>
                  <a:schemeClr val="tx1"/>
                </a:solidFill>
                <a:latin typeface="+mn-lt"/>
              </a:defRPr>
            </a:lvl7pPr>
            <a:lvl8pPr marL="3657600" indent="-280988" algn="l" defTabSz="762000" rtl="0" eaLnBrk="0" fontAlgn="base" hangingPunct="0">
              <a:spcBef>
                <a:spcPct val="20000"/>
              </a:spcBef>
              <a:spcAft>
                <a:spcPct val="0"/>
              </a:spcAft>
              <a:buChar char="»"/>
              <a:defRPr sz="2000">
                <a:solidFill>
                  <a:schemeClr val="tx1"/>
                </a:solidFill>
                <a:latin typeface="+mn-lt"/>
              </a:defRPr>
            </a:lvl8pPr>
            <a:lvl9pPr marL="4114800" indent="-280988" algn="l" defTabSz="762000" rtl="0" eaLnBrk="0" fontAlgn="base" hangingPunct="0">
              <a:spcBef>
                <a:spcPct val="20000"/>
              </a:spcBef>
              <a:spcAft>
                <a:spcPct val="0"/>
              </a:spcAft>
              <a:buChar char="»"/>
              <a:defRPr sz="2000">
                <a:solidFill>
                  <a:schemeClr val="tx1"/>
                </a:solidFill>
                <a:latin typeface="+mn-lt"/>
              </a:defRPr>
            </a:lvl9pPr>
          </a:lstStyle>
          <a:p>
            <a:pPr>
              <a:lnSpc>
                <a:spcPct val="85000"/>
              </a:lnSpc>
              <a:spcBef>
                <a:spcPts val="1200"/>
              </a:spcBef>
              <a:defRPr/>
            </a:pPr>
            <a:r>
              <a:rPr lang="en-GB" altLang="en-US" sz="1600" b="0" kern="0" dirty="0"/>
              <a:t>IETF dependencies in SA4: No new dependency introduced </a:t>
            </a:r>
          </a:p>
          <a:p>
            <a:pPr>
              <a:lnSpc>
                <a:spcPct val="85000"/>
              </a:lnSpc>
              <a:spcBef>
                <a:spcPts val="1200"/>
              </a:spcBef>
              <a:defRPr/>
            </a:pPr>
            <a:r>
              <a:rPr lang="fi-FI" altLang="en-US" sz="1600" b="0" kern="0" dirty="0">
                <a:cs typeface="Arial" panose="020B0604020202020204" pitchFamily="34" charset="0"/>
              </a:rPr>
              <a:t>No new dependencies removed</a:t>
            </a:r>
          </a:p>
          <a:p>
            <a:pPr>
              <a:lnSpc>
                <a:spcPct val="85000"/>
              </a:lnSpc>
              <a:spcBef>
                <a:spcPts val="1200"/>
              </a:spcBef>
              <a:defRPr/>
            </a:pPr>
            <a:r>
              <a:rPr lang="en-GB" altLang="en-US" sz="1600" b="0" kern="0" dirty="0"/>
              <a:t>new ones with </a:t>
            </a:r>
            <a:r>
              <a:rPr lang="en-GB" altLang="en-US" sz="1600" b="0" kern="0" dirty="0">
                <a:solidFill>
                  <a:srgbClr val="FF0000"/>
                </a:solidFill>
              </a:rPr>
              <a:t>red colour</a:t>
            </a:r>
            <a:r>
              <a:rPr lang="en-GB" altLang="en-US" sz="1600" b="0" kern="0" dirty="0"/>
              <a:t>, those removed with </a:t>
            </a:r>
            <a:r>
              <a:rPr lang="en-GB" altLang="en-US" sz="1600" b="0" kern="0" dirty="0">
                <a:solidFill>
                  <a:schemeClr val="accent2"/>
                </a:solidFill>
              </a:rPr>
              <a:t>green colour</a:t>
            </a:r>
            <a:r>
              <a:rPr lang="en-GB" altLang="en-US" sz="1600" b="0" kern="0" dirty="0"/>
              <a:t>, and other updates by </a:t>
            </a:r>
            <a:r>
              <a:rPr lang="en-GB" altLang="en-US" sz="1600" b="0" kern="0" dirty="0">
                <a:solidFill>
                  <a:srgbClr val="0000FF"/>
                </a:solidFill>
              </a:rPr>
              <a:t>blue colour</a:t>
            </a:r>
            <a:r>
              <a:rPr lang="en-GB" altLang="en-US" sz="1600" b="0" kern="0" dirty="0"/>
              <a:t>:</a:t>
            </a:r>
          </a:p>
          <a:p>
            <a:pPr marL="0" indent="0">
              <a:spcBef>
                <a:spcPts val="600"/>
              </a:spcBef>
              <a:buNone/>
              <a:defRPr/>
            </a:pPr>
            <a:endParaRPr lang="en-GB" altLang="en-US" sz="1800" b="0" kern="0" dirty="0"/>
          </a:p>
        </p:txBody>
      </p:sp>
      <p:graphicFrame>
        <p:nvGraphicFramePr>
          <p:cNvPr id="6" name="Table 5">
            <a:extLst>
              <a:ext uri="{FF2B5EF4-FFF2-40B4-BE49-F238E27FC236}">
                <a16:creationId xmlns:a16="http://schemas.microsoft.com/office/drawing/2014/main" id="{34B21DB4-A4F4-46AF-B790-F92C631E43EE}"/>
              </a:ext>
            </a:extLst>
          </p:cNvPr>
          <p:cNvGraphicFramePr>
            <a:graphicFrameLocks noGrp="1"/>
          </p:cNvGraphicFramePr>
          <p:nvPr>
            <p:extLst>
              <p:ext uri="{D42A27DB-BD31-4B8C-83A1-F6EECF244321}">
                <p14:modId xmlns:p14="http://schemas.microsoft.com/office/powerpoint/2010/main" val="1154007179"/>
              </p:ext>
            </p:extLst>
          </p:nvPr>
        </p:nvGraphicFramePr>
        <p:xfrm>
          <a:off x="1733554" y="2928942"/>
          <a:ext cx="8281987" cy="742126"/>
        </p:xfrm>
        <a:graphic>
          <a:graphicData uri="http://schemas.openxmlformats.org/drawingml/2006/table">
            <a:tbl>
              <a:tblPr/>
              <a:tblGrid>
                <a:gridCol w="1878934">
                  <a:extLst>
                    <a:ext uri="{9D8B030D-6E8A-4147-A177-3AD203B41FA5}">
                      <a16:colId xmlns:a16="http://schemas.microsoft.com/office/drawing/2014/main" val="20000"/>
                    </a:ext>
                  </a:extLst>
                </a:gridCol>
                <a:gridCol w="536027">
                  <a:extLst>
                    <a:ext uri="{9D8B030D-6E8A-4147-A177-3AD203B41FA5}">
                      <a16:colId xmlns:a16="http://schemas.microsoft.com/office/drawing/2014/main" val="20001"/>
                    </a:ext>
                  </a:extLst>
                </a:gridCol>
                <a:gridCol w="818001">
                  <a:extLst>
                    <a:ext uri="{9D8B030D-6E8A-4147-A177-3AD203B41FA5}">
                      <a16:colId xmlns:a16="http://schemas.microsoft.com/office/drawing/2014/main" val="20002"/>
                    </a:ext>
                  </a:extLst>
                </a:gridCol>
                <a:gridCol w="2452168">
                  <a:extLst>
                    <a:ext uri="{9D8B030D-6E8A-4147-A177-3AD203B41FA5}">
                      <a16:colId xmlns:a16="http://schemas.microsoft.com/office/drawing/2014/main" val="20003"/>
                    </a:ext>
                  </a:extLst>
                </a:gridCol>
                <a:gridCol w="1277486">
                  <a:extLst>
                    <a:ext uri="{9D8B030D-6E8A-4147-A177-3AD203B41FA5}">
                      <a16:colId xmlns:a16="http://schemas.microsoft.com/office/drawing/2014/main" val="20004"/>
                    </a:ext>
                  </a:extLst>
                </a:gridCol>
                <a:gridCol w="1319371">
                  <a:extLst>
                    <a:ext uri="{9D8B030D-6E8A-4147-A177-3AD203B41FA5}">
                      <a16:colId xmlns:a16="http://schemas.microsoft.com/office/drawing/2014/main" val="20005"/>
                    </a:ext>
                  </a:extLst>
                </a:gridCol>
              </a:tblGrid>
              <a:tr h="387710">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IETF draft name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3GPP spec. number</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CR# which introduced the dependency</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Responsible person (in SA4)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Feature (Release)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Comments</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7208">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177208">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sngStrike" cap="none" normalizeH="0" baseline="0" dirty="0">
                        <a:ln>
                          <a:noFill/>
                        </a:ln>
                        <a:solidFill>
                          <a:schemeClr val="accent2"/>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Call for IPRs</a:t>
            </a:r>
            <a:r>
              <a:rPr lang="en-US" altLang="en-US" dirty="0">
                <a:solidFill>
                  <a:srgbClr val="000099"/>
                </a:solidFill>
                <a:latin typeface="Arial" panose="020B0604020202020204" pitchFamily="34" charset="0"/>
                <a:cs typeface="Arial" panose="020B0604020202020204" pitchFamily="34" charset="0"/>
              </a:rPr>
              <a:t> </a:t>
            </a: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2294BB87-AE80-499B-8D01-9B955E78B4D3}"/>
              </a:ext>
            </a:extLst>
          </p:cNvPr>
          <p:cNvSpPr txBox="1"/>
          <p:nvPr/>
        </p:nvSpPr>
        <p:spPr>
          <a:xfrm>
            <a:off x="1992316" y="1241427"/>
            <a:ext cx="8351837" cy="4201150"/>
          </a:xfrm>
          <a:prstGeom prst="rect">
            <a:avLst/>
          </a:prstGeom>
          <a:noFill/>
        </p:spPr>
        <p:txBody>
          <a:bodyPr>
            <a:spAutoFit/>
          </a:bodyPr>
          <a:lstStyle/>
          <a:p>
            <a:pPr>
              <a:defRPr/>
            </a:pPr>
            <a:r>
              <a:rPr lang="en-US" sz="1800" i="1" dirty="0">
                <a:solidFill>
                  <a:srgbClr val="000099"/>
                </a:solidFill>
              </a:rPr>
              <a:t>“I draw your attention to your obligations under the 3GPP Partner Organizations’ IPR policies. Every Individual Member organization is obliged to declare to the Partner Organization or Organizations of which it is a member any IPR owned by the Individual Member or any other organization which is or is likely to become essential to the work of 3GPP.</a:t>
            </a:r>
          </a:p>
          <a:p>
            <a:pPr>
              <a:defRPr/>
            </a:pPr>
            <a:endParaRPr lang="en-US" sz="1800" b="0" dirty="0">
              <a:solidFill>
                <a:srgbClr val="000099"/>
              </a:solidFill>
            </a:endParaRPr>
          </a:p>
          <a:p>
            <a:pPr>
              <a:defRPr/>
            </a:pPr>
            <a:r>
              <a:rPr lang="en-US" sz="1800" i="1" dirty="0">
                <a:solidFill>
                  <a:srgbClr val="000099"/>
                </a:solidFill>
              </a:rPr>
              <a:t>Delegates are asked to take note that they are thereby invited:</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investigate whether their organization or any other organization owns IPRs which were, or were likely to become Essential in respect of the work of 3GPP.</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notify their respective Organizational Partners of all potential IPRs, e.g., for ETSI, by means of the IPR Information Statement and the Licensing declaration forms"</a:t>
            </a:r>
            <a:endParaRPr lang="en-US" sz="1800" b="0" dirty="0">
              <a:solidFill>
                <a:srgbClr val="000099"/>
              </a:solidFill>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5343EA3-3C3F-44BF-BC2C-0648EEE43227}"/>
              </a:ext>
            </a:extLst>
          </p:cNvPr>
          <p:cNvSpPr>
            <a:spLocks noGrp="1" noChangeArrowheads="1"/>
          </p:cNvSpPr>
          <p:nvPr>
            <p:ph type="title"/>
          </p:nvPr>
        </p:nvSpPr>
        <p:spPr>
          <a:xfrm>
            <a:off x="1600200" y="295275"/>
            <a:ext cx="8959850" cy="685800"/>
          </a:xfrm>
        </p:spPr>
        <p:txBody>
          <a:bodyPr/>
          <a:lstStyle/>
          <a:p>
            <a:r>
              <a:rPr lang="en-GB" altLang="en-US" dirty="0">
                <a:solidFill>
                  <a:srgbClr val="000099"/>
                </a:solidFill>
                <a:latin typeface="Arial" panose="020B0604020202020204" pitchFamily="34" charset="0"/>
                <a:cs typeface="Arial" panose="020B0604020202020204" pitchFamily="34" charset="0"/>
              </a:rPr>
              <a:t>Statement regarding competition law</a:t>
            </a:r>
            <a:endParaRPr lang="en-US" altLang="en-US" dirty="0">
              <a:solidFill>
                <a:srgbClr val="000099"/>
              </a:solidFill>
              <a:latin typeface="Arial" panose="020B06040202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58EDBE05-B8A8-48A9-AF89-B65C486C5FAB}"/>
              </a:ext>
            </a:extLst>
          </p:cNvPr>
          <p:cNvSpPr>
            <a:spLocks noGrp="1" noChangeArrowheads="1"/>
          </p:cNvSpPr>
          <p:nvPr>
            <p:ph idx="1"/>
          </p:nvPr>
        </p:nvSpPr>
        <p:spPr>
          <a:xfrm>
            <a:off x="2011366" y="1268413"/>
            <a:ext cx="7900987" cy="3097212"/>
          </a:xfrm>
        </p:spPr>
        <p:txBody>
          <a:bodyPr/>
          <a:lstStyle/>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“I also draw your attention to the fact that 3GPP activities are subject to all applicable antitrust and competition laws and that compliance with said laws is therefore required of any participant of this WG meeting including the Chairman and Vice Chairmen. In case of question I recommend that you contact your legal counsel.</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The leadership shall conduct the present meeting with impartiality and in the interests of 3GPP.</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Furthermore, I would like to remind you that timely submission of work items in advance of WG meetings is important to allow for full and fair consideration of such matters.”</a:t>
            </a:r>
          </a:p>
          <a:p>
            <a:pPr marL="0" indent="0">
              <a:spcBef>
                <a:spcPts val="1200"/>
              </a:spcBef>
              <a:buNone/>
            </a:pPr>
            <a:br>
              <a:rPr lang="en-US" altLang="en-US" sz="1600" dirty="0"/>
            </a:br>
            <a:br>
              <a:rPr lang="en-US" altLang="en-US" sz="1600" dirty="0"/>
            </a:br>
            <a:endParaRPr lang="en-US" altLang="en-US" sz="1600" dirty="0"/>
          </a:p>
          <a:p>
            <a:pPr marL="0" indent="0">
              <a:buNone/>
            </a:pPr>
            <a:endParaRPr lang="en-GB" altLang="en-US" sz="1600" b="1" dirty="0">
              <a:solidFill>
                <a:srgbClr val="000099"/>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Issues for immediate attention</a:t>
            </a:r>
            <a:endParaRPr lang="en-US" altLang="en-US" dirty="0">
              <a:solidFill>
                <a:srgbClr val="000099"/>
              </a:solidFill>
              <a:latin typeface="Arial" panose="020B0604020202020204" pitchFamily="34" charset="0"/>
              <a:cs typeface="Arial" panose="020B0604020202020204" pitchFamily="34"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2316" y="1241425"/>
            <a:ext cx="8351837" cy="3200876"/>
          </a:xfrm>
          <a:prstGeom prst="rect">
            <a:avLst/>
          </a:prstGeom>
          <a:noFill/>
        </p:spPr>
        <p:txBody>
          <a:bodyPr>
            <a:spAutoFit/>
          </a:bodyPr>
          <a:lstStyle/>
          <a:p>
            <a:pPr marL="285757" indent="-285757">
              <a:spcBef>
                <a:spcPts val="600"/>
              </a:spcBef>
              <a:buFontTx/>
              <a:buChar char="-"/>
              <a:defRPr/>
            </a:pPr>
            <a:r>
              <a:rPr lang="en-US" sz="1800" dirty="0">
                <a:solidFill>
                  <a:srgbClr val="000099"/>
                </a:solidFill>
                <a:latin typeface="Arial" charset="0"/>
              </a:rPr>
              <a:t>SWG Ad Hoc Telcos </a:t>
            </a:r>
          </a:p>
          <a:p>
            <a:pPr marL="285757" indent="-285757">
              <a:spcBef>
                <a:spcPts val="600"/>
              </a:spcBef>
              <a:buFontTx/>
              <a:buChar char="-"/>
              <a:defRPr/>
            </a:pPr>
            <a:r>
              <a:rPr lang="en-US" sz="1800" dirty="0">
                <a:solidFill>
                  <a:srgbClr val="000099"/>
                </a:solidFill>
                <a:latin typeface="Arial" charset="0"/>
              </a:rPr>
              <a:t>Meeting calendar </a:t>
            </a:r>
          </a:p>
          <a:p>
            <a:pPr marL="285757" indent="-285757">
              <a:spcBef>
                <a:spcPts val="600"/>
              </a:spcBef>
              <a:buFontTx/>
              <a:buChar char="-"/>
              <a:defRPr/>
            </a:pPr>
            <a:r>
              <a:rPr lang="en-US" sz="1800" dirty="0">
                <a:solidFill>
                  <a:srgbClr val="000099"/>
                </a:solidFill>
                <a:latin typeface="Arial" charset="0"/>
              </a:rPr>
              <a:t>3GPP Timeline and Rel-17 completion</a:t>
            </a:r>
          </a:p>
          <a:p>
            <a:pPr marL="285757" indent="-285757">
              <a:spcBef>
                <a:spcPts val="600"/>
              </a:spcBef>
              <a:buFontTx/>
              <a:buChar char="-"/>
              <a:defRPr/>
            </a:pPr>
            <a:r>
              <a:rPr lang="en-US" sz="1800" dirty="0">
                <a:solidFill>
                  <a:srgbClr val="000099"/>
                </a:solidFill>
                <a:latin typeface="Arial" charset="0"/>
              </a:rPr>
              <a:t>IETF dependencies</a:t>
            </a:r>
          </a:p>
          <a:p>
            <a:pPr marL="285757" indent="-285757">
              <a:spcBef>
                <a:spcPts val="600"/>
              </a:spcBef>
              <a:buFontTx/>
              <a:buChar char="-"/>
              <a:defRPr/>
            </a:pPr>
            <a:r>
              <a:rPr lang="en-US" sz="1800" dirty="0">
                <a:solidFill>
                  <a:srgbClr val="000099"/>
                </a:solidFill>
                <a:latin typeface="Arial" charset="0"/>
              </a:rPr>
              <a:t>SA4 news</a:t>
            </a:r>
          </a:p>
          <a:p>
            <a:pPr marL="285757" indent="-285757">
              <a:spcBef>
                <a:spcPts val="600"/>
              </a:spcBef>
              <a:buFontTx/>
              <a:buChar char="-"/>
              <a:defRPr/>
            </a:pPr>
            <a:r>
              <a:rPr lang="en-US" sz="1800" dirty="0">
                <a:solidFill>
                  <a:srgbClr val="000099"/>
                </a:solidFill>
                <a:latin typeface="Arial" charset="0"/>
              </a:rPr>
              <a:t>TS/TR Rapporteurs</a:t>
            </a:r>
          </a:p>
          <a:p>
            <a:pPr marL="742969" lvl="1" indent="-285757">
              <a:spcBef>
                <a:spcPts val="600"/>
              </a:spcBef>
              <a:buFontTx/>
              <a:buChar char="-"/>
              <a:defRPr/>
            </a:pPr>
            <a:r>
              <a:rPr lang="en-US" sz="1800" dirty="0">
                <a:solidFill>
                  <a:srgbClr val="000099"/>
                </a:solidFill>
                <a:latin typeface="Arial" charset="0"/>
                <a:hlinkClick r:id="rId3"/>
              </a:rPr>
              <a:t>http://www.3gpp.org/DynaReport/TSG-WG--S4.htm?Itemid=461</a:t>
            </a:r>
            <a:endParaRPr lang="en-US" sz="1800" dirty="0">
              <a:solidFill>
                <a:srgbClr val="000099"/>
              </a:solidFill>
              <a:latin typeface="Arial" charset="0"/>
            </a:endParaRPr>
          </a:p>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SWG Ad Hoc </a:t>
            </a:r>
            <a:r>
              <a:rPr lang="en-US" sz="4000" dirty="0" err="1">
                <a:solidFill>
                  <a:srgbClr val="000099"/>
                </a:solidFill>
                <a:latin typeface="Arial" charset="0"/>
              </a:rPr>
              <a:t>Telcos</a:t>
            </a:r>
            <a:endParaRPr lang="en-US" sz="4000" dirty="0">
              <a:solidFill>
                <a:srgbClr val="000099"/>
              </a:solidFill>
              <a:latin typeface="Arial"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3785652"/>
          </a:xfrm>
          <a:prstGeom prst="rect">
            <a:avLst/>
          </a:prstGeom>
          <a:noFill/>
        </p:spPr>
        <p:txBody>
          <a:bodyPr wrap="square">
            <a:spAutoFit/>
          </a:bodyPr>
          <a:lstStyle/>
          <a:p>
            <a:pPr>
              <a:spcBef>
                <a:spcPts val="600"/>
              </a:spcBef>
              <a:defRPr/>
            </a:pPr>
            <a:r>
              <a:rPr lang="en-US" sz="1200" dirty="0">
                <a:solidFill>
                  <a:srgbClr val="000099"/>
                </a:solidFill>
                <a:latin typeface="Arial" charset="0"/>
              </a:rPr>
              <a:t>Dear all, and WI/SI rapporteurs in particular, when preparing post-SA4#117-e WI/SI work plans, please beware of the following guidelines:</a:t>
            </a:r>
          </a:p>
          <a:p>
            <a:pPr>
              <a:spcBef>
                <a:spcPts val="600"/>
              </a:spcBef>
              <a:defRPr/>
            </a:pPr>
            <a:r>
              <a:rPr lang="en-US" sz="1200" dirty="0">
                <a:solidFill>
                  <a:srgbClr val="000099"/>
                </a:solidFill>
                <a:latin typeface="Arial" charset="0"/>
              </a:rPr>
              <a:t>1) Available weeks</a:t>
            </a:r>
          </a:p>
          <a:p>
            <a:pPr>
              <a:spcBef>
                <a:spcPts val="600"/>
              </a:spcBef>
              <a:defRPr/>
            </a:pPr>
            <a:r>
              <a:rPr lang="en-US" sz="1200" dirty="0">
                <a:solidFill>
                  <a:srgbClr val="000099"/>
                </a:solidFill>
                <a:latin typeface="Arial" charset="0"/>
              </a:rPr>
              <a:t>According to a decision by 3GPP SA#90-e, meetings are not allowed during certain weeks. Here is the proposed list of available weeks for SA4 AH meetings:</a:t>
            </a:r>
          </a:p>
          <a:p>
            <a:pPr marL="285757" indent="-285757">
              <a:spcBef>
                <a:spcPts val="600"/>
              </a:spcBef>
              <a:buFontTx/>
              <a:buChar char="-"/>
              <a:defRPr/>
            </a:pPr>
            <a:r>
              <a:rPr lang="en-US" sz="1200" dirty="0">
                <a:solidFill>
                  <a:srgbClr val="000099"/>
                </a:solidFill>
                <a:latin typeface="Arial" charset="0"/>
              </a:rPr>
              <a:t>28 Feb. – 4 Mar. 2022</a:t>
            </a:r>
          </a:p>
          <a:p>
            <a:pPr marL="285757" indent="-285757">
              <a:spcBef>
                <a:spcPts val="600"/>
              </a:spcBef>
              <a:buFontTx/>
              <a:buChar char="-"/>
              <a:defRPr/>
            </a:pPr>
            <a:r>
              <a:rPr lang="en-US" sz="1200" dirty="0">
                <a:solidFill>
                  <a:srgbClr val="000099"/>
                </a:solidFill>
                <a:latin typeface="Arial" charset="0"/>
              </a:rPr>
              <a:t>7-11 Mar. 2022</a:t>
            </a:r>
          </a:p>
          <a:p>
            <a:pPr marL="285757" indent="-285757">
              <a:spcBef>
                <a:spcPts val="600"/>
              </a:spcBef>
              <a:buFontTx/>
              <a:buChar char="-"/>
              <a:defRPr/>
            </a:pPr>
            <a:r>
              <a:rPr lang="en-US" sz="1200" dirty="0">
                <a:solidFill>
                  <a:srgbClr val="000099"/>
                </a:solidFill>
                <a:latin typeface="Arial" charset="0"/>
              </a:rPr>
              <a:t>14-18 Mar. 2022 (Note: 3GPP SA)</a:t>
            </a:r>
          </a:p>
          <a:p>
            <a:pPr marL="285757" indent="-285757">
              <a:spcBef>
                <a:spcPts val="600"/>
              </a:spcBef>
              <a:buFontTx/>
              <a:buChar char="-"/>
              <a:defRPr/>
            </a:pPr>
            <a:r>
              <a:rPr lang="en-US" sz="1200" dirty="0">
                <a:solidFill>
                  <a:srgbClr val="000099"/>
                </a:solidFill>
                <a:latin typeface="Arial" charset="0"/>
              </a:rPr>
              <a:t>21-25 Mar. 2022</a:t>
            </a:r>
            <a:endParaRPr lang="en-US" sz="1200" strike="sngStrike" dirty="0">
              <a:solidFill>
                <a:srgbClr val="FF0000"/>
              </a:solidFill>
              <a:latin typeface="Arial" charset="0"/>
            </a:endParaRPr>
          </a:p>
          <a:p>
            <a:pPr>
              <a:spcBef>
                <a:spcPts val="600"/>
              </a:spcBef>
              <a:defRPr/>
            </a:pPr>
            <a:r>
              <a:rPr lang="en-US" sz="1200" dirty="0">
                <a:solidFill>
                  <a:srgbClr val="000099"/>
                </a:solidFill>
                <a:latin typeface="Arial" charset="0"/>
              </a:rPr>
              <a:t>2) Preferred day of the week per SWG</a:t>
            </a:r>
          </a:p>
          <a:p>
            <a:pPr marL="285757" indent="-285757">
              <a:spcBef>
                <a:spcPts val="600"/>
              </a:spcBef>
              <a:buFontTx/>
              <a:buChar char="-"/>
              <a:defRPr/>
            </a:pPr>
            <a:r>
              <a:rPr lang="en-US" sz="1200" dirty="0">
                <a:solidFill>
                  <a:srgbClr val="000099"/>
                </a:solidFill>
                <a:latin typeface="Arial" charset="0"/>
              </a:rPr>
              <a:t>Monday – SQ or EVS SWG</a:t>
            </a:r>
          </a:p>
          <a:p>
            <a:pPr marL="285757" indent="-285757">
              <a:spcBef>
                <a:spcPts val="600"/>
              </a:spcBef>
              <a:buFontTx/>
              <a:buChar char="-"/>
              <a:defRPr/>
            </a:pPr>
            <a:r>
              <a:rPr lang="en-US" sz="1200" dirty="0">
                <a:solidFill>
                  <a:srgbClr val="000099"/>
                </a:solidFill>
                <a:latin typeface="Arial" charset="0"/>
              </a:rPr>
              <a:t>Tuesday – Video SWG</a:t>
            </a:r>
          </a:p>
          <a:p>
            <a:pPr marL="285757" indent="-285757">
              <a:spcBef>
                <a:spcPts val="600"/>
              </a:spcBef>
              <a:buFontTx/>
              <a:buChar char="-"/>
              <a:defRPr/>
            </a:pPr>
            <a:r>
              <a:rPr lang="en-US" sz="1200" dirty="0">
                <a:solidFill>
                  <a:srgbClr val="000099"/>
                </a:solidFill>
                <a:latin typeface="Arial" charset="0"/>
              </a:rPr>
              <a:t>Wednesday – MTSI SWG</a:t>
            </a:r>
          </a:p>
          <a:p>
            <a:pPr marL="285757" indent="-285757">
              <a:spcBef>
                <a:spcPts val="600"/>
              </a:spcBef>
              <a:buFontTx/>
              <a:buChar char="-"/>
              <a:defRPr/>
            </a:pPr>
            <a:r>
              <a:rPr lang="en-US" sz="1200" dirty="0">
                <a:solidFill>
                  <a:srgbClr val="000099"/>
                </a:solidFill>
                <a:latin typeface="Arial" charset="0"/>
              </a:rPr>
              <a:t>Thursday – MBS SWG</a:t>
            </a:r>
          </a:p>
          <a:p>
            <a:pPr marL="285757" indent="-285757">
              <a:spcBef>
                <a:spcPts val="600"/>
              </a:spcBef>
              <a:buFontTx/>
              <a:buChar char="-"/>
              <a:defRPr/>
            </a:pPr>
            <a:r>
              <a:rPr lang="en-US" sz="1200" dirty="0">
                <a:solidFill>
                  <a:srgbClr val="000099"/>
                </a:solidFill>
                <a:latin typeface="Arial" charset="0"/>
              </a:rPr>
              <a:t>Friday –  SQ or EVS SWG</a:t>
            </a:r>
          </a:p>
        </p:txBody>
      </p:sp>
    </p:spTree>
    <p:extLst>
      <p:ext uri="{BB962C8B-B14F-4D97-AF65-F5344CB8AC3E}">
        <p14:creationId xmlns:p14="http://schemas.microsoft.com/office/powerpoint/2010/main" val="155702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endParaRPr lang="fr-FR" altLang="fr-FR" dirty="0">
              <a:solidFill>
                <a:srgbClr val="000099"/>
              </a:solidFill>
              <a:latin typeface="Arial" panose="020B0604020202020204" pitchFamily="34" charset="0"/>
              <a:cs typeface="Arial" panose="020B0604020202020204" pitchFamily="34" charset="0"/>
            </a:endParaRPr>
          </a:p>
        </p:txBody>
      </p:sp>
      <p:sp>
        <p:nvSpPr>
          <p:cNvPr id="2" name="Espace réservé du contenu 1">
            <a:extLst>
              <a:ext uri="{FF2B5EF4-FFF2-40B4-BE49-F238E27FC236}">
                <a16:creationId xmlns:a16="http://schemas.microsoft.com/office/drawing/2014/main" id="{4938256F-2BEE-4D73-BE29-793CB2105DC9}"/>
              </a:ext>
            </a:extLst>
          </p:cNvPr>
          <p:cNvSpPr>
            <a:spLocks noGrp="1"/>
          </p:cNvSpPr>
          <p:nvPr>
            <p:ph idx="1"/>
          </p:nvPr>
        </p:nvSpPr>
        <p:spPr/>
        <p:txBody>
          <a:bodyPr/>
          <a:lstStyle/>
          <a:p>
            <a:r>
              <a:rPr lang="fr-FR" dirty="0" err="1"/>
              <a:t>Reminder</a:t>
            </a:r>
            <a:r>
              <a:rPr lang="fr-FR" dirty="0"/>
              <a:t>:</a:t>
            </a:r>
          </a:p>
          <a:p>
            <a:pPr lvl="1"/>
            <a:r>
              <a:rPr lang="fr-FR" dirty="0"/>
              <a:t>PCG &amp;OP </a:t>
            </a:r>
            <a:r>
              <a:rPr lang="fr-FR" dirty="0" err="1"/>
              <a:t>October</a:t>
            </a:r>
            <a:r>
              <a:rPr lang="fr-FR" dirty="0"/>
              <a:t> 2021 meeting </a:t>
            </a:r>
            <a:r>
              <a:rPr lang="fr-FR" dirty="0" err="1"/>
              <a:t>decision</a:t>
            </a:r>
            <a:r>
              <a:rPr lang="fr-FR" dirty="0"/>
              <a:t>:</a:t>
            </a:r>
          </a:p>
          <a:p>
            <a:pPr marL="1300194" lvl="1">
              <a:spcBef>
                <a:spcPts val="0"/>
              </a:spcBef>
              <a:spcAft>
                <a:spcPts val="0"/>
              </a:spcAft>
            </a:pPr>
            <a:r>
              <a:rPr lang="en-AU" sz="1800" i="1" dirty="0">
                <a:latin typeface="Calibri" panose="020F0502020204030204" pitchFamily="34" charset="0"/>
                <a:ea typeface="Calibri" panose="020F0502020204030204" pitchFamily="34" charset="0"/>
              </a:rPr>
              <a:t>All 3GPP TSG and WG chairs are tasked by PCG to come up with a parallel e-meeting calendar to the already existing (f2f-based) 3GPP calendar for the years of 2022 and 2023. The e-calendar calendar planning should be based on the agreed Rel-18 timeline and should start from the TSG dates and then progress to the WGs. </a:t>
            </a:r>
            <a:endParaRPr lang="en-US" sz="1800" dirty="0">
              <a:latin typeface="Calibri" panose="020F0502020204030204" pitchFamily="34" charset="0"/>
              <a:ea typeface="Calibri" panose="020F0502020204030204" pitchFamily="34" charset="0"/>
            </a:endParaRPr>
          </a:p>
          <a:p>
            <a:pPr marL="1300194" lvl="1">
              <a:spcBef>
                <a:spcPts val="0"/>
              </a:spcBef>
              <a:spcAft>
                <a:spcPts val="0"/>
              </a:spcAft>
            </a:pPr>
            <a:r>
              <a:rPr lang="en-AU" sz="1800" i="1" dirty="0">
                <a:latin typeface="Calibri" panose="020F0502020204030204" pitchFamily="34" charset="0"/>
                <a:ea typeface="Calibri" panose="020F0502020204030204" pitchFamily="34" charset="0"/>
              </a:rPr>
              <a:t>All future 3GPP meetings should initially be planned as f2f meetings and introduced like that into the 3GPP calendar. The parallel e-meeting calendar should not be part of the official 3GPP calendar.</a:t>
            </a:r>
            <a:endParaRPr lang="en-US" sz="1800" dirty="0">
              <a:latin typeface="Calibri" panose="020F0502020204030204" pitchFamily="34" charset="0"/>
              <a:ea typeface="Calibri" panose="020F0502020204030204" pitchFamily="34" charset="0"/>
            </a:endParaRPr>
          </a:p>
          <a:p>
            <a:pPr marL="1300194" lvl="1">
              <a:spcBef>
                <a:spcPts val="0"/>
              </a:spcBef>
              <a:spcAft>
                <a:spcPts val="0"/>
              </a:spcAft>
            </a:pPr>
            <a:r>
              <a:rPr lang="en-AU" sz="1800" i="1" dirty="0">
                <a:latin typeface="Calibri" panose="020F0502020204030204" pitchFamily="34" charset="0"/>
                <a:ea typeface="Calibri" panose="020F0502020204030204" pitchFamily="34" charset="0"/>
              </a:rPr>
              <a:t>Once it is decided that a meeting should not be held as f2f meeting, but as e-meeting (“converted to e-meeting”), the related f2f meeting should be removed from the official 3GPP calendar and the e-meeting should be introduced into the 3GPP calendar instead.</a:t>
            </a:r>
            <a:endParaRPr lang="en-US" sz="1800" dirty="0">
              <a:latin typeface="Calibri" panose="020F0502020204030204" pitchFamily="34" charset="0"/>
              <a:ea typeface="Calibri" panose="020F0502020204030204" pitchFamily="34" charset="0"/>
            </a:endParaRPr>
          </a:p>
          <a:p>
            <a:pPr lvl="1"/>
            <a:endParaRPr lang="fr-FR" dirty="0"/>
          </a:p>
        </p:txBody>
      </p:sp>
    </p:spTree>
    <p:extLst>
      <p:ext uri="{BB962C8B-B14F-4D97-AF65-F5344CB8AC3E}">
        <p14:creationId xmlns:p14="http://schemas.microsoft.com/office/powerpoint/2010/main" val="3791717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2022</a:t>
            </a:r>
          </a:p>
        </p:txBody>
      </p:sp>
      <p:graphicFrame>
        <p:nvGraphicFramePr>
          <p:cNvPr id="5" name="Table 5">
            <a:extLst>
              <a:ext uri="{FF2B5EF4-FFF2-40B4-BE49-F238E27FC236}">
                <a16:creationId xmlns:a16="http://schemas.microsoft.com/office/drawing/2014/main" id="{FB707B98-9F49-46CC-88E0-214DB7FFEDFA}"/>
              </a:ext>
            </a:extLst>
          </p:cNvPr>
          <p:cNvGraphicFramePr>
            <a:graphicFrameLocks noGrp="1"/>
          </p:cNvGraphicFramePr>
          <p:nvPr>
            <p:extLst>
              <p:ext uri="{D42A27DB-BD31-4B8C-83A1-F6EECF244321}">
                <p14:modId xmlns:p14="http://schemas.microsoft.com/office/powerpoint/2010/main" val="4090188643"/>
              </p:ext>
            </p:extLst>
          </p:nvPr>
        </p:nvGraphicFramePr>
        <p:xfrm>
          <a:off x="2279580" y="1916835"/>
          <a:ext cx="7937069" cy="3041041"/>
        </p:xfrm>
        <a:graphic>
          <a:graphicData uri="http://schemas.openxmlformats.org/drawingml/2006/table">
            <a:tbl>
              <a:tblPr firstRow="1" bandRow="1">
                <a:tableStyleId>{5C22544A-7EE6-4342-B048-85BDC9FD1C3A}</a:tableStyleId>
              </a:tblPr>
              <a:tblGrid>
                <a:gridCol w="1662584">
                  <a:extLst>
                    <a:ext uri="{9D8B030D-6E8A-4147-A177-3AD203B41FA5}">
                      <a16:colId xmlns:a16="http://schemas.microsoft.com/office/drawing/2014/main" val="20000"/>
                    </a:ext>
                  </a:extLst>
                </a:gridCol>
                <a:gridCol w="3099714">
                  <a:extLst>
                    <a:ext uri="{9D8B030D-6E8A-4147-A177-3AD203B41FA5}">
                      <a16:colId xmlns:a16="http://schemas.microsoft.com/office/drawing/2014/main" val="20001"/>
                    </a:ext>
                  </a:extLst>
                </a:gridCol>
                <a:gridCol w="3174771">
                  <a:extLst>
                    <a:ext uri="{9D8B030D-6E8A-4147-A177-3AD203B41FA5}">
                      <a16:colId xmlns:a16="http://schemas.microsoft.com/office/drawing/2014/main" val="20002"/>
                    </a:ext>
                  </a:extLst>
                </a:gridCol>
              </a:tblGrid>
              <a:tr h="580631">
                <a:tc>
                  <a:txBody>
                    <a:bodyPr/>
                    <a:lstStyle/>
                    <a:p>
                      <a:pPr marL="36000">
                        <a:lnSpc>
                          <a:spcPct val="90000"/>
                        </a:lnSpc>
                      </a:pPr>
                      <a:r>
                        <a:rPr lang="fi-FI" sz="1400" dirty="0"/>
                        <a:t>Meetings in 2022</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439764">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SA4#118-e</a:t>
                      </a: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E-meeting: </a:t>
                      </a:r>
                      <a:r>
                        <a:rPr lang="en-US" sz="1400" b="0" dirty="0">
                          <a:solidFill>
                            <a:schemeClr val="tx1"/>
                          </a:solidFill>
                          <a:latin typeface="+mn-lt"/>
                        </a:rPr>
                        <a:t>6-14 April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MCC, Electronic meeting</a:t>
                      </a:r>
                    </a:p>
                  </a:txBody>
                  <a:tcPr marL="91429" marR="91429" marT="45667" marB="45667" anchor="ctr"/>
                </a:tc>
                <a:extLst>
                  <a:ext uri="{0D108BD9-81ED-4DB2-BD59-A6C34878D82A}">
                    <a16:rowId xmlns:a16="http://schemas.microsoft.com/office/drawing/2014/main" val="10003"/>
                  </a:ext>
                </a:extLst>
              </a:tr>
              <a:tr h="38979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SA4#119</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dirty="0">
                          <a:solidFill>
                            <a:schemeClr val="tx1"/>
                          </a:solidFill>
                          <a:latin typeface="+mn-lt"/>
                        </a:rPr>
                        <a:t>E-meeting: 11-20 May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0004"/>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SA4#120</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22-26 August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17-26 August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a:t>
                      </a:r>
                      <a:r>
                        <a:rPr lang="en-US" sz="1400" b="0" dirty="0">
                          <a:solidFill>
                            <a:srgbClr val="FF0000"/>
                          </a:solidFill>
                          <a:latin typeface="+mn-lt"/>
                        </a:rPr>
                        <a:t>Malaga, ES</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OR,</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0005"/>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SA4#121</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14-18 November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9-18 November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r>
                        <a:rPr lang="en-US" sz="1400" b="0" dirty="0">
                          <a:solidFill>
                            <a:srgbClr val="FF0000"/>
                          </a:solidFill>
                          <a:latin typeface="+mn-lt"/>
                        </a:rPr>
                        <a:t>, US</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OR,</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351406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2023</a:t>
            </a:r>
          </a:p>
        </p:txBody>
      </p:sp>
      <p:graphicFrame>
        <p:nvGraphicFramePr>
          <p:cNvPr id="4" name="Table 5">
            <a:extLst>
              <a:ext uri="{FF2B5EF4-FFF2-40B4-BE49-F238E27FC236}">
                <a16:creationId xmlns:a16="http://schemas.microsoft.com/office/drawing/2014/main" id="{DE674A61-02E5-4F2D-B06F-F101B265BB0F}"/>
              </a:ext>
            </a:extLst>
          </p:cNvPr>
          <p:cNvGraphicFramePr>
            <a:graphicFrameLocks noGrp="1"/>
          </p:cNvGraphicFramePr>
          <p:nvPr>
            <p:extLst>
              <p:ext uri="{D42A27DB-BD31-4B8C-83A1-F6EECF244321}">
                <p14:modId xmlns:p14="http://schemas.microsoft.com/office/powerpoint/2010/main" val="1836390713"/>
              </p:ext>
            </p:extLst>
          </p:nvPr>
        </p:nvGraphicFramePr>
        <p:xfrm>
          <a:off x="2423596" y="1772820"/>
          <a:ext cx="7559675" cy="413283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2023</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SA4#122/-e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February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20 February-1 March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SA4#123/-e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17-21 April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12-21 April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3"/>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SA4#124/-e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May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17-26 May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SA4#125/-e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21-25 August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16-25 August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5"/>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SA4#126/-e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13-17 November 2023</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8-17 November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40865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2024</a:t>
            </a:r>
            <a:br>
              <a:rPr lang="fr-FR" altLang="fr-FR" dirty="0">
                <a:solidFill>
                  <a:srgbClr val="000099"/>
                </a:solidFill>
                <a:latin typeface="Arial" panose="020B0604020202020204" pitchFamily="34" charset="0"/>
                <a:cs typeface="Arial" panose="020B0604020202020204" pitchFamily="34" charset="0"/>
              </a:rPr>
            </a:br>
            <a:r>
              <a:rPr lang="fr-FR" altLang="fr-FR" dirty="0" err="1">
                <a:solidFill>
                  <a:srgbClr val="000099"/>
                </a:solidFill>
                <a:latin typeface="Arial" panose="020B0604020202020204" pitchFamily="34" charset="0"/>
                <a:cs typeface="Arial" panose="020B0604020202020204" pitchFamily="34" charset="0"/>
              </a:rPr>
              <a:t>Proposal</a:t>
            </a:r>
            <a:r>
              <a:rPr lang="fr-FR" altLang="fr-FR" dirty="0">
                <a:solidFill>
                  <a:srgbClr val="000099"/>
                </a:solidFill>
                <a:latin typeface="Arial" panose="020B0604020202020204" pitchFamily="34" charset="0"/>
                <a:cs typeface="Arial" panose="020B0604020202020204" pitchFamily="34" charset="0"/>
              </a:rPr>
              <a:t> for March SA </a:t>
            </a:r>
            <a:r>
              <a:rPr lang="fr-FR" altLang="fr-FR" dirty="0" err="1">
                <a:solidFill>
                  <a:srgbClr val="000099"/>
                </a:solidFill>
                <a:latin typeface="Arial" panose="020B0604020202020204" pitchFamily="34" charset="0"/>
                <a:cs typeface="Arial" panose="020B0604020202020204" pitchFamily="34" charset="0"/>
              </a:rPr>
              <a:t>plenary</a:t>
            </a:r>
            <a:endParaRPr lang="fr-FR" altLang="fr-FR" dirty="0">
              <a:solidFill>
                <a:srgbClr val="000099"/>
              </a:solidFill>
              <a:latin typeface="Arial" panose="020B0604020202020204" pitchFamily="34" charset="0"/>
              <a:cs typeface="Arial" panose="020B0604020202020204" pitchFamily="34" charset="0"/>
            </a:endParaRPr>
          </a:p>
        </p:txBody>
      </p:sp>
      <p:graphicFrame>
        <p:nvGraphicFramePr>
          <p:cNvPr id="4" name="Table 5">
            <a:extLst>
              <a:ext uri="{FF2B5EF4-FFF2-40B4-BE49-F238E27FC236}">
                <a16:creationId xmlns:a16="http://schemas.microsoft.com/office/drawing/2014/main" id="{DE674A61-02E5-4F2D-B06F-F101B265BB0F}"/>
              </a:ext>
            </a:extLst>
          </p:cNvPr>
          <p:cNvGraphicFramePr>
            <a:graphicFrameLocks noGrp="1"/>
          </p:cNvGraphicFramePr>
          <p:nvPr>
            <p:extLst>
              <p:ext uri="{D42A27DB-BD31-4B8C-83A1-F6EECF244321}">
                <p14:modId xmlns:p14="http://schemas.microsoft.com/office/powerpoint/2010/main" val="3839311318"/>
              </p:ext>
            </p:extLst>
          </p:nvPr>
        </p:nvGraphicFramePr>
        <p:xfrm>
          <a:off x="2423596" y="1772820"/>
          <a:ext cx="7559675" cy="434619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2024</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94488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SA4#127/-e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29 January - 2 February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24 January - 2 February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SA4#128/-e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8-12 April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8-17 April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3"/>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SA4#129/-e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27-31 May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22-31 May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SA4#130/-e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19-23 August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14-23 August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5"/>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SA4#131/-e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18-22 November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13-22 November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980974941"/>
      </p:ext>
    </p:extLst>
  </p:cSld>
  <p:clrMapOvr>
    <a:masterClrMapping/>
  </p:clrMapOvr>
</p:sld>
</file>

<file path=ppt/theme/theme1.xml><?xml version="1.0" encoding="utf-8"?>
<a:theme xmlns:a="http://schemas.openxmlformats.org/drawingml/2006/main" name="Blank Presentation A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4">
      <a:majorFont>
        <a:latin typeface="Rotis Sans Serif for Nokia"/>
        <a:ea typeface=""/>
        <a:cs typeface=""/>
      </a:majorFont>
      <a:minorFont>
        <a:latin typeface="Rotis Sans Serif for Nok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lnDef>
  </a:objectDefaults>
  <a:extraClrSchemeLst>
    <a:extraClrScheme>
      <a:clrScheme name="Blank Presentation 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FAA503-E9D4-4967-9C7E-DF2959FC2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A459C4-D0C9-4E88-9E61-2AD86A1A46A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7D6687F-66FD-4CCD-AF93-C143275A0D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C:\USERS\USERINF\MSOFFICE\TEMPLATE\Blank Presentation A4.pot</Template>
  <TotalTime>12397</TotalTime>
  <Pages>15</Pages>
  <Words>1343</Words>
  <Application>Microsoft Office PowerPoint</Application>
  <PresentationFormat>Grand écran</PresentationFormat>
  <Paragraphs>261</Paragraphs>
  <Slides>12</Slides>
  <Notes>6</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Arial</vt:lpstr>
      <vt:lpstr>Calibri</vt:lpstr>
      <vt:lpstr>Rotis Sans Serif for Nokia</vt:lpstr>
      <vt:lpstr>Blank Presentation A4</vt:lpstr>
      <vt:lpstr>Présentation PowerPoint</vt:lpstr>
      <vt:lpstr>Call for IPRs </vt:lpstr>
      <vt:lpstr>Statement regarding competition law</vt:lpstr>
      <vt:lpstr>Issues for immediate attention</vt:lpstr>
      <vt:lpstr>SWG Ad Hoc Telcos</vt:lpstr>
      <vt:lpstr>Meeting Calendar</vt:lpstr>
      <vt:lpstr>Meeting Calendar 2022</vt:lpstr>
      <vt:lpstr>Meeting Calendar 2023</vt:lpstr>
      <vt:lpstr>Meeting Calendar 2024 Proposal for March SA plenary</vt:lpstr>
      <vt:lpstr>3GPP Timeline</vt:lpstr>
      <vt:lpstr>Rel-17 completion</vt:lpstr>
      <vt:lpstr>Présentation PowerPoint</vt:lpstr>
    </vt:vector>
  </TitlesOfParts>
  <Company>Nokia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jarvinek</dc:creator>
  <dc:description>Nokia Standard Presentation Template - A4_x000d_
v. 4 2000/01/05 Eric Beasley_x000d_
Fixed RGB values for Nokia logo_x000d_
NO Security Label</dc:description>
  <cp:lastModifiedBy>Gabin, Frederic</cp:lastModifiedBy>
  <cp:revision>475</cp:revision>
  <cp:lastPrinted>1999-04-27T06:51:51Z</cp:lastPrinted>
  <dcterms:created xsi:type="dcterms:W3CDTF">2002-09-29T21:39:56Z</dcterms:created>
  <dcterms:modified xsi:type="dcterms:W3CDTF">2022-02-14T09:29:29Z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979a0715-4389-4544-92f0-6962135516a4</vt:lpwstr>
  </property>
  <property fmtid="{D5CDD505-2E9C-101B-9397-08002B2CF9AE}" pid="3" name="NokiaConfidentiality">
    <vt:lpwstr>Public</vt:lpwstr>
  </property>
  <property fmtid="{D5CDD505-2E9C-101B-9397-08002B2CF9AE}" pid="4" name="ContentTypeId">
    <vt:lpwstr>0x0101004814B433DB9B594885F4112FE4976328</vt:lpwstr>
  </property>
</Properties>
</file>