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256" r:id="rId5"/>
    <p:sldId id="260" r:id="rId6"/>
    <p:sldId id="259" r:id="rId7"/>
    <p:sldId id="258" r:id="rId8"/>
    <p:sldId id="758" r:id="rId9"/>
    <p:sldId id="755" r:id="rId10"/>
    <p:sldId id="760" r:id="rId11"/>
    <p:sldId id="752" r:id="rId12"/>
  </p:sldIdLst>
  <p:sldSz cx="9906000" cy="6858000" type="A4"/>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1pPr>
    <a:lvl2pPr marL="4572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2pPr>
    <a:lvl3pPr marL="9144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3pPr>
    <a:lvl4pPr marL="13716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4pPr>
    <a:lvl5pPr marL="1828800" algn="l" rtl="0" eaLnBrk="0" fontAlgn="base" hangingPunct="0">
      <a:spcBef>
        <a:spcPct val="0"/>
      </a:spcBef>
      <a:spcAft>
        <a:spcPct val="0"/>
      </a:spcAft>
      <a:defRPr sz="4400" b="1" kern="1200">
        <a:solidFill>
          <a:srgbClr val="063EF2"/>
        </a:solidFill>
        <a:latin typeface="Arial" panose="020B0604020202020204" pitchFamily="34" charset="0"/>
        <a:ea typeface="+mn-ea"/>
        <a:cs typeface="+mn-cs"/>
      </a:defRPr>
    </a:lvl5pPr>
    <a:lvl6pPr marL="2286000" algn="l" defTabSz="914400" rtl="0" eaLnBrk="1" latinLnBrk="0" hangingPunct="1">
      <a:defRPr sz="4400" b="1" kern="1200">
        <a:solidFill>
          <a:srgbClr val="063EF2"/>
        </a:solidFill>
        <a:latin typeface="Arial" panose="020B0604020202020204" pitchFamily="34" charset="0"/>
        <a:ea typeface="+mn-ea"/>
        <a:cs typeface="+mn-cs"/>
      </a:defRPr>
    </a:lvl6pPr>
    <a:lvl7pPr marL="2743200" algn="l" defTabSz="914400" rtl="0" eaLnBrk="1" latinLnBrk="0" hangingPunct="1">
      <a:defRPr sz="4400" b="1" kern="1200">
        <a:solidFill>
          <a:srgbClr val="063EF2"/>
        </a:solidFill>
        <a:latin typeface="Arial" panose="020B0604020202020204" pitchFamily="34" charset="0"/>
        <a:ea typeface="+mn-ea"/>
        <a:cs typeface="+mn-cs"/>
      </a:defRPr>
    </a:lvl7pPr>
    <a:lvl8pPr marL="3200400" algn="l" defTabSz="914400" rtl="0" eaLnBrk="1" latinLnBrk="0" hangingPunct="1">
      <a:defRPr sz="4400" b="1" kern="1200">
        <a:solidFill>
          <a:srgbClr val="063EF2"/>
        </a:solidFill>
        <a:latin typeface="Arial" panose="020B0604020202020204" pitchFamily="34" charset="0"/>
        <a:ea typeface="+mn-ea"/>
        <a:cs typeface="+mn-cs"/>
      </a:defRPr>
    </a:lvl8pPr>
    <a:lvl9pPr marL="3657600" algn="l" defTabSz="914400" rtl="0" eaLnBrk="1" latinLnBrk="0" hangingPunct="1">
      <a:defRPr sz="4400" b="1" kern="1200">
        <a:solidFill>
          <a:srgbClr val="063EF2"/>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0533C5"/>
    <a:srgbClr val="3333CC"/>
    <a:srgbClr val="C0FEF9"/>
    <a:srgbClr val="FAFD00"/>
    <a:srgbClr val="A2C1FE"/>
    <a:srgbClr val="063DE8"/>
    <a:srgbClr val="FCFE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6040" autoAdjust="0"/>
    <p:restoredTop sz="94221" autoAdjust="0"/>
  </p:normalViewPr>
  <p:slideViewPr>
    <p:cSldViewPr>
      <p:cViewPr varScale="1">
        <p:scale>
          <a:sx n="135" d="100"/>
          <a:sy n="135" d="100"/>
        </p:scale>
        <p:origin x="1440" y="120"/>
      </p:cViewPr>
      <p:guideLst>
        <p:guide orient="horz" pos="2160"/>
        <p:guide pos="3120"/>
      </p:guideLst>
    </p:cSldViewPr>
  </p:slideViewPr>
  <p:outlineViewPr>
    <p:cViewPr>
      <p:scale>
        <a:sx n="33" d="100"/>
        <a:sy n="33" d="100"/>
      </p:scale>
      <p:origin x="0" y="-4536"/>
    </p:cViewPr>
    <p:sldLst>
      <p:sld r:id="rId1" collapse="1"/>
      <p:sld r:id="rId2" collapse="1"/>
      <p:sld r:id="rId3" collapse="1"/>
      <p:sld r:id="rId4" collapse="1"/>
    </p:sldLst>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96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fc">
            <a:extLst>
              <a:ext uri="{FF2B5EF4-FFF2-40B4-BE49-F238E27FC236}">
                <a16:creationId xmlns:a16="http://schemas.microsoft.com/office/drawing/2014/main" id="{2B9D32D6-1838-4A18-B619-3DEB13929CC7}"/>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45EE3AC-13BB-49E4-9F5D-55CF23468EE7}"/>
              </a:ext>
            </a:extLst>
          </p:cNvPr>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5" name="Rectangle 3">
            <a:extLst>
              <a:ext uri="{FF2B5EF4-FFF2-40B4-BE49-F238E27FC236}">
                <a16:creationId xmlns:a16="http://schemas.microsoft.com/office/drawing/2014/main" id="{8351AD7B-F6FA-456C-A3DB-F3A78E220EC1}"/>
              </a:ext>
            </a:extLst>
          </p:cNvPr>
          <p:cNvSpPr>
            <a:spLocks noGrp="1" noRot="1" noChangeAspect="1" noChangeArrowheads="1" noTextEdit="1"/>
          </p:cNvSpPr>
          <p:nvPr>
            <p:ph type="sldImg" idx="2"/>
          </p:nvPr>
        </p:nvSpPr>
        <p:spPr bwMode="auto">
          <a:xfrm>
            <a:off x="908050" y="844550"/>
            <a:ext cx="4913313" cy="34036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5124" name="fc">
            <a:extLst>
              <a:ext uri="{FF2B5EF4-FFF2-40B4-BE49-F238E27FC236}">
                <a16:creationId xmlns:a16="http://schemas.microsoft.com/office/drawing/2014/main" id="{4DA824D9-5DF6-4AD6-B84C-5939EF1F1540}"/>
              </a:ext>
            </a:extLst>
          </p:cNvPr>
          <p:cNvSpPr txBox="1">
            <a:spLocks noChangeArrowheads="1"/>
          </p:cNvSpPr>
          <p:nvPr/>
        </p:nvSpPr>
        <p:spPr bwMode="auto">
          <a:xfrm>
            <a:off x="0" y="9515475"/>
            <a:ext cx="672941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7C4C5CE-9F4E-4215-B46F-D9EDDC1BD8B7}"/>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4BCA0CA0-F193-4286-95EC-D2F0AA4CB321}"/>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21F4EC-62DC-491E-8D90-54FB271839D5}"/>
              </a:ext>
            </a:extLst>
          </p:cNvPr>
          <p:cNvSpPr>
            <a:spLocks noGrp="1" noRot="1" noChangeAspect="1" noChangeArrowheads="1" noTextEdit="1"/>
          </p:cNvSpPr>
          <p:nvPr>
            <p:ph type="sldImg"/>
          </p:nvPr>
        </p:nvSpPr>
        <p:spPr>
          <a:ln/>
        </p:spPr>
      </p:sp>
      <p:sp>
        <p:nvSpPr>
          <p:cNvPr id="8195" name="Rectangle 3">
            <a:extLst>
              <a:ext uri="{FF2B5EF4-FFF2-40B4-BE49-F238E27FC236}">
                <a16:creationId xmlns:a16="http://schemas.microsoft.com/office/drawing/2014/main" id="{535F47BA-3BF0-4167-B5D8-D02AA4D5E1DB}"/>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17510CD-FD4F-4EE0-91A2-2646D0A252E9}"/>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78436629-2B54-464D-BAF7-B1EC7749194E}"/>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3501377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c">
            <a:extLst>
              <a:ext uri="{FF2B5EF4-FFF2-40B4-BE49-F238E27FC236}">
                <a16:creationId xmlns:a16="http://schemas.microsoft.com/office/drawing/2014/main" id="{E200D240-3433-42A9-9765-14FAF1E2B346}"/>
              </a:ext>
            </a:extLst>
          </p:cNvPr>
          <p:cNvSpPr txBox="1">
            <a:spLocks noChangeArrowheads="1"/>
          </p:cNvSpPr>
          <p:nvPr userDrawn="1"/>
        </p:nvSpPr>
        <p:spPr bwMode="auto">
          <a:xfrm>
            <a:off x="0" y="6657975"/>
            <a:ext cx="99060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
        <p:nvSpPr>
          <p:cNvPr id="2" name="Title 1"/>
          <p:cNvSpPr>
            <a:spLocks noGrp="1"/>
          </p:cNvSpPr>
          <p:nvPr>
            <p:ph type="ctrTitle"/>
          </p:nvPr>
        </p:nvSpPr>
        <p:spPr>
          <a:xfrm>
            <a:off x="742950" y="2130425"/>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82664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7629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00900" y="228600"/>
            <a:ext cx="224790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59130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9978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9907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23597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43000"/>
            <a:ext cx="44196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200" y="1143000"/>
            <a:ext cx="44196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391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2683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607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89768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3732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C61FDEB-0250-48B8-8642-ED80B93B61D4}"/>
              </a:ext>
            </a:extLst>
          </p:cNvPr>
          <p:cNvSpPr>
            <a:spLocks noGrp="1" noChangeArrowheads="1"/>
          </p:cNvSpPr>
          <p:nvPr>
            <p:ph type="title"/>
          </p:nvPr>
        </p:nvSpPr>
        <p:spPr bwMode="auto">
          <a:xfrm>
            <a:off x="457200" y="228600"/>
            <a:ext cx="89598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a:t>Title: 36 pt Rotis Sans Serif for Nokia Bold</a:t>
            </a:r>
          </a:p>
        </p:txBody>
      </p:sp>
      <p:sp>
        <p:nvSpPr>
          <p:cNvPr id="1027" name="Rectangle 14">
            <a:extLst>
              <a:ext uri="{FF2B5EF4-FFF2-40B4-BE49-F238E27FC236}">
                <a16:creationId xmlns:a16="http://schemas.microsoft.com/office/drawing/2014/main" id="{58EE6EA0-95ED-4CFB-9413-C0D40C61D963}"/>
              </a:ext>
            </a:extLst>
          </p:cNvPr>
          <p:cNvSpPr>
            <a:spLocks noChangeArrowheads="1"/>
          </p:cNvSpPr>
          <p:nvPr/>
        </p:nvSpPr>
        <p:spPr bwMode="auto">
          <a:xfrm>
            <a:off x="7772400" y="6124575"/>
            <a:ext cx="1724025"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6pPr>
            <a:lvl7pPr marL="29718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7pPr>
            <a:lvl8pPr marL="34290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8pPr>
            <a:lvl9pPr marL="3886200" indent="-228600" eaLnBrk="0" fontAlgn="base" hangingPunct="0">
              <a:lnSpc>
                <a:spcPct val="90000"/>
              </a:lnSpc>
              <a:spcBef>
                <a:spcPct val="0"/>
              </a:spcBef>
              <a:spcAft>
                <a:spcPct val="0"/>
              </a:spcAft>
              <a:defRPr sz="4400" b="1">
                <a:solidFill>
                  <a:srgbClr val="063EF2"/>
                </a:solidFill>
                <a:latin typeface="Arial" panose="020B0604020202020204" pitchFamily="34" charset="0"/>
              </a:defRPr>
            </a:lvl9pPr>
          </a:lstStyle>
          <a:p>
            <a:pPr>
              <a:lnSpc>
                <a:spcPct val="90000"/>
              </a:lnSpc>
              <a:defRPr/>
            </a:pPr>
            <a:endParaRPr lang="en-US" altLang="en-US"/>
          </a:p>
        </p:txBody>
      </p:sp>
      <p:sp>
        <p:nvSpPr>
          <p:cNvPr id="1028" name="Rectangle 33">
            <a:extLst>
              <a:ext uri="{FF2B5EF4-FFF2-40B4-BE49-F238E27FC236}">
                <a16:creationId xmlns:a16="http://schemas.microsoft.com/office/drawing/2014/main" id="{30B0EF2F-4DB8-4A13-B199-87FED097CB5A}"/>
              </a:ext>
            </a:extLst>
          </p:cNvPr>
          <p:cNvSpPr>
            <a:spLocks noGrp="1" noChangeArrowheads="1"/>
          </p:cNvSpPr>
          <p:nvPr>
            <p:ph type="body" idx="1"/>
          </p:nvPr>
        </p:nvSpPr>
        <p:spPr bwMode="auto">
          <a:xfrm>
            <a:off x="457200" y="1143000"/>
            <a:ext cx="8991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a:t>Nokia PowerPoint 99Template - July 1999</a:t>
            </a:r>
            <a:br>
              <a:rPr lang="en-US" altLang="en-US"/>
            </a:br>
            <a:r>
              <a:rPr lang="en-US" altLang="en-US"/>
              <a:t>(Rotis Sans Serif for Nokia 24 pt)</a:t>
            </a:r>
          </a:p>
          <a:p>
            <a:pPr lvl="0"/>
            <a:r>
              <a:rPr lang="en-US" altLang="en-US"/>
              <a:t>1st Level Bullet</a:t>
            </a:r>
          </a:p>
          <a:p>
            <a:pPr lvl="1"/>
            <a:r>
              <a:rPr lang="en-US" altLang="en-US"/>
              <a:t>2nd Level Bullet</a:t>
            </a:r>
          </a:p>
          <a:p>
            <a:pPr lvl="2"/>
            <a:r>
              <a:rPr lang="en-US" altLang="en-US"/>
              <a:t>3rd Level Bullet</a:t>
            </a:r>
          </a:p>
          <a:p>
            <a:pPr lvl="2"/>
            <a:endParaRPr lang="en-US" altLang="en-US"/>
          </a:p>
          <a:p>
            <a:pPr lvl="1"/>
            <a:endParaRPr lang="en-US" altLang="en-US"/>
          </a:p>
          <a:p>
            <a:pPr lvl="0"/>
            <a:endParaRPr lang="en-US" altLang="en-US"/>
          </a:p>
          <a:p>
            <a:pPr lvl="0"/>
            <a:endParaRPr lang="en-US" altLang="en-US"/>
          </a:p>
          <a:p>
            <a:pPr lvl="0"/>
            <a:r>
              <a:rPr lang="en-US" altLang="en-US"/>
              <a:t>CHANGE THE CODE = File name</a:t>
            </a:r>
            <a:br>
              <a:rPr lang="en-US" altLang="en-US"/>
            </a:br>
            <a:r>
              <a:rPr lang="en-US" altLang="en-US"/>
              <a:t>(Rotis Sans Serif for Nokia 9 pt) </a:t>
            </a:r>
            <a:br>
              <a:rPr lang="en-US" altLang="en-US"/>
            </a:br>
            <a:r>
              <a:rPr lang="en-US" altLang="en-US"/>
              <a:t>7 characters + a (animated) s (still).PPT</a:t>
            </a:r>
            <a:br>
              <a:rPr lang="en-US" altLang="en-US"/>
            </a:br>
            <a:r>
              <a:rPr lang="en-US" altLang="en-US"/>
              <a:t>DATE: dd.mm.yyyy</a:t>
            </a:r>
            <a:br>
              <a:rPr lang="en-US" altLang="en-US"/>
            </a:br>
            <a:endParaRPr lang="en-US" altLang="en-US"/>
          </a:p>
        </p:txBody>
      </p:sp>
      <p:sp>
        <p:nvSpPr>
          <p:cNvPr id="1029" name="fc">
            <a:extLst>
              <a:ext uri="{FF2B5EF4-FFF2-40B4-BE49-F238E27FC236}">
                <a16:creationId xmlns:a16="http://schemas.microsoft.com/office/drawing/2014/main" id="{3C90C85E-550A-4E49-B85C-E37887F03822}"/>
              </a:ext>
            </a:extLst>
          </p:cNvPr>
          <p:cNvSpPr txBox="1">
            <a:spLocks noChangeArrowheads="1"/>
          </p:cNvSpPr>
          <p:nvPr userDrawn="1"/>
        </p:nvSpPr>
        <p:spPr bwMode="auto">
          <a:xfrm>
            <a:off x="0" y="6657975"/>
            <a:ext cx="99060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400" b="1">
                <a:solidFill>
                  <a:srgbClr val="063EF2"/>
                </a:solidFill>
                <a:latin typeface="Arial" charset="0"/>
              </a:defRPr>
            </a:lvl1pPr>
            <a:lvl2pPr marL="742950" indent="-285750">
              <a:defRPr sz="4400" b="1">
                <a:solidFill>
                  <a:srgbClr val="063EF2"/>
                </a:solidFill>
                <a:latin typeface="Arial" charset="0"/>
              </a:defRPr>
            </a:lvl2pPr>
            <a:lvl3pPr marL="1143000" indent="-228600">
              <a:defRPr sz="4400" b="1">
                <a:solidFill>
                  <a:srgbClr val="063EF2"/>
                </a:solidFill>
                <a:latin typeface="Arial" charset="0"/>
              </a:defRPr>
            </a:lvl3pPr>
            <a:lvl4pPr marL="1600200" indent="-228600">
              <a:defRPr sz="4400" b="1">
                <a:solidFill>
                  <a:srgbClr val="063EF2"/>
                </a:solidFill>
                <a:latin typeface="Arial" charset="0"/>
              </a:defRPr>
            </a:lvl4pPr>
            <a:lvl5pPr marL="2057400" indent="-228600">
              <a:defRPr sz="4400" b="1">
                <a:solidFill>
                  <a:srgbClr val="063EF2"/>
                </a:solidFill>
                <a:latin typeface="Arial" charset="0"/>
              </a:defRPr>
            </a:lvl5pPr>
            <a:lvl6pPr marL="2514600" indent="-228600" eaLnBrk="0" fontAlgn="base" hangingPunct="0">
              <a:lnSpc>
                <a:spcPct val="90000"/>
              </a:lnSpc>
              <a:spcBef>
                <a:spcPct val="0"/>
              </a:spcBef>
              <a:spcAft>
                <a:spcPct val="0"/>
              </a:spcAft>
              <a:defRPr sz="4400" b="1">
                <a:solidFill>
                  <a:srgbClr val="063EF2"/>
                </a:solidFill>
                <a:latin typeface="Arial" charset="0"/>
              </a:defRPr>
            </a:lvl6pPr>
            <a:lvl7pPr marL="2971800" indent="-228600" eaLnBrk="0" fontAlgn="base" hangingPunct="0">
              <a:lnSpc>
                <a:spcPct val="90000"/>
              </a:lnSpc>
              <a:spcBef>
                <a:spcPct val="0"/>
              </a:spcBef>
              <a:spcAft>
                <a:spcPct val="0"/>
              </a:spcAft>
              <a:defRPr sz="4400" b="1">
                <a:solidFill>
                  <a:srgbClr val="063EF2"/>
                </a:solidFill>
                <a:latin typeface="Arial" charset="0"/>
              </a:defRPr>
            </a:lvl7pPr>
            <a:lvl8pPr marL="3429000" indent="-228600" eaLnBrk="0" fontAlgn="base" hangingPunct="0">
              <a:lnSpc>
                <a:spcPct val="90000"/>
              </a:lnSpc>
              <a:spcBef>
                <a:spcPct val="0"/>
              </a:spcBef>
              <a:spcAft>
                <a:spcPct val="0"/>
              </a:spcAft>
              <a:defRPr sz="4400" b="1">
                <a:solidFill>
                  <a:srgbClr val="063EF2"/>
                </a:solidFill>
                <a:latin typeface="Arial" charset="0"/>
              </a:defRPr>
            </a:lvl8pPr>
            <a:lvl9pPr marL="3886200" indent="-228600" eaLnBrk="0" fontAlgn="base" hangingPunct="0">
              <a:lnSpc>
                <a:spcPct val="90000"/>
              </a:lnSpc>
              <a:spcBef>
                <a:spcPct val="0"/>
              </a:spcBef>
              <a:spcAft>
                <a:spcPct val="0"/>
              </a:spcAft>
              <a:defRPr sz="4400" b="1">
                <a:solidFill>
                  <a:srgbClr val="063EF2"/>
                </a:solidFill>
                <a:latin typeface="Arial" charset="0"/>
              </a:defRPr>
            </a:lvl9pPr>
          </a:lstStyle>
          <a:p>
            <a:pPr algn="ctr">
              <a:lnSpc>
                <a:spcPct val="90000"/>
              </a:lnSpc>
              <a:defRPr/>
            </a:pPr>
            <a:endParaRPr lang="en-US" sz="100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4571" r:id="rId1"/>
    <p:sldLayoutId id="2147484561" r:id="rId2"/>
    <p:sldLayoutId id="2147484562" r:id="rId3"/>
    <p:sldLayoutId id="2147484563" r:id="rId4"/>
    <p:sldLayoutId id="2147484564" r:id="rId5"/>
    <p:sldLayoutId id="2147484565" r:id="rId6"/>
    <p:sldLayoutId id="2147484566" r:id="rId7"/>
    <p:sldLayoutId id="2147484567" r:id="rId8"/>
    <p:sldLayoutId id="2147484568" r:id="rId9"/>
    <p:sldLayoutId id="2147484569" r:id="rId10"/>
    <p:sldLayoutId id="2147484570" r:id="rId11"/>
  </p:sldLayoutIdLst>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mn-lt"/>
        </a:defRPr>
      </a:lvl4pPr>
      <a:lvl5pPr marL="2286000" indent="-280988" algn="l" defTabSz="762000" rtl="0" eaLnBrk="0" fontAlgn="base" hangingPunct="0">
        <a:spcBef>
          <a:spcPct val="20000"/>
        </a:spcBef>
        <a:spcAft>
          <a:spcPct val="0"/>
        </a:spcAft>
        <a:buChar char="»"/>
        <a:defRPr sz="2000">
          <a:solidFill>
            <a:schemeClr val="tx1"/>
          </a:solidFill>
          <a:latin typeface="+mn-lt"/>
        </a:defRPr>
      </a:lvl5pPr>
      <a:lvl6pPr marL="2743200" indent="-280988" algn="l" defTabSz="762000" rtl="0" eaLnBrk="0" fontAlgn="base" hangingPunct="0">
        <a:spcBef>
          <a:spcPct val="20000"/>
        </a:spcBef>
        <a:spcAft>
          <a:spcPct val="0"/>
        </a:spcAft>
        <a:buChar char="»"/>
        <a:defRPr sz="2000">
          <a:solidFill>
            <a:schemeClr val="tx1"/>
          </a:solidFill>
          <a:latin typeface="+mn-lt"/>
        </a:defRPr>
      </a:lvl6pPr>
      <a:lvl7pPr marL="3200400" indent="-280988" algn="l" defTabSz="762000" rtl="0" eaLnBrk="0" fontAlgn="base" hangingPunct="0">
        <a:spcBef>
          <a:spcPct val="20000"/>
        </a:spcBef>
        <a:spcAft>
          <a:spcPct val="0"/>
        </a:spcAft>
        <a:buChar char="»"/>
        <a:defRPr sz="2000">
          <a:solidFill>
            <a:schemeClr val="tx1"/>
          </a:solidFill>
          <a:latin typeface="+mn-lt"/>
        </a:defRPr>
      </a:lvl7pPr>
      <a:lvl8pPr marL="3657600" indent="-280988" algn="l" defTabSz="762000" rtl="0" eaLnBrk="0" fontAlgn="base" hangingPunct="0">
        <a:spcBef>
          <a:spcPct val="20000"/>
        </a:spcBef>
        <a:spcAft>
          <a:spcPct val="0"/>
        </a:spcAft>
        <a:buChar char="»"/>
        <a:defRPr sz="2000">
          <a:solidFill>
            <a:schemeClr val="tx1"/>
          </a:solidFill>
          <a:latin typeface="+mn-lt"/>
        </a:defRPr>
      </a:lvl8pPr>
      <a:lvl9pPr marL="4114800" indent="-280988" algn="l" defTabSz="762000"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3gpp.org/DynaReport/TSG-WG--S4.htm?Itemid=46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6">
            <a:extLst>
              <a:ext uri="{FF2B5EF4-FFF2-40B4-BE49-F238E27FC236}">
                <a16:creationId xmlns:a16="http://schemas.microsoft.com/office/drawing/2014/main" id="{3B6BF1C7-0FBD-489E-88EF-E2EEFD781742}"/>
              </a:ext>
            </a:extLst>
          </p:cNvPr>
          <p:cNvSpPr txBox="1">
            <a:spLocks noChangeArrowheads="1"/>
          </p:cNvSpPr>
          <p:nvPr/>
        </p:nvSpPr>
        <p:spPr bwMode="auto">
          <a:xfrm>
            <a:off x="273050" y="1052513"/>
            <a:ext cx="93599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lnSpc>
                <a:spcPct val="90000"/>
              </a:lnSpc>
              <a:spcBef>
                <a:spcPct val="40000"/>
              </a:spcBef>
              <a:buClr>
                <a:schemeClr val="accent1"/>
              </a:buClr>
              <a:buChar char="•"/>
              <a:tabLst>
                <a:tab pos="2860675" algn="l"/>
              </a:tabLst>
              <a:defRPr sz="2400">
                <a:solidFill>
                  <a:schemeClr val="tx1"/>
                </a:solidFill>
                <a:latin typeface="Rotis Sans Serif for Nokia" pitchFamily="34" charset="0"/>
              </a:defRPr>
            </a:lvl1pPr>
            <a:lvl2pPr marL="742950" indent="-285750" defTabSz="762000">
              <a:lnSpc>
                <a:spcPct val="90000"/>
              </a:lnSpc>
              <a:buClr>
                <a:schemeClr val="accent1"/>
              </a:buClr>
              <a:buSzPct val="75000"/>
              <a:buChar char="•"/>
              <a:tabLst>
                <a:tab pos="2860675" algn="l"/>
              </a:tabLst>
              <a:defRPr sz="2400">
                <a:solidFill>
                  <a:schemeClr val="tx1"/>
                </a:solidFill>
                <a:latin typeface="Rotis Sans Serif for Nokia" pitchFamily="34" charset="0"/>
              </a:defRPr>
            </a:lvl2pPr>
            <a:lvl3pPr marL="1143000" indent="-228600" defTabSz="762000">
              <a:lnSpc>
                <a:spcPct val="90000"/>
              </a:lnSpc>
              <a:buClr>
                <a:schemeClr val="accent1"/>
              </a:buClr>
              <a:buSzPct val="75000"/>
              <a:buChar char="•"/>
              <a:tabLst>
                <a:tab pos="2860675" algn="l"/>
              </a:tabLst>
              <a:defRPr>
                <a:solidFill>
                  <a:schemeClr val="tx1"/>
                </a:solidFill>
                <a:latin typeface="Rotis Sans Serif for Nokia" pitchFamily="34" charset="0"/>
              </a:defRPr>
            </a:lvl3pPr>
            <a:lvl4pPr marL="1600200" indent="-228600" defTabSz="762000">
              <a:spcBef>
                <a:spcPct val="20000"/>
              </a:spcBef>
              <a:buChar char="–"/>
              <a:tabLst>
                <a:tab pos="2860675" algn="l"/>
              </a:tabLst>
              <a:defRPr sz="2000">
                <a:solidFill>
                  <a:schemeClr val="tx1"/>
                </a:solidFill>
                <a:latin typeface="Rotis Sans Serif for Nokia" pitchFamily="34" charset="0"/>
              </a:defRPr>
            </a:lvl4pPr>
            <a:lvl5pPr marL="2057400" indent="-228600" defTabSz="762000">
              <a:spcBef>
                <a:spcPct val="20000"/>
              </a:spcBef>
              <a:buChar char="»"/>
              <a:tabLst>
                <a:tab pos="2860675" algn="l"/>
              </a:tabLst>
              <a:defRPr sz="2000">
                <a:solidFill>
                  <a:schemeClr val="tx1"/>
                </a:solidFill>
                <a:latin typeface="Rotis Sans Serif for Nokia" pitchFamily="34" charset="0"/>
              </a:defRPr>
            </a:lvl5pPr>
            <a:lvl6pPr marL="25146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6pPr>
            <a:lvl7pPr marL="29718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7pPr>
            <a:lvl8pPr marL="34290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8pPr>
            <a:lvl9pPr marL="3886200" indent="-228600" defTabSz="762000" eaLnBrk="0" fontAlgn="base" hangingPunct="0">
              <a:spcBef>
                <a:spcPct val="20000"/>
              </a:spcBef>
              <a:spcAft>
                <a:spcPct val="0"/>
              </a:spcAft>
              <a:buChar char="»"/>
              <a:tabLst>
                <a:tab pos="2860675" algn="l"/>
              </a:tabLst>
              <a:defRPr sz="2000">
                <a:solidFill>
                  <a:schemeClr val="tx1"/>
                </a:solidFill>
                <a:latin typeface="Rotis Sans Serif for Nokia" pitchFamily="34" charset="0"/>
              </a:defRPr>
            </a:lvl9pPr>
          </a:lstStyle>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3GPP TSG SA WG4 (SA4) </a:t>
            </a:r>
          </a:p>
          <a:p>
            <a:pPr algn="ctr">
              <a:lnSpc>
                <a:spcPct val="100000"/>
              </a:lnSpc>
              <a:spcBef>
                <a:spcPct val="0"/>
              </a:spcBef>
              <a:buFontTx/>
              <a:buNone/>
            </a:pPr>
            <a:r>
              <a:rPr lang="en-US" altLang="en-US" sz="4000" dirty="0">
                <a:solidFill>
                  <a:srgbClr val="000099"/>
                </a:solidFill>
                <a:latin typeface="Arial" panose="020B0604020202020204" pitchFamily="34" charset="0"/>
                <a:cs typeface="Arial" panose="020B0604020202020204" pitchFamily="34" charset="0"/>
              </a:rPr>
              <a:t>meeting #112-e</a:t>
            </a:r>
          </a:p>
          <a:p>
            <a:pPr algn="ctr">
              <a:lnSpc>
                <a:spcPct val="100000"/>
              </a:lnSpc>
              <a:spcBef>
                <a:spcPts val="600"/>
              </a:spcBef>
              <a:buFontTx/>
              <a:buNone/>
            </a:pPr>
            <a:br>
              <a:rPr lang="en-US" altLang="en-US" sz="2800" b="0" dirty="0">
                <a:solidFill>
                  <a:srgbClr val="000099"/>
                </a:solidFill>
                <a:latin typeface="Arial" panose="020B0604020202020204" pitchFamily="34" charset="0"/>
                <a:cs typeface="Arial" panose="020B0604020202020204" pitchFamily="34" charset="0"/>
              </a:rPr>
            </a:br>
            <a:r>
              <a:rPr lang="en-US" altLang="en-US" sz="2800" b="0" dirty="0">
                <a:solidFill>
                  <a:srgbClr val="000099"/>
                </a:solidFill>
                <a:latin typeface="Arial" panose="020B0604020202020204" pitchFamily="34" charset="0"/>
                <a:cs typeface="Arial" panose="020B0604020202020204" pitchFamily="34" charset="0"/>
              </a:rPr>
              <a:t>1-10 February, 2021</a:t>
            </a:r>
          </a:p>
          <a:p>
            <a:pPr algn="ctr">
              <a:lnSpc>
                <a:spcPct val="100000"/>
              </a:lnSpc>
              <a:spcBef>
                <a:spcPts val="600"/>
              </a:spcBef>
              <a:buFontTx/>
              <a:buNone/>
            </a:pPr>
            <a:r>
              <a:rPr lang="en-US" altLang="en-US" sz="2800" b="0" dirty="0">
                <a:solidFill>
                  <a:srgbClr val="000099"/>
                </a:solidFill>
                <a:latin typeface="Arial" panose="020B0604020202020204" pitchFamily="34" charset="0"/>
                <a:cs typeface="Arial" panose="020B0604020202020204" pitchFamily="34" charset="0"/>
              </a:rPr>
              <a:t>Electronic Meeting</a:t>
            </a:r>
          </a:p>
          <a:p>
            <a:pPr algn="ctr">
              <a:lnSpc>
                <a:spcPct val="100000"/>
              </a:lnSpc>
              <a:spcBef>
                <a:spcPts val="5400"/>
              </a:spcBef>
              <a:buFontTx/>
              <a:buNone/>
            </a:pPr>
            <a:r>
              <a:rPr lang="en-GB" altLang="en-US" sz="3200" b="0" dirty="0">
                <a:solidFill>
                  <a:srgbClr val="000099"/>
                </a:solidFill>
                <a:latin typeface="Arial" panose="020B0604020202020204" pitchFamily="34" charset="0"/>
                <a:cs typeface="Arial" panose="020B0604020202020204" pitchFamily="34" charset="0"/>
              </a:rPr>
              <a:t>Hosted by MCC (email/</a:t>
            </a:r>
            <a:r>
              <a:rPr lang="en-GB" altLang="en-US" sz="3200" b="0" dirty="0" err="1">
                <a:solidFill>
                  <a:srgbClr val="000099"/>
                </a:solidFill>
                <a:latin typeface="Arial" panose="020B0604020202020204" pitchFamily="34" charset="0"/>
                <a:cs typeface="Arial" panose="020B0604020202020204" pitchFamily="34" charset="0"/>
              </a:rPr>
              <a:t>telcos</a:t>
            </a:r>
            <a:r>
              <a:rPr lang="en-GB" altLang="en-US" sz="3200" b="0" dirty="0">
                <a:solidFill>
                  <a:srgbClr val="000099"/>
                </a:solidFill>
                <a:latin typeface="Arial" panose="020B0604020202020204" pitchFamily="34" charset="0"/>
                <a:cs typeface="Arial" panose="020B0604020202020204" pitchFamily="34" charset="0"/>
              </a:rPr>
              <a:t>)</a:t>
            </a:r>
          </a:p>
          <a:p>
            <a:pPr algn="ctr">
              <a:lnSpc>
                <a:spcPct val="100000"/>
              </a:lnSpc>
              <a:spcBef>
                <a:spcPts val="5400"/>
              </a:spcBef>
              <a:buFontTx/>
              <a:buNone/>
            </a:pPr>
            <a:r>
              <a:rPr lang="en-GB" altLang="en-US" sz="3200" b="0" dirty="0" err="1">
                <a:solidFill>
                  <a:srgbClr val="000099"/>
                </a:solidFill>
                <a:latin typeface="Arial" panose="020B0604020202020204" pitchFamily="34" charset="0"/>
                <a:cs typeface="Arial" panose="020B0604020202020204" pitchFamily="34" charset="0"/>
              </a:rPr>
              <a:t>Tdoc</a:t>
            </a:r>
            <a:r>
              <a:rPr lang="en-GB" altLang="en-US" sz="3200" b="0" dirty="0">
                <a:solidFill>
                  <a:srgbClr val="000099"/>
                </a:solidFill>
                <a:latin typeface="Arial" panose="020B0604020202020204" pitchFamily="34" charset="0"/>
                <a:cs typeface="Arial" panose="020B0604020202020204" pitchFamily="34" charset="0"/>
              </a:rPr>
              <a:t> S4-21xxxx, SA4 Chair.</a:t>
            </a:r>
          </a:p>
          <a:p>
            <a:pPr algn="ctr">
              <a:lnSpc>
                <a:spcPct val="100000"/>
              </a:lnSpc>
              <a:spcBef>
                <a:spcPts val="5400"/>
              </a:spcBef>
              <a:buFontTx/>
              <a:buNone/>
            </a:pPr>
            <a:endParaRPr lang="en-GB" altLang="en-US" sz="2800" b="0" dirty="0">
              <a:solidFill>
                <a:srgbClr val="000099"/>
              </a:solidFill>
              <a:latin typeface="Arial" panose="020B0604020202020204" pitchFamily="34" charset="0"/>
              <a:cs typeface="Arial" panose="020B0604020202020204" pitchFamily="34" charset="0"/>
            </a:endParaRPr>
          </a:p>
          <a:p>
            <a:pPr algn="ctr">
              <a:lnSpc>
                <a:spcPct val="100000"/>
              </a:lnSpc>
              <a:spcBef>
                <a:spcPts val="5400"/>
              </a:spcBef>
              <a:buFontTx/>
              <a:buNone/>
            </a:pPr>
            <a:endParaRPr lang="en-GB" altLang="en-US" sz="2800" b="0" dirty="0">
              <a:solidFill>
                <a:srgbClr val="000099"/>
              </a:solidFill>
              <a:latin typeface="Arial" panose="020B0604020202020204" pitchFamily="34" charset="0"/>
              <a:cs typeface="Arial" panose="020B0604020202020204" pitchFamily="34" charset="0"/>
            </a:endParaRPr>
          </a:p>
        </p:txBody>
      </p:sp>
      <p:pic>
        <p:nvPicPr>
          <p:cNvPr id="5123" name="Picture 3" descr="3gpp">
            <a:extLst>
              <a:ext uri="{FF2B5EF4-FFF2-40B4-BE49-F238E27FC236}">
                <a16:creationId xmlns:a16="http://schemas.microsoft.com/office/drawing/2014/main" id="{162CC45A-65FD-483F-A112-71A2ED1351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388" y="404813"/>
            <a:ext cx="11525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4E99891-2FEB-49E2-94C2-BFBFBA8D5CB8}"/>
              </a:ext>
            </a:extLst>
          </p:cNvPr>
          <p:cNvSpPr>
            <a:spLocks noGrp="1" noChangeArrowheads="1"/>
          </p:cNvSpPr>
          <p:nvPr>
            <p:ph type="title"/>
          </p:nvPr>
        </p:nvSpPr>
        <p:spPr>
          <a:xfrm>
            <a:off x="415925" y="333375"/>
            <a:ext cx="8959850" cy="685800"/>
          </a:xfrm>
        </p:spPr>
        <p:txBody>
          <a:bodyPr/>
          <a:lstStyle/>
          <a:p>
            <a:r>
              <a:rPr lang="en-US" altLang="en-US" sz="4000">
                <a:solidFill>
                  <a:srgbClr val="000099"/>
                </a:solidFill>
              </a:rPr>
              <a:t>Call for IPRs</a:t>
            </a:r>
            <a:r>
              <a:rPr lang="en-US" altLang="en-US">
                <a:solidFill>
                  <a:srgbClr val="000099"/>
                </a:solidFill>
              </a:rPr>
              <a:t> </a:t>
            </a:r>
          </a:p>
        </p:txBody>
      </p:sp>
      <p:sp>
        <p:nvSpPr>
          <p:cNvPr id="7171" name="Rectangle 73">
            <a:extLst>
              <a:ext uri="{FF2B5EF4-FFF2-40B4-BE49-F238E27FC236}">
                <a16:creationId xmlns:a16="http://schemas.microsoft.com/office/drawing/2014/main" id="{141C4D23-6522-41C7-ABF4-85371B3A33D0}"/>
              </a:ext>
            </a:extLst>
          </p:cNvPr>
          <p:cNvSpPr>
            <a:spLocks noChangeArrowheads="1"/>
          </p:cNvSpPr>
          <p:nvPr/>
        </p:nvSpPr>
        <p:spPr bwMode="auto">
          <a:xfrm>
            <a:off x="0" y="1809750"/>
            <a:ext cx="9906000" cy="0"/>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a:p>
        </p:txBody>
      </p:sp>
      <p:sp>
        <p:nvSpPr>
          <p:cNvPr id="8" name="TextBox 7">
            <a:extLst>
              <a:ext uri="{FF2B5EF4-FFF2-40B4-BE49-F238E27FC236}">
                <a16:creationId xmlns:a16="http://schemas.microsoft.com/office/drawing/2014/main" id="{2294BB87-AE80-499B-8D01-9B955E78B4D3}"/>
              </a:ext>
            </a:extLst>
          </p:cNvPr>
          <p:cNvSpPr txBox="1"/>
          <p:nvPr/>
        </p:nvSpPr>
        <p:spPr>
          <a:xfrm>
            <a:off x="849313" y="1241425"/>
            <a:ext cx="8351837" cy="4200525"/>
          </a:xfrm>
          <a:prstGeom prst="rect">
            <a:avLst/>
          </a:prstGeom>
          <a:noFill/>
        </p:spPr>
        <p:txBody>
          <a:bodyPr>
            <a:spAutoFit/>
          </a:bodyPr>
          <a:lstStyle/>
          <a:p>
            <a:pPr>
              <a:defRPr/>
            </a:pPr>
            <a:r>
              <a:rPr lang="en-US" sz="1800" i="1" dirty="0">
                <a:solidFill>
                  <a:srgbClr val="000099"/>
                </a:solidFill>
              </a:rPr>
              <a:t>“I draw your attention to your obligations under the 3GPP Partner Organizations’ IPR policies. Every Individual Member organization is obliged to declare to the Partner Organization or Organizations of which it is a member any IPR owned by the Individual Member or any other organization which is or is likely to become essential to the work of 3GPP.</a:t>
            </a:r>
          </a:p>
          <a:p>
            <a:pPr>
              <a:defRPr/>
            </a:pPr>
            <a:endParaRPr lang="en-US" sz="1800" b="0" dirty="0">
              <a:solidFill>
                <a:srgbClr val="000099"/>
              </a:solidFill>
            </a:endParaRPr>
          </a:p>
          <a:p>
            <a:pPr>
              <a:defRPr/>
            </a:pPr>
            <a:r>
              <a:rPr lang="en-US" sz="1800" i="1" dirty="0">
                <a:solidFill>
                  <a:srgbClr val="000099"/>
                </a:solidFill>
              </a:rPr>
              <a:t>Delegates are asked to take note that they are thereby invited:</a:t>
            </a:r>
            <a:endParaRPr lang="en-US" sz="1800" b="0" dirty="0">
              <a:solidFill>
                <a:srgbClr val="000099"/>
              </a:solidFill>
            </a:endParaRPr>
          </a:p>
          <a:p>
            <a:pPr marL="285750" indent="-285750">
              <a:spcBef>
                <a:spcPts val="600"/>
              </a:spcBef>
              <a:buFont typeface="Arial" panose="020B0604020202020204" pitchFamily="34" charset="0"/>
              <a:buChar char="•"/>
              <a:defRPr/>
            </a:pPr>
            <a:r>
              <a:rPr lang="en-US" sz="1800" i="1" dirty="0">
                <a:solidFill>
                  <a:srgbClr val="000099"/>
                </a:solidFill>
              </a:rPr>
              <a:t>to investigate whether their organization or any other organization owns IPRs which were, or were likely to become Essential in respect of the work of 3GPP.</a:t>
            </a:r>
            <a:endParaRPr lang="en-US" sz="1800" b="0" dirty="0">
              <a:solidFill>
                <a:srgbClr val="000099"/>
              </a:solidFill>
            </a:endParaRPr>
          </a:p>
          <a:p>
            <a:pPr marL="285750" indent="-285750">
              <a:spcBef>
                <a:spcPts val="600"/>
              </a:spcBef>
              <a:buFont typeface="Arial" panose="020B0604020202020204" pitchFamily="34" charset="0"/>
              <a:buChar char="•"/>
              <a:defRPr/>
            </a:pPr>
            <a:r>
              <a:rPr lang="en-US" sz="1800" i="1" dirty="0">
                <a:solidFill>
                  <a:srgbClr val="000099"/>
                </a:solidFill>
              </a:rPr>
              <a:t>to notify their respective Organizational Partners of all potential IPRs, e.g., for ETSI, by means of the IPR Information Statement and the Licensing declaration forms"</a:t>
            </a:r>
            <a:endParaRPr lang="en-US" sz="1800" b="0" dirty="0">
              <a:solidFill>
                <a:srgbClr val="000099"/>
              </a:solidFill>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5343EA3-3C3F-44BF-BC2C-0648EEE43227}"/>
              </a:ext>
            </a:extLst>
          </p:cNvPr>
          <p:cNvSpPr>
            <a:spLocks noGrp="1" noChangeArrowheads="1"/>
          </p:cNvSpPr>
          <p:nvPr>
            <p:ph type="title"/>
          </p:nvPr>
        </p:nvSpPr>
        <p:spPr>
          <a:xfrm>
            <a:off x="457200" y="295275"/>
            <a:ext cx="8959850" cy="685800"/>
          </a:xfrm>
        </p:spPr>
        <p:txBody>
          <a:bodyPr/>
          <a:lstStyle/>
          <a:p>
            <a:r>
              <a:rPr lang="en-GB" altLang="en-US">
                <a:solidFill>
                  <a:srgbClr val="000099"/>
                </a:solidFill>
                <a:latin typeface="Arial" panose="020B0604020202020204" pitchFamily="34" charset="0"/>
                <a:cs typeface="Arial" panose="020B0604020202020204" pitchFamily="34" charset="0"/>
              </a:rPr>
              <a:t>Statement regarding competition law</a:t>
            </a:r>
            <a:endParaRPr lang="en-US" altLang="en-US">
              <a:solidFill>
                <a:srgbClr val="000099"/>
              </a:solidFill>
              <a:latin typeface="Arial" panose="020B0604020202020204" pitchFamily="34" charset="0"/>
              <a:cs typeface="Arial" panose="020B0604020202020204" pitchFamily="34" charset="0"/>
            </a:endParaRPr>
          </a:p>
        </p:txBody>
      </p:sp>
      <p:sp>
        <p:nvSpPr>
          <p:cNvPr id="9219" name="Content Placeholder 2">
            <a:extLst>
              <a:ext uri="{FF2B5EF4-FFF2-40B4-BE49-F238E27FC236}">
                <a16:creationId xmlns:a16="http://schemas.microsoft.com/office/drawing/2014/main" id="{58EDBE05-B8A8-48A9-AF89-B65C486C5FAB}"/>
              </a:ext>
            </a:extLst>
          </p:cNvPr>
          <p:cNvSpPr>
            <a:spLocks noGrp="1" noChangeArrowheads="1"/>
          </p:cNvSpPr>
          <p:nvPr>
            <p:ph idx="1"/>
          </p:nvPr>
        </p:nvSpPr>
        <p:spPr>
          <a:xfrm>
            <a:off x="868363" y="1268413"/>
            <a:ext cx="7900987" cy="3097212"/>
          </a:xfrm>
        </p:spPr>
        <p:txBody>
          <a:bodyPr/>
          <a:lstStyle/>
          <a:p>
            <a:pPr marL="0" indent="0">
              <a:lnSpc>
                <a:spcPct val="100000"/>
              </a:lnSpc>
              <a:spcBef>
                <a:spcPts val="1200"/>
              </a:spcBef>
              <a:buFontTx/>
              <a:buNone/>
            </a:pPr>
            <a:r>
              <a:rPr lang="en-US" altLang="en-US" sz="1800" b="1" i="1" dirty="0">
                <a:solidFill>
                  <a:srgbClr val="000099"/>
                </a:solidFill>
                <a:latin typeface="Arial" panose="020B0604020202020204" pitchFamily="34" charset="0"/>
                <a:cs typeface="Arial" panose="020B0604020202020204" pitchFamily="34" charset="0"/>
              </a:rPr>
              <a:t>“I also draw your attention to the fact that 3GPP activities are subject to all applicable antitrust and competition laws and that compliance with said laws is therefore required of any participant of this WG meeting including the Chairman and Vice Chairmen. In case of question I recommend that you contact your legal counsel.</a:t>
            </a:r>
          </a:p>
          <a:p>
            <a:pPr marL="0" indent="0">
              <a:lnSpc>
                <a:spcPct val="100000"/>
              </a:lnSpc>
              <a:spcBef>
                <a:spcPts val="1200"/>
              </a:spcBef>
              <a:buFontTx/>
              <a:buNone/>
            </a:pPr>
            <a:r>
              <a:rPr lang="en-US" altLang="en-US" sz="1800" b="1" i="1" dirty="0">
                <a:solidFill>
                  <a:srgbClr val="000099"/>
                </a:solidFill>
                <a:latin typeface="Arial" panose="020B0604020202020204" pitchFamily="34" charset="0"/>
                <a:cs typeface="Arial" panose="020B0604020202020204" pitchFamily="34" charset="0"/>
              </a:rPr>
              <a:t>The leadership shall conduct the present meeting with impartiality and in the interests of 3GPP.</a:t>
            </a:r>
          </a:p>
          <a:p>
            <a:pPr marL="0" indent="0">
              <a:lnSpc>
                <a:spcPct val="100000"/>
              </a:lnSpc>
              <a:spcBef>
                <a:spcPts val="1200"/>
              </a:spcBef>
              <a:buFontTx/>
              <a:buNone/>
            </a:pPr>
            <a:r>
              <a:rPr lang="en-US" altLang="en-US" sz="1800" b="1" i="1" dirty="0">
                <a:solidFill>
                  <a:srgbClr val="000099"/>
                </a:solidFill>
                <a:latin typeface="Arial" panose="020B0604020202020204" pitchFamily="34" charset="0"/>
                <a:cs typeface="Arial" panose="020B0604020202020204" pitchFamily="34" charset="0"/>
              </a:rPr>
              <a:t>Furthermore, I would like to remind you that timely submission of work items in advance of WG meetings is important to allow for full and fair consideration of such matters.”</a:t>
            </a:r>
          </a:p>
          <a:p>
            <a:pPr marL="0" indent="0">
              <a:spcBef>
                <a:spcPts val="1200"/>
              </a:spcBef>
              <a:buFontTx/>
              <a:buNone/>
            </a:pPr>
            <a:br>
              <a:rPr lang="en-US" altLang="en-US" sz="1600" dirty="0"/>
            </a:br>
            <a:br>
              <a:rPr lang="en-US" altLang="en-US" sz="1600" dirty="0"/>
            </a:br>
            <a:endParaRPr lang="en-US" altLang="en-US" sz="1600" dirty="0"/>
          </a:p>
          <a:p>
            <a:pPr marL="0" indent="0">
              <a:buFontTx/>
              <a:buNone/>
            </a:pPr>
            <a:endParaRPr lang="en-GB" altLang="en-US" sz="1600" b="1" dirty="0">
              <a:solidFill>
                <a:srgbClr val="000099"/>
              </a:solidFill>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415925" y="333375"/>
            <a:ext cx="8959850" cy="685800"/>
          </a:xfrm>
        </p:spPr>
        <p:txBody>
          <a:bodyPr/>
          <a:lstStyle/>
          <a:p>
            <a:r>
              <a:rPr lang="en-US" altLang="en-US" sz="4000">
                <a:solidFill>
                  <a:srgbClr val="000099"/>
                </a:solidFill>
              </a:rPr>
              <a:t>Issues for immediate attention</a:t>
            </a:r>
            <a:endParaRPr lang="en-US" altLang="en-US">
              <a:solidFill>
                <a:srgbClr val="000099"/>
              </a:solidFill>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0" y="1809750"/>
            <a:ext cx="9906000" cy="0"/>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a:p>
        </p:txBody>
      </p:sp>
      <p:sp>
        <p:nvSpPr>
          <p:cNvPr id="8" name="TextBox 7">
            <a:extLst>
              <a:ext uri="{FF2B5EF4-FFF2-40B4-BE49-F238E27FC236}">
                <a16:creationId xmlns:a16="http://schemas.microsoft.com/office/drawing/2014/main" id="{6D851B02-9BAD-4EF7-924C-A38AED351AE0}"/>
              </a:ext>
            </a:extLst>
          </p:cNvPr>
          <p:cNvSpPr txBox="1"/>
          <p:nvPr/>
        </p:nvSpPr>
        <p:spPr>
          <a:xfrm>
            <a:off x="849313" y="1241425"/>
            <a:ext cx="8351837" cy="2492990"/>
          </a:xfrm>
          <a:prstGeom prst="rect">
            <a:avLst/>
          </a:prstGeom>
          <a:noFill/>
        </p:spPr>
        <p:txBody>
          <a:bodyPr>
            <a:spAutoFit/>
          </a:bodyPr>
          <a:lstStyle/>
          <a:p>
            <a:pPr marL="285750" indent="-285750">
              <a:spcBef>
                <a:spcPts val="600"/>
              </a:spcBef>
              <a:buFontTx/>
              <a:buChar char="-"/>
              <a:defRPr/>
            </a:pPr>
            <a:r>
              <a:rPr lang="en-US" sz="1800" dirty="0">
                <a:solidFill>
                  <a:srgbClr val="000099"/>
                </a:solidFill>
                <a:latin typeface="Arial" charset="0"/>
              </a:rPr>
              <a:t>SWG Ad Hoc </a:t>
            </a:r>
            <a:r>
              <a:rPr lang="en-US" sz="1800" dirty="0" err="1">
                <a:solidFill>
                  <a:srgbClr val="000099"/>
                </a:solidFill>
                <a:latin typeface="Arial" charset="0"/>
              </a:rPr>
              <a:t>Telcos</a:t>
            </a:r>
            <a:r>
              <a:rPr lang="en-US" sz="1800" dirty="0">
                <a:solidFill>
                  <a:srgbClr val="000099"/>
                </a:solidFill>
                <a:latin typeface="Arial" charset="0"/>
              </a:rPr>
              <a:t> </a:t>
            </a:r>
          </a:p>
          <a:p>
            <a:pPr marL="285750" indent="-285750">
              <a:spcBef>
                <a:spcPts val="600"/>
              </a:spcBef>
              <a:buFontTx/>
              <a:buChar char="-"/>
              <a:defRPr/>
            </a:pPr>
            <a:r>
              <a:rPr lang="en-US" sz="1800" dirty="0">
                <a:solidFill>
                  <a:srgbClr val="000099"/>
                </a:solidFill>
                <a:latin typeface="Arial" charset="0"/>
              </a:rPr>
              <a:t>Meeting calendar </a:t>
            </a:r>
          </a:p>
          <a:p>
            <a:pPr marL="285750" indent="-285750">
              <a:spcBef>
                <a:spcPts val="600"/>
              </a:spcBef>
              <a:buFontTx/>
              <a:buChar char="-"/>
              <a:defRPr/>
            </a:pPr>
            <a:r>
              <a:rPr lang="en-US" sz="1800" dirty="0">
                <a:solidFill>
                  <a:srgbClr val="000099"/>
                </a:solidFill>
                <a:latin typeface="Arial" charset="0"/>
              </a:rPr>
              <a:t>IETF dependencies</a:t>
            </a:r>
          </a:p>
          <a:p>
            <a:pPr marL="285750" indent="-285750">
              <a:spcBef>
                <a:spcPts val="600"/>
              </a:spcBef>
              <a:buFontTx/>
              <a:buChar char="-"/>
              <a:defRPr/>
            </a:pPr>
            <a:r>
              <a:rPr lang="en-US" sz="1800" dirty="0">
                <a:solidFill>
                  <a:srgbClr val="000099"/>
                </a:solidFill>
                <a:latin typeface="Arial" charset="0"/>
              </a:rPr>
              <a:t>TS/TR Rapporteurs</a:t>
            </a:r>
          </a:p>
          <a:p>
            <a:pPr marL="742950" lvl="1" indent="-285750">
              <a:spcBef>
                <a:spcPts val="600"/>
              </a:spcBef>
              <a:buFontTx/>
              <a:buChar char="-"/>
              <a:defRPr/>
            </a:pPr>
            <a:r>
              <a:rPr lang="en-US" sz="1800" dirty="0">
                <a:solidFill>
                  <a:srgbClr val="000099"/>
                </a:solidFill>
                <a:latin typeface="Arial" charset="0"/>
                <a:hlinkClick r:id="rId3"/>
              </a:rPr>
              <a:t>http://www.3gpp.org/DynaReport/TSG-WG--S4.htm?Itemid=461</a:t>
            </a:r>
            <a:endParaRPr lang="en-US" sz="1800" dirty="0">
              <a:solidFill>
                <a:srgbClr val="000099"/>
              </a:solidFill>
              <a:latin typeface="Arial" charset="0"/>
            </a:endParaRPr>
          </a:p>
          <a:p>
            <a:pPr marL="285750" indent="-285750">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0889BBB-F01D-491A-85BE-C93AC1FFA5F8}"/>
              </a:ext>
            </a:extLst>
          </p:cNvPr>
          <p:cNvSpPr>
            <a:spLocks noGrp="1" noChangeArrowheads="1"/>
          </p:cNvSpPr>
          <p:nvPr>
            <p:ph type="title"/>
          </p:nvPr>
        </p:nvSpPr>
        <p:spPr>
          <a:xfrm>
            <a:off x="415925" y="333374"/>
            <a:ext cx="8959850" cy="1078068"/>
          </a:xfrm>
        </p:spPr>
        <p:txBody>
          <a:bodyPr/>
          <a:lstStyle/>
          <a:p>
            <a:pPr>
              <a:spcBef>
                <a:spcPts val="600"/>
              </a:spcBef>
              <a:defRPr/>
            </a:pPr>
            <a:r>
              <a:rPr lang="en-US" sz="4000" dirty="0">
                <a:solidFill>
                  <a:srgbClr val="000099"/>
                </a:solidFill>
                <a:latin typeface="Arial" charset="0"/>
              </a:rPr>
              <a:t>SWG Ad Hoc </a:t>
            </a:r>
            <a:r>
              <a:rPr lang="en-US" sz="4000" dirty="0" err="1">
                <a:solidFill>
                  <a:srgbClr val="000099"/>
                </a:solidFill>
                <a:latin typeface="Arial" charset="0"/>
              </a:rPr>
              <a:t>Telcos</a:t>
            </a:r>
            <a:endParaRPr lang="en-US" sz="4000" dirty="0">
              <a:solidFill>
                <a:srgbClr val="000099"/>
              </a:solidFill>
              <a:latin typeface="Arial" charset="0"/>
            </a:endParaRPr>
          </a:p>
        </p:txBody>
      </p:sp>
      <p:sp>
        <p:nvSpPr>
          <p:cNvPr id="12291" name="Rectangle 73">
            <a:extLst>
              <a:ext uri="{FF2B5EF4-FFF2-40B4-BE49-F238E27FC236}">
                <a16:creationId xmlns:a16="http://schemas.microsoft.com/office/drawing/2014/main" id="{7AA573C1-F9EE-435F-80DC-9A2FD3A9EB1E}"/>
              </a:ext>
            </a:extLst>
          </p:cNvPr>
          <p:cNvSpPr>
            <a:spLocks noChangeArrowheads="1"/>
          </p:cNvSpPr>
          <p:nvPr/>
        </p:nvSpPr>
        <p:spPr bwMode="auto">
          <a:xfrm>
            <a:off x="0" y="1809750"/>
            <a:ext cx="9906000" cy="0"/>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4400" b="1">
                <a:solidFill>
                  <a:srgbClr val="063EF2"/>
                </a:solidFill>
                <a:latin typeface="Arial" panose="020B0604020202020204" pitchFamily="34" charset="0"/>
              </a:defRPr>
            </a:lvl1pPr>
            <a:lvl2pPr marL="742950" indent="-285750">
              <a:defRPr sz="4400" b="1">
                <a:solidFill>
                  <a:srgbClr val="063EF2"/>
                </a:solidFill>
                <a:latin typeface="Arial" panose="020B0604020202020204" pitchFamily="34" charset="0"/>
              </a:defRPr>
            </a:lvl2pPr>
            <a:lvl3pPr marL="1143000" indent="-228600">
              <a:defRPr sz="4400" b="1">
                <a:solidFill>
                  <a:srgbClr val="063EF2"/>
                </a:solidFill>
                <a:latin typeface="Arial" panose="020B0604020202020204" pitchFamily="34" charset="0"/>
              </a:defRPr>
            </a:lvl3pPr>
            <a:lvl4pPr marL="1600200" indent="-228600">
              <a:defRPr sz="4400" b="1">
                <a:solidFill>
                  <a:srgbClr val="063EF2"/>
                </a:solidFill>
                <a:latin typeface="Arial" panose="020B0604020202020204" pitchFamily="34" charset="0"/>
              </a:defRPr>
            </a:lvl4pPr>
            <a:lvl5pPr marL="2057400" indent="-228600">
              <a:defRPr sz="4400" b="1">
                <a:solidFill>
                  <a:srgbClr val="063EF2"/>
                </a:solidFill>
                <a:latin typeface="Arial" panose="020B0604020202020204" pitchFamily="34" charset="0"/>
              </a:defRPr>
            </a:lvl5pPr>
            <a:lvl6pPr marL="2514600" indent="-228600" eaLnBrk="0" fontAlgn="base" hangingPunct="0">
              <a:spcBef>
                <a:spcPct val="0"/>
              </a:spcBef>
              <a:spcAft>
                <a:spcPct val="0"/>
              </a:spcAft>
              <a:defRPr sz="4400" b="1">
                <a:solidFill>
                  <a:srgbClr val="063EF2"/>
                </a:solidFill>
                <a:latin typeface="Arial" panose="020B0604020202020204" pitchFamily="34" charset="0"/>
              </a:defRPr>
            </a:lvl6pPr>
            <a:lvl7pPr marL="2971800" indent="-228600" eaLnBrk="0" fontAlgn="base" hangingPunct="0">
              <a:spcBef>
                <a:spcPct val="0"/>
              </a:spcBef>
              <a:spcAft>
                <a:spcPct val="0"/>
              </a:spcAft>
              <a:defRPr sz="4400" b="1">
                <a:solidFill>
                  <a:srgbClr val="063EF2"/>
                </a:solidFill>
                <a:latin typeface="Arial" panose="020B0604020202020204" pitchFamily="34" charset="0"/>
              </a:defRPr>
            </a:lvl7pPr>
            <a:lvl8pPr marL="3429000" indent="-228600" eaLnBrk="0" fontAlgn="base" hangingPunct="0">
              <a:spcBef>
                <a:spcPct val="0"/>
              </a:spcBef>
              <a:spcAft>
                <a:spcPct val="0"/>
              </a:spcAft>
              <a:defRPr sz="4400" b="1">
                <a:solidFill>
                  <a:srgbClr val="063EF2"/>
                </a:solidFill>
                <a:latin typeface="Arial" panose="020B0604020202020204" pitchFamily="34" charset="0"/>
              </a:defRPr>
            </a:lvl8pPr>
            <a:lvl9pPr marL="3886200" indent="-228600" eaLnBrk="0" fontAlgn="base" hangingPunct="0">
              <a:spcBef>
                <a:spcPct val="0"/>
              </a:spcBef>
              <a:spcAft>
                <a:spcPct val="0"/>
              </a:spcAft>
              <a:defRPr sz="4400" b="1">
                <a:solidFill>
                  <a:srgbClr val="063EF2"/>
                </a:solidFill>
                <a:latin typeface="Arial" panose="020B0604020202020204" pitchFamily="34" charset="0"/>
              </a:defRPr>
            </a:lvl9pPr>
          </a:lstStyle>
          <a:p>
            <a:pPr>
              <a:lnSpc>
                <a:spcPct val="90000"/>
              </a:lnSpc>
            </a:pPr>
            <a:endParaRPr lang="en-US" altLang="en-US"/>
          </a:p>
        </p:txBody>
      </p:sp>
      <p:sp>
        <p:nvSpPr>
          <p:cNvPr id="8" name="TextBox 7">
            <a:extLst>
              <a:ext uri="{FF2B5EF4-FFF2-40B4-BE49-F238E27FC236}">
                <a16:creationId xmlns:a16="http://schemas.microsoft.com/office/drawing/2014/main" id="{6D851B02-9BAD-4EF7-924C-A38AED351AE0}"/>
              </a:ext>
            </a:extLst>
          </p:cNvPr>
          <p:cNvSpPr txBox="1"/>
          <p:nvPr/>
        </p:nvSpPr>
        <p:spPr>
          <a:xfrm>
            <a:off x="848544" y="1484784"/>
            <a:ext cx="8351837" cy="723275"/>
          </a:xfrm>
          <a:prstGeom prst="rect">
            <a:avLst/>
          </a:prstGeom>
          <a:noFill/>
        </p:spPr>
        <p:txBody>
          <a:bodyPr>
            <a:spAutoFit/>
          </a:bodyPr>
          <a:lstStyle/>
          <a:p>
            <a:pPr marL="285750" indent="-285750">
              <a:spcBef>
                <a:spcPts val="600"/>
              </a:spcBef>
              <a:buFontTx/>
              <a:buChar char="-"/>
              <a:defRPr/>
            </a:pPr>
            <a:endParaRPr lang="en-US" sz="1800" dirty="0">
              <a:solidFill>
                <a:srgbClr val="000099"/>
              </a:solidFill>
              <a:latin typeface="Arial" charset="0"/>
            </a:endParaRPr>
          </a:p>
          <a:p>
            <a:pPr>
              <a:spcBef>
                <a:spcPts val="600"/>
              </a:spcBef>
              <a:defRPr/>
            </a:pPr>
            <a:endParaRPr lang="en-US" sz="1800" dirty="0">
              <a:solidFill>
                <a:srgbClr val="000099"/>
              </a:solidFill>
              <a:latin typeface="Arial" charset="0"/>
            </a:endParaRPr>
          </a:p>
        </p:txBody>
      </p:sp>
      <p:sp>
        <p:nvSpPr>
          <p:cNvPr id="5" name="TextBox 7">
            <a:extLst>
              <a:ext uri="{FF2B5EF4-FFF2-40B4-BE49-F238E27FC236}">
                <a16:creationId xmlns:a16="http://schemas.microsoft.com/office/drawing/2014/main" id="{C3DF2314-33F5-46E0-B2D1-A19596249F9B}"/>
              </a:ext>
            </a:extLst>
          </p:cNvPr>
          <p:cNvSpPr txBox="1"/>
          <p:nvPr/>
        </p:nvSpPr>
        <p:spPr>
          <a:xfrm>
            <a:off x="848543" y="1556792"/>
            <a:ext cx="8351837" cy="4862870"/>
          </a:xfrm>
          <a:prstGeom prst="rect">
            <a:avLst/>
          </a:prstGeom>
          <a:noFill/>
        </p:spPr>
        <p:txBody>
          <a:bodyPr>
            <a:spAutoFit/>
          </a:bodyPr>
          <a:lstStyle/>
          <a:p>
            <a:pPr marL="285750" indent="-285750">
              <a:spcBef>
                <a:spcPts val="600"/>
              </a:spcBef>
              <a:buFontTx/>
              <a:buChar char="-"/>
              <a:defRPr/>
            </a:pPr>
            <a:r>
              <a:rPr lang="en-US" sz="1800" dirty="0">
                <a:solidFill>
                  <a:srgbClr val="000099"/>
                </a:solidFill>
                <a:latin typeface="Arial" charset="0"/>
              </a:rPr>
              <a:t>Dear all, and WI/SI rapporteurs in particular, when preparing post-SA4#112e WI/SI work plans, please beware of the following guidelines:</a:t>
            </a:r>
          </a:p>
          <a:p>
            <a:pPr marL="285750" indent="-285750">
              <a:spcBef>
                <a:spcPts val="600"/>
              </a:spcBef>
              <a:buFontTx/>
              <a:buChar char="-"/>
              <a:defRPr/>
            </a:pPr>
            <a:r>
              <a:rPr lang="en-US" sz="1800" dirty="0">
                <a:solidFill>
                  <a:srgbClr val="000099"/>
                </a:solidFill>
                <a:latin typeface="Arial" charset="0"/>
              </a:rPr>
              <a:t>1)	Available weeks. According to a decision by 3GPP SA#90-e, the following weeks are available for SA4 </a:t>
            </a:r>
            <a:r>
              <a:rPr lang="en-US" sz="1800" dirty="0" err="1">
                <a:solidFill>
                  <a:srgbClr val="000099"/>
                </a:solidFill>
                <a:latin typeface="Arial" charset="0"/>
              </a:rPr>
              <a:t>telcos</a:t>
            </a:r>
            <a:r>
              <a:rPr lang="en-US" sz="1800" dirty="0">
                <a:solidFill>
                  <a:srgbClr val="000099"/>
                </a:solidFill>
                <a:latin typeface="Arial" charset="0"/>
              </a:rPr>
              <a:t>:</a:t>
            </a:r>
          </a:p>
          <a:p>
            <a:pPr marL="742950" lvl="1" indent="-285750">
              <a:spcBef>
                <a:spcPts val="600"/>
              </a:spcBef>
              <a:buFontTx/>
              <a:buChar char="-"/>
              <a:defRPr/>
            </a:pPr>
            <a:r>
              <a:rPr lang="en-US" sz="1600" dirty="0">
                <a:solidFill>
                  <a:srgbClr val="000099"/>
                </a:solidFill>
                <a:latin typeface="Arial" charset="0"/>
              </a:rPr>
              <a:t>a.		22-26 Feb. 2021</a:t>
            </a:r>
          </a:p>
          <a:p>
            <a:pPr marL="742950" lvl="1" indent="-285750">
              <a:spcBef>
                <a:spcPts val="600"/>
              </a:spcBef>
              <a:buFontTx/>
              <a:buChar char="-"/>
              <a:defRPr/>
            </a:pPr>
            <a:r>
              <a:rPr lang="en-US" sz="1600" dirty="0">
                <a:solidFill>
                  <a:srgbClr val="000099"/>
                </a:solidFill>
                <a:latin typeface="Arial" charset="0"/>
              </a:rPr>
              <a:t>b.	01-05 Mar. 2021</a:t>
            </a:r>
          </a:p>
          <a:p>
            <a:pPr marL="742950" lvl="1" indent="-285750">
              <a:spcBef>
                <a:spcPts val="600"/>
              </a:spcBef>
              <a:buFontTx/>
              <a:buChar char="-"/>
              <a:defRPr/>
            </a:pPr>
            <a:r>
              <a:rPr lang="en-US" sz="1600" dirty="0">
                <a:solidFill>
                  <a:srgbClr val="000099"/>
                </a:solidFill>
                <a:latin typeface="Arial" charset="0"/>
              </a:rPr>
              <a:t>c.		08-12 Mar. 2021</a:t>
            </a:r>
          </a:p>
          <a:p>
            <a:pPr marL="742950" lvl="1" indent="-285750">
              <a:spcBef>
                <a:spcPts val="600"/>
              </a:spcBef>
              <a:buFontTx/>
              <a:buChar char="-"/>
              <a:defRPr/>
            </a:pPr>
            <a:r>
              <a:rPr lang="en-US" sz="1600" dirty="0">
                <a:solidFill>
                  <a:srgbClr val="000099"/>
                </a:solidFill>
                <a:latin typeface="Arial" charset="0"/>
              </a:rPr>
              <a:t>d.	15-19 Mar. 2021</a:t>
            </a:r>
          </a:p>
          <a:p>
            <a:pPr marL="742950" lvl="1" indent="-285750">
              <a:spcBef>
                <a:spcPts val="600"/>
              </a:spcBef>
              <a:buFontTx/>
              <a:buChar char="-"/>
              <a:defRPr/>
            </a:pPr>
            <a:r>
              <a:rPr lang="en-US" sz="1600" dirty="0">
                <a:solidFill>
                  <a:srgbClr val="000099"/>
                </a:solidFill>
                <a:latin typeface="Arial" charset="0"/>
              </a:rPr>
              <a:t>e.		22-26 Mar. 2021</a:t>
            </a:r>
          </a:p>
          <a:p>
            <a:pPr marL="285750" indent="-285750">
              <a:spcBef>
                <a:spcPts val="600"/>
              </a:spcBef>
              <a:buFontTx/>
              <a:buChar char="-"/>
              <a:defRPr/>
            </a:pPr>
            <a:r>
              <a:rPr lang="en-US" sz="1800" dirty="0">
                <a:solidFill>
                  <a:srgbClr val="000099"/>
                </a:solidFill>
                <a:latin typeface="Arial" charset="0"/>
              </a:rPr>
              <a:t>2)	Preferred day of the week per SWG</a:t>
            </a:r>
          </a:p>
          <a:p>
            <a:pPr marL="742950" lvl="1" indent="-285750">
              <a:spcBef>
                <a:spcPts val="600"/>
              </a:spcBef>
              <a:buFontTx/>
              <a:buChar char="-"/>
              <a:defRPr/>
            </a:pPr>
            <a:r>
              <a:rPr lang="en-US" sz="1600" dirty="0">
                <a:solidFill>
                  <a:srgbClr val="000099"/>
                </a:solidFill>
                <a:latin typeface="Arial" charset="0"/>
              </a:rPr>
              <a:t>a.		Monday – SQ or EVS SWG</a:t>
            </a:r>
          </a:p>
          <a:p>
            <a:pPr marL="742950" lvl="1" indent="-285750">
              <a:spcBef>
                <a:spcPts val="600"/>
              </a:spcBef>
              <a:buFontTx/>
              <a:buChar char="-"/>
              <a:defRPr/>
            </a:pPr>
            <a:r>
              <a:rPr lang="en-US" sz="1600" dirty="0">
                <a:solidFill>
                  <a:srgbClr val="000099"/>
                </a:solidFill>
                <a:latin typeface="Arial" charset="0"/>
              </a:rPr>
              <a:t>b.	Tuesday – Video SWG</a:t>
            </a:r>
          </a:p>
          <a:p>
            <a:pPr marL="742950" lvl="1" indent="-285750">
              <a:spcBef>
                <a:spcPts val="600"/>
              </a:spcBef>
              <a:buFontTx/>
              <a:buChar char="-"/>
              <a:defRPr/>
            </a:pPr>
            <a:r>
              <a:rPr lang="en-US" sz="1600" dirty="0">
                <a:solidFill>
                  <a:srgbClr val="000099"/>
                </a:solidFill>
                <a:latin typeface="Arial" charset="0"/>
              </a:rPr>
              <a:t>c.		Wednesday – MTSI SWG</a:t>
            </a:r>
          </a:p>
          <a:p>
            <a:pPr marL="742950" lvl="1" indent="-285750">
              <a:spcBef>
                <a:spcPts val="600"/>
              </a:spcBef>
              <a:buFontTx/>
              <a:buChar char="-"/>
              <a:defRPr/>
            </a:pPr>
            <a:r>
              <a:rPr lang="en-US" sz="1600" dirty="0">
                <a:solidFill>
                  <a:srgbClr val="000099"/>
                </a:solidFill>
                <a:latin typeface="Arial" charset="0"/>
              </a:rPr>
              <a:t>d.	Thursday – MBS SWG</a:t>
            </a:r>
          </a:p>
          <a:p>
            <a:pPr marL="742950" lvl="1" indent="-285750">
              <a:spcBef>
                <a:spcPts val="600"/>
              </a:spcBef>
              <a:buFontTx/>
              <a:buChar char="-"/>
              <a:defRPr/>
            </a:pPr>
            <a:r>
              <a:rPr lang="en-US" sz="1600" dirty="0">
                <a:solidFill>
                  <a:srgbClr val="000099"/>
                </a:solidFill>
                <a:latin typeface="Arial" charset="0"/>
              </a:rPr>
              <a:t>e.		Friday –  SQ or EVS SWG</a:t>
            </a:r>
          </a:p>
        </p:txBody>
      </p:sp>
    </p:spTree>
    <p:extLst>
      <p:ext uri="{BB962C8B-B14F-4D97-AF65-F5344CB8AC3E}">
        <p14:creationId xmlns:p14="http://schemas.microsoft.com/office/powerpoint/2010/main" val="155702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err="1"/>
              <a:t>Calendar</a:t>
            </a:r>
            <a:r>
              <a:rPr lang="fr-FR" altLang="fr-FR" dirty="0"/>
              <a:t> 2021 (as </a:t>
            </a:r>
            <a:r>
              <a:rPr lang="fr-FR" altLang="fr-FR" dirty="0" err="1"/>
              <a:t>agreed</a:t>
            </a:r>
            <a:r>
              <a:rPr lang="fr-FR" altLang="fr-FR" dirty="0"/>
              <a:t> at SA4#111-e)</a:t>
            </a:r>
          </a:p>
        </p:txBody>
      </p:sp>
      <p:sp>
        <p:nvSpPr>
          <p:cNvPr id="2" name="Espace réservé du contenu 1">
            <a:extLst>
              <a:ext uri="{FF2B5EF4-FFF2-40B4-BE49-F238E27FC236}">
                <a16:creationId xmlns:a16="http://schemas.microsoft.com/office/drawing/2014/main" id="{1426274F-17E7-464D-9281-0B39C37569D3}"/>
              </a:ext>
            </a:extLst>
          </p:cNvPr>
          <p:cNvSpPr>
            <a:spLocks noGrp="1"/>
          </p:cNvSpPr>
          <p:nvPr>
            <p:ph sz="half" idx="1"/>
          </p:nvPr>
        </p:nvSpPr>
        <p:spPr>
          <a:xfrm>
            <a:off x="709005" y="4869160"/>
            <a:ext cx="8456240" cy="1311424"/>
          </a:xfrm>
        </p:spPr>
        <p:txBody>
          <a:bodyPr/>
          <a:lstStyle/>
          <a:p>
            <a:r>
              <a:rPr lang="en-US" dirty="0"/>
              <a:t>*Note that the e-meeting may be converted back to Face-to-face meeting if COVID-19 situation allows and a host is identified.</a:t>
            </a:r>
          </a:p>
        </p:txBody>
      </p:sp>
      <p:graphicFrame>
        <p:nvGraphicFramePr>
          <p:cNvPr id="6" name="Table 5">
            <a:extLst>
              <a:ext uri="{FF2B5EF4-FFF2-40B4-BE49-F238E27FC236}">
                <a16:creationId xmlns:a16="http://schemas.microsoft.com/office/drawing/2014/main" id="{D26E52AE-353B-4606-916E-E679BDFFB54C}"/>
              </a:ext>
            </a:extLst>
          </p:cNvPr>
          <p:cNvGraphicFramePr>
            <a:graphicFrameLocks noGrp="1"/>
          </p:cNvGraphicFramePr>
          <p:nvPr>
            <p:extLst>
              <p:ext uri="{D42A27DB-BD31-4B8C-83A1-F6EECF244321}">
                <p14:modId xmlns:p14="http://schemas.microsoft.com/office/powerpoint/2010/main" val="3543527881"/>
              </p:ext>
            </p:extLst>
          </p:nvPr>
        </p:nvGraphicFramePr>
        <p:xfrm>
          <a:off x="1065213" y="1916113"/>
          <a:ext cx="7559675" cy="2222500"/>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2021</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3893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SA4#112-e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2"/>
                          </a:solidFill>
                          <a:effectLst/>
                          <a:latin typeface="+mn-lt"/>
                          <a:ea typeface="+mn-ea"/>
                          <a:cs typeface="+mn-cs"/>
                        </a:rPr>
                        <a:t>1-10 February 2021</a:t>
                      </a:r>
                      <a:endParaRPr lang="en-US" sz="1400" b="0" dirty="0">
                        <a:solidFill>
                          <a:schemeClr val="tx2"/>
                        </a:solidFill>
                        <a:latin typeface="+mn-lt"/>
                      </a:endParaRP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MCC, Electronic meeting*</a:t>
                      </a:r>
                    </a:p>
                  </a:txBody>
                  <a:tcPr marL="91429" marR="91429" marT="45667" marB="45667" anchor="ctr"/>
                </a:tc>
                <a:extLst>
                  <a:ext uri="{0D108BD9-81ED-4DB2-BD59-A6C34878D82A}">
                    <a16:rowId xmlns:a16="http://schemas.microsoft.com/office/drawing/2014/main" val="10001"/>
                  </a:ext>
                </a:extLst>
              </a:tr>
              <a:tr h="35993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SA4#113-e</a:t>
                      </a:r>
                      <a:endParaRPr lang="en-US" sz="1400" b="0" dirty="0">
                        <a:solidFill>
                          <a:schemeClr val="tx1"/>
                        </a:solidFill>
                        <a:latin typeface="+mn-lt"/>
                      </a:endParaRPr>
                    </a:p>
                  </a:txBody>
                  <a:tcPr marL="91429" marR="91429" marT="45667" marB="45667" anchor="ctr"/>
                </a:tc>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2"/>
                          </a:solidFill>
                          <a:effectLst/>
                          <a:latin typeface="+mn-lt"/>
                          <a:ea typeface="+mn-ea"/>
                          <a:cs typeface="+mn-cs"/>
                        </a:rPr>
                        <a:t>6 </a:t>
                      </a:r>
                      <a:r>
                        <a:rPr lang="fr-FR" sz="1400" b="0" kern="1200" dirty="0">
                          <a:solidFill>
                            <a:schemeClr val="tx2"/>
                          </a:solidFill>
                          <a:effectLst/>
                          <a:latin typeface="+mn-lt"/>
                          <a:ea typeface="+mn-ea"/>
                          <a:cs typeface="+mn-cs"/>
                        </a:rPr>
                        <a:t>– </a:t>
                      </a:r>
                      <a:r>
                        <a:rPr lang="en-US" sz="1400" b="0" kern="1200" dirty="0">
                          <a:solidFill>
                            <a:schemeClr val="tx2"/>
                          </a:solidFill>
                          <a:effectLst/>
                          <a:latin typeface="+mn-lt"/>
                          <a:ea typeface="+mn-ea"/>
                          <a:cs typeface="+mn-cs"/>
                        </a:rPr>
                        <a:t>14 April 2021</a:t>
                      </a:r>
                      <a:endParaRPr lang="en-US" sz="1400" b="0" dirty="0">
                        <a:solidFill>
                          <a:schemeClr val="tx2"/>
                        </a:solidFill>
                        <a:latin typeface="+mn-lt"/>
                      </a:endParaRP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MCC, Electronic meeting*</a:t>
                      </a:r>
                    </a:p>
                  </a:txBody>
                  <a:tcPr marL="91429" marR="91429" marT="45667" marB="45667" anchor="ctr"/>
                </a:tc>
                <a:extLst>
                  <a:ext uri="{0D108BD9-81ED-4DB2-BD59-A6C34878D82A}">
                    <a16:rowId xmlns:a16="http://schemas.microsoft.com/office/drawing/2014/main" val="10002"/>
                  </a:ext>
                </a:extLst>
              </a:tr>
              <a:tr h="35993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SA4#114-e</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US" sz="1400" b="0" kern="1200" dirty="0">
                          <a:solidFill>
                            <a:schemeClr val="tx2"/>
                          </a:solidFill>
                          <a:effectLst/>
                          <a:latin typeface="+mn-lt"/>
                          <a:ea typeface="+mn-ea"/>
                          <a:cs typeface="+mn-cs"/>
                        </a:rPr>
                        <a:t>19 </a:t>
                      </a:r>
                      <a:r>
                        <a:rPr lang="fr-FR" sz="1400" b="0" kern="1200" dirty="0">
                          <a:solidFill>
                            <a:schemeClr val="tx2"/>
                          </a:solidFill>
                          <a:effectLst/>
                          <a:latin typeface="+mn-lt"/>
                          <a:ea typeface="+mn-ea"/>
                          <a:cs typeface="+mn-cs"/>
                        </a:rPr>
                        <a:t>– 28 May </a:t>
                      </a:r>
                      <a:r>
                        <a:rPr lang="en-US" sz="1400" b="0" kern="1200" dirty="0">
                          <a:solidFill>
                            <a:schemeClr val="tx2"/>
                          </a:solidFill>
                          <a:effectLst/>
                          <a:latin typeface="+mn-lt"/>
                          <a:ea typeface="+mn-ea"/>
                          <a:cs typeface="+mn-cs"/>
                        </a:rPr>
                        <a:t>2021</a:t>
                      </a:r>
                      <a:endParaRPr lang="en-US" sz="1400" b="0" dirty="0">
                        <a:solidFill>
                          <a:schemeClr val="tx2"/>
                        </a:solidFill>
                        <a:latin typeface="+mn-lt"/>
                      </a:endParaRP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MCC, Electronic meeting*</a:t>
                      </a:r>
                    </a:p>
                  </a:txBody>
                  <a:tcPr marL="91429" marR="91429" marT="45667" marB="45667" anchor="ctr"/>
                </a:tc>
                <a:extLst>
                  <a:ext uri="{0D108BD9-81ED-4DB2-BD59-A6C34878D82A}">
                    <a16:rowId xmlns:a16="http://schemas.microsoft.com/office/drawing/2014/main" val="10003"/>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SA4#115</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GB" sz="1400" b="0" kern="1200" dirty="0">
                          <a:solidFill>
                            <a:schemeClr val="dk1"/>
                          </a:solidFill>
                          <a:effectLst/>
                          <a:latin typeface="+mn-lt"/>
                          <a:ea typeface="+mn-ea"/>
                          <a:cs typeface="+mn-cs"/>
                        </a:rPr>
                        <a:t>23 – 27 August </a:t>
                      </a:r>
                      <a:r>
                        <a:rPr lang="en-US" sz="1400" b="0" kern="1200" dirty="0">
                          <a:solidFill>
                            <a:schemeClr val="dk1"/>
                          </a:solidFill>
                          <a:effectLst/>
                          <a:latin typeface="+mn-lt"/>
                          <a:ea typeface="+mn-ea"/>
                          <a:cs typeface="+mn-cs"/>
                        </a:rPr>
                        <a:t>2021</a:t>
                      </a:r>
                      <a:endParaRPr lang="en-US" sz="1400" b="0" dirty="0">
                        <a:solidFill>
                          <a:schemeClr val="tx1"/>
                        </a:solidFill>
                        <a:latin typeface="+mn-lt"/>
                      </a:endParaRP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Samsung, Venue: TBD</a:t>
                      </a:r>
                      <a:endParaRPr lang="en-US" sz="1400" b="1" dirty="0">
                        <a:solidFill>
                          <a:schemeClr val="tx1"/>
                        </a:solidFill>
                        <a:latin typeface="+mn-lt"/>
                      </a:endParaRPr>
                    </a:p>
                  </a:txBody>
                  <a:tcPr marL="91429" marR="91429" marT="45667" marB="45667" anchor="ctr"/>
                </a:tc>
                <a:extLst>
                  <a:ext uri="{0D108BD9-81ED-4DB2-BD59-A6C34878D82A}">
                    <a16:rowId xmlns:a16="http://schemas.microsoft.com/office/drawing/2014/main" val="10004"/>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SA4#116</a:t>
                      </a:r>
                      <a:endParaRPr lang="en-US" sz="1400" b="0" dirty="0">
                        <a:solidFill>
                          <a:schemeClr val="tx1"/>
                        </a:solidFill>
                        <a:latin typeface="+mn-lt"/>
                      </a:endParaRPr>
                    </a:p>
                  </a:txBody>
                  <a:tcPr marL="91429" marR="91429" marT="45667" marB="45667" anchor="ctr"/>
                </a:tc>
                <a:tc>
                  <a:txBody>
                    <a:bodyPr/>
                    <a:lstStyle/>
                    <a:p>
                      <a:pPr marL="36000" algn="l">
                        <a:lnSpc>
                          <a:spcPct val="90000"/>
                        </a:lnSpc>
                        <a:spcBef>
                          <a:spcPts val="0"/>
                        </a:spcBef>
                      </a:pPr>
                      <a:r>
                        <a:rPr lang="en-GB" sz="1400" b="0" kern="1200" dirty="0">
                          <a:solidFill>
                            <a:schemeClr val="dk1"/>
                          </a:solidFill>
                          <a:effectLst/>
                          <a:latin typeface="+mn-lt"/>
                          <a:ea typeface="+mn-ea"/>
                          <a:cs typeface="+mn-cs"/>
                        </a:rPr>
                        <a:t>15</a:t>
                      </a:r>
                      <a:r>
                        <a:rPr lang="fr-FR" sz="1400" b="0" kern="1200" dirty="0">
                          <a:solidFill>
                            <a:schemeClr val="dk1"/>
                          </a:solidFill>
                          <a:effectLst/>
                          <a:latin typeface="+mn-lt"/>
                          <a:ea typeface="+mn-ea"/>
                          <a:cs typeface="+mn-cs"/>
                        </a:rPr>
                        <a:t> – </a:t>
                      </a:r>
                      <a:r>
                        <a:rPr lang="en-GB" sz="1400" b="0" kern="1200" dirty="0">
                          <a:solidFill>
                            <a:schemeClr val="dk1"/>
                          </a:solidFill>
                          <a:effectLst/>
                          <a:latin typeface="+mn-lt"/>
                          <a:ea typeface="+mn-ea"/>
                          <a:cs typeface="+mn-cs"/>
                        </a:rPr>
                        <a:t>19 November </a:t>
                      </a:r>
                      <a:r>
                        <a:rPr lang="en-US" sz="1400" b="0" kern="1200" dirty="0">
                          <a:solidFill>
                            <a:schemeClr val="dk1"/>
                          </a:solidFill>
                          <a:effectLst/>
                          <a:latin typeface="+mn-lt"/>
                          <a:ea typeface="+mn-ea"/>
                          <a:cs typeface="+mn-cs"/>
                        </a:rPr>
                        <a:t>2021</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EF3, Venue: Marbella, Spain</a:t>
                      </a:r>
                      <a:endParaRPr lang="en-US" sz="1400" b="1" dirty="0">
                        <a:solidFill>
                          <a:schemeClr val="tx1"/>
                        </a:solidFill>
                        <a:latin typeface="+mn-lt"/>
                      </a:endParaRPr>
                    </a:p>
                  </a:txBody>
                  <a:tcPr marL="91429" marR="91429" marT="45667" marB="45667"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A7F1DAFF-44F2-403B-A0C4-480F7D342B38}"/>
              </a:ext>
            </a:extLst>
          </p:cNvPr>
          <p:cNvSpPr>
            <a:spLocks noGrp="1" noChangeArrowheads="1"/>
          </p:cNvSpPr>
          <p:nvPr>
            <p:ph type="title"/>
          </p:nvPr>
        </p:nvSpPr>
        <p:spPr/>
        <p:txBody>
          <a:bodyPr/>
          <a:lstStyle/>
          <a:p>
            <a:r>
              <a:rPr lang="fr-FR" altLang="fr-FR" dirty="0" err="1"/>
              <a:t>Calendar</a:t>
            </a:r>
            <a:r>
              <a:rPr lang="fr-FR" altLang="fr-FR" dirty="0"/>
              <a:t> 2022</a:t>
            </a:r>
          </a:p>
        </p:txBody>
      </p:sp>
      <p:sp>
        <p:nvSpPr>
          <p:cNvPr id="2" name="Espace réservé du contenu 1">
            <a:extLst>
              <a:ext uri="{FF2B5EF4-FFF2-40B4-BE49-F238E27FC236}">
                <a16:creationId xmlns:a16="http://schemas.microsoft.com/office/drawing/2014/main" id="{1426274F-17E7-464D-9281-0B39C37569D3}"/>
              </a:ext>
            </a:extLst>
          </p:cNvPr>
          <p:cNvSpPr>
            <a:spLocks noGrp="1"/>
          </p:cNvSpPr>
          <p:nvPr>
            <p:ph sz="half" idx="1"/>
          </p:nvPr>
        </p:nvSpPr>
        <p:spPr>
          <a:xfrm>
            <a:off x="709005" y="4869160"/>
            <a:ext cx="8456240" cy="1311424"/>
          </a:xfrm>
        </p:spPr>
        <p:txBody>
          <a:bodyPr/>
          <a:lstStyle/>
          <a:p>
            <a:r>
              <a:rPr lang="en-US" dirty="0"/>
              <a:t>2022 meeting planning should start at SA4#112-e</a:t>
            </a:r>
          </a:p>
        </p:txBody>
      </p:sp>
      <p:graphicFrame>
        <p:nvGraphicFramePr>
          <p:cNvPr id="6" name="Table 5">
            <a:extLst>
              <a:ext uri="{FF2B5EF4-FFF2-40B4-BE49-F238E27FC236}">
                <a16:creationId xmlns:a16="http://schemas.microsoft.com/office/drawing/2014/main" id="{D26E52AE-353B-4606-916E-E679BDFFB54C}"/>
              </a:ext>
            </a:extLst>
          </p:cNvPr>
          <p:cNvGraphicFramePr>
            <a:graphicFrameLocks noGrp="1"/>
          </p:cNvGraphicFramePr>
          <p:nvPr>
            <p:extLst>
              <p:ext uri="{D42A27DB-BD31-4B8C-83A1-F6EECF244321}">
                <p14:modId xmlns:p14="http://schemas.microsoft.com/office/powerpoint/2010/main" val="1974342461"/>
              </p:ext>
            </p:extLst>
          </p:nvPr>
        </p:nvGraphicFramePr>
        <p:xfrm>
          <a:off x="1065213" y="1916113"/>
          <a:ext cx="7559675" cy="2222500"/>
        </p:xfrm>
        <a:graphic>
          <a:graphicData uri="http://schemas.openxmlformats.org/drawingml/2006/table">
            <a:tbl>
              <a:tblPr firstRow="1" bandRow="1">
                <a:tableStyleId>{5C22544A-7EE6-4342-B048-85BDC9FD1C3A}</a:tableStyleId>
              </a:tblPr>
              <a:tblGrid>
                <a:gridCol w="1583531">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3023816">
                  <a:extLst>
                    <a:ext uri="{9D8B030D-6E8A-4147-A177-3AD203B41FA5}">
                      <a16:colId xmlns:a16="http://schemas.microsoft.com/office/drawing/2014/main" val="20002"/>
                    </a:ext>
                  </a:extLst>
                </a:gridCol>
              </a:tblGrid>
              <a:tr h="475231">
                <a:tc>
                  <a:txBody>
                    <a:bodyPr/>
                    <a:lstStyle/>
                    <a:p>
                      <a:pPr marL="36000">
                        <a:lnSpc>
                          <a:spcPct val="90000"/>
                        </a:lnSpc>
                      </a:pPr>
                      <a:r>
                        <a:rPr lang="fi-FI" sz="1400" dirty="0"/>
                        <a:t>Meetings in 2022</a:t>
                      </a:r>
                      <a:endParaRPr lang="en-US" sz="1400" dirty="0"/>
                    </a:p>
                  </a:txBody>
                  <a:tcPr marL="91429" marR="91429" marT="45667" marB="45667" anchor="ctr"/>
                </a:tc>
                <a:tc>
                  <a:txBody>
                    <a:bodyPr/>
                    <a:lstStyle/>
                    <a:p>
                      <a:pPr marL="36000">
                        <a:lnSpc>
                          <a:spcPct val="90000"/>
                        </a:lnSpc>
                      </a:pPr>
                      <a:r>
                        <a:rPr lang="fi-FI" sz="1400" dirty="0"/>
                        <a:t>Dates </a:t>
                      </a:r>
                      <a:endParaRPr lang="en-US" sz="1400" dirty="0"/>
                    </a:p>
                  </a:txBody>
                  <a:tcPr marL="91429" marR="91429" marT="45667" marB="45667" anchor="ctr"/>
                </a:tc>
                <a:tc>
                  <a:txBody>
                    <a:bodyPr/>
                    <a:lstStyle/>
                    <a:p>
                      <a:pPr marL="36000">
                        <a:lnSpc>
                          <a:spcPct val="90000"/>
                        </a:lnSpc>
                      </a:pPr>
                      <a:r>
                        <a:rPr lang="fi-FI" sz="1400" dirty="0"/>
                        <a:t>Venue and Host</a:t>
                      </a:r>
                      <a:endParaRPr lang="en-US" sz="1400" dirty="0"/>
                    </a:p>
                  </a:txBody>
                  <a:tcPr marL="91429" marR="91429" marT="45667" marB="45667" anchor="ctr"/>
                </a:tc>
                <a:extLst>
                  <a:ext uri="{0D108BD9-81ED-4DB2-BD59-A6C34878D82A}">
                    <a16:rowId xmlns:a16="http://schemas.microsoft.com/office/drawing/2014/main" val="10000"/>
                  </a:ext>
                </a:extLst>
              </a:tr>
              <a:tr h="3893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SA4#117</a:t>
                      </a:r>
                      <a:endParaRPr lang="en-US" sz="1400" b="0" dirty="0">
                        <a:solidFill>
                          <a:srgbClr val="FF0000"/>
                        </a:solidFill>
                        <a:latin typeface="+mn-lt"/>
                      </a:endParaRPr>
                    </a:p>
                  </a:txBody>
                  <a:tcPr marL="91429" marR="91429" marT="45667" marB="45667" anchor="ctr"/>
                </a:tc>
                <a:tc>
                  <a:txBody>
                    <a:bodyPr/>
                    <a:lstStyle/>
                    <a:p>
                      <a:pPr marL="36000" algn="l">
                        <a:lnSpc>
                          <a:spcPct val="90000"/>
                        </a:lnSpc>
                        <a:spcBef>
                          <a:spcPts val="0"/>
                        </a:spcBef>
                      </a:pPr>
                      <a:r>
                        <a:rPr lang="en-US" sz="1400" b="0" dirty="0">
                          <a:solidFill>
                            <a:schemeClr val="tx1"/>
                          </a:solidFill>
                          <a:latin typeface="+mn-lt"/>
                        </a:rPr>
                        <a:t>XX-YY February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TBD</a:t>
                      </a:r>
                      <a:endParaRPr lang="en-US" sz="1400" b="0" dirty="0">
                        <a:solidFill>
                          <a:srgbClr val="FF0000"/>
                        </a:solidFill>
                        <a:latin typeface="+mn-lt"/>
                      </a:endParaRPr>
                    </a:p>
                  </a:txBody>
                  <a:tcPr marL="91429" marR="91429" marT="45667" marB="45667" anchor="ctr"/>
                </a:tc>
                <a:extLst>
                  <a:ext uri="{0D108BD9-81ED-4DB2-BD59-A6C34878D82A}">
                    <a16:rowId xmlns:a16="http://schemas.microsoft.com/office/drawing/2014/main" val="10001"/>
                  </a:ext>
                </a:extLst>
              </a:tr>
              <a:tr h="35993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SA4#118</a:t>
                      </a:r>
                      <a:endParaRPr lang="en-US" sz="1400" b="0" dirty="0">
                        <a:solidFill>
                          <a:srgbClr val="FF0000"/>
                        </a:solidFill>
                        <a:latin typeface="+mn-lt"/>
                      </a:endParaRPr>
                    </a:p>
                  </a:txBody>
                  <a:tcPr marL="91429" marR="91429" marT="45667" marB="45667" anchor="ctr"/>
                </a:tc>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n-lt"/>
                        </a:rPr>
                        <a:t>XX-YY April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TBD</a:t>
                      </a:r>
                      <a:endParaRPr lang="en-US" sz="1400" b="0" dirty="0">
                        <a:solidFill>
                          <a:srgbClr val="FF0000"/>
                        </a:solidFill>
                        <a:latin typeface="+mn-lt"/>
                      </a:endParaRPr>
                    </a:p>
                  </a:txBody>
                  <a:tcPr marL="91429" marR="91429" marT="45667" marB="45667" anchor="ctr"/>
                </a:tc>
                <a:extLst>
                  <a:ext uri="{0D108BD9-81ED-4DB2-BD59-A6C34878D82A}">
                    <a16:rowId xmlns:a16="http://schemas.microsoft.com/office/drawing/2014/main" val="10002"/>
                  </a:ext>
                </a:extLst>
              </a:tr>
              <a:tr h="359935">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SA4#119</a:t>
                      </a:r>
                      <a:endParaRPr lang="en-US" sz="1400" b="0" dirty="0">
                        <a:solidFill>
                          <a:srgbClr val="FF0000"/>
                        </a:solidFill>
                        <a:latin typeface="+mn-lt"/>
                      </a:endParaRPr>
                    </a:p>
                  </a:txBody>
                  <a:tcPr marL="91429" marR="91429" marT="45667" marB="45667" anchor="ctr"/>
                </a:tc>
                <a:tc>
                  <a:txBody>
                    <a:bodyPr/>
                    <a:lstStyle/>
                    <a:p>
                      <a:pPr marL="36000" marR="0" lvl="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XX-YY May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TBD</a:t>
                      </a:r>
                      <a:endParaRPr lang="en-US" sz="1400" b="0" dirty="0">
                        <a:solidFill>
                          <a:srgbClr val="FF0000"/>
                        </a:solidFill>
                        <a:latin typeface="+mn-lt"/>
                      </a:endParaRPr>
                    </a:p>
                  </a:txBody>
                  <a:tcPr marL="91429" marR="91429" marT="45667" marB="45667" anchor="ctr"/>
                </a:tc>
                <a:extLst>
                  <a:ext uri="{0D108BD9-81ED-4DB2-BD59-A6C34878D82A}">
                    <a16:rowId xmlns:a16="http://schemas.microsoft.com/office/drawing/2014/main" val="10003"/>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SA4#120</a:t>
                      </a:r>
                      <a:endParaRPr lang="en-US" sz="1400" b="0" dirty="0">
                        <a:solidFill>
                          <a:schemeClr val="tx1"/>
                        </a:solidFill>
                        <a:latin typeface="+mn-lt"/>
                      </a:endParaRPr>
                    </a:p>
                  </a:txBody>
                  <a:tcPr marL="91429" marR="91429" marT="45667" marB="45667" anchor="ctr"/>
                </a:tc>
                <a:tc>
                  <a:txBody>
                    <a:bodyPr/>
                    <a:lstStyle/>
                    <a:p>
                      <a:pPr marL="36000" marR="0" lvl="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XX-YY August 2022</a:t>
                      </a: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TBD</a:t>
                      </a:r>
                      <a:endParaRPr lang="en-US" sz="1400" b="0" dirty="0">
                        <a:solidFill>
                          <a:srgbClr val="FF0000"/>
                        </a:solidFill>
                        <a:latin typeface="+mn-lt"/>
                      </a:endParaRPr>
                    </a:p>
                  </a:txBody>
                  <a:tcPr marL="91429" marR="91429" marT="45667" marB="45667" anchor="ctr"/>
                </a:tc>
                <a:extLst>
                  <a:ext uri="{0D108BD9-81ED-4DB2-BD59-A6C34878D82A}">
                    <a16:rowId xmlns:a16="http://schemas.microsoft.com/office/drawing/2014/main" val="10004"/>
                  </a:ext>
                </a:extLst>
              </a:tr>
              <a:tr h="319033">
                <a:tc>
                  <a:txBody>
                    <a:bodyPr/>
                    <a:lstStyle/>
                    <a:p>
                      <a:pPr marL="36000" marR="0" indent="0" algn="l" defTabSz="914400" rtl="0" eaLnBrk="1" fontAlgn="auto" latinLnBrk="0" hangingPunct="1">
                        <a:lnSpc>
                          <a:spcPct val="90000"/>
                        </a:lnSpc>
                        <a:spcBef>
                          <a:spcPts val="0"/>
                        </a:spcBef>
                        <a:spcAft>
                          <a:spcPts val="0"/>
                        </a:spcAft>
                        <a:buClrTx/>
                        <a:buSzTx/>
                        <a:buFontTx/>
                        <a:buNone/>
                        <a:tabLst/>
                        <a:defRPr/>
                      </a:pPr>
                      <a:r>
                        <a:rPr lang="fi-FI" sz="1400" b="0" dirty="0">
                          <a:solidFill>
                            <a:schemeClr val="tx1"/>
                          </a:solidFill>
                          <a:latin typeface="+mn-lt"/>
                        </a:rPr>
                        <a:t>SA4#121</a:t>
                      </a:r>
                      <a:endParaRPr lang="en-US" sz="1400" b="0" dirty="0">
                        <a:solidFill>
                          <a:schemeClr val="tx1"/>
                        </a:solidFill>
                        <a:latin typeface="+mn-lt"/>
                      </a:endParaRPr>
                    </a:p>
                  </a:txBody>
                  <a:tcPr marL="91429" marR="91429" marT="45667" marB="45667" anchor="ctr"/>
                </a:tc>
                <a:tc>
                  <a:txBody>
                    <a:bodyPr/>
                    <a:lstStyle/>
                    <a:p>
                      <a:pPr marL="36000" marR="0" lvl="0"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XX-YY November 2022</a:t>
                      </a:r>
                      <a:endParaRPr lang="en-US" sz="1400" b="0" kern="1200" dirty="0">
                        <a:solidFill>
                          <a:schemeClr val="dk1"/>
                        </a:solidFill>
                        <a:effectLst/>
                        <a:latin typeface="+mn-lt"/>
                        <a:ea typeface="+mn-ea"/>
                        <a:cs typeface="+mn-cs"/>
                      </a:endParaRPr>
                    </a:p>
                  </a:txBody>
                  <a:tcPr marL="91429" marR="91429" marT="45667" marB="45667" anchor="ctr"/>
                </a:tc>
                <a:tc>
                  <a:txBody>
                    <a:bodyPr/>
                    <a:lstStyle/>
                    <a:p>
                      <a:pPr marL="36000" marR="0" lvl="1" indent="0" algn="l" defTabSz="914400" rtl="0" eaLnBrk="1" fontAlgn="auto" latinLnBrk="0" hangingPunct="1">
                        <a:lnSpc>
                          <a:spcPct val="90000"/>
                        </a:lnSpc>
                        <a:spcBef>
                          <a:spcPts val="0"/>
                        </a:spcBef>
                        <a:spcAft>
                          <a:spcPts val="0"/>
                        </a:spcAft>
                        <a:buClrTx/>
                        <a:buSzTx/>
                        <a:buFontTx/>
                        <a:buNone/>
                        <a:tabLst/>
                        <a:defRPr/>
                      </a:pPr>
                      <a:r>
                        <a:rPr lang="en-US" sz="1400" b="0" dirty="0">
                          <a:solidFill>
                            <a:schemeClr val="tx1"/>
                          </a:solidFill>
                          <a:latin typeface="+mn-lt"/>
                        </a:rPr>
                        <a:t>Host: TBD, Venue: TBD</a:t>
                      </a:r>
                      <a:endParaRPr lang="en-US" sz="1400" b="0" dirty="0">
                        <a:solidFill>
                          <a:srgbClr val="FF0000"/>
                        </a:solidFill>
                        <a:latin typeface="+mn-lt"/>
                      </a:endParaRPr>
                    </a:p>
                  </a:txBody>
                  <a:tcPr marL="91429" marR="91429" marT="45667" marB="45667"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91717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0F8D346-D16A-48D3-B80A-3EC79B3161B1}"/>
              </a:ext>
            </a:extLst>
          </p:cNvPr>
          <p:cNvSpPr txBox="1">
            <a:spLocks/>
          </p:cNvSpPr>
          <p:nvPr/>
        </p:nvSpPr>
        <p:spPr bwMode="auto">
          <a:xfrm>
            <a:off x="431800" y="398463"/>
            <a:ext cx="8440738"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2pPr>
            <a:lvl3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3pPr>
            <a:lvl4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4pPr>
            <a:lvl5pPr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5pPr>
            <a:lvl6pPr marL="4572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6pPr>
            <a:lvl7pPr marL="9144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7pPr>
            <a:lvl8pPr marL="13716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8pPr>
            <a:lvl9pPr marL="1828800" algn="ctr" defTabSz="762000" rtl="0" eaLnBrk="0" fontAlgn="base" hangingPunct="0">
              <a:lnSpc>
                <a:spcPct val="90000"/>
              </a:lnSpc>
              <a:spcBef>
                <a:spcPct val="0"/>
              </a:spcBef>
              <a:spcAft>
                <a:spcPct val="0"/>
              </a:spcAft>
              <a:defRPr sz="3600" b="1">
                <a:solidFill>
                  <a:schemeClr val="tx1"/>
                </a:solidFill>
                <a:latin typeface="Rotis Sans Serif for Nokia" pitchFamily="34" charset="0"/>
              </a:defRPr>
            </a:lvl9pPr>
          </a:lstStyle>
          <a:p>
            <a:pPr>
              <a:defRPr/>
            </a:pPr>
            <a:r>
              <a:rPr lang="fi-FI" altLang="en-US" kern="0" dirty="0"/>
              <a:t>Dependencies on IETF drafts in SA4</a:t>
            </a:r>
            <a:endParaRPr lang="en-US" altLang="en-US" kern="0" dirty="0"/>
          </a:p>
        </p:txBody>
      </p:sp>
      <p:sp>
        <p:nvSpPr>
          <p:cNvPr id="5" name="Content Placeholder 2">
            <a:extLst>
              <a:ext uri="{FF2B5EF4-FFF2-40B4-BE49-F238E27FC236}">
                <a16:creationId xmlns:a16="http://schemas.microsoft.com/office/drawing/2014/main" id="{F8C07C48-0821-441D-B9CA-5F1E9E16F1AF}"/>
              </a:ext>
            </a:extLst>
          </p:cNvPr>
          <p:cNvSpPr txBox="1">
            <a:spLocks/>
          </p:cNvSpPr>
          <p:nvPr/>
        </p:nvSpPr>
        <p:spPr bwMode="auto">
          <a:xfrm>
            <a:off x="503238" y="1222375"/>
            <a:ext cx="8585200" cy="413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mn-lt"/>
              </a:defRPr>
            </a:lvl4pPr>
            <a:lvl5pPr marL="2286000" indent="-280988" algn="l" defTabSz="762000" rtl="0" eaLnBrk="0" fontAlgn="base" hangingPunct="0">
              <a:spcBef>
                <a:spcPct val="20000"/>
              </a:spcBef>
              <a:spcAft>
                <a:spcPct val="0"/>
              </a:spcAft>
              <a:buChar char="»"/>
              <a:defRPr sz="2000">
                <a:solidFill>
                  <a:schemeClr val="tx1"/>
                </a:solidFill>
                <a:latin typeface="+mn-lt"/>
              </a:defRPr>
            </a:lvl5pPr>
            <a:lvl6pPr marL="2743200" indent="-280988" algn="l" defTabSz="762000" rtl="0" eaLnBrk="0" fontAlgn="base" hangingPunct="0">
              <a:spcBef>
                <a:spcPct val="20000"/>
              </a:spcBef>
              <a:spcAft>
                <a:spcPct val="0"/>
              </a:spcAft>
              <a:buChar char="»"/>
              <a:defRPr sz="2000">
                <a:solidFill>
                  <a:schemeClr val="tx1"/>
                </a:solidFill>
                <a:latin typeface="+mn-lt"/>
              </a:defRPr>
            </a:lvl6pPr>
            <a:lvl7pPr marL="3200400" indent="-280988" algn="l" defTabSz="762000" rtl="0" eaLnBrk="0" fontAlgn="base" hangingPunct="0">
              <a:spcBef>
                <a:spcPct val="20000"/>
              </a:spcBef>
              <a:spcAft>
                <a:spcPct val="0"/>
              </a:spcAft>
              <a:buChar char="»"/>
              <a:defRPr sz="2000">
                <a:solidFill>
                  <a:schemeClr val="tx1"/>
                </a:solidFill>
                <a:latin typeface="+mn-lt"/>
              </a:defRPr>
            </a:lvl7pPr>
            <a:lvl8pPr marL="3657600" indent="-280988" algn="l" defTabSz="762000" rtl="0" eaLnBrk="0" fontAlgn="base" hangingPunct="0">
              <a:spcBef>
                <a:spcPct val="20000"/>
              </a:spcBef>
              <a:spcAft>
                <a:spcPct val="0"/>
              </a:spcAft>
              <a:buChar char="»"/>
              <a:defRPr sz="2000">
                <a:solidFill>
                  <a:schemeClr val="tx1"/>
                </a:solidFill>
                <a:latin typeface="+mn-lt"/>
              </a:defRPr>
            </a:lvl8pPr>
            <a:lvl9pPr marL="4114800" indent="-280988" algn="l" defTabSz="762000" rtl="0" eaLnBrk="0" fontAlgn="base" hangingPunct="0">
              <a:spcBef>
                <a:spcPct val="20000"/>
              </a:spcBef>
              <a:spcAft>
                <a:spcPct val="0"/>
              </a:spcAft>
              <a:buChar char="»"/>
              <a:defRPr sz="2000">
                <a:solidFill>
                  <a:schemeClr val="tx1"/>
                </a:solidFill>
                <a:latin typeface="+mn-lt"/>
              </a:defRPr>
            </a:lvl9pPr>
          </a:lstStyle>
          <a:p>
            <a:pPr>
              <a:lnSpc>
                <a:spcPct val="85000"/>
              </a:lnSpc>
              <a:spcBef>
                <a:spcPts val="1200"/>
              </a:spcBef>
              <a:defRPr/>
            </a:pPr>
            <a:r>
              <a:rPr lang="en-GB" altLang="en-US" sz="1600" b="0" kern="0" dirty="0"/>
              <a:t>No new dependency introduced </a:t>
            </a:r>
          </a:p>
          <a:p>
            <a:pPr>
              <a:lnSpc>
                <a:spcPct val="85000"/>
              </a:lnSpc>
              <a:spcBef>
                <a:spcPts val="1200"/>
              </a:spcBef>
              <a:defRPr/>
            </a:pPr>
            <a:r>
              <a:rPr lang="fi-FI" altLang="en-US" sz="1600" b="0" kern="0" dirty="0">
                <a:solidFill>
                  <a:schemeClr val="accent2"/>
                </a:solidFill>
                <a:cs typeface="Arial" panose="020B0604020202020204" pitchFamily="34" charset="0"/>
              </a:rPr>
              <a:t>No new dependency removed</a:t>
            </a:r>
          </a:p>
          <a:p>
            <a:pPr>
              <a:lnSpc>
                <a:spcPct val="85000"/>
              </a:lnSpc>
              <a:spcBef>
                <a:spcPts val="1200"/>
              </a:spcBef>
              <a:defRPr/>
            </a:pPr>
            <a:r>
              <a:rPr lang="en-GB" altLang="en-US" sz="1600" b="0" kern="0" dirty="0"/>
              <a:t>IETF dependencies in SA4: new ones with </a:t>
            </a:r>
            <a:r>
              <a:rPr lang="en-GB" altLang="en-US" sz="1600" b="0" kern="0" dirty="0">
                <a:solidFill>
                  <a:srgbClr val="FF0000"/>
                </a:solidFill>
              </a:rPr>
              <a:t>red colour</a:t>
            </a:r>
            <a:r>
              <a:rPr lang="en-GB" altLang="en-US" sz="1600" b="0" kern="0" dirty="0"/>
              <a:t>, those removed with </a:t>
            </a:r>
            <a:r>
              <a:rPr lang="en-GB" altLang="en-US" sz="1600" b="0" kern="0" dirty="0">
                <a:solidFill>
                  <a:srgbClr val="006600"/>
                </a:solidFill>
              </a:rPr>
              <a:t>green colour</a:t>
            </a:r>
            <a:r>
              <a:rPr lang="en-GB" altLang="en-US" sz="1600" b="0" kern="0" dirty="0"/>
              <a:t>, and other updates by </a:t>
            </a:r>
            <a:r>
              <a:rPr lang="en-GB" altLang="en-US" sz="1600" b="0" kern="0" dirty="0">
                <a:solidFill>
                  <a:srgbClr val="0000FF"/>
                </a:solidFill>
              </a:rPr>
              <a:t>blue colour</a:t>
            </a:r>
            <a:r>
              <a:rPr lang="en-GB" altLang="en-US" sz="1600" b="0" kern="0" dirty="0"/>
              <a:t>:</a:t>
            </a:r>
          </a:p>
          <a:p>
            <a:pPr marL="0" indent="0">
              <a:spcBef>
                <a:spcPts val="600"/>
              </a:spcBef>
              <a:buFontTx/>
              <a:buNone/>
              <a:defRPr/>
            </a:pPr>
            <a:endParaRPr lang="en-GB" altLang="en-US" sz="1800" b="0" kern="0" dirty="0"/>
          </a:p>
        </p:txBody>
      </p:sp>
      <p:graphicFrame>
        <p:nvGraphicFramePr>
          <p:cNvPr id="6" name="Table 5">
            <a:extLst>
              <a:ext uri="{FF2B5EF4-FFF2-40B4-BE49-F238E27FC236}">
                <a16:creationId xmlns:a16="http://schemas.microsoft.com/office/drawing/2014/main" id="{34B21DB4-A4F4-46AF-B790-F92C631E43EE}"/>
              </a:ext>
            </a:extLst>
          </p:cNvPr>
          <p:cNvGraphicFramePr>
            <a:graphicFrameLocks noGrp="1"/>
          </p:cNvGraphicFramePr>
          <p:nvPr>
            <p:extLst>
              <p:ext uri="{D42A27DB-BD31-4B8C-83A1-F6EECF244321}">
                <p14:modId xmlns:p14="http://schemas.microsoft.com/office/powerpoint/2010/main" val="2417492270"/>
              </p:ext>
            </p:extLst>
          </p:nvPr>
        </p:nvGraphicFramePr>
        <p:xfrm>
          <a:off x="590550" y="2928938"/>
          <a:ext cx="8281987" cy="3008314"/>
        </p:xfrm>
        <a:graphic>
          <a:graphicData uri="http://schemas.openxmlformats.org/drawingml/2006/table">
            <a:tbl>
              <a:tblPr/>
              <a:tblGrid>
                <a:gridCol w="1878934">
                  <a:extLst>
                    <a:ext uri="{9D8B030D-6E8A-4147-A177-3AD203B41FA5}">
                      <a16:colId xmlns:a16="http://schemas.microsoft.com/office/drawing/2014/main" val="20000"/>
                    </a:ext>
                  </a:extLst>
                </a:gridCol>
                <a:gridCol w="536027">
                  <a:extLst>
                    <a:ext uri="{9D8B030D-6E8A-4147-A177-3AD203B41FA5}">
                      <a16:colId xmlns:a16="http://schemas.microsoft.com/office/drawing/2014/main" val="20001"/>
                    </a:ext>
                  </a:extLst>
                </a:gridCol>
                <a:gridCol w="818001">
                  <a:extLst>
                    <a:ext uri="{9D8B030D-6E8A-4147-A177-3AD203B41FA5}">
                      <a16:colId xmlns:a16="http://schemas.microsoft.com/office/drawing/2014/main" val="20002"/>
                    </a:ext>
                  </a:extLst>
                </a:gridCol>
                <a:gridCol w="2452168">
                  <a:extLst>
                    <a:ext uri="{9D8B030D-6E8A-4147-A177-3AD203B41FA5}">
                      <a16:colId xmlns:a16="http://schemas.microsoft.com/office/drawing/2014/main" val="20003"/>
                    </a:ext>
                  </a:extLst>
                </a:gridCol>
                <a:gridCol w="1277486">
                  <a:extLst>
                    <a:ext uri="{9D8B030D-6E8A-4147-A177-3AD203B41FA5}">
                      <a16:colId xmlns:a16="http://schemas.microsoft.com/office/drawing/2014/main" val="20004"/>
                    </a:ext>
                  </a:extLst>
                </a:gridCol>
                <a:gridCol w="1319371">
                  <a:extLst>
                    <a:ext uri="{9D8B030D-6E8A-4147-A177-3AD203B41FA5}">
                      <a16:colId xmlns:a16="http://schemas.microsoft.com/office/drawing/2014/main" val="20005"/>
                    </a:ext>
                  </a:extLst>
                </a:gridCol>
              </a:tblGrid>
              <a:tr h="382891">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IETF draft name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3GPP spec. number</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CR# which introduced the dependency</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Responsible person (in SA4)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Feature (Release)</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1" i="0" u="none" strike="noStrike" cap="none" normalizeH="0" baseline="0" dirty="0">
                          <a:ln>
                            <a:noFill/>
                          </a:ln>
                          <a:solidFill>
                            <a:srgbClr val="FFFFFF"/>
                          </a:solidFill>
                          <a:effectLst/>
                          <a:latin typeface="Arial" panose="020B0604020202020204" pitchFamily="34" charset="0"/>
                          <a:cs typeface="Arial" panose="020B0604020202020204" pitchFamily="34" charset="0"/>
                        </a:rPr>
                        <a:t>Comments</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GB"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draft-ietf-clue-framework </a:t>
                      </a:r>
                      <a:endPar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26.223 </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Ozgur Oyman (ozgur.oyman@intel.com), Intel</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IMS_TELEP_S4 (Rel-13)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GB"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draft-ietf-clue-datachannel</a:t>
                      </a:r>
                      <a:endPar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26.223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Ozgur Oyman (ozgur.oyman@intel.com), Intel</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IMS_TELEP_S4 (Rel-13)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GB"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draft-ietf-clue-signalling</a:t>
                      </a:r>
                      <a:endPar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26.223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Ozgur Oyman (ozgur.oyman@intel.com), Intel</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IMS_TELEP_S4 (Rel-13)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GB"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draft-ietf-clue-data-model-schema</a:t>
                      </a:r>
                      <a:endPar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26.223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Ozgur Oyman (ozgur.oyman@intel.com), Intel</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IMS_TELEP_S4 (Rel-13)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28806" marB="2880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GB"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draft-ietf-clue-protocol</a:t>
                      </a:r>
                      <a:endPar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26.223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Ozgur Oyman (ozgur.oyman@intel.com), Intel</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IMS_TELEP_S4 (Rel-13)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7"/>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GB"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draft-ietf-clue-rtp-mapping </a:t>
                      </a:r>
                      <a:endPar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26.223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Ozgur Oyman (ozgur.oyman@intel.com), Intel</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IMS_TELEP_S4 (Rel-13)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8"/>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GB"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draft-ietf-mmusic-sctp-sdp</a:t>
                      </a:r>
                      <a:endPar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26.223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Ozgur Oyman (ozgur.oyman@intel.com), Intel</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IMS_TELEP_S4 (Rel-13)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9"/>
                  </a:ext>
                </a:extLst>
              </a:tr>
              <a:tr h="175602">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draft-ietf-mmusic-data-channel-sdpneg </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26.223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Ozgur Oyman (ozgur.oyman@intel.com), Intel</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IMS_TELEP_S4 (Rel-13)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0"/>
                  </a:ext>
                </a:extLst>
              </a:tr>
              <a:tr h="175602">
                <a:tc rowSpan="2">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draft-ietf-mmusic-sdp-simulcast </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26.223</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fi-FI"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endPar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rowSpan="2">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Bo Burman</a:t>
                      </a:r>
                    </a:p>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(bo.burman@ericsson.com), Ericsson LM</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marL="34925">
                        <a:spcBef>
                          <a:spcPct val="20000"/>
                        </a:spcBef>
                        <a:defRPr sz="24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defRPr sz="20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sz="14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sz="1400">
                          <a:solidFill>
                            <a:schemeClr val="tx1"/>
                          </a:solidFill>
                          <a:latin typeface="Calibri" panose="020F0502020204030204" pitchFamily="34" charset="0"/>
                        </a:defRPr>
                      </a:lvl9p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IMS_TELEP_S4 (Rel-13) </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rowSpan="2">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2"/>
                  </a:ext>
                </a:extLst>
              </a:tr>
              <a:tr h="207267">
                <a:tc vMerge="1">
                  <a:txBody>
                    <a:bodyPr/>
                    <a:lstStyle/>
                    <a:p>
                      <a:endParaRPr lang="en-GB"/>
                    </a:p>
                  </a:txBody>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26.114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0385R1</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vMerge="1">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5999" marR="35999" marT="35974" marB="35974"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lang="en-GB" altLang="en-US" sz="800" dirty="0">
                          <a:solidFill>
                            <a:schemeClr val="tx1"/>
                          </a:solidFill>
                          <a:latin typeface="Arial" panose="020B0604020202020204" pitchFamily="34" charset="0"/>
                          <a:cs typeface="Arial" panose="020B0604020202020204" pitchFamily="34" charset="0"/>
                        </a:rPr>
                        <a:t>MMCMH_Enh (Rel-14)</a:t>
                      </a:r>
                      <a:endPar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vMerge="1">
                  <a:txBody>
                    <a:bodyPr/>
                    <a:lstStyle/>
                    <a:p>
                      <a:endParaRPr lang="en-GB"/>
                    </a:p>
                  </a:txBody>
                  <a:tcPr/>
                </a:tc>
                <a:extLst>
                  <a:ext uri="{0D108BD9-81ED-4DB2-BD59-A6C34878D82A}">
                    <a16:rowId xmlns:a16="http://schemas.microsoft.com/office/drawing/2014/main" val="10013"/>
                  </a:ext>
                </a:extLst>
              </a:tr>
              <a:tr h="279246">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lang="en-US" sz="800" dirty="0">
                          <a:solidFill>
                            <a:schemeClr val="tx1"/>
                          </a:solidFill>
                          <a:latin typeface="Arial" panose="020B0604020202020204" pitchFamily="34" charset="0"/>
                          <a:cs typeface="Arial" panose="020B0604020202020204" pitchFamily="34" charset="0"/>
                        </a:rPr>
                        <a:t>draft-ietf-mmusic-rid</a:t>
                      </a:r>
                      <a:endPar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26.114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0385R1</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Bo Burman</a:t>
                      </a:r>
                    </a:p>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(bo.burman@ericsson.com), Ericsson LM</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lang="en-GB" altLang="en-US" sz="800" dirty="0">
                          <a:solidFill>
                            <a:schemeClr val="tx1"/>
                          </a:solidFill>
                          <a:latin typeface="Arial" panose="020B0604020202020204" pitchFamily="34" charset="0"/>
                          <a:cs typeface="Arial" panose="020B0604020202020204" pitchFamily="34" charset="0"/>
                        </a:rPr>
                        <a:t>MMCMH_Enh (Rel-14)</a:t>
                      </a:r>
                      <a:endPar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14"/>
                  </a:ext>
                </a:extLst>
              </a:tr>
              <a:tr h="279246">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draft-ietf-mmusic-data-channel-sdpneg-28 (2019)</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26.114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0496rev2</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it-IT"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Bo Burman</a:t>
                      </a:r>
                    </a:p>
                    <a:p>
                      <a:pPr marL="36000" marR="0" lvl="0" indent="0" algn="l" defTabSz="914400" rtl="0" eaLnBrk="1" fontAlgn="base" latinLnBrk="0" hangingPunct="1">
                        <a:lnSpc>
                          <a:spcPct val="85000"/>
                        </a:lnSpc>
                        <a:spcBef>
                          <a:spcPts val="0"/>
                        </a:spcBef>
                        <a:spcAft>
                          <a:spcPts val="0"/>
                        </a:spcAft>
                        <a:buClrTx/>
                        <a:buSzTx/>
                        <a:buFontTx/>
                        <a:buNone/>
                        <a:tabLst/>
                      </a:pPr>
                      <a:r>
                        <a:rPr kumimoji="0" lang="it-IT"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(bo.burman@ericsson.com), Ericsson LM</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5G_MEDIA_MTSI_ext (Rel-16)</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06485726"/>
                  </a:ext>
                </a:extLst>
              </a:tr>
              <a:tr h="279246">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draft-ietf-rtcweb-data-channel-13 (2015)</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26.114</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0496rev2</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r>
                        <a:rPr kumimoji="0" lang="it-IT"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Bo Burman</a:t>
                      </a:r>
                    </a:p>
                    <a:p>
                      <a:pPr marL="36000" marR="0" lvl="0" indent="0" algn="l" defTabSz="914400" rtl="0" eaLnBrk="1" fontAlgn="base" latinLnBrk="0" hangingPunct="1">
                        <a:lnSpc>
                          <a:spcPct val="85000"/>
                        </a:lnSpc>
                        <a:spcBef>
                          <a:spcPts val="0"/>
                        </a:spcBef>
                        <a:spcAft>
                          <a:spcPts val="0"/>
                        </a:spcAft>
                        <a:buClrTx/>
                        <a:buSzTx/>
                        <a:buFontTx/>
                        <a:buNone/>
                        <a:tabLst/>
                      </a:pPr>
                      <a:r>
                        <a:rPr kumimoji="0" lang="it-IT"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(bo.burman@ericsson.com), Ericsson LM</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defRPr/>
                      </a:pPr>
                      <a:r>
                        <a:rPr kumimoji="0" lang="en-US" altLang="en-US"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5G_MEDIA_MTSI_ext (Rel-16)</a:t>
                      </a: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36000" marR="0" lvl="0" indent="0" algn="l" defTabSz="914400" rtl="0" eaLnBrk="1" fontAlgn="base" latinLnBrk="0" hangingPunct="1">
                        <a:lnSpc>
                          <a:spcPct val="85000"/>
                        </a:lnSpc>
                        <a:spcBef>
                          <a:spcPts val="0"/>
                        </a:spcBef>
                        <a:spcAft>
                          <a:spcPts val="0"/>
                        </a:spcAft>
                        <a:buClrTx/>
                        <a:buSzTx/>
                        <a:buFontTx/>
                        <a:buNone/>
                        <a:tabLst/>
                      </a:pPr>
                      <a:endParaRPr kumimoji="0" lang="en-US" altLang="en-US" sz="800" b="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txBody>
                  <a:tcPr marL="36002" marR="36002" marT="35978" marB="35978"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41065172"/>
                  </a:ext>
                </a:extLst>
              </a:tr>
            </a:tbl>
          </a:graphicData>
        </a:graphic>
      </p:graphicFrame>
    </p:spTree>
  </p:cSld>
  <p:clrMapOvr>
    <a:masterClrMapping/>
  </p:clrMapOvr>
</p:sld>
</file>

<file path=ppt/theme/theme1.xml><?xml version="1.0" encoding="utf-8"?>
<a:theme xmlns:a="http://schemas.openxmlformats.org/drawingml/2006/main" name="Blank Presentation A4">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4">
      <a:majorFont>
        <a:latin typeface="Rotis Sans Serif for Nokia"/>
        <a:ea typeface=""/>
        <a:cs typeface=""/>
      </a:majorFont>
      <a:minorFont>
        <a:latin typeface="Rotis Sans Serif for Nok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4400" b="1" i="0" u="none" strike="noStrike" cap="none" normalizeH="0" baseline="0" smtClean="0">
            <a:ln>
              <a:noFill/>
            </a:ln>
            <a:solidFill>
              <a:srgbClr val="063EF2"/>
            </a:solidFill>
            <a:effectLst/>
            <a:latin typeface="Arial" charset="0"/>
          </a:defRPr>
        </a:defPPr>
      </a:lstStyle>
    </a:lnDef>
  </a:objectDefaults>
  <a:extraClrSchemeLst>
    <a:extraClrScheme>
      <a:clrScheme name="Blank Presentation A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A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A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A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A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A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A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14B433DB9B594885F4112FE4976328" ma:contentTypeVersion="13" ma:contentTypeDescription="Create a new document." ma:contentTypeScope="" ma:versionID="bfc5638d4f01580694a8c7f93567c8e7">
  <xsd:schema xmlns:xsd="http://www.w3.org/2001/XMLSchema" xmlns:xs="http://www.w3.org/2001/XMLSchema" xmlns:p="http://schemas.microsoft.com/office/2006/metadata/properties" xmlns:ns3="d36af664-2dfc-46e0-99b9-b4775a37cfc8" xmlns:ns4="7c28629c-29d3-4904-ae90-4b38e6ab8730" targetNamespace="http://schemas.microsoft.com/office/2006/metadata/properties" ma:root="true" ma:fieldsID="a12d0ce96aff54703c1e76432497b68e" ns3:_="" ns4:_="">
    <xsd:import namespace="d36af664-2dfc-46e0-99b9-b4775a37cfc8"/>
    <xsd:import namespace="7c28629c-29d3-4904-ae90-4b38e6ab873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af664-2dfc-46e0-99b9-b4775a37cfc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28629c-29d3-4904-ae90-4b38e6ab873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A459C4-D0C9-4E88-9E61-2AD86A1A46A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DFAA503-E9D4-4967-9C7E-DF2959FC2F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6af664-2dfc-46e0-99b9-b4775a37cfc8"/>
    <ds:schemaRef ds:uri="7c28629c-29d3-4904-ae90-4b38e6ab87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D6687F-66FD-4CCD-AF93-C143275A0D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C:\USERS\USERINF\MSOFFICE\TEMPLATE\Blank Presentation A4.pot</Template>
  <TotalTime>11093</TotalTime>
  <Pages>15</Pages>
  <Words>990</Words>
  <Application>Microsoft Office PowerPoint</Application>
  <PresentationFormat>Format A4 (210 x 297 mm)</PresentationFormat>
  <Paragraphs>154</Paragraphs>
  <Slides>8</Slides>
  <Notes>4</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arial</vt:lpstr>
      <vt:lpstr>Rotis Sans Serif for Nokia</vt:lpstr>
      <vt:lpstr>Blank Presentation A4</vt:lpstr>
      <vt:lpstr>Présentation PowerPoint</vt:lpstr>
      <vt:lpstr>Call for IPRs </vt:lpstr>
      <vt:lpstr>Statement regarding competition law</vt:lpstr>
      <vt:lpstr>Issues for immediate attention</vt:lpstr>
      <vt:lpstr>SWG Ad Hoc Telcos</vt:lpstr>
      <vt:lpstr>Calendar 2021 (as agreed at SA4#111-e)</vt:lpstr>
      <vt:lpstr>Calendar 2022</vt:lpstr>
      <vt:lpstr>Présentation PowerPoint</vt:lpstr>
    </vt:vector>
  </TitlesOfParts>
  <Company>Nokia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jarvinek</dc:creator>
  <dc:description>Nokia Standard Presentation Template - A4_x000d_
v. 4 2000/01/05 Eric Beasley_x000d_
Fixed RGB values for Nokia logo_x000d_
NO Security Label</dc:description>
  <cp:lastModifiedBy>Gabin, Frederic</cp:lastModifiedBy>
  <cp:revision>422</cp:revision>
  <cp:lastPrinted>1999-04-27T06:51:51Z</cp:lastPrinted>
  <dcterms:created xsi:type="dcterms:W3CDTF">2002-09-29T21:39:56Z</dcterms:created>
  <dcterms:modified xsi:type="dcterms:W3CDTF">2021-02-01T19:25:50Z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979a0715-4389-4544-92f0-6962135516a4</vt:lpwstr>
  </property>
  <property fmtid="{D5CDD505-2E9C-101B-9397-08002B2CF9AE}" pid="3" name="NokiaConfidentiality">
    <vt:lpwstr>Public</vt:lpwstr>
  </property>
  <property fmtid="{D5CDD505-2E9C-101B-9397-08002B2CF9AE}" pid="4" name="ContentTypeId">
    <vt:lpwstr>0x0101004814B433DB9B594885F4112FE4976328</vt:lpwstr>
  </property>
</Properties>
</file>