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1"/>
  </p:notesMasterIdLst>
  <p:handoutMasterIdLst>
    <p:handoutMasterId r:id="rId12"/>
  </p:handoutMasterIdLst>
  <p:sldIdLst>
    <p:sldId id="141169811" r:id="rId5"/>
    <p:sldId id="141169836" r:id="rId6"/>
    <p:sldId id="141169833" r:id="rId7"/>
    <p:sldId id="141169837" r:id="rId8"/>
    <p:sldId id="141169825" r:id="rId9"/>
    <p:sldId id="14116981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Charles Lo" initials="CL" lastIdx="2" clrIdx="1">
    <p:extLst>
      <p:ext uri="{19B8F6BF-5375-455C-9EA6-DF929625EA0E}">
        <p15:presenceInfo xmlns:p15="http://schemas.microsoft.com/office/powerpoint/2012/main" userId="S::clo@qti.qualcomm.com::e4df713d-51fa-4e07-bce4-ea6727a641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9595"/>
    <a:srgbClr val="FFFFFF"/>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03" autoAdjust="0"/>
    <p:restoredTop sz="94128" autoAdjust="0"/>
  </p:normalViewPr>
  <p:slideViewPr>
    <p:cSldViewPr snapToGrid="0">
      <p:cViewPr varScale="1">
        <p:scale>
          <a:sx n="110" d="100"/>
          <a:sy n="110" d="100"/>
        </p:scale>
        <p:origin x="2616" y="10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0B1AF274-EFF8-4F83-AEC6-DF8B8534748D}"/>
    <pc:docChg chg="custSel modSld">
      <pc:chgData name="Thomas Stockhammer" userId="2aa20ba2-ba43-46c1-9e8b-e40494025eed" providerId="ADAL" clId="{0B1AF274-EFF8-4F83-AEC6-DF8B8534748D}" dt="2022-01-27T15:35:58.400" v="28" actId="729"/>
      <pc:docMkLst>
        <pc:docMk/>
      </pc:docMkLst>
      <pc:sldChg chg="modSp mod">
        <pc:chgData name="Thomas Stockhammer" userId="2aa20ba2-ba43-46c1-9e8b-e40494025eed" providerId="ADAL" clId="{0B1AF274-EFF8-4F83-AEC6-DF8B8534748D}" dt="2022-01-25T20:35:40.238" v="27" actId="403"/>
        <pc:sldMkLst>
          <pc:docMk/>
          <pc:sldMk cId="542341869" sldId="141169811"/>
        </pc:sldMkLst>
        <pc:spChg chg="mod">
          <ac:chgData name="Thomas Stockhammer" userId="2aa20ba2-ba43-46c1-9e8b-e40494025eed" providerId="ADAL" clId="{0B1AF274-EFF8-4F83-AEC6-DF8B8534748D}" dt="2022-01-25T20:35:40.238" v="27" actId="403"/>
          <ac:spMkLst>
            <pc:docMk/>
            <pc:sldMk cId="542341869" sldId="141169811"/>
            <ac:spMk id="3" creationId="{BB67A02D-E5F6-C842-A8B0-B966D1FE4BE2}"/>
          </ac:spMkLst>
        </pc:spChg>
      </pc:sldChg>
      <pc:sldChg chg="mod modShow">
        <pc:chgData name="Thomas Stockhammer" userId="2aa20ba2-ba43-46c1-9e8b-e40494025eed" providerId="ADAL" clId="{0B1AF274-EFF8-4F83-AEC6-DF8B8534748D}" dt="2022-01-27T15:35:58.400" v="28" actId="729"/>
        <pc:sldMkLst>
          <pc:docMk/>
          <pc:sldMk cId="2614706315" sldId="141169833"/>
        </pc:sldMkLst>
      </pc:sldChg>
    </pc:docChg>
  </pc:docChgLst>
  <pc:docChgLst>
    <pc:chgData name="Thomas Stockhammer" userId="2aa20ba2-ba43-46c1-9e8b-e40494025eed" providerId="ADAL" clId="{22D743A1-23BC-453C-8717-D1E30996B861}"/>
    <pc:docChg chg="modSld">
      <pc:chgData name="Thomas Stockhammer" userId="2aa20ba2-ba43-46c1-9e8b-e40494025eed" providerId="ADAL" clId="{22D743A1-23BC-453C-8717-D1E30996B861}" dt="2022-01-31T14:25:00.584" v="350" actId="20577"/>
      <pc:docMkLst>
        <pc:docMk/>
      </pc:docMkLst>
      <pc:sldChg chg="modSp mod">
        <pc:chgData name="Thomas Stockhammer" userId="2aa20ba2-ba43-46c1-9e8b-e40494025eed" providerId="ADAL" clId="{22D743A1-23BC-453C-8717-D1E30996B861}" dt="2022-01-31T14:21:41.783" v="19" actId="20577"/>
        <pc:sldMkLst>
          <pc:docMk/>
          <pc:sldMk cId="542341869" sldId="141169811"/>
        </pc:sldMkLst>
        <pc:spChg chg="mod">
          <ac:chgData name="Thomas Stockhammer" userId="2aa20ba2-ba43-46c1-9e8b-e40494025eed" providerId="ADAL" clId="{22D743A1-23BC-453C-8717-D1E30996B861}" dt="2022-01-31T14:21:41.783" v="19" actId="20577"/>
          <ac:spMkLst>
            <pc:docMk/>
            <pc:sldMk cId="542341869" sldId="141169811"/>
            <ac:spMk id="3" creationId="{BB67A02D-E5F6-C842-A8B0-B966D1FE4BE2}"/>
          </ac:spMkLst>
        </pc:spChg>
        <pc:spChg chg="mod">
          <ac:chgData name="Thomas Stockhammer" userId="2aa20ba2-ba43-46c1-9e8b-e40494025eed" providerId="ADAL" clId="{22D743A1-23BC-453C-8717-D1E30996B861}" dt="2022-01-31T14:21:30.362" v="11"/>
          <ac:spMkLst>
            <pc:docMk/>
            <pc:sldMk cId="542341869" sldId="141169811"/>
            <ac:spMk id="4" creationId="{EFA08356-EB5C-2A4E-AAA1-560C3D5168D0}"/>
          </ac:spMkLst>
        </pc:spChg>
      </pc:sldChg>
      <pc:sldChg chg="modSp mod">
        <pc:chgData name="Thomas Stockhammer" userId="2aa20ba2-ba43-46c1-9e8b-e40494025eed" providerId="ADAL" clId="{22D743A1-23BC-453C-8717-D1E30996B861}" dt="2022-01-31T14:25:00.584" v="350" actId="20577"/>
        <pc:sldMkLst>
          <pc:docMk/>
          <pc:sldMk cId="1047892380" sldId="141169825"/>
        </pc:sldMkLst>
        <pc:spChg chg="mod">
          <ac:chgData name="Thomas Stockhammer" userId="2aa20ba2-ba43-46c1-9e8b-e40494025eed" providerId="ADAL" clId="{22D743A1-23BC-453C-8717-D1E30996B861}" dt="2022-01-31T14:25:00.584" v="350" actId="20577"/>
          <ac:spMkLst>
            <pc:docMk/>
            <pc:sldMk cId="1047892380" sldId="141169825"/>
            <ac:spMk id="3" creationId="{A2E4024F-897B-064F-8129-3242B80D3C7A}"/>
          </ac:spMkLst>
        </pc:spChg>
      </pc:sldChg>
      <pc:sldChg chg="modSp mod">
        <pc:chgData name="Thomas Stockhammer" userId="2aa20ba2-ba43-46c1-9e8b-e40494025eed" providerId="ADAL" clId="{22D743A1-23BC-453C-8717-D1E30996B861}" dt="2022-01-31T14:22:42.237" v="67" actId="20577"/>
        <pc:sldMkLst>
          <pc:docMk/>
          <pc:sldMk cId="3612465804" sldId="141169837"/>
        </pc:sldMkLst>
        <pc:spChg chg="mod">
          <ac:chgData name="Thomas Stockhammer" userId="2aa20ba2-ba43-46c1-9e8b-e40494025eed" providerId="ADAL" clId="{22D743A1-23BC-453C-8717-D1E30996B861}" dt="2022-01-31T14:22:42.237" v="67" actId="20577"/>
          <ac:spMkLst>
            <pc:docMk/>
            <pc:sldMk cId="3612465804" sldId="141169837"/>
            <ac:spMk id="10" creationId="{2357CAB4-D71B-4949-9586-98DA08D0F69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1/31/2022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31.01.2022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C75E7E4-6857-4F03-A780-9887AA86825E}" type="slidenum">
              <a:rPr lang="de-DE" smtClean="0"/>
              <a:t>6</a:t>
            </a:fld>
            <a:endParaRPr lang="de-DE"/>
          </a:p>
        </p:txBody>
      </p:sp>
    </p:spTree>
    <p:extLst>
      <p:ext uri="{BB962C8B-B14F-4D97-AF65-F5344CB8AC3E}">
        <p14:creationId xmlns:p14="http://schemas.microsoft.com/office/powerpoint/2010/main" val="1656405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D44BDC-EC4F-3D4C-B2F9-5680DCECC2B3}"/>
              </a:ext>
            </a:extLst>
          </p:cNvPr>
          <p:cNvSpPr>
            <a:spLocks noGrp="1"/>
          </p:cNvSpPr>
          <p:nvPr>
            <p:ph type="body" sz="quarter" idx="10"/>
          </p:nvPr>
        </p:nvSpPr>
        <p:spPr/>
        <p:txBody>
          <a:bodyPr/>
          <a:lstStyle/>
          <a:p>
            <a:r>
              <a:rPr lang="en-US" dirty="0"/>
              <a:t>Qualcomm Incorporated</a:t>
            </a:r>
          </a:p>
          <a:p>
            <a:r>
              <a:rPr lang="en-US" dirty="0"/>
              <a:t>Thomas Stockhammer (Rapporteur of FS_5GVideo)</a:t>
            </a:r>
          </a:p>
        </p:txBody>
      </p:sp>
      <p:sp>
        <p:nvSpPr>
          <p:cNvPr id="3" name="Text Placeholder 2">
            <a:extLst>
              <a:ext uri="{FF2B5EF4-FFF2-40B4-BE49-F238E27FC236}">
                <a16:creationId xmlns:a16="http://schemas.microsoft.com/office/drawing/2014/main" id="{BB67A02D-E5F6-C842-A8B0-B966D1FE4BE2}"/>
              </a:ext>
            </a:extLst>
          </p:cNvPr>
          <p:cNvSpPr>
            <a:spLocks noGrp="1"/>
          </p:cNvSpPr>
          <p:nvPr>
            <p:ph type="body" sz="quarter" idx="11"/>
          </p:nvPr>
        </p:nvSpPr>
        <p:spPr>
          <a:xfrm>
            <a:off x="6825028" y="169353"/>
            <a:ext cx="2319713" cy="226772"/>
          </a:xfrm>
        </p:spPr>
        <p:txBody>
          <a:bodyPr/>
          <a:lstStyle/>
          <a:p>
            <a:r>
              <a:rPr lang="en-US" sz="2800" b="1" dirty="0"/>
              <a:t>S4aV220867</a:t>
            </a:r>
          </a:p>
          <a:p>
            <a:r>
              <a:rPr lang="en-US" b="1" dirty="0"/>
              <a:t>Revision of S4WS-22019</a:t>
            </a:r>
          </a:p>
        </p:txBody>
      </p:sp>
      <p:sp>
        <p:nvSpPr>
          <p:cNvPr id="4" name="Text Placeholder 3">
            <a:extLst>
              <a:ext uri="{FF2B5EF4-FFF2-40B4-BE49-F238E27FC236}">
                <a16:creationId xmlns:a16="http://schemas.microsoft.com/office/drawing/2014/main" id="{EFA08356-EB5C-2A4E-AAA1-560C3D5168D0}"/>
              </a:ext>
            </a:extLst>
          </p:cNvPr>
          <p:cNvSpPr>
            <a:spLocks noGrp="1"/>
          </p:cNvSpPr>
          <p:nvPr>
            <p:ph type="body" sz="quarter" idx="13"/>
          </p:nvPr>
        </p:nvSpPr>
        <p:spPr>
          <a:xfrm>
            <a:off x="495299" y="396125"/>
            <a:ext cx="2405555" cy="262176"/>
          </a:xfrm>
        </p:spPr>
        <p:txBody>
          <a:bodyPr/>
          <a:lstStyle/>
          <a:p>
            <a:r>
              <a:rPr lang="it-IT" dirty="0"/>
              <a:t>SA4-e (AH) Video SWG post 116-e (2021-12-02 - Online)</a:t>
            </a:r>
            <a:endParaRPr lang="en-US" b="1" dirty="0"/>
          </a:p>
          <a:p>
            <a:r>
              <a:rPr lang="en-US" dirty="0"/>
              <a:t>February 1, 2022</a:t>
            </a:r>
          </a:p>
        </p:txBody>
      </p:sp>
      <p:sp>
        <p:nvSpPr>
          <p:cNvPr id="6" name="Title 5">
            <a:extLst>
              <a:ext uri="{FF2B5EF4-FFF2-40B4-BE49-F238E27FC236}">
                <a16:creationId xmlns:a16="http://schemas.microsoft.com/office/drawing/2014/main" id="{310B79A0-131E-6A45-BC13-15C1EDEA773E}"/>
              </a:ext>
            </a:extLst>
          </p:cNvPr>
          <p:cNvSpPr>
            <a:spLocks noGrp="1"/>
          </p:cNvSpPr>
          <p:nvPr>
            <p:ph type="title"/>
          </p:nvPr>
        </p:nvSpPr>
        <p:spPr>
          <a:xfrm>
            <a:off x="431638" y="3167268"/>
            <a:ext cx="7415930" cy="910377"/>
          </a:xfrm>
        </p:spPr>
        <p:txBody>
          <a:bodyPr/>
          <a:lstStyle/>
          <a:p>
            <a:r>
              <a:rPr lang="en-US" dirty="0"/>
              <a:t>5G Video Status</a:t>
            </a:r>
          </a:p>
        </p:txBody>
      </p:sp>
    </p:spTree>
    <p:extLst>
      <p:ext uri="{BB962C8B-B14F-4D97-AF65-F5344CB8AC3E}">
        <p14:creationId xmlns:p14="http://schemas.microsoft.com/office/powerpoint/2010/main" val="542341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527229-FE37-7049-911D-A7784A6B0BDC}"/>
              </a:ext>
            </a:extLst>
          </p:cNvPr>
          <p:cNvSpPr>
            <a:spLocks noGrp="1"/>
          </p:cNvSpPr>
          <p:nvPr>
            <p:ph sz="quarter" idx="10"/>
          </p:nvPr>
        </p:nvSpPr>
        <p:spPr>
          <a:xfrm>
            <a:off x="3721607" y="2368296"/>
            <a:ext cx="7555993" cy="4071829"/>
          </a:xfrm>
        </p:spPr>
        <p:txBody>
          <a:bodyPr vert="horz" lIns="0" tIns="0" rIns="0" bIns="0" rtlCol="0" anchor="t">
            <a:noAutofit/>
          </a:bodyPr>
          <a:lstStyle/>
          <a:p>
            <a:pPr marL="0" indent="0">
              <a:lnSpc>
                <a:spcPct val="100000"/>
              </a:lnSpc>
              <a:buNone/>
            </a:pPr>
            <a:r>
              <a:rPr lang="en-US" sz="2000" b="1" dirty="0">
                <a:solidFill>
                  <a:schemeClr val="accent1"/>
                </a:solidFill>
                <a:cs typeface="Microsoft Sans Serif"/>
              </a:rPr>
              <a:t>Message at Workshop #2</a:t>
            </a:r>
          </a:p>
          <a:p>
            <a:pPr marL="0" indent="0">
              <a:lnSpc>
                <a:spcPct val="100000"/>
              </a:lnSpc>
              <a:buNone/>
            </a:pPr>
            <a:r>
              <a:rPr lang="en-US" sz="2000" b="1" dirty="0">
                <a:solidFill>
                  <a:schemeClr val="accent1"/>
                </a:solidFill>
                <a:cs typeface="Microsoft Sans Serif"/>
              </a:rPr>
              <a:t>Status of 5G Video Study</a:t>
            </a:r>
          </a:p>
          <a:p>
            <a:pPr marL="0" indent="0">
              <a:lnSpc>
                <a:spcPct val="100000"/>
              </a:lnSpc>
              <a:buNone/>
            </a:pPr>
            <a:r>
              <a:rPr lang="en-US" sz="2000" b="1" dirty="0">
                <a:solidFill>
                  <a:schemeClr val="accent1"/>
                </a:solidFill>
                <a:cs typeface="Microsoft Sans Serif"/>
              </a:rPr>
              <a:t>Recommendations</a:t>
            </a:r>
          </a:p>
          <a:p>
            <a:pPr marL="0" indent="0">
              <a:lnSpc>
                <a:spcPct val="100000"/>
              </a:lnSpc>
              <a:buNone/>
            </a:pPr>
            <a:endParaRPr lang="en-US" sz="2000" b="1" dirty="0">
              <a:solidFill>
                <a:schemeClr val="accent1"/>
              </a:solidFill>
              <a:cs typeface="Microsoft Sans Serif"/>
            </a:endParaRPr>
          </a:p>
        </p:txBody>
      </p:sp>
      <p:sp>
        <p:nvSpPr>
          <p:cNvPr id="2" name="Title 1">
            <a:extLst>
              <a:ext uri="{FF2B5EF4-FFF2-40B4-BE49-F238E27FC236}">
                <a16:creationId xmlns:a16="http://schemas.microsoft.com/office/drawing/2014/main" id="{8B4D159A-DAED-3D4B-97C2-470CC3F0D456}"/>
              </a:ext>
            </a:extLst>
          </p:cNvPr>
          <p:cNvSpPr>
            <a:spLocks noGrp="1"/>
          </p:cNvSpPr>
          <p:nvPr>
            <p:ph type="title"/>
          </p:nvPr>
        </p:nvSpPr>
        <p:spPr>
          <a:xfrm>
            <a:off x="3694176" y="1360639"/>
            <a:ext cx="6078832" cy="568745"/>
          </a:xfrm>
        </p:spPr>
        <p:txBody>
          <a:bodyPr/>
          <a:lstStyle/>
          <a:p>
            <a:r>
              <a:rPr lang="en-US" dirty="0"/>
              <a:t>Outline</a:t>
            </a:r>
          </a:p>
        </p:txBody>
      </p:sp>
    </p:spTree>
    <p:extLst>
      <p:ext uri="{BB962C8B-B14F-4D97-AF65-F5344CB8AC3E}">
        <p14:creationId xmlns:p14="http://schemas.microsoft.com/office/powerpoint/2010/main" val="4187698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dirty="0"/>
              <a:t>From WS#2: Integration of new Video Codec into 5G</a:t>
            </a:r>
            <a:endParaRPr lang="en-US" sz="1400" dirty="0"/>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p:txBody>
          <a:bodyPr vert="horz" lIns="0" tIns="0" rIns="0" bIns="0" rtlCol="0" anchor="t">
            <a:normAutofit lnSpcReduction="10000"/>
          </a:bodyPr>
          <a:lstStyle/>
          <a:p>
            <a:pPr indent="-191770"/>
            <a:r>
              <a:rPr lang="en-US" dirty="0"/>
              <a:t>Background/Justification</a:t>
            </a:r>
          </a:p>
          <a:p>
            <a:pPr marL="356235" lvl="1" indent="-164465"/>
            <a:r>
              <a:rPr lang="en-US" dirty="0"/>
              <a:t>From TR 26.955, </a:t>
            </a:r>
            <a:r>
              <a:rPr lang="en-US" dirty="0">
                <a:solidFill>
                  <a:srgbClr val="FF0000"/>
                </a:solidFill>
              </a:rPr>
              <a:t>we expect to observe clear technical benefits </a:t>
            </a:r>
            <a:r>
              <a:rPr lang="en-US" dirty="0"/>
              <a:t>for new video codecs compared to existing codecs.</a:t>
            </a:r>
            <a:endParaRPr lang="en-US" dirty="0">
              <a:ea typeface="Microsoft Sans Serif"/>
              <a:cs typeface="Microsoft Sans Serif"/>
            </a:endParaRPr>
          </a:p>
          <a:p>
            <a:pPr marL="356235" lvl="1" indent="-164465"/>
            <a:r>
              <a:rPr lang="en-US" dirty="0"/>
              <a:t>In particular, for services with more diverse needs of signal types (gaming, 4K, 8K, screen content) benefits in the range of 30-50% compression efficiency at the same quality can be observed for certain codecs</a:t>
            </a:r>
            <a:endParaRPr lang="en-US" dirty="0">
              <a:ea typeface="Microsoft Sans Serif"/>
              <a:cs typeface="Microsoft Sans Serif"/>
            </a:endParaRPr>
          </a:p>
          <a:p>
            <a:pPr marL="356235" lvl="1" indent="-164465"/>
            <a:r>
              <a:rPr lang="en-US" dirty="0"/>
              <a:t>3GPP beneficially adds interoperability and full characterization for relevant 3GPP scenarios.</a:t>
            </a:r>
            <a:endParaRPr lang="en-US" dirty="0">
              <a:ea typeface="Microsoft Sans Serif"/>
              <a:cs typeface="Microsoft Sans Serif"/>
            </a:endParaRPr>
          </a:p>
          <a:p>
            <a:pPr indent="-191770"/>
            <a:r>
              <a:rPr lang="en-US" dirty="0">
                <a:sym typeface="Wingdings" pitchFamily="2" charset="2"/>
              </a:rPr>
              <a:t>Draft objectives</a:t>
            </a:r>
            <a:endParaRPr lang="en-US" dirty="0">
              <a:ea typeface="Microsoft Sans Serif"/>
              <a:cs typeface="Microsoft Sans Serif"/>
            </a:endParaRPr>
          </a:p>
          <a:p>
            <a:pPr marL="356235" lvl="1" indent="-164465"/>
            <a:r>
              <a:rPr lang="en-US" dirty="0"/>
              <a:t>Provide decoding capabilities, interoperability and signaling </a:t>
            </a:r>
            <a:r>
              <a:rPr lang="en-US" dirty="0">
                <a:solidFill>
                  <a:srgbClr val="7030A0"/>
                </a:solidFill>
              </a:rPr>
              <a:t>extensions for DASH/CMAF and RTP-based</a:t>
            </a:r>
            <a:r>
              <a:rPr lang="en-US" dirty="0"/>
              <a:t> Video delivery</a:t>
            </a:r>
            <a:endParaRPr lang="en-US" dirty="0">
              <a:ea typeface="Microsoft Sans Serif"/>
              <a:cs typeface="Microsoft Sans Serif"/>
            </a:endParaRPr>
          </a:p>
          <a:p>
            <a:pPr marL="356235" lvl="1" indent="-164465"/>
            <a:r>
              <a:rPr lang="en-US" dirty="0"/>
              <a:t>Add new codec to TV </a:t>
            </a:r>
            <a:r>
              <a:rPr lang="en-US" dirty="0">
                <a:solidFill>
                  <a:srgbClr val="7030A0"/>
                </a:solidFill>
              </a:rPr>
              <a:t>Media Profiles </a:t>
            </a:r>
            <a:r>
              <a:rPr lang="en-US" dirty="0"/>
              <a:t>for 4K-TV and 8K-TV</a:t>
            </a:r>
            <a:endParaRPr lang="en-US" dirty="0">
              <a:ea typeface="Microsoft Sans Serif"/>
              <a:cs typeface="Microsoft Sans Serif"/>
            </a:endParaRPr>
          </a:p>
          <a:p>
            <a:pPr marL="356235" lvl="1" indent="-164465"/>
            <a:r>
              <a:rPr lang="en-US" dirty="0"/>
              <a:t>Provide recommendations and requirements for support of  new video codec </a:t>
            </a:r>
            <a:r>
              <a:rPr lang="en-US" dirty="0">
                <a:solidFill>
                  <a:srgbClr val="7030A0"/>
                </a:solidFill>
              </a:rPr>
              <a:t>in different 3GPP-defined services </a:t>
            </a:r>
            <a:r>
              <a:rPr lang="en-US" dirty="0"/>
              <a:t>including 5G Media Streaming and MTSI</a:t>
            </a:r>
            <a:endParaRPr lang="en-US" dirty="0">
              <a:ea typeface="Microsoft Sans Serif"/>
              <a:cs typeface="Microsoft Sans Serif"/>
            </a:endParaRPr>
          </a:p>
          <a:p>
            <a:pPr marL="356235" lvl="1" indent="-164465"/>
            <a:r>
              <a:rPr lang="en-US" dirty="0"/>
              <a:t>Provide </a:t>
            </a:r>
            <a:r>
              <a:rPr lang="en-US" dirty="0">
                <a:solidFill>
                  <a:srgbClr val="7030A0"/>
                </a:solidFill>
              </a:rPr>
              <a:t>complete characterization </a:t>
            </a:r>
            <a:r>
              <a:rPr lang="en-US" dirty="0"/>
              <a:t>results for new video codec based on TR 26.955 for all relevant scenarios</a:t>
            </a:r>
            <a:endParaRPr lang="en-US" dirty="0">
              <a:ea typeface="Microsoft Sans Serif"/>
              <a:cs typeface="Microsoft Sans Serif"/>
            </a:endParaRPr>
          </a:p>
          <a:p>
            <a:pPr marL="356235" lvl="1" indent="-164465"/>
            <a:r>
              <a:rPr lang="en-US" dirty="0"/>
              <a:t>Update TR 26.925 with </a:t>
            </a:r>
            <a:r>
              <a:rPr lang="en-US" dirty="0">
                <a:solidFill>
                  <a:srgbClr val="7030A0"/>
                </a:solidFill>
              </a:rPr>
              <a:t>typical traffic characteristics </a:t>
            </a:r>
            <a:r>
              <a:rPr lang="en-US" dirty="0"/>
              <a:t>adding new information based on new video codec performance</a:t>
            </a:r>
            <a:endParaRPr lang="en-US" dirty="0">
              <a:ea typeface="Microsoft Sans Serif"/>
              <a:cs typeface="Microsoft Sans Serif"/>
            </a:endParaRPr>
          </a:p>
          <a:p>
            <a:pPr marL="356235" lvl="1" indent="-164465"/>
            <a:r>
              <a:rPr lang="en-US" dirty="0"/>
              <a:t>Work with </a:t>
            </a:r>
            <a:r>
              <a:rPr lang="en-US" dirty="0">
                <a:solidFill>
                  <a:srgbClr val="7030A0"/>
                </a:solidFill>
              </a:rPr>
              <a:t>relevant organizations </a:t>
            </a:r>
            <a:r>
              <a:rPr lang="en-US" dirty="0"/>
              <a:t>to introduce </a:t>
            </a:r>
            <a:r>
              <a:rPr lang="en-US" dirty="0">
                <a:solidFill>
                  <a:srgbClr val="7030A0"/>
                </a:solidFill>
              </a:rPr>
              <a:t>common media profiles and reference material </a:t>
            </a:r>
            <a:r>
              <a:rPr lang="en-US" dirty="0"/>
              <a:t>for new video codec-based media distributions.</a:t>
            </a:r>
          </a:p>
          <a:p>
            <a:pPr marL="136779" indent="-164465"/>
            <a:r>
              <a:rPr lang="en-US" dirty="0">
                <a:ea typeface="Microsoft Sans Serif"/>
                <a:cs typeface="Microsoft Sans Serif"/>
              </a:rPr>
              <a:t>Timeline</a:t>
            </a:r>
          </a:p>
          <a:p>
            <a:pPr marL="356235" lvl="1" indent="-164465"/>
            <a:r>
              <a:rPr lang="en-US" dirty="0">
                <a:highlight>
                  <a:srgbClr val="FFFF00"/>
                </a:highlight>
                <a:ea typeface="Microsoft Sans Serif"/>
                <a:cs typeface="Microsoft Sans Serif"/>
              </a:rPr>
              <a:t>Complete the Study in March 2022</a:t>
            </a:r>
          </a:p>
          <a:p>
            <a:pPr marL="356235" lvl="1" indent="-164465"/>
            <a:r>
              <a:rPr lang="en-US" dirty="0">
                <a:highlight>
                  <a:srgbClr val="FFFF00"/>
                </a:highlight>
                <a:ea typeface="Microsoft Sans Serif"/>
                <a:cs typeface="Microsoft Sans Serif"/>
              </a:rPr>
              <a:t>Create a work item in for SA March 22</a:t>
            </a:r>
          </a:p>
          <a:p>
            <a:pPr marL="0" indent="0">
              <a:buNone/>
            </a:pPr>
            <a:endParaRPr lang="en-US" dirty="0"/>
          </a:p>
          <a:p>
            <a:pPr marL="356235" lvl="1" indent="-164465"/>
            <a:endParaRPr lang="en-US" dirty="0">
              <a:ea typeface="Microsoft Sans Serif"/>
              <a:cs typeface="Microsoft Sans Serif"/>
            </a:endParaRPr>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a:t>Based on FS_5GVideo Study Item Recommendations </a:t>
            </a:r>
          </a:p>
        </p:txBody>
      </p:sp>
      <p:sp>
        <p:nvSpPr>
          <p:cNvPr id="5" name="Rectangle 4">
            <a:extLst>
              <a:ext uri="{FF2B5EF4-FFF2-40B4-BE49-F238E27FC236}">
                <a16:creationId xmlns:a16="http://schemas.microsoft.com/office/drawing/2014/main" id="{66346610-CDA3-FC4F-ABC2-3AD92358CC48}"/>
              </a:ext>
            </a:extLst>
          </p:cNvPr>
          <p:cNvSpPr/>
          <p:nvPr/>
        </p:nvSpPr>
        <p:spPr>
          <a:xfrm>
            <a:off x="8357296" y="87869"/>
            <a:ext cx="3834704" cy="369332"/>
          </a:xfrm>
          <a:prstGeom prst="rect">
            <a:avLst/>
          </a:prstGeom>
        </p:spPr>
        <p:txBody>
          <a:bodyPr wrap="none">
            <a:spAutoFit/>
          </a:bodyPr>
          <a:lstStyle/>
          <a:p>
            <a:r>
              <a:rPr lang="en-US" dirty="0">
                <a:solidFill>
                  <a:schemeClr val="accent1"/>
                </a:solidFill>
              </a:rPr>
              <a:t>Qualcomm, Samsung, Dolby, Nokia</a:t>
            </a:r>
            <a:endParaRPr lang="en-US" dirty="0"/>
          </a:p>
        </p:txBody>
      </p:sp>
    </p:spTree>
    <p:extLst>
      <p:ext uri="{BB962C8B-B14F-4D97-AF65-F5344CB8AC3E}">
        <p14:creationId xmlns:p14="http://schemas.microsoft.com/office/powerpoint/2010/main" val="2614706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2946107-56F2-46FF-A64F-ADEA7CD06B57}"/>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4F648801-819F-4103-884F-A503F295531B}"/>
              </a:ext>
            </a:extLst>
          </p:cNvPr>
          <p:cNvSpPr>
            <a:spLocks noGrp="1"/>
          </p:cNvSpPr>
          <p:nvPr>
            <p:ph type="title"/>
          </p:nvPr>
        </p:nvSpPr>
        <p:spPr/>
        <p:txBody>
          <a:bodyPr/>
          <a:lstStyle/>
          <a:p>
            <a:r>
              <a:rPr lang="de-DE" dirty="0"/>
              <a:t>Status of FS_5GVideo – TP S4-211555 &amp; PD S4aV220852</a:t>
            </a:r>
            <a:endParaRPr lang="en-US" dirty="0"/>
          </a:p>
        </p:txBody>
      </p:sp>
      <p:sp>
        <p:nvSpPr>
          <p:cNvPr id="10" name="Content Placeholder 9">
            <a:extLst>
              <a:ext uri="{FF2B5EF4-FFF2-40B4-BE49-F238E27FC236}">
                <a16:creationId xmlns:a16="http://schemas.microsoft.com/office/drawing/2014/main" id="{2357CAB4-D71B-4949-9586-98DA08D0F691}"/>
              </a:ext>
            </a:extLst>
          </p:cNvPr>
          <p:cNvSpPr>
            <a:spLocks noGrp="1"/>
          </p:cNvSpPr>
          <p:nvPr>
            <p:ph sz="quarter" idx="17"/>
          </p:nvPr>
        </p:nvSpPr>
        <p:spPr/>
        <p:txBody>
          <a:bodyPr/>
          <a:lstStyle/>
          <a:p>
            <a:r>
              <a:rPr lang="de-DE" dirty="0"/>
              <a:t>Status as of January 31, 2022</a:t>
            </a:r>
          </a:p>
          <a:p>
            <a:r>
              <a:rPr lang="de-DE" dirty="0"/>
              <a:t>Anchors</a:t>
            </a:r>
          </a:p>
          <a:p>
            <a:pPr lvl="1"/>
            <a:r>
              <a:rPr lang="de-DE" dirty="0"/>
              <a:t>Anchors for JM and HM are complete</a:t>
            </a:r>
          </a:p>
          <a:p>
            <a:pPr lvl="1"/>
            <a:r>
              <a:rPr lang="de-DE" dirty="0"/>
              <a:t>Anchor Metrics are almost complete by Feb 1, 2022</a:t>
            </a:r>
          </a:p>
          <a:p>
            <a:pPr lvl="1"/>
            <a:r>
              <a:rPr lang="de-DE" dirty="0"/>
              <a:t>Verification of HM anchors in progress</a:t>
            </a:r>
          </a:p>
          <a:p>
            <a:pPr lvl="1"/>
            <a:r>
              <a:rPr lang="de-DE" dirty="0"/>
              <a:t>Verification of JM anchors not yet started</a:t>
            </a:r>
          </a:p>
          <a:p>
            <a:pPr lvl="1"/>
            <a:r>
              <a:rPr lang="de-DE" dirty="0"/>
              <a:t>Characterization is almost complete by Feb 1, 2022</a:t>
            </a:r>
          </a:p>
          <a:p>
            <a:r>
              <a:rPr lang="de-DE" dirty="0"/>
              <a:t>New Codecs</a:t>
            </a:r>
          </a:p>
          <a:p>
            <a:pPr lvl="1"/>
            <a:r>
              <a:rPr lang="de-DE" dirty="0"/>
              <a:t>Bitstreams for EVC and VVC are available</a:t>
            </a:r>
          </a:p>
          <a:p>
            <a:pPr lvl="1"/>
            <a:r>
              <a:rPr lang="de-DE" dirty="0"/>
              <a:t>Metrics are partially complete</a:t>
            </a:r>
          </a:p>
          <a:p>
            <a:pPr lvl="1"/>
            <a:r>
              <a:rPr lang="de-DE" dirty="0"/>
              <a:t>AV1 configuration may be discussed on Feb 1, 2022</a:t>
            </a:r>
          </a:p>
          <a:p>
            <a:pPr lvl="1"/>
            <a:r>
              <a:rPr lang="de-DE" dirty="0"/>
              <a:t>Verification only partially complete</a:t>
            </a:r>
          </a:p>
          <a:p>
            <a:pPr lvl="1"/>
            <a:r>
              <a:rPr lang="de-DE" dirty="0"/>
              <a:t>Characterization of new codecs missing</a:t>
            </a:r>
          </a:p>
          <a:p>
            <a:r>
              <a:rPr lang="de-DE" dirty="0"/>
              <a:t>Gaps and conclusions missing</a:t>
            </a:r>
            <a:endParaRPr lang="en-US" dirty="0"/>
          </a:p>
        </p:txBody>
      </p:sp>
      <p:graphicFrame>
        <p:nvGraphicFramePr>
          <p:cNvPr id="11" name="Content Placeholder 10">
            <a:extLst>
              <a:ext uri="{FF2B5EF4-FFF2-40B4-BE49-F238E27FC236}">
                <a16:creationId xmlns:a16="http://schemas.microsoft.com/office/drawing/2014/main" id="{6F02B494-2476-4560-BF41-A954652011C1}"/>
              </a:ext>
            </a:extLst>
          </p:cNvPr>
          <p:cNvGraphicFramePr>
            <a:graphicFrameLocks noGrp="1"/>
          </p:cNvGraphicFramePr>
          <p:nvPr>
            <p:ph sz="quarter" idx="16"/>
            <p:extLst>
              <p:ext uri="{D42A27DB-BD31-4B8C-83A1-F6EECF244321}">
                <p14:modId xmlns:p14="http://schemas.microsoft.com/office/powerpoint/2010/main" val="2601600108"/>
              </p:ext>
            </p:extLst>
          </p:nvPr>
        </p:nvGraphicFramePr>
        <p:xfrm>
          <a:off x="495301" y="1719263"/>
          <a:ext cx="5480876" cy="4467565"/>
        </p:xfrm>
        <a:graphic>
          <a:graphicData uri="http://schemas.openxmlformats.org/drawingml/2006/table">
            <a:tbl>
              <a:tblPr firstCol="1">
                <a:tableStyleId>{5C22544A-7EE6-4342-B048-85BDC9FD1C3A}</a:tableStyleId>
              </a:tblPr>
              <a:tblGrid>
                <a:gridCol w="2104917">
                  <a:extLst>
                    <a:ext uri="{9D8B030D-6E8A-4147-A177-3AD203B41FA5}">
                      <a16:colId xmlns:a16="http://schemas.microsoft.com/office/drawing/2014/main" val="2350966357"/>
                    </a:ext>
                  </a:extLst>
                </a:gridCol>
                <a:gridCol w="3375959">
                  <a:extLst>
                    <a:ext uri="{9D8B030D-6E8A-4147-A177-3AD203B41FA5}">
                      <a16:colId xmlns:a16="http://schemas.microsoft.com/office/drawing/2014/main" val="3664943089"/>
                    </a:ext>
                  </a:extLst>
                </a:gridCol>
              </a:tblGrid>
              <a:tr h="666886">
                <a:tc>
                  <a:txBody>
                    <a:bodyPr/>
                    <a:lstStyle/>
                    <a:p>
                      <a:pPr marL="0" marR="0" indent="0">
                        <a:lnSpc>
                          <a:spcPct val="100000"/>
                        </a:lnSpc>
                        <a:spcBef>
                          <a:spcPts val="0"/>
                        </a:spcBef>
                        <a:spcAft>
                          <a:spcPts val="300"/>
                        </a:spcAft>
                        <a:tabLst>
                          <a:tab pos="4572000" algn="l"/>
                        </a:tabLst>
                      </a:pPr>
                      <a:r>
                        <a:rPr lang="en-US" sz="1050">
                          <a:effectLst/>
                        </a:rPr>
                        <a:t>3GPP SA4 Video SWG Telco (Nov 30, 2021, 15:30 – 17:30 CET, Host Qualcomm)</a:t>
                      </a:r>
                      <a:endParaRPr lang="en-US" sz="1100" b="1">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tc>
                  <a:txBody>
                    <a:bodyPr/>
                    <a:lstStyle/>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Complete anchors and anchor metrics for JM</a:t>
                      </a:r>
                    </a:p>
                    <a:p>
                      <a:pPr marL="342900" marR="0" lvl="0" indent="-342900">
                        <a:lnSpc>
                          <a:spcPct val="100000"/>
                        </a:lnSpc>
                        <a:spcBef>
                          <a:spcPts val="0"/>
                        </a:spcBef>
                        <a:spcAft>
                          <a:spcPts val="300"/>
                        </a:spcAft>
                        <a:buFont typeface="Symbol" panose="05050102010706020507" pitchFamily="18" charset="2"/>
                        <a:buChar char=""/>
                        <a:tabLst>
                          <a:tab pos="457200" algn="l"/>
                        </a:tabLst>
                      </a:pPr>
                      <a:r>
                        <a:rPr lang="en-US" sz="1100" dirty="0">
                          <a:effectLst/>
                        </a:rPr>
                        <a:t>Complete configurations for new codecs</a:t>
                      </a:r>
                    </a:p>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Review available characterization of HEVC vs. AVC</a:t>
                      </a:r>
                    </a:p>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Progress test results for new codecs</a:t>
                      </a:r>
                    </a:p>
                  </a:txBody>
                  <a:tcPr marL="54018" marR="54018" marT="0" marB="0"/>
                </a:tc>
                <a:extLst>
                  <a:ext uri="{0D108BD9-81ED-4DB2-BD59-A6C34878D82A}">
                    <a16:rowId xmlns:a16="http://schemas.microsoft.com/office/drawing/2014/main" val="3910528269"/>
                  </a:ext>
                </a:extLst>
              </a:tr>
              <a:tr h="169885">
                <a:tc>
                  <a:txBody>
                    <a:bodyPr/>
                    <a:lstStyle/>
                    <a:p>
                      <a:pPr marL="0" marR="0" indent="0">
                        <a:lnSpc>
                          <a:spcPct val="100000"/>
                        </a:lnSpc>
                        <a:spcBef>
                          <a:spcPts val="0"/>
                        </a:spcBef>
                        <a:spcAft>
                          <a:spcPts val="300"/>
                        </a:spcAft>
                        <a:tabLst>
                          <a:tab pos="4572000" algn="l"/>
                        </a:tabLst>
                      </a:pPr>
                      <a:r>
                        <a:rPr lang="de-DE" sz="1050">
                          <a:effectLst/>
                        </a:rPr>
                        <a:t>SA#94-e (December 14 - 20 2021)</a:t>
                      </a:r>
                      <a:endParaRPr lang="en-US" sz="1100" b="1">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tc>
                  <a:txBody>
                    <a:bodyPr/>
                    <a:lstStyle/>
                    <a:p>
                      <a:pPr marL="342900" marR="0" lvl="0" indent="-342900">
                        <a:lnSpc>
                          <a:spcPct val="100000"/>
                        </a:lnSpc>
                        <a:spcBef>
                          <a:spcPts val="0"/>
                        </a:spcBef>
                        <a:spcAft>
                          <a:spcPts val="300"/>
                        </a:spcAft>
                        <a:buFont typeface="Symbol" panose="05050102010706020507" pitchFamily="18" charset="2"/>
                        <a:buChar char=""/>
                        <a:tabLst>
                          <a:tab pos="457200" algn="l"/>
                        </a:tabLst>
                      </a:pPr>
                      <a:r>
                        <a:rPr lang="en-US" sz="1100">
                          <a:effectLst/>
                        </a:rPr>
                        <a:t>no updates</a:t>
                      </a:r>
                      <a:endParaRPr lang="en-US" sz="1100" b="1">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extLst>
                  <a:ext uri="{0D108BD9-81ED-4DB2-BD59-A6C34878D82A}">
                    <a16:rowId xmlns:a16="http://schemas.microsoft.com/office/drawing/2014/main" val="252513671"/>
                  </a:ext>
                </a:extLst>
              </a:tr>
              <a:tr h="631303">
                <a:tc>
                  <a:txBody>
                    <a:bodyPr/>
                    <a:lstStyle/>
                    <a:p>
                      <a:pPr marL="0" marR="0" indent="0">
                        <a:lnSpc>
                          <a:spcPct val="100000"/>
                        </a:lnSpc>
                        <a:spcBef>
                          <a:spcPts val="0"/>
                        </a:spcBef>
                        <a:spcAft>
                          <a:spcPts val="300"/>
                        </a:spcAft>
                        <a:tabLst>
                          <a:tab pos="4572000" algn="l"/>
                        </a:tabLst>
                      </a:pPr>
                      <a:r>
                        <a:rPr lang="en-US" sz="1050">
                          <a:effectLst/>
                        </a:rPr>
                        <a:t>3GPP SA4 Video SWG Telco (Dec 14, 2021, 15:30 – 17:30 CET, Host Qualcomm)</a:t>
                      </a:r>
                      <a:endParaRPr lang="en-US" sz="1100" b="1">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tc>
                  <a:txBody>
                    <a:bodyPr/>
                    <a:lstStyle/>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Complete verification for anchors</a:t>
                      </a:r>
                    </a:p>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Complete characterization of HEVC vs. AVC</a:t>
                      </a:r>
                    </a:p>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Progress test results for new codecs</a:t>
                      </a:r>
                    </a:p>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Progress verification of test results for new codecs</a:t>
                      </a:r>
                    </a:p>
                  </a:txBody>
                  <a:tcPr marL="54018" marR="54018" marT="0" marB="0"/>
                </a:tc>
                <a:extLst>
                  <a:ext uri="{0D108BD9-81ED-4DB2-BD59-A6C34878D82A}">
                    <a16:rowId xmlns:a16="http://schemas.microsoft.com/office/drawing/2014/main" val="2920115802"/>
                  </a:ext>
                </a:extLst>
              </a:tr>
              <a:tr h="473460">
                <a:tc>
                  <a:txBody>
                    <a:bodyPr/>
                    <a:lstStyle/>
                    <a:p>
                      <a:pPr marL="0" marR="0" indent="0">
                        <a:lnSpc>
                          <a:spcPct val="100000"/>
                        </a:lnSpc>
                        <a:spcBef>
                          <a:spcPts val="0"/>
                        </a:spcBef>
                        <a:spcAft>
                          <a:spcPts val="300"/>
                        </a:spcAft>
                        <a:tabLst>
                          <a:tab pos="4572000" algn="l"/>
                        </a:tabLst>
                      </a:pPr>
                      <a:r>
                        <a:rPr lang="en-US" sz="1050">
                          <a:effectLst/>
                        </a:rPr>
                        <a:t>3GPP SA4 Video SWG Telco (Jan 11, 2022, 15:30 – 17:30 CET, Host Qualcomm)</a:t>
                      </a:r>
                      <a:endParaRPr lang="en-US" sz="1100" b="1">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tc>
                  <a:txBody>
                    <a:bodyPr/>
                    <a:lstStyle/>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Complete test results for new codecs</a:t>
                      </a:r>
                    </a:p>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Progress verification of test results for new codecs</a:t>
                      </a:r>
                    </a:p>
                    <a:p>
                      <a:pPr marL="342900" marR="0" lvl="0" indent="-342900">
                        <a:lnSpc>
                          <a:spcPct val="100000"/>
                        </a:lnSpc>
                        <a:spcBef>
                          <a:spcPts val="0"/>
                        </a:spcBef>
                        <a:spcAft>
                          <a:spcPts val="300"/>
                        </a:spcAft>
                        <a:buFont typeface="Symbol" panose="05050102010706020507" pitchFamily="18" charset="2"/>
                        <a:buChar char=""/>
                        <a:tabLst>
                          <a:tab pos="457200" algn="l"/>
                        </a:tabLst>
                      </a:pPr>
                      <a:r>
                        <a:rPr lang="en-US" sz="1100" dirty="0">
                          <a:effectLst/>
                        </a:rPr>
                        <a:t>Initiate the characterization of new codecs</a:t>
                      </a:r>
                    </a:p>
                  </a:txBody>
                  <a:tcPr marL="54018" marR="54018" marT="0" marB="0"/>
                </a:tc>
                <a:extLst>
                  <a:ext uri="{0D108BD9-81ED-4DB2-BD59-A6C34878D82A}">
                    <a16:rowId xmlns:a16="http://schemas.microsoft.com/office/drawing/2014/main" val="2424900740"/>
                  </a:ext>
                </a:extLst>
              </a:tr>
              <a:tr h="412500">
                <a:tc>
                  <a:txBody>
                    <a:bodyPr/>
                    <a:lstStyle/>
                    <a:p>
                      <a:pPr marL="0" marR="0" indent="0">
                        <a:lnSpc>
                          <a:spcPct val="100000"/>
                        </a:lnSpc>
                        <a:spcBef>
                          <a:spcPts val="0"/>
                        </a:spcBef>
                        <a:spcAft>
                          <a:spcPts val="300"/>
                        </a:spcAft>
                        <a:tabLst>
                          <a:tab pos="4572000" algn="l"/>
                        </a:tabLst>
                      </a:pPr>
                      <a:r>
                        <a:rPr lang="en-US" sz="1050">
                          <a:effectLst/>
                        </a:rPr>
                        <a:t>3GPP SA4 Video SWG Telco (Feb 1, 2022, 15:30 – 17:30 CEST, Host Qualcomm)</a:t>
                      </a:r>
                      <a:endParaRPr lang="en-US" sz="1100" b="1">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tc>
                  <a:txBody>
                    <a:bodyPr/>
                    <a:lstStyle/>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dirty="0">
                          <a:effectLst/>
                        </a:rPr>
                        <a:t>Complete verification of test results for new codecs</a:t>
                      </a:r>
                    </a:p>
                    <a:p>
                      <a:pPr marL="342900" marR="0" lvl="0" indent="-342900">
                        <a:lnSpc>
                          <a:spcPct val="100000"/>
                        </a:lnSpc>
                        <a:spcBef>
                          <a:spcPts val="0"/>
                        </a:spcBef>
                        <a:spcAft>
                          <a:spcPts val="300"/>
                        </a:spcAft>
                        <a:buFont typeface="Symbol" panose="05050102010706020507" pitchFamily="18" charset="2"/>
                        <a:buChar char=""/>
                        <a:tabLst>
                          <a:tab pos="457200" algn="l"/>
                        </a:tabLst>
                      </a:pPr>
                      <a:r>
                        <a:rPr lang="en-US" sz="1100" dirty="0">
                          <a:effectLst/>
                        </a:rPr>
                        <a:t>Progress the characterization of new codecs</a:t>
                      </a:r>
                    </a:p>
                  </a:txBody>
                  <a:tcPr marL="54018" marR="54018" marT="0" marB="0"/>
                </a:tc>
                <a:extLst>
                  <a:ext uri="{0D108BD9-81ED-4DB2-BD59-A6C34878D82A}">
                    <a16:rowId xmlns:a16="http://schemas.microsoft.com/office/drawing/2014/main" val="3899429415"/>
                  </a:ext>
                </a:extLst>
              </a:tr>
              <a:tr h="673129">
                <a:tc>
                  <a:txBody>
                    <a:bodyPr/>
                    <a:lstStyle/>
                    <a:p>
                      <a:pPr marL="0" marR="0" indent="0">
                        <a:lnSpc>
                          <a:spcPct val="100000"/>
                        </a:lnSpc>
                        <a:spcBef>
                          <a:spcPts val="0"/>
                        </a:spcBef>
                        <a:spcAft>
                          <a:spcPts val="300"/>
                        </a:spcAft>
                        <a:tabLst>
                          <a:tab pos="4572000" algn="l"/>
                        </a:tabLst>
                      </a:pPr>
                      <a:r>
                        <a:rPr lang="de-DE" sz="1050">
                          <a:effectLst/>
                        </a:rPr>
                        <a:t>SA4#117-e (14 – 23 February 2022)</a:t>
                      </a:r>
                      <a:endParaRPr lang="en-US" sz="1100" b="1">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tc>
                  <a:txBody>
                    <a:bodyPr/>
                    <a:lstStyle/>
                    <a:p>
                      <a:pPr marL="342900" marR="0" lvl="0" indent="-342900">
                        <a:lnSpc>
                          <a:spcPct val="100000"/>
                        </a:lnSpc>
                        <a:spcBef>
                          <a:spcPts val="0"/>
                        </a:spcBef>
                        <a:spcAft>
                          <a:spcPts val="300"/>
                        </a:spcAft>
                        <a:buFont typeface="Symbol" panose="05050102010706020507" pitchFamily="18" charset="2"/>
                        <a:buChar char=""/>
                        <a:tabLst>
                          <a:tab pos="457200" algn="l"/>
                        </a:tabLst>
                      </a:pPr>
                      <a:r>
                        <a:rPr lang="en-US" sz="1100">
                          <a:effectLst/>
                        </a:rPr>
                        <a:t>Complete the characterization of new codecs</a:t>
                      </a:r>
                    </a:p>
                    <a:p>
                      <a:pPr marL="342900" marR="0" lvl="0" indent="-342900">
                        <a:lnSpc>
                          <a:spcPct val="100000"/>
                        </a:lnSpc>
                        <a:spcBef>
                          <a:spcPts val="0"/>
                        </a:spcBef>
                        <a:spcAft>
                          <a:spcPts val="300"/>
                        </a:spcAft>
                        <a:buFont typeface="Symbol" panose="05050102010706020507" pitchFamily="18" charset="2"/>
                        <a:buChar char=""/>
                        <a:tabLst>
                          <a:tab pos="457200" algn="l"/>
                        </a:tabLst>
                      </a:pPr>
                      <a:r>
                        <a:rPr lang="en-US" sz="1100">
                          <a:effectLst/>
                        </a:rPr>
                        <a:t>Document gaps and opportunities</a:t>
                      </a:r>
                    </a:p>
                    <a:p>
                      <a:pPr marL="342900" marR="0" lvl="0" indent="-342900">
                        <a:lnSpc>
                          <a:spcPct val="100000"/>
                        </a:lnSpc>
                        <a:spcBef>
                          <a:spcPts val="0"/>
                        </a:spcBef>
                        <a:spcAft>
                          <a:spcPts val="300"/>
                        </a:spcAft>
                        <a:buFont typeface="Symbol" panose="05050102010706020507" pitchFamily="18" charset="2"/>
                        <a:buChar char=""/>
                        <a:tabLst>
                          <a:tab pos="457200" algn="l"/>
                        </a:tabLst>
                      </a:pPr>
                      <a:r>
                        <a:rPr lang="en-US" sz="1100">
                          <a:effectLst/>
                        </a:rPr>
                        <a:t>Document the conclusions</a:t>
                      </a:r>
                    </a:p>
                    <a:p>
                      <a:pPr marL="342900" marR="0" lvl="0" indent="-342900">
                        <a:lnSpc>
                          <a:spcPct val="100000"/>
                        </a:lnSpc>
                        <a:spcBef>
                          <a:spcPts val="0"/>
                        </a:spcBef>
                        <a:spcAft>
                          <a:spcPts val="300"/>
                        </a:spcAft>
                        <a:buFont typeface="Symbol" panose="05050102010706020507" pitchFamily="18" charset="2"/>
                        <a:buChar char=""/>
                        <a:tabLst>
                          <a:tab pos="457200" algn="l"/>
                          <a:tab pos="4572000" algn="l"/>
                        </a:tabLst>
                      </a:pPr>
                      <a:r>
                        <a:rPr lang="en-US" sz="1100">
                          <a:effectLst/>
                        </a:rPr>
                        <a:t>Agree on TR26.955v2.0.0</a:t>
                      </a:r>
                      <a:endParaRPr lang="en-US" sz="1100" b="1">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extLst>
                  <a:ext uri="{0D108BD9-81ED-4DB2-BD59-A6C34878D82A}">
                    <a16:rowId xmlns:a16="http://schemas.microsoft.com/office/drawing/2014/main" val="3540756545"/>
                  </a:ext>
                </a:extLst>
              </a:tr>
              <a:tr h="169885">
                <a:tc>
                  <a:txBody>
                    <a:bodyPr/>
                    <a:lstStyle/>
                    <a:p>
                      <a:pPr marL="0" marR="0" indent="0">
                        <a:lnSpc>
                          <a:spcPct val="100000"/>
                        </a:lnSpc>
                        <a:spcBef>
                          <a:spcPts val="0"/>
                        </a:spcBef>
                        <a:spcAft>
                          <a:spcPts val="300"/>
                        </a:spcAft>
                        <a:tabLst>
                          <a:tab pos="4572000" algn="l"/>
                        </a:tabLst>
                      </a:pPr>
                      <a:r>
                        <a:rPr lang="en-US" sz="1050">
                          <a:effectLst/>
                        </a:rPr>
                        <a:t>SA#95-e (Mar 16 - 18 2022)</a:t>
                      </a:r>
                      <a:endParaRPr lang="en-US" sz="1100" b="1">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tc>
                  <a:txBody>
                    <a:bodyPr/>
                    <a:lstStyle/>
                    <a:p>
                      <a:pPr marL="342900" marR="0" lvl="0" indent="-342900">
                        <a:lnSpc>
                          <a:spcPct val="100000"/>
                        </a:lnSpc>
                        <a:spcBef>
                          <a:spcPts val="0"/>
                        </a:spcBef>
                        <a:spcAft>
                          <a:spcPts val="300"/>
                        </a:spcAft>
                        <a:buFont typeface="Symbol" panose="05050102010706020507" pitchFamily="18" charset="2"/>
                        <a:buChar char=""/>
                        <a:tabLst>
                          <a:tab pos="457200" algn="l"/>
                        </a:tabLst>
                      </a:pPr>
                      <a:r>
                        <a:rPr lang="en-US" sz="1100" dirty="0">
                          <a:effectLst/>
                        </a:rPr>
                        <a:t>Present TR26.955v2.0.0 for approval</a:t>
                      </a:r>
                      <a:endParaRPr lang="en-US" sz="11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54018" marR="54018" marT="0" marB="0"/>
                </a:tc>
                <a:extLst>
                  <a:ext uri="{0D108BD9-81ED-4DB2-BD59-A6C34878D82A}">
                    <a16:rowId xmlns:a16="http://schemas.microsoft.com/office/drawing/2014/main" val="474113319"/>
                  </a:ext>
                </a:extLst>
              </a:tr>
            </a:tbl>
          </a:graphicData>
        </a:graphic>
      </p:graphicFrame>
    </p:spTree>
    <p:extLst>
      <p:ext uri="{BB962C8B-B14F-4D97-AF65-F5344CB8AC3E}">
        <p14:creationId xmlns:p14="http://schemas.microsoft.com/office/powerpoint/2010/main" val="361246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777E-777A-BA4C-A704-019EABA07552}"/>
              </a:ext>
            </a:extLst>
          </p:cNvPr>
          <p:cNvSpPr>
            <a:spLocks noGrp="1"/>
          </p:cNvSpPr>
          <p:nvPr>
            <p:ph type="title"/>
          </p:nvPr>
        </p:nvSpPr>
        <p:spPr>
          <a:xfrm>
            <a:off x="495300" y="565125"/>
            <a:ext cx="11187112" cy="439479"/>
          </a:xfrm>
        </p:spPr>
        <p:txBody>
          <a:bodyPr/>
          <a:lstStyle/>
          <a:p>
            <a:r>
              <a:rPr lang="en-US" dirty="0"/>
              <a:t>Summary and Recommendation</a:t>
            </a:r>
          </a:p>
        </p:txBody>
      </p:sp>
      <p:sp>
        <p:nvSpPr>
          <p:cNvPr id="3" name="Content Placeholder 2">
            <a:extLst>
              <a:ext uri="{FF2B5EF4-FFF2-40B4-BE49-F238E27FC236}">
                <a16:creationId xmlns:a16="http://schemas.microsoft.com/office/drawing/2014/main" id="{A2E4024F-897B-064F-8129-3242B80D3C7A}"/>
              </a:ext>
            </a:extLst>
          </p:cNvPr>
          <p:cNvSpPr>
            <a:spLocks noGrp="1"/>
          </p:cNvSpPr>
          <p:nvPr>
            <p:ph sz="quarter" idx="14"/>
          </p:nvPr>
        </p:nvSpPr>
        <p:spPr/>
        <p:txBody>
          <a:bodyPr vert="horz" lIns="0" tIns="0" rIns="0" bIns="0" rtlCol="0" anchor="t">
            <a:noAutofit/>
          </a:bodyPr>
          <a:lstStyle/>
          <a:p>
            <a:pPr indent="-191770"/>
            <a:r>
              <a:rPr lang="de-DE" dirty="0">
                <a:ea typeface="Microsoft Sans Serif"/>
                <a:cs typeface="Microsoft Sans Serif"/>
              </a:rPr>
              <a:t>Summary</a:t>
            </a:r>
          </a:p>
          <a:p>
            <a:pPr lvl="1" indent="-191770"/>
            <a:r>
              <a:rPr lang="de-DE" dirty="0">
                <a:ea typeface="Microsoft Sans Serif"/>
                <a:cs typeface="Microsoft Sans Serif"/>
              </a:rPr>
              <a:t>Discussing any work item for 5G Video during SA4#117e would be too premature</a:t>
            </a:r>
          </a:p>
          <a:p>
            <a:pPr lvl="1" indent="-191770"/>
            <a:r>
              <a:rPr lang="de-DE" dirty="0">
                <a:ea typeface="Microsoft Sans Serif"/>
                <a:cs typeface="Microsoft Sans Serif"/>
              </a:rPr>
              <a:t>Study is progressing well, but completion during SA4#117e is challenging and unlikely</a:t>
            </a:r>
          </a:p>
          <a:p>
            <a:pPr lvl="1" indent="-191770"/>
            <a:r>
              <a:rPr lang="de-DE" dirty="0">
                <a:ea typeface="Microsoft Sans Serif"/>
                <a:cs typeface="Microsoft Sans Serif"/>
              </a:rPr>
              <a:t>TR 26.955 latest version includes arond 220 pages</a:t>
            </a:r>
          </a:p>
          <a:p>
            <a:pPr lvl="1" indent="-191770"/>
            <a:r>
              <a:rPr lang="de-DE" dirty="0">
                <a:ea typeface="Microsoft Sans Serif"/>
                <a:cs typeface="Microsoft Sans Serif"/>
              </a:rPr>
              <a:t>Online Repository hosts severaly Gbyte of data</a:t>
            </a:r>
          </a:p>
          <a:p>
            <a:pPr lvl="1" indent="-191770"/>
            <a:r>
              <a:rPr lang="de-DE" dirty="0">
                <a:ea typeface="Microsoft Sans Serif"/>
                <a:cs typeface="Microsoft Sans Serif"/>
              </a:rPr>
              <a:t>Exchange of information with MPEG and other SDOs on CMAF profiles for new codecs</a:t>
            </a:r>
          </a:p>
          <a:p>
            <a:pPr indent="-191770"/>
            <a:r>
              <a:rPr lang="de-DE" dirty="0">
                <a:ea typeface="Microsoft Sans Serif"/>
                <a:cs typeface="Microsoft Sans Serif"/>
              </a:rPr>
              <a:t>Proposal</a:t>
            </a:r>
          </a:p>
          <a:p>
            <a:pPr lvl="1" indent="-191770"/>
            <a:r>
              <a:rPr lang="de-DE" dirty="0">
                <a:ea typeface="Microsoft Sans Serif"/>
                <a:cs typeface="Microsoft Sans Serif"/>
              </a:rPr>
              <a:t>For SA4#117e prioritize progressing the FS_5G Video Study</a:t>
            </a:r>
          </a:p>
          <a:p>
            <a:pPr lvl="1" indent="-191770"/>
            <a:r>
              <a:rPr lang="de-DE" dirty="0">
                <a:ea typeface="Microsoft Sans Serif"/>
                <a:cs typeface="Microsoft Sans Serif"/>
              </a:rPr>
              <a:t>Still, it is unlikely that study can be completed at SA4#117e which would allow sending TR 26.955 for approval</a:t>
            </a:r>
          </a:p>
          <a:p>
            <a:pPr lvl="1" indent="-191770"/>
            <a:r>
              <a:rPr lang="de-DE" dirty="0">
                <a:ea typeface="Microsoft Sans Serif"/>
                <a:cs typeface="Microsoft Sans Serif"/>
              </a:rPr>
              <a:t>Proposed new time plan</a:t>
            </a:r>
          </a:p>
          <a:p>
            <a:pPr lvl="2" indent="-191770"/>
            <a:r>
              <a:rPr lang="de-DE" dirty="0">
                <a:ea typeface="Microsoft Sans Serif"/>
                <a:cs typeface="Microsoft Sans Serif"/>
              </a:rPr>
              <a:t>Continue to work on pCRs and updates until SA4#118e</a:t>
            </a:r>
          </a:p>
          <a:p>
            <a:pPr lvl="2" indent="-191770"/>
            <a:r>
              <a:rPr lang="de-DE" dirty="0">
                <a:ea typeface="Microsoft Sans Serif"/>
                <a:cs typeface="Microsoft Sans Serif"/>
              </a:rPr>
              <a:t>Focus on conclusions and completion at SA4#119e</a:t>
            </a:r>
          </a:p>
          <a:p>
            <a:pPr lvl="1" indent="-191770"/>
            <a:r>
              <a:rPr lang="de-DE" dirty="0">
                <a:ea typeface="Microsoft Sans Serif"/>
                <a:cs typeface="Microsoft Sans Serif"/>
              </a:rPr>
              <a:t>Discussing any normative work should not start before the study item is completed</a:t>
            </a:r>
          </a:p>
          <a:p>
            <a:pPr lvl="1" indent="-191770"/>
            <a:r>
              <a:rPr lang="de-DE" dirty="0">
                <a:ea typeface="Microsoft Sans Serif"/>
                <a:cs typeface="Microsoft Sans Serif"/>
              </a:rPr>
              <a:t>However, please consider to leave room for Rel-18 for a potential normative work on 5G Video</a:t>
            </a:r>
          </a:p>
          <a:p>
            <a:pPr lvl="1" indent="-191770"/>
            <a:r>
              <a:rPr lang="de-DE" dirty="0">
                <a:ea typeface="Microsoft Sans Serif"/>
                <a:cs typeface="Microsoft Sans Serif"/>
              </a:rPr>
              <a:t>Despite a study item, ask for an exception to complete the work in Rel-17.</a:t>
            </a:r>
          </a:p>
          <a:p>
            <a:pPr lvl="1" indent="-191770"/>
            <a:r>
              <a:rPr lang="de-DE" dirty="0">
                <a:ea typeface="Microsoft Sans Serif"/>
                <a:cs typeface="Microsoft Sans Serif"/>
              </a:rPr>
              <a:t>If agreed in the SWG telco, the rapporteur will submit an updated time plan and exception sheet to SA4#117e</a:t>
            </a:r>
          </a:p>
          <a:p>
            <a:pPr lvl="1" indent="-191770"/>
            <a:endParaRPr lang="en-US" dirty="0">
              <a:ea typeface="Microsoft Sans Serif"/>
              <a:cs typeface="Microsoft Sans Serif"/>
            </a:endParaRPr>
          </a:p>
        </p:txBody>
      </p:sp>
      <p:sp>
        <p:nvSpPr>
          <p:cNvPr id="5" name="Footer Placeholder 4">
            <a:extLst>
              <a:ext uri="{FF2B5EF4-FFF2-40B4-BE49-F238E27FC236}">
                <a16:creationId xmlns:a16="http://schemas.microsoft.com/office/drawing/2014/main" id="{D8E91D3C-7229-A44F-BD0D-DF407C4AB11C}"/>
              </a:ext>
            </a:extLst>
          </p:cNvPr>
          <p:cNvSpPr>
            <a:spLocks noGrp="1"/>
          </p:cNvSpPr>
          <p:nvPr>
            <p:ph type="ftr" sz="quarter" idx="4294967295"/>
          </p:nvPr>
        </p:nvSpPr>
        <p:spPr>
          <a:xfrm>
            <a:off x="495299" y="6531676"/>
            <a:ext cx="5954053" cy="118174"/>
          </a:xfrm>
          <a:prstGeom prst="rect">
            <a:avLst/>
          </a:prstGeom>
        </p:spPr>
        <p:txBody>
          <a:bodyPr/>
          <a:lstStyle/>
          <a:p>
            <a:r>
              <a:rPr lang="en-US"/>
              <a:t>Source samle text</a:t>
            </a:r>
          </a:p>
        </p:txBody>
      </p:sp>
    </p:spTree>
    <p:extLst>
      <p:ext uri="{BB962C8B-B14F-4D97-AF65-F5344CB8AC3E}">
        <p14:creationId xmlns:p14="http://schemas.microsoft.com/office/powerpoint/2010/main" val="104789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42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3" id="{774B433F-6B24-A448-9BD6-BAD1536D0C20}" vid="{A44F2C55-5449-6A43-9FD4-1675E963420B}"/>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97B4D3-D865-495F-B927-419CB5644145}">
  <ds:schemaRefs>
    <ds:schemaRef ds:uri="ba37140e-f4c5-4a6c-a9b4-20a691ce6c8a"/>
    <ds:schemaRef ds:uri="cc9c437c-ae0c-4066-8d90-a0f7de78612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9508889-A9E3-4CFD-9083-170E876B0DDB}">
  <ds:schemaRefs>
    <ds:schemaRef ds:uri="ba37140e-f4c5-4a6c-a9b4-20a691ce6c8a"/>
    <ds:schemaRef ds:uri="cc9c437c-ae0c-4066-8d90-a0f7de78612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672EA31-3F7C-449E-A93C-02301E82B2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Qualcomm Executive External</Template>
  <TotalTime>4050</TotalTime>
  <Words>754</Words>
  <Application>Microsoft Office PowerPoint</Application>
  <PresentationFormat>Widescreen</PresentationFormat>
  <Paragraphs>89</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Century Gothic</vt:lpstr>
      <vt:lpstr>Microsoft Sans Serif</vt:lpstr>
      <vt:lpstr>Symbol</vt:lpstr>
      <vt:lpstr>Qualcomm Executive External</vt:lpstr>
      <vt:lpstr>5G Video Status</vt:lpstr>
      <vt:lpstr>Outline</vt:lpstr>
      <vt:lpstr>From WS#2: Integration of new Video Codec into 5G</vt:lpstr>
      <vt:lpstr>Status of FS_5GVideo – TP S4-211555 &amp; PD S4aV220852</vt:lpstr>
      <vt:lpstr>Summary and Recommendation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SA4  Rel-18 Priorities</dc:title>
  <dc:subject/>
  <dc:creator>Nikolai Leung</dc:creator>
  <cp:keywords/>
  <dc:description/>
  <cp:lastModifiedBy>Thomas Stockhammer</cp:lastModifiedBy>
  <cp:revision>23</cp:revision>
  <dcterms:created xsi:type="dcterms:W3CDTF">2021-10-21T18:55:07Z</dcterms:created>
  <dcterms:modified xsi:type="dcterms:W3CDTF">2022-01-31T14:25:04Z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