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6"/>
  </p:notesMasterIdLst>
  <p:handoutMasterIdLst>
    <p:handoutMasterId r:id="rId17"/>
  </p:handoutMasterIdLst>
  <p:sldIdLst>
    <p:sldId id="1116" r:id="rId5"/>
    <p:sldId id="1117" r:id="rId6"/>
    <p:sldId id="1136" r:id="rId7"/>
    <p:sldId id="1137" r:id="rId8"/>
    <p:sldId id="1122" r:id="rId9"/>
    <p:sldId id="1448943003" r:id="rId10"/>
    <p:sldId id="1448942992" r:id="rId11"/>
    <p:sldId id="141169817" r:id="rId12"/>
    <p:sldId id="1448942990" r:id="rId13"/>
    <p:sldId id="1448942991" r:id="rId14"/>
    <p:sldId id="113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Public Template" id="{2C9DC1DC-DC52-4730-B7DA-888882CCC10D}">
          <p14:sldIdLst>
            <p14:sldId id="1116"/>
            <p14:sldId id="1117"/>
            <p14:sldId id="1136"/>
            <p14:sldId id="1137"/>
            <p14:sldId id="1122"/>
            <p14:sldId id="1448943003"/>
            <p14:sldId id="1448942992"/>
            <p14:sldId id="141169817"/>
            <p14:sldId id="1448942990"/>
            <p14:sldId id="1448942991"/>
            <p14:sldId id="1130"/>
          </p14:sldIdLst>
        </p14:section>
        <p14:section name="Usage Guidelines" id="{9FBA792A-A1D8-465D-9847-07C02E4F48F3}">
          <p14:sldIdLst/>
        </p14:section>
        <p14:section name="Usage Guidelines" id="{2FD71A76-83C9-BA40-AB57-DB365A86CAE1}">
          <p14:sldIdLst/>
        </p14:section>
        <p14:section name="Slide Layouts" id="{DBF0F1FC-5A7F-4CF0-8306-5887B4B82216}">
          <p14:sldIdLst/>
        </p14:section>
        <p14:section name="Charts and Tables" id="{2D9D6BFA-4C85-4FCD-806D-FF43EB0B9112}">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53DC"/>
    <a:srgbClr val="C00000"/>
    <a:srgbClr val="FF0000"/>
    <a:srgbClr val="00B050"/>
    <a:srgbClr val="7030A0"/>
    <a:srgbClr val="ACBACF"/>
    <a:srgbClr val="FFFFFF"/>
    <a:srgbClr val="F2F3F5"/>
    <a:srgbClr val="4C5B6E"/>
    <a:srgbClr val="4964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7FC457-1169-DA4A-A6EC-E6C3C0DDBA1C}" v="9" dt="2021-12-10T06:47:09.3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732" autoAdjust="0"/>
    <p:restoredTop sz="94128" autoAdjust="0"/>
  </p:normalViewPr>
  <p:slideViewPr>
    <p:cSldViewPr snapToGrid="0">
      <p:cViewPr varScale="1">
        <p:scale>
          <a:sx n="166" d="100"/>
          <a:sy n="166" d="100"/>
        </p:scale>
        <p:origin x="224" y="36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kolai Leung" userId="5a841b54-124a-4321-8d48-d4d361d240d2" providerId="ADAL" clId="{CE7FC457-1169-DA4A-A6EC-E6C3C0DDBA1C}"/>
    <pc:docChg chg="undo custSel delSld modSld modSection">
      <pc:chgData name="Nikolai Leung" userId="5a841b54-124a-4321-8d48-d4d361d240d2" providerId="ADAL" clId="{CE7FC457-1169-DA4A-A6EC-E6C3C0DDBA1C}" dt="2021-12-10T06:52:41.401" v="209" actId="20577"/>
      <pc:docMkLst>
        <pc:docMk/>
      </pc:docMkLst>
      <pc:sldChg chg="addSp modSp mod">
        <pc:chgData name="Nikolai Leung" userId="5a841b54-124a-4321-8d48-d4d361d240d2" providerId="ADAL" clId="{CE7FC457-1169-DA4A-A6EC-E6C3C0DDBA1C}" dt="2021-12-10T06:49:53.904" v="74" actId="1076"/>
        <pc:sldMkLst>
          <pc:docMk/>
          <pc:sldMk cId="25328404" sldId="1117"/>
        </pc:sldMkLst>
        <pc:spChg chg="add mod">
          <ac:chgData name="Nikolai Leung" userId="5a841b54-124a-4321-8d48-d4d361d240d2" providerId="ADAL" clId="{CE7FC457-1169-DA4A-A6EC-E6C3C0DDBA1C}" dt="2021-12-10T06:46:56.293" v="20" actId="1076"/>
          <ac:spMkLst>
            <pc:docMk/>
            <pc:sldMk cId="25328404" sldId="1117"/>
            <ac:spMk id="2" creationId="{8847131B-9E65-9641-BDA1-4CCB68A76222}"/>
          </ac:spMkLst>
        </pc:spChg>
        <pc:spChg chg="mod">
          <ac:chgData name="Nikolai Leung" userId="5a841b54-124a-4321-8d48-d4d361d240d2" providerId="ADAL" clId="{CE7FC457-1169-DA4A-A6EC-E6C3C0DDBA1C}" dt="2021-12-10T06:49:53.904" v="74" actId="1076"/>
          <ac:spMkLst>
            <pc:docMk/>
            <pc:sldMk cId="25328404" sldId="1117"/>
            <ac:spMk id="3" creationId="{EB80E17D-CC71-1B4E-9B5D-80CE504527A0}"/>
          </ac:spMkLst>
        </pc:spChg>
        <pc:spChg chg="mod">
          <ac:chgData name="Nikolai Leung" userId="5a841b54-124a-4321-8d48-d4d361d240d2" providerId="ADAL" clId="{CE7FC457-1169-DA4A-A6EC-E6C3C0DDBA1C}" dt="2021-12-10T06:48:17.060" v="51" actId="14100"/>
          <ac:spMkLst>
            <pc:docMk/>
            <pc:sldMk cId="25328404" sldId="1117"/>
            <ac:spMk id="5" creationId="{9B1D0F48-F41B-1844-987B-675AA53BC5E0}"/>
          </ac:spMkLst>
        </pc:spChg>
        <pc:spChg chg="mod">
          <ac:chgData name="Nikolai Leung" userId="5a841b54-124a-4321-8d48-d4d361d240d2" providerId="ADAL" clId="{CE7FC457-1169-DA4A-A6EC-E6C3C0DDBA1C}" dt="2021-12-10T06:48:20.110" v="52" actId="14100"/>
          <ac:spMkLst>
            <pc:docMk/>
            <pc:sldMk cId="25328404" sldId="1117"/>
            <ac:spMk id="6" creationId="{0019DF23-C603-3A4D-AC36-9EF74D6A6204}"/>
          </ac:spMkLst>
        </pc:spChg>
        <pc:spChg chg="mod">
          <ac:chgData name="Nikolai Leung" userId="5a841b54-124a-4321-8d48-d4d361d240d2" providerId="ADAL" clId="{CE7FC457-1169-DA4A-A6EC-E6C3C0DDBA1C}" dt="2021-12-10T06:44:35.238" v="1" actId="1076"/>
          <ac:spMkLst>
            <pc:docMk/>
            <pc:sldMk cId="25328404" sldId="1117"/>
            <ac:spMk id="7" creationId="{DEDA3791-D133-6D4E-B532-EED25F9E4A7D}"/>
          </ac:spMkLst>
        </pc:spChg>
        <pc:spChg chg="mod">
          <ac:chgData name="Nikolai Leung" userId="5a841b54-124a-4321-8d48-d4d361d240d2" providerId="ADAL" clId="{CE7FC457-1169-DA4A-A6EC-E6C3C0DDBA1C}" dt="2021-12-10T06:48:45.908" v="56" actId="1076"/>
          <ac:spMkLst>
            <pc:docMk/>
            <pc:sldMk cId="25328404" sldId="1117"/>
            <ac:spMk id="9" creationId="{087D23B9-565C-7447-9369-57BA9279C94F}"/>
          </ac:spMkLst>
        </pc:spChg>
        <pc:spChg chg="mod">
          <ac:chgData name="Nikolai Leung" userId="5a841b54-124a-4321-8d48-d4d361d240d2" providerId="ADAL" clId="{CE7FC457-1169-DA4A-A6EC-E6C3C0DDBA1C}" dt="2021-12-10T06:48:40.526" v="55" actId="1076"/>
          <ac:spMkLst>
            <pc:docMk/>
            <pc:sldMk cId="25328404" sldId="1117"/>
            <ac:spMk id="10" creationId="{C06C432B-5E72-EB47-A576-74AC7EE41394}"/>
          </ac:spMkLst>
        </pc:spChg>
        <pc:spChg chg="mod">
          <ac:chgData name="Nikolai Leung" userId="5a841b54-124a-4321-8d48-d4d361d240d2" providerId="ADAL" clId="{CE7FC457-1169-DA4A-A6EC-E6C3C0DDBA1C}" dt="2021-12-10T06:48:33.563" v="54" actId="1076"/>
          <ac:spMkLst>
            <pc:docMk/>
            <pc:sldMk cId="25328404" sldId="1117"/>
            <ac:spMk id="12" creationId="{24626C81-DF3B-3F4B-B128-345779458202}"/>
          </ac:spMkLst>
        </pc:spChg>
        <pc:spChg chg="mod">
          <ac:chgData name="Nikolai Leung" userId="5a841b54-124a-4321-8d48-d4d361d240d2" providerId="ADAL" clId="{CE7FC457-1169-DA4A-A6EC-E6C3C0DDBA1C}" dt="2021-12-10T06:48:33.563" v="54" actId="1076"/>
          <ac:spMkLst>
            <pc:docMk/>
            <pc:sldMk cId="25328404" sldId="1117"/>
            <ac:spMk id="14" creationId="{87F2A06F-F7B6-1647-89BD-F4CACEAFA93B}"/>
          </ac:spMkLst>
        </pc:spChg>
        <pc:spChg chg="mod">
          <ac:chgData name="Nikolai Leung" userId="5a841b54-124a-4321-8d48-d4d361d240d2" providerId="ADAL" clId="{CE7FC457-1169-DA4A-A6EC-E6C3C0DDBA1C}" dt="2021-12-10T06:48:11.758" v="49" actId="1076"/>
          <ac:spMkLst>
            <pc:docMk/>
            <pc:sldMk cId="25328404" sldId="1117"/>
            <ac:spMk id="17" creationId="{80F1727D-8A0E-D344-BD2C-20D48307573A}"/>
          </ac:spMkLst>
        </pc:spChg>
        <pc:spChg chg="mod">
          <ac:chgData name="Nikolai Leung" userId="5a841b54-124a-4321-8d48-d4d361d240d2" providerId="ADAL" clId="{CE7FC457-1169-DA4A-A6EC-E6C3C0DDBA1C}" dt="2021-12-10T06:48:09.541" v="48" actId="1076"/>
          <ac:spMkLst>
            <pc:docMk/>
            <pc:sldMk cId="25328404" sldId="1117"/>
            <ac:spMk id="18" creationId="{7920633E-2922-D44A-B80D-DBA53C57A0AF}"/>
          </ac:spMkLst>
        </pc:spChg>
        <pc:spChg chg="mod">
          <ac:chgData name="Nikolai Leung" userId="5a841b54-124a-4321-8d48-d4d361d240d2" providerId="ADAL" clId="{CE7FC457-1169-DA4A-A6EC-E6C3C0DDBA1C}" dt="2021-12-10T06:48:14.149" v="50" actId="1076"/>
          <ac:spMkLst>
            <pc:docMk/>
            <pc:sldMk cId="25328404" sldId="1117"/>
            <ac:spMk id="19" creationId="{1A9FFB8D-B45E-B847-8D3A-2E6DFD0DE815}"/>
          </ac:spMkLst>
        </pc:spChg>
        <pc:spChg chg="mod">
          <ac:chgData name="Nikolai Leung" userId="5a841b54-124a-4321-8d48-d4d361d240d2" providerId="ADAL" clId="{CE7FC457-1169-DA4A-A6EC-E6C3C0DDBA1C}" dt="2021-12-10T06:48:08.104" v="47" actId="1076"/>
          <ac:spMkLst>
            <pc:docMk/>
            <pc:sldMk cId="25328404" sldId="1117"/>
            <ac:spMk id="20" creationId="{3A32CFD0-6F9B-414C-A2A5-5B07897340C8}"/>
          </ac:spMkLst>
        </pc:spChg>
        <pc:spChg chg="mod">
          <ac:chgData name="Nikolai Leung" userId="5a841b54-124a-4321-8d48-d4d361d240d2" providerId="ADAL" clId="{CE7FC457-1169-DA4A-A6EC-E6C3C0DDBA1C}" dt="2021-12-10T06:47:55.918" v="46" actId="1076"/>
          <ac:spMkLst>
            <pc:docMk/>
            <pc:sldMk cId="25328404" sldId="1117"/>
            <ac:spMk id="21" creationId="{EBFEA9C6-312C-2B45-B0AD-015DFD4721DD}"/>
          </ac:spMkLst>
        </pc:spChg>
        <pc:spChg chg="mod">
          <ac:chgData name="Nikolai Leung" userId="5a841b54-124a-4321-8d48-d4d361d240d2" providerId="ADAL" clId="{CE7FC457-1169-DA4A-A6EC-E6C3C0DDBA1C}" dt="2021-12-10T06:47:55.918" v="46" actId="1076"/>
          <ac:spMkLst>
            <pc:docMk/>
            <pc:sldMk cId="25328404" sldId="1117"/>
            <ac:spMk id="22" creationId="{BC89EAD9-6428-FA4B-B025-E9139DCF00CF}"/>
          </ac:spMkLst>
        </pc:spChg>
        <pc:spChg chg="mod">
          <ac:chgData name="Nikolai Leung" userId="5a841b54-124a-4321-8d48-d4d361d240d2" providerId="ADAL" clId="{CE7FC457-1169-DA4A-A6EC-E6C3C0DDBA1C}" dt="2021-12-10T06:44:52.621" v="5" actId="207"/>
          <ac:spMkLst>
            <pc:docMk/>
            <pc:sldMk cId="25328404" sldId="1117"/>
            <ac:spMk id="24" creationId="{7846BB49-E161-3A42-99DE-7823B7A57533}"/>
          </ac:spMkLst>
        </pc:spChg>
        <pc:spChg chg="mod">
          <ac:chgData name="Nikolai Leung" userId="5a841b54-124a-4321-8d48-d4d361d240d2" providerId="ADAL" clId="{CE7FC457-1169-DA4A-A6EC-E6C3C0DDBA1C}" dt="2021-12-10T06:44:26.347" v="0" actId="1076"/>
          <ac:spMkLst>
            <pc:docMk/>
            <pc:sldMk cId="25328404" sldId="1117"/>
            <ac:spMk id="25" creationId="{794AD1B0-B782-7B48-B758-B482A02265D8}"/>
          </ac:spMkLst>
        </pc:spChg>
        <pc:spChg chg="add mod">
          <ac:chgData name="Nikolai Leung" userId="5a841b54-124a-4321-8d48-d4d361d240d2" providerId="ADAL" clId="{CE7FC457-1169-DA4A-A6EC-E6C3C0DDBA1C}" dt="2021-12-10T06:47:40.765" v="45" actId="1076"/>
          <ac:spMkLst>
            <pc:docMk/>
            <pc:sldMk cId="25328404" sldId="1117"/>
            <ac:spMk id="26" creationId="{7556A88E-B7AB-A64D-A7EA-5CC6627FAEC9}"/>
          </ac:spMkLst>
        </pc:spChg>
      </pc:sldChg>
      <pc:sldChg chg="modSp mod">
        <pc:chgData name="Nikolai Leung" userId="5a841b54-124a-4321-8d48-d4d361d240d2" providerId="ADAL" clId="{CE7FC457-1169-DA4A-A6EC-E6C3C0DDBA1C}" dt="2021-12-10T06:51:26.298" v="188" actId="20577"/>
        <pc:sldMkLst>
          <pc:docMk/>
          <pc:sldMk cId="3275951163" sldId="1122"/>
        </pc:sldMkLst>
        <pc:spChg chg="mod">
          <ac:chgData name="Nikolai Leung" userId="5a841b54-124a-4321-8d48-d4d361d240d2" providerId="ADAL" clId="{CE7FC457-1169-DA4A-A6EC-E6C3C0DDBA1C}" dt="2021-12-10T06:51:26.298" v="188" actId="20577"/>
          <ac:spMkLst>
            <pc:docMk/>
            <pc:sldMk cId="3275951163" sldId="1122"/>
            <ac:spMk id="3" creationId="{EB80E17D-CC71-1B4E-9B5D-80CE504527A0}"/>
          </ac:spMkLst>
        </pc:spChg>
      </pc:sldChg>
      <pc:sldChg chg="del">
        <pc:chgData name="Nikolai Leung" userId="5a841b54-124a-4321-8d48-d4d361d240d2" providerId="ADAL" clId="{CE7FC457-1169-DA4A-A6EC-E6C3C0DDBA1C}" dt="2021-12-10T06:51:59.928" v="189" actId="2696"/>
        <pc:sldMkLst>
          <pc:docMk/>
          <pc:sldMk cId="962060270" sldId="1135"/>
        </pc:sldMkLst>
      </pc:sldChg>
      <pc:sldChg chg="modSp mod">
        <pc:chgData name="Nikolai Leung" userId="5a841b54-124a-4321-8d48-d4d361d240d2" providerId="ADAL" clId="{CE7FC457-1169-DA4A-A6EC-E6C3C0DDBA1C}" dt="2021-12-10T06:50:59.582" v="156" actId="20577"/>
        <pc:sldMkLst>
          <pc:docMk/>
          <pc:sldMk cId="1051185871" sldId="1137"/>
        </pc:sldMkLst>
        <pc:spChg chg="mod">
          <ac:chgData name="Nikolai Leung" userId="5a841b54-124a-4321-8d48-d4d361d240d2" providerId="ADAL" clId="{CE7FC457-1169-DA4A-A6EC-E6C3C0DDBA1C}" dt="2021-12-10T06:50:59.582" v="156" actId="20577"/>
          <ac:spMkLst>
            <pc:docMk/>
            <pc:sldMk cId="1051185871" sldId="1137"/>
            <ac:spMk id="3" creationId="{EB80E17D-CC71-1B4E-9B5D-80CE504527A0}"/>
          </ac:spMkLst>
        </pc:spChg>
        <pc:spChg chg="mod">
          <ac:chgData name="Nikolai Leung" userId="5a841b54-124a-4321-8d48-d4d361d240d2" providerId="ADAL" clId="{CE7FC457-1169-DA4A-A6EC-E6C3C0DDBA1C}" dt="2021-12-10T06:50:22.017" v="75" actId="1076"/>
          <ac:spMkLst>
            <pc:docMk/>
            <pc:sldMk cId="1051185871" sldId="1137"/>
            <ac:spMk id="15" creationId="{EFD15BA8-46AF-E344-BFD4-CB160B8C8651}"/>
          </ac:spMkLst>
        </pc:spChg>
        <pc:cxnChg chg="mod">
          <ac:chgData name="Nikolai Leung" userId="5a841b54-124a-4321-8d48-d4d361d240d2" providerId="ADAL" clId="{CE7FC457-1169-DA4A-A6EC-E6C3C0DDBA1C}" dt="2021-12-10T06:50:22.017" v="75" actId="1076"/>
          <ac:cxnSpMkLst>
            <pc:docMk/>
            <pc:sldMk cId="1051185871" sldId="1137"/>
            <ac:cxnSpMk id="18" creationId="{C3F291F3-6D30-B443-B0FD-D0ECC3823EE9}"/>
          </ac:cxnSpMkLst>
        </pc:cxnChg>
        <pc:cxnChg chg="mod">
          <ac:chgData name="Nikolai Leung" userId="5a841b54-124a-4321-8d48-d4d361d240d2" providerId="ADAL" clId="{CE7FC457-1169-DA4A-A6EC-E6C3C0DDBA1C}" dt="2021-12-10T06:50:22.017" v="75" actId="1076"/>
          <ac:cxnSpMkLst>
            <pc:docMk/>
            <pc:sldMk cId="1051185871" sldId="1137"/>
            <ac:cxnSpMk id="22" creationId="{3EF0777B-5BA0-0545-8944-C281388D30FC}"/>
          </ac:cxnSpMkLst>
        </pc:cxnChg>
        <pc:cxnChg chg="mod">
          <ac:chgData name="Nikolai Leung" userId="5a841b54-124a-4321-8d48-d4d361d240d2" providerId="ADAL" clId="{CE7FC457-1169-DA4A-A6EC-E6C3C0DDBA1C}" dt="2021-12-10T06:50:22.017" v="75" actId="1076"/>
          <ac:cxnSpMkLst>
            <pc:docMk/>
            <pc:sldMk cId="1051185871" sldId="1137"/>
            <ac:cxnSpMk id="32" creationId="{4C7BBD76-BB34-D049-8DAD-7DF740E00A59}"/>
          </ac:cxnSpMkLst>
        </pc:cxnChg>
      </pc:sldChg>
      <pc:sldChg chg="modSp mod">
        <pc:chgData name="Nikolai Leung" userId="5a841b54-124a-4321-8d48-d4d361d240d2" providerId="ADAL" clId="{CE7FC457-1169-DA4A-A6EC-E6C3C0DDBA1C}" dt="2021-12-10T06:52:33.728" v="199" actId="20577"/>
        <pc:sldMkLst>
          <pc:docMk/>
          <pc:sldMk cId="3670469203" sldId="1448942990"/>
        </pc:sldMkLst>
        <pc:spChg chg="mod">
          <ac:chgData name="Nikolai Leung" userId="5a841b54-124a-4321-8d48-d4d361d240d2" providerId="ADAL" clId="{CE7FC457-1169-DA4A-A6EC-E6C3C0DDBA1C}" dt="2021-12-10T06:52:33.728" v="199" actId="20577"/>
          <ac:spMkLst>
            <pc:docMk/>
            <pc:sldMk cId="3670469203" sldId="1448942990"/>
            <ac:spMk id="4" creationId="{25D5C5C7-1C87-6B4C-BF52-7F4B47F48353}"/>
          </ac:spMkLst>
        </pc:spChg>
      </pc:sldChg>
      <pc:sldChg chg="modSp mod">
        <pc:chgData name="Nikolai Leung" userId="5a841b54-124a-4321-8d48-d4d361d240d2" providerId="ADAL" clId="{CE7FC457-1169-DA4A-A6EC-E6C3C0DDBA1C}" dt="2021-12-10T06:52:41.401" v="209" actId="20577"/>
        <pc:sldMkLst>
          <pc:docMk/>
          <pc:sldMk cId="2674432965" sldId="1448942991"/>
        </pc:sldMkLst>
        <pc:spChg chg="mod">
          <ac:chgData name="Nikolai Leung" userId="5a841b54-124a-4321-8d48-d4d361d240d2" providerId="ADAL" clId="{CE7FC457-1169-DA4A-A6EC-E6C3C0DDBA1C}" dt="2021-12-10T06:52:41.401" v="209" actId="20577"/>
          <ac:spMkLst>
            <pc:docMk/>
            <pc:sldMk cId="2674432965" sldId="1448942991"/>
            <ac:spMk id="4" creationId="{25D5C5C7-1C87-6B4C-BF52-7F4B47F48353}"/>
          </ac:spMkLst>
        </pc:spChg>
      </pc:sldChg>
      <pc:sldChg chg="del">
        <pc:chgData name="Nikolai Leung" userId="5a841b54-124a-4321-8d48-d4d361d240d2" providerId="ADAL" clId="{CE7FC457-1169-DA4A-A6EC-E6C3C0DDBA1C}" dt="2021-12-10T06:51:59.928" v="189" actId="2696"/>
        <pc:sldMkLst>
          <pc:docMk/>
          <pc:sldMk cId="3905737751" sldId="1448943000"/>
        </pc:sldMkLst>
      </pc:sldChg>
      <pc:sldChg chg="del">
        <pc:chgData name="Nikolai Leung" userId="5a841b54-124a-4321-8d48-d4d361d240d2" providerId="ADAL" clId="{CE7FC457-1169-DA4A-A6EC-E6C3C0DDBA1C}" dt="2021-12-10T06:51:59.928" v="189" actId="2696"/>
        <pc:sldMkLst>
          <pc:docMk/>
          <pc:sldMk cId="2171807235" sldId="1448943001"/>
        </pc:sldMkLst>
      </pc:sldChg>
      <pc:sldChg chg="del">
        <pc:chgData name="Nikolai Leung" userId="5a841b54-124a-4321-8d48-d4d361d240d2" providerId="ADAL" clId="{CE7FC457-1169-DA4A-A6EC-E6C3C0DDBA1C}" dt="2021-12-10T06:51:59.928" v="189" actId="2696"/>
        <pc:sldMkLst>
          <pc:docMk/>
          <pc:sldMk cId="90573548" sldId="144894300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12/9/21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09.12.21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sz="2800" dirty="0"/>
              <a:t>Structuring the Rel-18 Work</a:t>
            </a:r>
          </a:p>
          <a:p>
            <a:endParaRPr lang="en-US" dirty="0"/>
          </a:p>
          <a:p>
            <a:endParaRPr lang="en-US" dirty="0"/>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1"/>
          </p:nvPr>
        </p:nvSpPr>
        <p:spPr>
          <a:xfrm>
            <a:off x="431637" y="303361"/>
            <a:ext cx="4907617" cy="518274"/>
          </a:xfrm>
        </p:spPr>
        <p:txBody>
          <a:bodyPr/>
          <a:lstStyle/>
          <a:p>
            <a:r>
              <a:rPr lang="en-GB" dirty="0"/>
              <a:t>SA4 MTSI SWG Teleconference #26 on ITT4RT</a:t>
            </a:r>
            <a:r>
              <a:rPr lang="en-US" dirty="0"/>
              <a:t> </a:t>
            </a:r>
          </a:p>
          <a:p>
            <a:r>
              <a:rPr lang="en-GB" dirty="0"/>
              <a:t>15 December 2021, 07:00 – 09:00 CET</a:t>
            </a:r>
            <a:endParaRPr lang="de-DE"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524656"/>
            <a:ext cx="7415930" cy="1552989"/>
          </a:xfrm>
        </p:spPr>
        <p:txBody>
          <a:bodyPr/>
          <a:lstStyle/>
          <a:p>
            <a:r>
              <a:rPr lang="en-US" sz="5800" dirty="0"/>
              <a:t>XR Real-Time Communications</a:t>
            </a:r>
          </a:p>
        </p:txBody>
      </p:sp>
      <p:sp>
        <p:nvSpPr>
          <p:cNvPr id="11" name="Text Placeholder 41">
            <a:extLst>
              <a:ext uri="{FF2B5EF4-FFF2-40B4-BE49-F238E27FC236}">
                <a16:creationId xmlns:a16="http://schemas.microsoft.com/office/drawing/2014/main" id="{B785E0AB-39A6-7945-87AB-A3EEB7FF00BB}"/>
              </a:ext>
            </a:extLst>
          </p:cNvPr>
          <p:cNvSpPr txBox="1">
            <a:spLocks/>
          </p:cNvSpPr>
          <p:nvPr/>
        </p:nvSpPr>
        <p:spPr bwMode="gray">
          <a:xfrm>
            <a:off x="7189902" y="416747"/>
            <a:ext cx="1882210" cy="518275"/>
          </a:xfrm>
          <a:prstGeom prst="rect">
            <a:avLst/>
          </a:prstGeom>
        </p:spPr>
        <p:txBody>
          <a:bodyPr vert="horz" wrap="none" lIns="0" tIns="0" rIns="0" bIns="0" rtlCol="0">
            <a:noAutofit/>
          </a:bodyPr>
          <a:lstStyle>
            <a:lvl1pPr marL="0" indent="0" algn="l" defTabSz="914400" rtl="0" eaLnBrk="1" latinLnBrk="0" hangingPunct="1">
              <a:lnSpc>
                <a:spcPct val="87000"/>
              </a:lnSpc>
              <a:spcBef>
                <a:spcPts val="0"/>
              </a:spcBef>
              <a:buClr>
                <a:schemeClr val="accent1"/>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Arial"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Arial"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de-DE" dirty="0"/>
              <a:t>S4-aM210670</a:t>
            </a:r>
          </a:p>
        </p:txBody>
      </p:sp>
      <p:sp>
        <p:nvSpPr>
          <p:cNvPr id="7" name="Rectangle 6">
            <a:extLst>
              <a:ext uri="{FF2B5EF4-FFF2-40B4-BE49-F238E27FC236}">
                <a16:creationId xmlns:a16="http://schemas.microsoft.com/office/drawing/2014/main" id="{0926BAFE-DF14-7C44-ABF5-2521BF75694E}"/>
              </a:ext>
            </a:extLst>
          </p:cNvPr>
          <p:cNvSpPr/>
          <p:nvPr/>
        </p:nvSpPr>
        <p:spPr>
          <a:xfrm>
            <a:off x="9967274" y="1013084"/>
            <a:ext cx="2099035" cy="646331"/>
          </a:xfrm>
          <a:prstGeom prst="rect">
            <a:avLst/>
          </a:prstGeom>
        </p:spPr>
        <p:txBody>
          <a:bodyPr wrap="square">
            <a:spAutoFit/>
          </a:bodyPr>
          <a:lstStyle/>
          <a:p>
            <a:r>
              <a:rPr lang="en-US" dirty="0"/>
              <a:t>Nikolai Leung</a:t>
            </a:r>
          </a:p>
          <a:p>
            <a:r>
              <a:rPr lang="en-US" dirty="0"/>
              <a:t>MTSI SWG Chair</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CAE9BF5-1DD6-6042-9452-A446FABF1ED5}"/>
              </a:ext>
            </a:extLst>
          </p:cNvPr>
          <p:cNvSpPr/>
          <p:nvPr/>
        </p:nvSpPr>
        <p:spPr>
          <a:xfrm>
            <a:off x="2266387" y="2153052"/>
            <a:ext cx="6799703" cy="3480498"/>
          </a:xfrm>
          <a:prstGeom prst="rect">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Split Rendering MSE</a:t>
            </a: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p:txBody>
      </p:sp>
      <p:sp>
        <p:nvSpPr>
          <p:cNvPr id="24" name="Rectangle 23">
            <a:extLst>
              <a:ext uri="{FF2B5EF4-FFF2-40B4-BE49-F238E27FC236}">
                <a16:creationId xmlns:a16="http://schemas.microsoft.com/office/drawing/2014/main" id="{DA24F07D-61F6-9E4D-8DD2-D581B073BD6A}"/>
              </a:ext>
            </a:extLst>
          </p:cNvPr>
          <p:cNvSpPr/>
          <p:nvPr/>
        </p:nvSpPr>
        <p:spPr>
          <a:xfrm>
            <a:off x="2334967" y="4315031"/>
            <a:ext cx="6635551" cy="1180573"/>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Integration</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 name="Title 2">
            <a:extLst>
              <a:ext uri="{FF2B5EF4-FFF2-40B4-BE49-F238E27FC236}">
                <a16:creationId xmlns:a16="http://schemas.microsoft.com/office/drawing/2014/main" id="{AADD6484-B78E-234B-86D8-4723F0C0CFAC}"/>
              </a:ext>
            </a:extLst>
          </p:cNvPr>
          <p:cNvSpPr>
            <a:spLocks noGrp="1"/>
          </p:cNvSpPr>
          <p:nvPr>
            <p:ph type="title"/>
          </p:nvPr>
        </p:nvSpPr>
        <p:spPr/>
        <p:txBody>
          <a:bodyPr/>
          <a:lstStyle/>
          <a:p>
            <a:r>
              <a:rPr lang="en-US"/>
              <a:t>Split-Rendering Stage 3 (</a:t>
            </a:r>
            <a:r>
              <a:rPr lang="en-US" err="1"/>
              <a:t>Split_XR</a:t>
            </a:r>
            <a:r>
              <a:rPr lang="en-US"/>
              <a:t>)</a:t>
            </a:r>
          </a:p>
        </p:txBody>
      </p:sp>
      <p:sp>
        <p:nvSpPr>
          <p:cNvPr id="4" name="Subtitle 3">
            <a:extLst>
              <a:ext uri="{FF2B5EF4-FFF2-40B4-BE49-F238E27FC236}">
                <a16:creationId xmlns:a16="http://schemas.microsoft.com/office/drawing/2014/main" id="{25D5C5C7-1C87-6B4C-BF52-7F4B47F48353}"/>
              </a:ext>
            </a:extLst>
          </p:cNvPr>
          <p:cNvSpPr>
            <a:spLocks noGrp="1"/>
          </p:cNvSpPr>
          <p:nvPr>
            <p:ph type="subTitle" idx="1"/>
          </p:nvPr>
        </p:nvSpPr>
        <p:spPr/>
        <p:txBody>
          <a:bodyPr/>
          <a:lstStyle/>
          <a:p>
            <a:r>
              <a:rPr lang="en-US"/>
              <a:t>Option B: Extend </a:t>
            </a:r>
            <a:r>
              <a:rPr lang="en-US" dirty="0"/>
              <a:t>26.512 MSH functionality to cover RTC</a:t>
            </a:r>
          </a:p>
        </p:txBody>
      </p:sp>
      <p:sp>
        <p:nvSpPr>
          <p:cNvPr id="29" name="Rectangle 28">
            <a:extLst>
              <a:ext uri="{FF2B5EF4-FFF2-40B4-BE49-F238E27FC236}">
                <a16:creationId xmlns:a16="http://schemas.microsoft.com/office/drawing/2014/main" id="{46E81068-ECD5-904B-9182-A6756C5773F1}"/>
              </a:ext>
            </a:extLst>
          </p:cNvPr>
          <p:cNvSpPr/>
          <p:nvPr/>
        </p:nvSpPr>
        <p:spPr>
          <a:xfrm>
            <a:off x="2334967" y="2854092"/>
            <a:ext cx="2451711" cy="1356360"/>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RTC Profile</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0" name="Rectangle 29">
            <a:extLst>
              <a:ext uri="{FF2B5EF4-FFF2-40B4-BE49-F238E27FC236}">
                <a16:creationId xmlns:a16="http://schemas.microsoft.com/office/drawing/2014/main" id="{3CA325DE-823B-C64D-AD3D-E9A37D58DAFB}"/>
              </a:ext>
            </a:extLst>
          </p:cNvPr>
          <p:cNvSpPr/>
          <p:nvPr/>
        </p:nvSpPr>
        <p:spPr>
          <a:xfrm>
            <a:off x="2398265" y="3562752"/>
            <a:ext cx="63066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RTP Profile</a:t>
            </a:r>
          </a:p>
        </p:txBody>
      </p:sp>
      <p:sp>
        <p:nvSpPr>
          <p:cNvPr id="31" name="Rectangle 30">
            <a:extLst>
              <a:ext uri="{FF2B5EF4-FFF2-40B4-BE49-F238E27FC236}">
                <a16:creationId xmlns:a16="http://schemas.microsoft.com/office/drawing/2014/main" id="{404AE264-B371-B845-87B8-72D3780A2F43}"/>
              </a:ext>
            </a:extLst>
          </p:cNvPr>
          <p:cNvSpPr/>
          <p:nvPr/>
        </p:nvSpPr>
        <p:spPr>
          <a:xfrm>
            <a:off x="3075992" y="3562752"/>
            <a:ext cx="813180"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Signaling Profile</a:t>
            </a:r>
          </a:p>
        </p:txBody>
      </p:sp>
      <p:sp>
        <p:nvSpPr>
          <p:cNvPr id="25" name="Rectangle 24">
            <a:extLst>
              <a:ext uri="{FF2B5EF4-FFF2-40B4-BE49-F238E27FC236}">
                <a16:creationId xmlns:a16="http://schemas.microsoft.com/office/drawing/2014/main" id="{1247C447-FD74-064C-813B-0752E01F2575}"/>
              </a:ext>
            </a:extLst>
          </p:cNvPr>
          <p:cNvSpPr/>
          <p:nvPr/>
        </p:nvSpPr>
        <p:spPr>
          <a:xfrm>
            <a:off x="7315760" y="4723439"/>
            <a:ext cx="156127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Edge Functionality</a:t>
            </a:r>
          </a:p>
        </p:txBody>
      </p:sp>
      <p:sp>
        <p:nvSpPr>
          <p:cNvPr id="26" name="Rectangle 25">
            <a:extLst>
              <a:ext uri="{FF2B5EF4-FFF2-40B4-BE49-F238E27FC236}">
                <a16:creationId xmlns:a16="http://schemas.microsoft.com/office/drawing/2014/main" id="{BC21821E-D383-E140-8F42-F5D3039C14C4}"/>
              </a:ext>
            </a:extLst>
          </p:cNvPr>
          <p:cNvSpPr/>
          <p:nvPr/>
        </p:nvSpPr>
        <p:spPr>
          <a:xfrm>
            <a:off x="4225437" y="4731044"/>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QoS Profile</a:t>
            </a:r>
          </a:p>
        </p:txBody>
      </p:sp>
      <p:sp>
        <p:nvSpPr>
          <p:cNvPr id="27" name="Rectangle 26">
            <a:extLst>
              <a:ext uri="{FF2B5EF4-FFF2-40B4-BE49-F238E27FC236}">
                <a16:creationId xmlns:a16="http://schemas.microsoft.com/office/drawing/2014/main" id="{9F34B053-3C4B-1A41-919B-9BD5E0608F14}"/>
              </a:ext>
            </a:extLst>
          </p:cNvPr>
          <p:cNvSpPr/>
          <p:nvPr/>
        </p:nvSpPr>
        <p:spPr>
          <a:xfrm>
            <a:off x="2508528" y="4718823"/>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err="1">
                <a:solidFill>
                  <a:schemeClr val="tx1"/>
                </a:solidFill>
              </a:rPr>
              <a:t>QoE</a:t>
            </a:r>
            <a:r>
              <a:rPr lang="en-US" sz="1200">
                <a:solidFill>
                  <a:schemeClr val="tx1"/>
                </a:solidFill>
              </a:rPr>
              <a:t> and Consumption </a:t>
            </a:r>
          </a:p>
          <a:p>
            <a:pPr algn="ctr"/>
            <a:r>
              <a:rPr lang="en-US" sz="1200">
                <a:solidFill>
                  <a:schemeClr val="tx1"/>
                </a:solidFill>
              </a:rPr>
              <a:t>Data Collection</a:t>
            </a:r>
          </a:p>
        </p:txBody>
      </p:sp>
      <p:sp>
        <p:nvSpPr>
          <p:cNvPr id="28" name="Rectangle 27">
            <a:extLst>
              <a:ext uri="{FF2B5EF4-FFF2-40B4-BE49-F238E27FC236}">
                <a16:creationId xmlns:a16="http://schemas.microsoft.com/office/drawing/2014/main" id="{A8AE56BE-0F86-7D4B-B574-43D0A3F683FC}"/>
              </a:ext>
            </a:extLst>
          </p:cNvPr>
          <p:cNvSpPr/>
          <p:nvPr/>
        </p:nvSpPr>
        <p:spPr>
          <a:xfrm>
            <a:off x="5918386" y="4718823"/>
            <a:ext cx="11756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Provisioning</a:t>
            </a:r>
          </a:p>
        </p:txBody>
      </p:sp>
      <p:sp>
        <p:nvSpPr>
          <p:cNvPr id="9" name="Rectangle 8">
            <a:extLst>
              <a:ext uri="{FF2B5EF4-FFF2-40B4-BE49-F238E27FC236}">
                <a16:creationId xmlns:a16="http://schemas.microsoft.com/office/drawing/2014/main" id="{242FDA73-7C7E-CC4F-90C7-7F579A017D4C}"/>
              </a:ext>
            </a:extLst>
          </p:cNvPr>
          <p:cNvSpPr/>
          <p:nvPr/>
        </p:nvSpPr>
        <p:spPr>
          <a:xfrm>
            <a:off x="7470003" y="2854092"/>
            <a:ext cx="1501608" cy="1356360"/>
          </a:xfrm>
          <a:prstGeom prst="rect">
            <a:avLst/>
          </a:prstGeom>
          <a:solidFill>
            <a:schemeClr val="tx2">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Guidelines: Post-processing, Pose correction,</a:t>
            </a:r>
          </a:p>
          <a:p>
            <a:pPr algn="ctr"/>
            <a:r>
              <a:rPr lang="en-US" sz="1400">
                <a:solidFill>
                  <a:schemeClr val="tx1"/>
                </a:solidFill>
              </a:rPr>
              <a:t>XR Runtime</a:t>
            </a:r>
          </a:p>
        </p:txBody>
      </p:sp>
      <p:grpSp>
        <p:nvGrpSpPr>
          <p:cNvPr id="33" name="Group 32">
            <a:extLst>
              <a:ext uri="{FF2B5EF4-FFF2-40B4-BE49-F238E27FC236}">
                <a16:creationId xmlns:a16="http://schemas.microsoft.com/office/drawing/2014/main" id="{18DB48E1-6773-44E9-873F-40BC4A6159BB}"/>
              </a:ext>
            </a:extLst>
          </p:cNvPr>
          <p:cNvGrpSpPr/>
          <p:nvPr/>
        </p:nvGrpSpPr>
        <p:grpSpPr>
          <a:xfrm>
            <a:off x="4880219" y="2854092"/>
            <a:ext cx="2505154" cy="1356360"/>
            <a:chOff x="5052468" y="2536383"/>
            <a:chExt cx="2505154" cy="1356360"/>
          </a:xfrm>
        </p:grpSpPr>
        <p:sp>
          <p:nvSpPr>
            <p:cNvPr id="19" name="Rectangle 18">
              <a:extLst>
                <a:ext uri="{FF2B5EF4-FFF2-40B4-BE49-F238E27FC236}">
                  <a16:creationId xmlns:a16="http://schemas.microsoft.com/office/drawing/2014/main" id="{EA7BD8F4-9719-0449-ACAE-0A501B007416}"/>
                </a:ext>
              </a:extLst>
            </p:cNvPr>
            <p:cNvSpPr/>
            <p:nvPr/>
          </p:nvSpPr>
          <p:spPr>
            <a:xfrm>
              <a:off x="5052468" y="2536383"/>
              <a:ext cx="2505154" cy="1356360"/>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Media Format Profiles</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20" name="Rectangle 19">
              <a:extLst>
                <a:ext uri="{FF2B5EF4-FFF2-40B4-BE49-F238E27FC236}">
                  <a16:creationId xmlns:a16="http://schemas.microsoft.com/office/drawing/2014/main" id="{328A2F9B-0F63-8840-933B-B2523E4324DE}"/>
                </a:ext>
              </a:extLst>
            </p:cNvPr>
            <p:cNvSpPr/>
            <p:nvPr/>
          </p:nvSpPr>
          <p:spPr>
            <a:xfrm>
              <a:off x="5139949"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AR Profile</a:t>
              </a:r>
            </a:p>
          </p:txBody>
        </p:sp>
        <p:sp>
          <p:nvSpPr>
            <p:cNvPr id="21" name="Rectangle 20">
              <a:extLst>
                <a:ext uri="{FF2B5EF4-FFF2-40B4-BE49-F238E27FC236}">
                  <a16:creationId xmlns:a16="http://schemas.microsoft.com/office/drawing/2014/main" id="{A0E8DD0E-E5C6-EE4F-8BC5-C74FC704C171}"/>
                </a:ext>
              </a:extLst>
            </p:cNvPr>
            <p:cNvSpPr/>
            <p:nvPr/>
          </p:nvSpPr>
          <p:spPr>
            <a:xfrm>
              <a:off x="5927283"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VR Profile</a:t>
              </a:r>
            </a:p>
          </p:txBody>
        </p:sp>
        <p:sp>
          <p:nvSpPr>
            <p:cNvPr id="22" name="Rectangle 21">
              <a:extLst>
                <a:ext uri="{FF2B5EF4-FFF2-40B4-BE49-F238E27FC236}">
                  <a16:creationId xmlns:a16="http://schemas.microsoft.com/office/drawing/2014/main" id="{3AEB75CE-DA9E-FB46-B4AF-0AAD8CA3281D}"/>
                </a:ext>
              </a:extLst>
            </p:cNvPr>
            <p:cNvSpPr/>
            <p:nvPr/>
          </p:nvSpPr>
          <p:spPr>
            <a:xfrm>
              <a:off x="6702688" y="3245043"/>
              <a:ext cx="7793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Gaming Profile</a:t>
              </a:r>
            </a:p>
          </p:txBody>
        </p:sp>
        <p:sp>
          <p:nvSpPr>
            <p:cNvPr id="23" name="Rectangle 22">
              <a:extLst>
                <a:ext uri="{FF2B5EF4-FFF2-40B4-BE49-F238E27FC236}">
                  <a16:creationId xmlns:a16="http://schemas.microsoft.com/office/drawing/2014/main" id="{1EEF4204-269C-E042-8EBA-2E34291E2177}"/>
                </a:ext>
              </a:extLst>
            </p:cNvPr>
            <p:cNvSpPr/>
            <p:nvPr/>
          </p:nvSpPr>
          <p:spPr>
            <a:xfrm>
              <a:off x="5138972" y="2841183"/>
              <a:ext cx="2343097" cy="3352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Scene Description Profile</a:t>
              </a:r>
            </a:p>
          </p:txBody>
        </p:sp>
      </p:grpSp>
      <p:sp>
        <p:nvSpPr>
          <p:cNvPr id="11" name="Rectangle 10">
            <a:extLst>
              <a:ext uri="{FF2B5EF4-FFF2-40B4-BE49-F238E27FC236}">
                <a16:creationId xmlns:a16="http://schemas.microsoft.com/office/drawing/2014/main" id="{F65DBF85-4005-5D48-91A7-6351749A9F5D}"/>
              </a:ext>
            </a:extLst>
          </p:cNvPr>
          <p:cNvSpPr/>
          <p:nvPr/>
        </p:nvSpPr>
        <p:spPr>
          <a:xfrm>
            <a:off x="3964725" y="3562753"/>
            <a:ext cx="727394" cy="5791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solidFill>
                  <a:schemeClr val="tx1"/>
                </a:solidFill>
              </a:rPr>
              <a:t>Pose/</a:t>
            </a:r>
            <a:br>
              <a:rPr lang="en-US" sz="1200">
                <a:solidFill>
                  <a:schemeClr val="tx1"/>
                </a:solidFill>
              </a:rPr>
            </a:br>
            <a:r>
              <a:rPr lang="en-US" sz="1200">
                <a:solidFill>
                  <a:schemeClr val="tx1"/>
                </a:solidFill>
              </a:rPr>
              <a:t>Uplink</a:t>
            </a:r>
            <a:br>
              <a:rPr lang="en-US" sz="1200">
                <a:solidFill>
                  <a:schemeClr val="tx1"/>
                </a:solidFill>
              </a:rPr>
            </a:br>
            <a:r>
              <a:rPr lang="en-US" sz="1200">
                <a:solidFill>
                  <a:schemeClr val="tx1"/>
                </a:solidFill>
              </a:rPr>
              <a:t>Profile</a:t>
            </a:r>
            <a:endParaRPr lang="en-US" sz="1200">
              <a:solidFill>
                <a:schemeClr val="tx1"/>
              </a:solidFill>
              <a:ea typeface="Microsoft Sans Serif"/>
              <a:cs typeface="Microsoft Sans Serif"/>
            </a:endParaRPr>
          </a:p>
        </p:txBody>
      </p:sp>
      <p:sp>
        <p:nvSpPr>
          <p:cNvPr id="12" name="Rectangle 11">
            <a:extLst>
              <a:ext uri="{FF2B5EF4-FFF2-40B4-BE49-F238E27FC236}">
                <a16:creationId xmlns:a16="http://schemas.microsoft.com/office/drawing/2014/main" id="{EF702A38-8D26-5742-966C-B6C0E968CB87}"/>
              </a:ext>
            </a:extLst>
          </p:cNvPr>
          <p:cNvSpPr/>
          <p:nvPr/>
        </p:nvSpPr>
        <p:spPr>
          <a:xfrm>
            <a:off x="308113" y="2860745"/>
            <a:ext cx="1405824" cy="1339768"/>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rPr>
              <a:t>RTP Stack:</a:t>
            </a:r>
          </a:p>
          <a:p>
            <a:pPr marL="342900" indent="-342900">
              <a:buAutoNum type="arabicPeriod"/>
            </a:pPr>
            <a:r>
              <a:rPr lang="en-US" sz="1400" dirty="0">
                <a:solidFill>
                  <a:schemeClr val="tx1"/>
                </a:solidFill>
              </a:rPr>
              <a:t>WebRTC (26.XXX)</a:t>
            </a:r>
          </a:p>
          <a:p>
            <a:pPr marL="342900" indent="-342900">
              <a:buAutoNum type="arabicPeriod"/>
            </a:pPr>
            <a:r>
              <a:rPr lang="en-US" sz="1400" dirty="0">
                <a:solidFill>
                  <a:schemeClr val="tx1"/>
                </a:solidFill>
              </a:rPr>
              <a:t>IMS (26.114)</a:t>
            </a:r>
          </a:p>
        </p:txBody>
      </p:sp>
      <p:sp>
        <p:nvSpPr>
          <p:cNvPr id="14" name="Rectangle 13">
            <a:extLst>
              <a:ext uri="{FF2B5EF4-FFF2-40B4-BE49-F238E27FC236}">
                <a16:creationId xmlns:a16="http://schemas.microsoft.com/office/drawing/2014/main" id="{E2F8185C-512C-2242-B552-8C1818DFF22B}"/>
              </a:ext>
            </a:extLst>
          </p:cNvPr>
          <p:cNvSpPr/>
          <p:nvPr/>
        </p:nvSpPr>
        <p:spPr>
          <a:xfrm>
            <a:off x="9499060" y="4319324"/>
            <a:ext cx="1250337" cy="1167071"/>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Media Control Enabler</a:t>
            </a:r>
          </a:p>
          <a:p>
            <a:pPr algn="ctr"/>
            <a:r>
              <a:rPr lang="en-US" sz="1400">
                <a:solidFill>
                  <a:schemeClr val="tx1"/>
                </a:solidFill>
              </a:rPr>
              <a:t>(~26.512)</a:t>
            </a:r>
          </a:p>
        </p:txBody>
      </p:sp>
      <p:cxnSp>
        <p:nvCxnSpPr>
          <p:cNvPr id="15" name="Elbow Connector 14">
            <a:extLst>
              <a:ext uri="{FF2B5EF4-FFF2-40B4-BE49-F238E27FC236}">
                <a16:creationId xmlns:a16="http://schemas.microsoft.com/office/drawing/2014/main" id="{F5499AEF-4423-A14C-A138-3E11096DD8C6}"/>
              </a:ext>
            </a:extLst>
          </p:cNvPr>
          <p:cNvCxnSpPr>
            <a:cxnSpLocks/>
            <a:stCxn id="19" idx="0"/>
          </p:cNvCxnSpPr>
          <p:nvPr/>
        </p:nvCxnSpPr>
        <p:spPr>
          <a:xfrm rot="5400000" flipH="1" flipV="1">
            <a:off x="7923988" y="248912"/>
            <a:ext cx="813988" cy="4396372"/>
          </a:xfrm>
          <a:prstGeom prst="bentConnector3">
            <a:avLst>
              <a:gd name="adj1" fmla="val 128084"/>
            </a:avLst>
          </a:prstGeom>
          <a:ln w="19050">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D467D643-9AFB-E34F-8FE1-52BC3C36E0EE}"/>
              </a:ext>
            </a:extLst>
          </p:cNvPr>
          <p:cNvCxnSpPr>
            <a:cxnSpLocks/>
            <a:stCxn id="29" idx="1"/>
            <a:endCxn id="12" idx="3"/>
          </p:cNvCxnSpPr>
          <p:nvPr/>
        </p:nvCxnSpPr>
        <p:spPr>
          <a:xfrm flipH="1" flipV="1">
            <a:off x="1713937" y="3530629"/>
            <a:ext cx="621030" cy="1643"/>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Elbow Connector 31">
            <a:extLst>
              <a:ext uri="{FF2B5EF4-FFF2-40B4-BE49-F238E27FC236}">
                <a16:creationId xmlns:a16="http://schemas.microsoft.com/office/drawing/2014/main" id="{C1045394-DE19-1D4A-8AA7-57E31E9ADCBF}"/>
              </a:ext>
            </a:extLst>
          </p:cNvPr>
          <p:cNvCxnSpPr>
            <a:cxnSpLocks/>
            <a:stCxn id="24" idx="3"/>
            <a:endCxn id="14" idx="1"/>
          </p:cNvCxnSpPr>
          <p:nvPr/>
        </p:nvCxnSpPr>
        <p:spPr>
          <a:xfrm flipV="1">
            <a:off x="8970518" y="4902860"/>
            <a:ext cx="528542" cy="2458"/>
          </a:xfrm>
          <a:prstGeom prst="bentConnector3">
            <a:avLst>
              <a:gd name="adj1" fmla="val 50000"/>
            </a:avLst>
          </a:prstGeom>
          <a:ln w="19050">
            <a:tailEnd type="triangle"/>
          </a:ln>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3BC34053-F1CE-DF40-9044-3FC5FC592A34}"/>
              </a:ext>
            </a:extLst>
          </p:cNvPr>
          <p:cNvSpPr/>
          <p:nvPr/>
        </p:nvSpPr>
        <p:spPr>
          <a:xfrm>
            <a:off x="9153127" y="5633550"/>
            <a:ext cx="2219325" cy="276999"/>
          </a:xfrm>
          <a:prstGeom prst="rect">
            <a:avLst/>
          </a:prstGeom>
        </p:spPr>
        <p:txBody>
          <a:bodyPr wrap="none">
            <a:spAutoFit/>
          </a:bodyPr>
          <a:lstStyle/>
          <a:p>
            <a:r>
              <a:rPr lang="en-US" sz="1200">
                <a:solidFill>
                  <a:srgbClr val="000000"/>
                </a:solidFill>
                <a:latin typeface="Calibri" panose="020F0502020204030204" pitchFamily="34" charset="0"/>
              </a:rPr>
              <a:t>Extend 26.512 to also cover RTC </a:t>
            </a:r>
            <a:endParaRPr lang="en-US" sz="1200"/>
          </a:p>
        </p:txBody>
      </p:sp>
      <p:sp>
        <p:nvSpPr>
          <p:cNvPr id="35" name="Rectangle 34">
            <a:extLst>
              <a:ext uri="{FF2B5EF4-FFF2-40B4-BE49-F238E27FC236}">
                <a16:creationId xmlns:a16="http://schemas.microsoft.com/office/drawing/2014/main" id="{0625A125-268C-2F4F-9C34-041B09137887}"/>
              </a:ext>
            </a:extLst>
          </p:cNvPr>
          <p:cNvSpPr/>
          <p:nvPr/>
        </p:nvSpPr>
        <p:spPr>
          <a:xfrm>
            <a:off x="9618540" y="2034963"/>
            <a:ext cx="1708625" cy="703751"/>
          </a:xfrm>
          <a:prstGeom prst="rect">
            <a:avLst/>
          </a:prstGeom>
          <a:solidFill>
            <a:srgbClr val="C0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“2D” Media Capabilities</a:t>
            </a:r>
          </a:p>
          <a:p>
            <a:pPr algn="ctr">
              <a:lnSpc>
                <a:spcPct val="96000"/>
              </a:lnSpc>
            </a:pPr>
            <a:r>
              <a:rPr lang="en-US" sz="1200" dirty="0">
                <a:solidFill>
                  <a:schemeClr val="bg1"/>
                </a:solidFill>
                <a:latin typeface="Microsoft Sans Serif"/>
                <a:cs typeface="Microsoft Sans Serif" panose="020B0604020202020204" pitchFamily="34" charset="0"/>
              </a:rPr>
              <a:t>(codecs, profiles, transport formats)</a:t>
            </a:r>
          </a:p>
        </p:txBody>
      </p:sp>
    </p:spTree>
    <p:extLst>
      <p:ext uri="{BB962C8B-B14F-4D97-AF65-F5344CB8AC3E}">
        <p14:creationId xmlns:p14="http://schemas.microsoft.com/office/powerpoint/2010/main" val="2674432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286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a:xfrm>
            <a:off x="495300" y="539220"/>
            <a:ext cx="11187112" cy="465384"/>
          </a:xfrm>
        </p:spPr>
        <p:txBody>
          <a:bodyPr/>
          <a:lstStyle/>
          <a:p>
            <a:r>
              <a:rPr lang="en-US" sz="3600" dirty="0"/>
              <a:t>Collecting Input</a:t>
            </a:r>
          </a:p>
        </p:txBody>
      </p:sp>
      <p:sp>
        <p:nvSpPr>
          <p:cNvPr id="5" name="Rectangle 4">
            <a:extLst>
              <a:ext uri="{FF2B5EF4-FFF2-40B4-BE49-F238E27FC236}">
                <a16:creationId xmlns:a16="http://schemas.microsoft.com/office/drawing/2014/main" id="{9B1D0F48-F41B-1844-987B-675AA53BC5E0}"/>
              </a:ext>
            </a:extLst>
          </p:cNvPr>
          <p:cNvSpPr/>
          <p:nvPr/>
        </p:nvSpPr>
        <p:spPr>
          <a:xfrm>
            <a:off x="5118724" y="2994816"/>
            <a:ext cx="1513319" cy="28757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000" dirty="0">
                <a:solidFill>
                  <a:schemeClr val="bg1"/>
                </a:solidFill>
                <a:latin typeface="Microsoft Sans Serif"/>
                <a:cs typeface="Microsoft Sans Serif" panose="020B0604020202020204" pitchFamily="34" charset="0"/>
              </a:rPr>
              <a:t>WebRTC collaboration models</a:t>
            </a:r>
          </a:p>
        </p:txBody>
      </p:sp>
      <p:sp>
        <p:nvSpPr>
          <p:cNvPr id="6" name="Rectangle 5">
            <a:extLst>
              <a:ext uri="{FF2B5EF4-FFF2-40B4-BE49-F238E27FC236}">
                <a16:creationId xmlns:a16="http://schemas.microsoft.com/office/drawing/2014/main" id="{0019DF23-C603-3A4D-AC36-9EF74D6A6204}"/>
              </a:ext>
            </a:extLst>
          </p:cNvPr>
          <p:cNvSpPr/>
          <p:nvPr/>
        </p:nvSpPr>
        <p:spPr>
          <a:xfrm>
            <a:off x="6716272" y="2994816"/>
            <a:ext cx="1513319" cy="28757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000" dirty="0">
                <a:solidFill>
                  <a:schemeClr val="bg1"/>
                </a:solidFill>
                <a:latin typeface="Microsoft Sans Serif"/>
                <a:cs typeface="Microsoft Sans Serif" panose="020B0604020202020204" pitchFamily="34" charset="0"/>
              </a:rPr>
              <a:t>Leverage IMS</a:t>
            </a:r>
          </a:p>
        </p:txBody>
      </p:sp>
      <p:sp>
        <p:nvSpPr>
          <p:cNvPr id="9" name="Rectangle 8">
            <a:extLst>
              <a:ext uri="{FF2B5EF4-FFF2-40B4-BE49-F238E27FC236}">
                <a16:creationId xmlns:a16="http://schemas.microsoft.com/office/drawing/2014/main" id="{087D23B9-565C-7447-9369-57BA9279C94F}"/>
              </a:ext>
            </a:extLst>
          </p:cNvPr>
          <p:cNvSpPr/>
          <p:nvPr/>
        </p:nvSpPr>
        <p:spPr>
          <a:xfrm>
            <a:off x="9284315" y="2513538"/>
            <a:ext cx="1817339" cy="359428"/>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tx1"/>
                </a:solidFill>
                <a:latin typeface="Microsoft Sans Serif"/>
                <a:cs typeface="Microsoft Sans Serif" panose="020B0604020202020204" pitchFamily="34" charset="0"/>
              </a:rPr>
              <a:t>Modularize </a:t>
            </a:r>
          </a:p>
          <a:p>
            <a:pPr algn="ctr">
              <a:lnSpc>
                <a:spcPct val="96000"/>
              </a:lnSpc>
            </a:pPr>
            <a:r>
              <a:rPr lang="en-US" sz="1000" dirty="0">
                <a:solidFill>
                  <a:schemeClr val="tx1"/>
                </a:solidFill>
                <a:latin typeface="Microsoft Sans Serif"/>
                <a:cs typeface="Microsoft Sans Serif" panose="020B0604020202020204" pitchFamily="34" charset="0"/>
              </a:rPr>
              <a:t>(De-verticalize)</a:t>
            </a:r>
          </a:p>
        </p:txBody>
      </p:sp>
      <p:sp>
        <p:nvSpPr>
          <p:cNvPr id="10" name="Rectangle 9">
            <a:extLst>
              <a:ext uri="{FF2B5EF4-FFF2-40B4-BE49-F238E27FC236}">
                <a16:creationId xmlns:a16="http://schemas.microsoft.com/office/drawing/2014/main" id="{C06C432B-5E72-EB47-A576-74AC7EE41394}"/>
              </a:ext>
            </a:extLst>
          </p:cNvPr>
          <p:cNvSpPr/>
          <p:nvPr/>
        </p:nvSpPr>
        <p:spPr>
          <a:xfrm>
            <a:off x="8595464" y="5103526"/>
            <a:ext cx="1513319" cy="7120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XR Media Capabilities</a:t>
            </a:r>
          </a:p>
          <a:p>
            <a:pPr algn="ctr">
              <a:lnSpc>
                <a:spcPct val="96000"/>
              </a:lnSpc>
            </a:pPr>
            <a:r>
              <a:rPr lang="en-US" sz="1000" dirty="0">
                <a:solidFill>
                  <a:schemeClr val="bg1"/>
                </a:solidFill>
                <a:latin typeface="Microsoft Sans Serif"/>
                <a:cs typeface="Microsoft Sans Serif" panose="020B0604020202020204" pitchFamily="34" charset="0"/>
              </a:rPr>
              <a:t>(codecs, profiles, transport formats)</a:t>
            </a:r>
          </a:p>
        </p:txBody>
      </p:sp>
      <p:sp>
        <p:nvSpPr>
          <p:cNvPr id="12" name="Rectangle 11">
            <a:extLst>
              <a:ext uri="{FF2B5EF4-FFF2-40B4-BE49-F238E27FC236}">
                <a16:creationId xmlns:a16="http://schemas.microsoft.com/office/drawing/2014/main" id="{24626C81-DF3B-3F4B-B128-345779458202}"/>
              </a:ext>
            </a:extLst>
          </p:cNvPr>
          <p:cNvSpPr/>
          <p:nvPr/>
        </p:nvSpPr>
        <p:spPr>
          <a:xfrm>
            <a:off x="10474656" y="3941969"/>
            <a:ext cx="1513319" cy="82186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Terminal Architecture</a:t>
            </a:r>
          </a:p>
        </p:txBody>
      </p:sp>
      <p:sp>
        <p:nvSpPr>
          <p:cNvPr id="13" name="Rectangle 12">
            <a:extLst>
              <a:ext uri="{FF2B5EF4-FFF2-40B4-BE49-F238E27FC236}">
                <a16:creationId xmlns:a16="http://schemas.microsoft.com/office/drawing/2014/main" id="{FB89EB5C-E266-B843-8B61-47657DF363A0}"/>
              </a:ext>
            </a:extLst>
          </p:cNvPr>
          <p:cNvSpPr/>
          <p:nvPr/>
        </p:nvSpPr>
        <p:spPr>
          <a:xfrm>
            <a:off x="8595464" y="3351053"/>
            <a:ext cx="1513319" cy="610123"/>
          </a:xfrm>
          <a:prstGeom prst="rect">
            <a:avLst/>
          </a:prstGeom>
          <a:solidFill>
            <a:srgbClr val="00B0F0">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Real-time transport for Split Rendering &amp; Compute</a:t>
            </a:r>
          </a:p>
        </p:txBody>
      </p:sp>
      <p:sp>
        <p:nvSpPr>
          <p:cNvPr id="14" name="Rectangle 13">
            <a:extLst>
              <a:ext uri="{FF2B5EF4-FFF2-40B4-BE49-F238E27FC236}">
                <a16:creationId xmlns:a16="http://schemas.microsoft.com/office/drawing/2014/main" id="{87F2A06F-F7B6-1647-89BD-F4CACEAFA93B}"/>
              </a:ext>
            </a:extLst>
          </p:cNvPr>
          <p:cNvSpPr/>
          <p:nvPr/>
        </p:nvSpPr>
        <p:spPr>
          <a:xfrm>
            <a:off x="10489542" y="4983185"/>
            <a:ext cx="1513319" cy="82186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Edge</a:t>
            </a:r>
          </a:p>
          <a:p>
            <a:pPr algn="ctr">
              <a:lnSpc>
                <a:spcPct val="96000"/>
              </a:lnSpc>
            </a:pPr>
            <a:r>
              <a:rPr lang="en-US" sz="1000" dirty="0">
                <a:solidFill>
                  <a:schemeClr val="bg1"/>
                </a:solidFill>
                <a:latin typeface="Microsoft Sans Serif"/>
                <a:cs typeface="Microsoft Sans Serif" panose="020B0604020202020204" pitchFamily="34" charset="0"/>
              </a:rPr>
              <a:t>Architecture</a:t>
            </a:r>
          </a:p>
        </p:txBody>
      </p:sp>
      <p:sp>
        <p:nvSpPr>
          <p:cNvPr id="16" name="Rectangle 15">
            <a:extLst>
              <a:ext uri="{FF2B5EF4-FFF2-40B4-BE49-F238E27FC236}">
                <a16:creationId xmlns:a16="http://schemas.microsoft.com/office/drawing/2014/main" id="{0C4D9E92-9111-D64D-ABEA-7C5D00732B07}"/>
              </a:ext>
            </a:extLst>
          </p:cNvPr>
          <p:cNvSpPr/>
          <p:nvPr/>
        </p:nvSpPr>
        <p:spPr>
          <a:xfrm>
            <a:off x="5901471" y="2499038"/>
            <a:ext cx="1513319" cy="38842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AR Call App</a:t>
            </a:r>
          </a:p>
        </p:txBody>
      </p:sp>
      <p:sp>
        <p:nvSpPr>
          <p:cNvPr id="17" name="Rectangle 16">
            <a:extLst>
              <a:ext uri="{FF2B5EF4-FFF2-40B4-BE49-F238E27FC236}">
                <a16:creationId xmlns:a16="http://schemas.microsoft.com/office/drawing/2014/main" id="{80F1727D-8A0E-D344-BD2C-20D48307573A}"/>
              </a:ext>
            </a:extLst>
          </p:cNvPr>
          <p:cNvSpPr/>
          <p:nvPr/>
        </p:nvSpPr>
        <p:spPr>
          <a:xfrm>
            <a:off x="5917498" y="4600265"/>
            <a:ext cx="1513319" cy="67864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Real-Time Transport (Media Handling)</a:t>
            </a:r>
          </a:p>
        </p:txBody>
      </p:sp>
      <p:sp>
        <p:nvSpPr>
          <p:cNvPr id="18" name="Rectangle 17">
            <a:extLst>
              <a:ext uri="{FF2B5EF4-FFF2-40B4-BE49-F238E27FC236}">
                <a16:creationId xmlns:a16="http://schemas.microsoft.com/office/drawing/2014/main" id="{7920633E-2922-D44A-B80D-DBA53C57A0AF}"/>
              </a:ext>
            </a:extLst>
          </p:cNvPr>
          <p:cNvSpPr/>
          <p:nvPr/>
        </p:nvSpPr>
        <p:spPr>
          <a:xfrm>
            <a:off x="5901470" y="4082055"/>
            <a:ext cx="1513319" cy="4580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QoS, </a:t>
            </a:r>
            <a:r>
              <a:rPr lang="en-US" sz="1000" dirty="0" err="1">
                <a:solidFill>
                  <a:schemeClr val="bg1"/>
                </a:solidFill>
                <a:latin typeface="Microsoft Sans Serif"/>
                <a:cs typeface="Microsoft Sans Serif" panose="020B0604020202020204" pitchFamily="34" charset="0"/>
              </a:rPr>
              <a:t>QoE</a:t>
            </a:r>
            <a:r>
              <a:rPr lang="en-US" sz="1000" dirty="0">
                <a:solidFill>
                  <a:schemeClr val="bg1"/>
                </a:solidFill>
                <a:latin typeface="Microsoft Sans Serif"/>
                <a:cs typeface="Microsoft Sans Serif" panose="020B0604020202020204" pitchFamily="34" charset="0"/>
              </a:rPr>
              <a:t>  Reporting</a:t>
            </a:r>
          </a:p>
        </p:txBody>
      </p:sp>
      <p:sp>
        <p:nvSpPr>
          <p:cNvPr id="19" name="Rectangle 18">
            <a:extLst>
              <a:ext uri="{FF2B5EF4-FFF2-40B4-BE49-F238E27FC236}">
                <a16:creationId xmlns:a16="http://schemas.microsoft.com/office/drawing/2014/main" id="{1A9FFB8D-B45E-B847-8D3A-2E6DFD0DE815}"/>
              </a:ext>
            </a:extLst>
          </p:cNvPr>
          <p:cNvSpPr/>
          <p:nvPr/>
        </p:nvSpPr>
        <p:spPr>
          <a:xfrm>
            <a:off x="5920211" y="5333060"/>
            <a:ext cx="1513319" cy="41652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Cross-layer optimizations</a:t>
            </a:r>
          </a:p>
        </p:txBody>
      </p:sp>
      <p:sp>
        <p:nvSpPr>
          <p:cNvPr id="20" name="Rectangle 19">
            <a:extLst>
              <a:ext uri="{FF2B5EF4-FFF2-40B4-BE49-F238E27FC236}">
                <a16:creationId xmlns:a16="http://schemas.microsoft.com/office/drawing/2014/main" id="{3A32CFD0-6F9B-414C-A2A5-5B07897340C8}"/>
              </a:ext>
            </a:extLst>
          </p:cNvPr>
          <p:cNvSpPr/>
          <p:nvPr/>
        </p:nvSpPr>
        <p:spPr>
          <a:xfrm>
            <a:off x="5875383" y="3563845"/>
            <a:ext cx="1513319" cy="4580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Session Management</a:t>
            </a:r>
          </a:p>
        </p:txBody>
      </p:sp>
      <p:sp>
        <p:nvSpPr>
          <p:cNvPr id="21" name="Rectangle 20">
            <a:extLst>
              <a:ext uri="{FF2B5EF4-FFF2-40B4-BE49-F238E27FC236}">
                <a16:creationId xmlns:a16="http://schemas.microsoft.com/office/drawing/2014/main" id="{EBFEA9C6-312C-2B45-B0AD-015DFD4721DD}"/>
              </a:ext>
            </a:extLst>
          </p:cNvPr>
          <p:cNvSpPr/>
          <p:nvPr/>
        </p:nvSpPr>
        <p:spPr>
          <a:xfrm>
            <a:off x="9865073" y="646678"/>
            <a:ext cx="1817339" cy="46538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tx1"/>
                </a:solidFill>
                <a:latin typeface="Microsoft Sans Serif"/>
                <a:cs typeface="Microsoft Sans Serif" panose="020B0604020202020204" pitchFamily="34" charset="0"/>
              </a:rPr>
              <a:t>Scene Compositor?</a:t>
            </a:r>
          </a:p>
        </p:txBody>
      </p:sp>
      <p:sp>
        <p:nvSpPr>
          <p:cNvPr id="22" name="Rectangle 21">
            <a:extLst>
              <a:ext uri="{FF2B5EF4-FFF2-40B4-BE49-F238E27FC236}">
                <a16:creationId xmlns:a16="http://schemas.microsoft.com/office/drawing/2014/main" id="{BC89EAD9-6428-FA4B-B025-E9139DCF00CF}"/>
              </a:ext>
            </a:extLst>
          </p:cNvPr>
          <p:cNvSpPr/>
          <p:nvPr/>
        </p:nvSpPr>
        <p:spPr>
          <a:xfrm>
            <a:off x="9865073" y="1232982"/>
            <a:ext cx="1817339" cy="46538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tx1"/>
                </a:solidFill>
                <a:latin typeface="Microsoft Sans Serif"/>
                <a:cs typeface="Microsoft Sans Serif" panose="020B0604020202020204" pitchFamily="34" charset="0"/>
              </a:rPr>
              <a:t>Interworking between WebRTC &amp; IMS?</a:t>
            </a:r>
          </a:p>
        </p:txBody>
      </p:sp>
      <p:sp>
        <p:nvSpPr>
          <p:cNvPr id="7" name="Right Arrow 6">
            <a:extLst>
              <a:ext uri="{FF2B5EF4-FFF2-40B4-BE49-F238E27FC236}">
                <a16:creationId xmlns:a16="http://schemas.microsoft.com/office/drawing/2014/main" id="{DEDA3791-D133-6D4E-B532-EED25F9E4A7D}"/>
              </a:ext>
            </a:extLst>
          </p:cNvPr>
          <p:cNvSpPr/>
          <p:nvPr/>
        </p:nvSpPr>
        <p:spPr>
          <a:xfrm>
            <a:off x="509587" y="2401168"/>
            <a:ext cx="3768247" cy="981977"/>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err="1">
                <a:solidFill>
                  <a:schemeClr val="bg1"/>
                </a:solidFill>
                <a:latin typeface="Microsoft Sans Serif"/>
                <a:cs typeface="Microsoft Sans Serif" panose="020B0604020202020204" pitchFamily="34" charset="0"/>
              </a:rPr>
              <a:t>iRTC</a:t>
            </a:r>
            <a:endParaRPr lang="en-US" dirty="0">
              <a:solidFill>
                <a:schemeClr val="bg1"/>
              </a:solidFill>
              <a:latin typeface="Microsoft Sans Serif"/>
              <a:cs typeface="Microsoft Sans Serif" panose="020B0604020202020204" pitchFamily="34" charset="0"/>
            </a:endParaRPr>
          </a:p>
        </p:txBody>
      </p:sp>
      <p:sp>
        <p:nvSpPr>
          <p:cNvPr id="23" name="Right Arrow 22">
            <a:extLst>
              <a:ext uri="{FF2B5EF4-FFF2-40B4-BE49-F238E27FC236}">
                <a16:creationId xmlns:a16="http://schemas.microsoft.com/office/drawing/2014/main" id="{E56D3250-DAF4-0B47-B736-E79354831F18}"/>
              </a:ext>
            </a:extLst>
          </p:cNvPr>
          <p:cNvSpPr/>
          <p:nvPr/>
        </p:nvSpPr>
        <p:spPr>
          <a:xfrm>
            <a:off x="509588" y="3383145"/>
            <a:ext cx="3768247" cy="981977"/>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IBACS</a:t>
            </a:r>
          </a:p>
        </p:txBody>
      </p:sp>
      <p:sp>
        <p:nvSpPr>
          <p:cNvPr id="24" name="Right Arrow 23">
            <a:extLst>
              <a:ext uri="{FF2B5EF4-FFF2-40B4-BE49-F238E27FC236}">
                <a16:creationId xmlns:a16="http://schemas.microsoft.com/office/drawing/2014/main" id="{7846BB49-E161-3A42-99DE-7823B7A57533}"/>
              </a:ext>
            </a:extLst>
          </p:cNvPr>
          <p:cNvSpPr/>
          <p:nvPr/>
        </p:nvSpPr>
        <p:spPr>
          <a:xfrm>
            <a:off x="509587" y="5345249"/>
            <a:ext cx="3768247" cy="981977"/>
          </a:xfrm>
          <a:prstGeom prst="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t>5G_AREA</a:t>
            </a:r>
            <a:endParaRPr lang="en-US" dirty="0">
              <a:solidFill>
                <a:schemeClr val="bg1"/>
              </a:solidFill>
              <a:latin typeface="Microsoft Sans Serif"/>
              <a:cs typeface="Microsoft Sans Serif" panose="020B0604020202020204" pitchFamily="34" charset="0"/>
            </a:endParaRPr>
          </a:p>
        </p:txBody>
      </p:sp>
      <p:sp>
        <p:nvSpPr>
          <p:cNvPr id="25" name="Right Arrow 24">
            <a:extLst>
              <a:ext uri="{FF2B5EF4-FFF2-40B4-BE49-F238E27FC236}">
                <a16:creationId xmlns:a16="http://schemas.microsoft.com/office/drawing/2014/main" id="{794AD1B0-B782-7B48-B758-B482A02265D8}"/>
              </a:ext>
            </a:extLst>
          </p:cNvPr>
          <p:cNvSpPr/>
          <p:nvPr/>
        </p:nvSpPr>
        <p:spPr>
          <a:xfrm>
            <a:off x="509587" y="4365122"/>
            <a:ext cx="3768247" cy="981977"/>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t>XRTC/ITT4XR</a:t>
            </a:r>
            <a:endParaRPr lang="en-US" dirty="0">
              <a:solidFill>
                <a:schemeClr val="bg1"/>
              </a:solidFill>
              <a:latin typeface="Microsoft Sans Serif"/>
              <a:cs typeface="Microsoft Sans Serif" panose="020B0604020202020204" pitchFamily="34" charset="0"/>
            </a:endParaRPr>
          </a:p>
        </p:txBody>
      </p:sp>
      <p:sp>
        <p:nvSpPr>
          <p:cNvPr id="2" name="TextBox 1">
            <a:extLst>
              <a:ext uri="{FF2B5EF4-FFF2-40B4-BE49-F238E27FC236}">
                <a16:creationId xmlns:a16="http://schemas.microsoft.com/office/drawing/2014/main" id="{8847131B-9E65-9641-BDA1-4CCB68A76222}"/>
              </a:ext>
            </a:extLst>
          </p:cNvPr>
          <p:cNvSpPr txBox="1"/>
          <p:nvPr/>
        </p:nvSpPr>
        <p:spPr>
          <a:xfrm>
            <a:off x="1690488" y="1898408"/>
            <a:ext cx="2105425" cy="295466"/>
          </a:xfrm>
          <a:prstGeom prst="rect">
            <a:avLst/>
          </a:prstGeom>
        </p:spPr>
        <p:txBody>
          <a:bodyPr wrap="square" lIns="0" tIns="0" rIns="0" bIns="0" rtlCol="0">
            <a:spAutoFit/>
          </a:bodyPr>
          <a:lstStyle/>
          <a:p>
            <a:pPr algn="l">
              <a:lnSpc>
                <a:spcPct val="96000"/>
              </a:lnSpc>
            </a:pPr>
            <a:r>
              <a:rPr lang="en-US" sz="2000" dirty="0">
                <a:solidFill>
                  <a:schemeClr val="accent2">
                    <a:lumMod val="50000"/>
                  </a:schemeClr>
                </a:solidFill>
                <a:latin typeface="Microsoft Sans Serif"/>
                <a:cs typeface="Microsoft Sans Serif" panose="020B0604020202020204" pitchFamily="34" charset="0"/>
              </a:rPr>
              <a:t>Draft WIDs</a:t>
            </a:r>
          </a:p>
        </p:txBody>
      </p:sp>
      <p:sp>
        <p:nvSpPr>
          <p:cNvPr id="26" name="TextBox 25">
            <a:extLst>
              <a:ext uri="{FF2B5EF4-FFF2-40B4-BE49-F238E27FC236}">
                <a16:creationId xmlns:a16="http://schemas.microsoft.com/office/drawing/2014/main" id="{7556A88E-B7AB-A64D-A7EA-5CC6627FAEC9}"/>
              </a:ext>
            </a:extLst>
          </p:cNvPr>
          <p:cNvSpPr txBox="1"/>
          <p:nvPr/>
        </p:nvSpPr>
        <p:spPr>
          <a:xfrm>
            <a:off x="6420883" y="1859249"/>
            <a:ext cx="2477228" cy="295466"/>
          </a:xfrm>
          <a:prstGeom prst="rect">
            <a:avLst/>
          </a:prstGeom>
        </p:spPr>
        <p:txBody>
          <a:bodyPr wrap="square" lIns="0" tIns="0" rIns="0" bIns="0" rtlCol="0">
            <a:spAutoFit/>
          </a:bodyPr>
          <a:lstStyle/>
          <a:p>
            <a:pPr algn="l">
              <a:lnSpc>
                <a:spcPct val="96000"/>
              </a:lnSpc>
            </a:pPr>
            <a:r>
              <a:rPr lang="en-US" sz="2000" dirty="0">
                <a:latin typeface="Microsoft Sans Serif"/>
                <a:cs typeface="Microsoft Sans Serif" panose="020B0604020202020204" pitchFamily="34" charset="0"/>
              </a:rPr>
              <a:t>Interests/Objectives</a:t>
            </a:r>
          </a:p>
        </p:txBody>
      </p:sp>
    </p:spTree>
    <p:extLst>
      <p:ext uri="{BB962C8B-B14F-4D97-AF65-F5344CB8AC3E}">
        <p14:creationId xmlns:p14="http://schemas.microsoft.com/office/powerpoint/2010/main" val="25328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7517D38-6D93-1548-9901-1FE0333413E3}"/>
              </a:ext>
            </a:extLst>
          </p:cNvPr>
          <p:cNvSpPr>
            <a:spLocks noGrp="1"/>
          </p:cNvSpPr>
          <p:nvPr>
            <p:ph type="subTitle" idx="1"/>
          </p:nvPr>
        </p:nvSpPr>
        <p:spPr/>
        <p:txBody>
          <a:bodyPr/>
          <a:lstStyle/>
          <a:p>
            <a:r>
              <a:rPr lang="en-US" dirty="0" err="1"/>
              <a:t>iRTC</a:t>
            </a:r>
            <a:r>
              <a:rPr lang="en-US" dirty="0"/>
              <a:t>, IBACS, XRTC/ITT4XR</a:t>
            </a:r>
          </a:p>
          <a:p>
            <a:r>
              <a:rPr lang="en-US" dirty="0"/>
              <a:t>5G_AREA</a:t>
            </a:r>
          </a:p>
        </p:txBody>
      </p:sp>
      <p:sp>
        <p:nvSpPr>
          <p:cNvPr id="3" name="Title 2">
            <a:extLst>
              <a:ext uri="{FF2B5EF4-FFF2-40B4-BE49-F238E27FC236}">
                <a16:creationId xmlns:a16="http://schemas.microsoft.com/office/drawing/2014/main" id="{5E308306-19BD-7E4E-9575-663295A55704}"/>
              </a:ext>
            </a:extLst>
          </p:cNvPr>
          <p:cNvSpPr>
            <a:spLocks noGrp="1"/>
          </p:cNvSpPr>
          <p:nvPr>
            <p:ph type="title"/>
          </p:nvPr>
        </p:nvSpPr>
        <p:spPr>
          <a:xfrm>
            <a:off x="495298" y="3194277"/>
            <a:ext cx="8829675" cy="736355"/>
          </a:xfrm>
        </p:spPr>
        <p:txBody>
          <a:bodyPr/>
          <a:lstStyle/>
          <a:p>
            <a:r>
              <a:rPr lang="en-US" dirty="0"/>
              <a:t>Potential Way Forward</a:t>
            </a:r>
          </a:p>
        </p:txBody>
      </p:sp>
    </p:spTree>
    <p:extLst>
      <p:ext uri="{BB962C8B-B14F-4D97-AF65-F5344CB8AC3E}">
        <p14:creationId xmlns:p14="http://schemas.microsoft.com/office/powerpoint/2010/main" val="258942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BCC0A93-2E21-174D-9AF4-1F7A3BCDADFF}"/>
              </a:ext>
            </a:extLst>
          </p:cNvPr>
          <p:cNvSpPr/>
          <p:nvPr/>
        </p:nvSpPr>
        <p:spPr>
          <a:xfrm>
            <a:off x="56968" y="2381544"/>
            <a:ext cx="2989727" cy="414354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sz="1200" dirty="0">
                <a:solidFill>
                  <a:schemeClr val="bg1"/>
                </a:solidFill>
                <a:latin typeface="Microsoft Sans Serif"/>
                <a:cs typeface="Microsoft Sans Serif" panose="020B0604020202020204" pitchFamily="34" charset="0"/>
              </a:rPr>
              <a:t>Separate WID -&gt; </a:t>
            </a:r>
            <a:r>
              <a:rPr lang="en-US" sz="1200" dirty="0" err="1">
                <a:solidFill>
                  <a:schemeClr val="bg1"/>
                </a:solidFill>
                <a:latin typeface="Microsoft Sans Serif"/>
                <a:cs typeface="Microsoft Sans Serif" panose="020B0604020202020204" pitchFamily="34" charset="0"/>
              </a:rPr>
              <a:t>NewSpec</a:t>
            </a:r>
            <a:r>
              <a:rPr lang="en-US" sz="1200" dirty="0">
                <a:solidFill>
                  <a:schemeClr val="bg1"/>
                </a:solidFill>
                <a:latin typeface="Microsoft Sans Serif"/>
                <a:cs typeface="Microsoft Sans Serif" panose="020B0604020202020204" pitchFamily="34" charset="0"/>
              </a:rPr>
              <a:t> #1</a:t>
            </a:r>
          </a:p>
        </p:txBody>
      </p:sp>
      <p:sp>
        <p:nvSpPr>
          <p:cNvPr id="4" name="Rectangle 3">
            <a:extLst>
              <a:ext uri="{FF2B5EF4-FFF2-40B4-BE49-F238E27FC236}">
                <a16:creationId xmlns:a16="http://schemas.microsoft.com/office/drawing/2014/main" id="{E704FE9A-80D2-214B-93D5-85D114BE2D63}"/>
              </a:ext>
            </a:extLst>
          </p:cNvPr>
          <p:cNvSpPr/>
          <p:nvPr/>
        </p:nvSpPr>
        <p:spPr>
          <a:xfrm>
            <a:off x="8201320" y="2353308"/>
            <a:ext cx="3481092" cy="416061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sz="1200" dirty="0">
                <a:solidFill>
                  <a:schemeClr val="bg1"/>
                </a:solidFill>
                <a:latin typeface="Microsoft Sans Serif"/>
                <a:cs typeface="Microsoft Sans Serif" panose="020B0604020202020204" pitchFamily="34" charset="0"/>
              </a:rPr>
              <a:t>Separate WID -&gt; TS 26.114 </a:t>
            </a:r>
          </a:p>
        </p:txBody>
      </p:sp>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a:xfrm>
            <a:off x="495299" y="6473776"/>
            <a:ext cx="10489691" cy="177293"/>
          </a:xfrm>
        </p:spPr>
        <p:txBody>
          <a:bodyPr/>
          <a:lstStyle/>
          <a:p>
            <a:r>
              <a:rPr lang="en-US" sz="1200"/>
              <a:t>Source sample text</a:t>
            </a:r>
            <a:endParaRPr lang="en-US" sz="1200"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a:xfrm>
            <a:off x="495300" y="565125"/>
            <a:ext cx="11315060" cy="439479"/>
          </a:xfrm>
        </p:spPr>
        <p:txBody>
          <a:bodyPr/>
          <a:lstStyle/>
          <a:p>
            <a:r>
              <a:rPr lang="en-US" dirty="0"/>
              <a:t>AR Call – potential structuring of the work</a:t>
            </a:r>
          </a:p>
        </p:txBody>
      </p:sp>
      <p:sp>
        <p:nvSpPr>
          <p:cNvPr id="24" name="Subtitle 23">
            <a:extLst>
              <a:ext uri="{FF2B5EF4-FFF2-40B4-BE49-F238E27FC236}">
                <a16:creationId xmlns:a16="http://schemas.microsoft.com/office/drawing/2014/main" id="{E5A5FF3F-74A8-6B49-ADA9-2D15865C167B}"/>
              </a:ext>
            </a:extLst>
          </p:cNvPr>
          <p:cNvSpPr>
            <a:spLocks noGrp="1"/>
          </p:cNvSpPr>
          <p:nvPr>
            <p:ph type="subTitle" idx="1"/>
          </p:nvPr>
        </p:nvSpPr>
        <p:spPr/>
        <p:txBody>
          <a:bodyPr/>
          <a:lstStyle/>
          <a:p>
            <a:r>
              <a:rPr lang="en-US" dirty="0">
                <a:solidFill>
                  <a:srgbClr val="FF0000"/>
                </a:solidFill>
              </a:rPr>
              <a:t>Modular WebRTC								Vertical IMS</a:t>
            </a:r>
          </a:p>
        </p:txBody>
      </p:sp>
      <p:sp>
        <p:nvSpPr>
          <p:cNvPr id="5" name="Rectangle 4">
            <a:extLst>
              <a:ext uri="{FF2B5EF4-FFF2-40B4-BE49-F238E27FC236}">
                <a16:creationId xmlns:a16="http://schemas.microsoft.com/office/drawing/2014/main" id="{9B1D0F48-F41B-1844-987B-675AA53BC5E0}"/>
              </a:ext>
            </a:extLst>
          </p:cNvPr>
          <p:cNvSpPr/>
          <p:nvPr/>
        </p:nvSpPr>
        <p:spPr>
          <a:xfrm>
            <a:off x="184459" y="2831818"/>
            <a:ext cx="2612954" cy="35750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WebRTC</a:t>
            </a:r>
          </a:p>
        </p:txBody>
      </p:sp>
      <p:sp>
        <p:nvSpPr>
          <p:cNvPr id="6" name="Rectangle 5">
            <a:extLst>
              <a:ext uri="{FF2B5EF4-FFF2-40B4-BE49-F238E27FC236}">
                <a16:creationId xmlns:a16="http://schemas.microsoft.com/office/drawing/2014/main" id="{0019DF23-C603-3A4D-AC36-9EF74D6A6204}"/>
              </a:ext>
            </a:extLst>
          </p:cNvPr>
          <p:cNvSpPr/>
          <p:nvPr/>
        </p:nvSpPr>
        <p:spPr>
          <a:xfrm>
            <a:off x="8610394" y="2978872"/>
            <a:ext cx="2716478" cy="33747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IMS AR Call</a:t>
            </a:r>
          </a:p>
        </p:txBody>
      </p:sp>
      <p:sp>
        <p:nvSpPr>
          <p:cNvPr id="10" name="Rectangle 9">
            <a:extLst>
              <a:ext uri="{FF2B5EF4-FFF2-40B4-BE49-F238E27FC236}">
                <a16:creationId xmlns:a16="http://schemas.microsoft.com/office/drawing/2014/main" id="{C06C432B-5E72-EB47-A576-74AC7EE41394}"/>
              </a:ext>
            </a:extLst>
          </p:cNvPr>
          <p:cNvSpPr/>
          <p:nvPr/>
        </p:nvSpPr>
        <p:spPr>
          <a:xfrm>
            <a:off x="4299440" y="2241932"/>
            <a:ext cx="2635951" cy="10300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XR Media Capabilities</a:t>
            </a:r>
          </a:p>
          <a:p>
            <a:pPr algn="ctr">
              <a:lnSpc>
                <a:spcPct val="96000"/>
              </a:lnSpc>
            </a:pPr>
            <a:r>
              <a:rPr lang="en-US" sz="1200" dirty="0">
                <a:solidFill>
                  <a:schemeClr val="bg1"/>
                </a:solidFill>
                <a:latin typeface="Microsoft Sans Serif"/>
                <a:cs typeface="Microsoft Sans Serif" panose="020B0604020202020204" pitchFamily="34" charset="0"/>
              </a:rPr>
              <a:t>(codecs, profiles, transport formats)</a:t>
            </a:r>
          </a:p>
        </p:txBody>
      </p:sp>
      <p:sp>
        <p:nvSpPr>
          <p:cNvPr id="9" name="Rectangle 8">
            <a:extLst>
              <a:ext uri="{FF2B5EF4-FFF2-40B4-BE49-F238E27FC236}">
                <a16:creationId xmlns:a16="http://schemas.microsoft.com/office/drawing/2014/main" id="{087D23B9-565C-7447-9369-57BA9279C94F}"/>
              </a:ext>
            </a:extLst>
          </p:cNvPr>
          <p:cNvSpPr/>
          <p:nvPr/>
        </p:nvSpPr>
        <p:spPr>
          <a:xfrm>
            <a:off x="224671" y="3175014"/>
            <a:ext cx="2515769" cy="3150303"/>
          </a:xfrm>
          <a:prstGeom prst="rect">
            <a:avLst/>
          </a:prstGeom>
          <a:solidFill>
            <a:schemeClr val="tx1">
              <a:lumMod val="50000"/>
              <a:lumOff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tx1"/>
                </a:solidFill>
                <a:latin typeface="Microsoft Sans Serif"/>
                <a:cs typeface="Microsoft Sans Serif" panose="020B0604020202020204" pitchFamily="34" charset="0"/>
              </a:rPr>
              <a:t>Modularized</a:t>
            </a:r>
          </a:p>
        </p:txBody>
      </p:sp>
      <p:sp>
        <p:nvSpPr>
          <p:cNvPr id="7" name="Rectangle 6">
            <a:extLst>
              <a:ext uri="{FF2B5EF4-FFF2-40B4-BE49-F238E27FC236}">
                <a16:creationId xmlns:a16="http://schemas.microsoft.com/office/drawing/2014/main" id="{D5963EA6-D527-A345-86EE-BB54284F3E97}"/>
              </a:ext>
            </a:extLst>
          </p:cNvPr>
          <p:cNvSpPr/>
          <p:nvPr/>
        </p:nvSpPr>
        <p:spPr>
          <a:xfrm>
            <a:off x="338271" y="5004791"/>
            <a:ext cx="2266122" cy="5872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Real-Time Transport (Media Handling)</a:t>
            </a:r>
          </a:p>
        </p:txBody>
      </p:sp>
      <p:sp>
        <p:nvSpPr>
          <p:cNvPr id="8" name="Rectangle 7">
            <a:extLst>
              <a:ext uri="{FF2B5EF4-FFF2-40B4-BE49-F238E27FC236}">
                <a16:creationId xmlns:a16="http://schemas.microsoft.com/office/drawing/2014/main" id="{5AD7D09C-0717-6346-ACBE-42FAB257B6AD}"/>
              </a:ext>
            </a:extLst>
          </p:cNvPr>
          <p:cNvSpPr/>
          <p:nvPr/>
        </p:nvSpPr>
        <p:spPr>
          <a:xfrm>
            <a:off x="325873" y="4133613"/>
            <a:ext cx="2266122" cy="81211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QoS, </a:t>
            </a:r>
            <a:r>
              <a:rPr lang="en-US" sz="1200" dirty="0" err="1">
                <a:solidFill>
                  <a:schemeClr val="bg1"/>
                </a:solidFill>
                <a:latin typeface="Microsoft Sans Serif"/>
                <a:cs typeface="Microsoft Sans Serif" panose="020B0604020202020204" pitchFamily="34" charset="0"/>
              </a:rPr>
              <a:t>QoE</a:t>
            </a:r>
            <a:r>
              <a:rPr lang="en-US" sz="1200" dirty="0">
                <a:solidFill>
                  <a:schemeClr val="bg1"/>
                </a:solidFill>
                <a:latin typeface="Microsoft Sans Serif"/>
                <a:cs typeface="Microsoft Sans Serif" panose="020B0604020202020204" pitchFamily="34" charset="0"/>
              </a:rPr>
              <a:t>  Reporting</a:t>
            </a:r>
          </a:p>
        </p:txBody>
      </p:sp>
      <p:sp>
        <p:nvSpPr>
          <p:cNvPr id="11" name="Rectangle 10">
            <a:extLst>
              <a:ext uri="{FF2B5EF4-FFF2-40B4-BE49-F238E27FC236}">
                <a16:creationId xmlns:a16="http://schemas.microsoft.com/office/drawing/2014/main" id="{9E7E9B9E-AE07-A141-9B3B-F33C3D1B57AF}"/>
              </a:ext>
            </a:extLst>
          </p:cNvPr>
          <p:cNvSpPr/>
          <p:nvPr/>
        </p:nvSpPr>
        <p:spPr>
          <a:xfrm>
            <a:off x="344945" y="5663707"/>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Cross-layer optimizations</a:t>
            </a:r>
          </a:p>
        </p:txBody>
      </p:sp>
      <p:sp>
        <p:nvSpPr>
          <p:cNvPr id="14" name="Rectangle 13">
            <a:extLst>
              <a:ext uri="{FF2B5EF4-FFF2-40B4-BE49-F238E27FC236}">
                <a16:creationId xmlns:a16="http://schemas.microsoft.com/office/drawing/2014/main" id="{BD08B294-6D21-C249-919D-1D684B0E1D4A}"/>
              </a:ext>
            </a:extLst>
          </p:cNvPr>
          <p:cNvSpPr/>
          <p:nvPr/>
        </p:nvSpPr>
        <p:spPr>
          <a:xfrm>
            <a:off x="4299440" y="3322036"/>
            <a:ext cx="2635951" cy="258578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5G_AREA</a:t>
            </a:r>
          </a:p>
          <a:p>
            <a:pPr algn="ctr">
              <a:lnSpc>
                <a:spcPct val="96000"/>
              </a:lnSpc>
            </a:pPr>
            <a:r>
              <a:rPr lang="en-US" sz="1200" dirty="0">
                <a:solidFill>
                  <a:schemeClr val="bg1"/>
                </a:solidFill>
                <a:latin typeface="Microsoft Sans Serif"/>
                <a:cs typeface="Microsoft Sans Serif" panose="020B0604020202020204" pitchFamily="34" charset="0"/>
              </a:rPr>
              <a:t>Architectures</a:t>
            </a:r>
          </a:p>
        </p:txBody>
      </p:sp>
      <p:sp>
        <p:nvSpPr>
          <p:cNvPr id="12" name="Rectangle 11">
            <a:extLst>
              <a:ext uri="{FF2B5EF4-FFF2-40B4-BE49-F238E27FC236}">
                <a16:creationId xmlns:a16="http://schemas.microsoft.com/office/drawing/2014/main" id="{24626C81-DF3B-3F4B-B128-345779458202}"/>
              </a:ext>
            </a:extLst>
          </p:cNvPr>
          <p:cNvSpPr/>
          <p:nvPr/>
        </p:nvSpPr>
        <p:spPr>
          <a:xfrm>
            <a:off x="4484354" y="3975284"/>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Terminal Architecture</a:t>
            </a:r>
          </a:p>
        </p:txBody>
      </p:sp>
      <p:sp>
        <p:nvSpPr>
          <p:cNvPr id="15" name="Rectangle 14">
            <a:extLst>
              <a:ext uri="{FF2B5EF4-FFF2-40B4-BE49-F238E27FC236}">
                <a16:creationId xmlns:a16="http://schemas.microsoft.com/office/drawing/2014/main" id="{EFD15BA8-46AF-E344-BFD4-CB160B8C8651}"/>
              </a:ext>
            </a:extLst>
          </p:cNvPr>
          <p:cNvSpPr/>
          <p:nvPr/>
        </p:nvSpPr>
        <p:spPr>
          <a:xfrm>
            <a:off x="3351294" y="1307781"/>
            <a:ext cx="2266122" cy="60752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AR Call App</a:t>
            </a:r>
          </a:p>
        </p:txBody>
      </p:sp>
      <p:sp>
        <p:nvSpPr>
          <p:cNvPr id="16" name="Rectangle 15">
            <a:extLst>
              <a:ext uri="{FF2B5EF4-FFF2-40B4-BE49-F238E27FC236}">
                <a16:creationId xmlns:a16="http://schemas.microsoft.com/office/drawing/2014/main" id="{2EC3BC1B-EA8F-1F4E-B89B-DFF1268A8438}"/>
              </a:ext>
            </a:extLst>
          </p:cNvPr>
          <p:cNvSpPr/>
          <p:nvPr/>
        </p:nvSpPr>
        <p:spPr>
          <a:xfrm>
            <a:off x="4462309" y="4928348"/>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Edge Architecture</a:t>
            </a:r>
          </a:p>
        </p:txBody>
      </p:sp>
      <p:cxnSp>
        <p:nvCxnSpPr>
          <p:cNvPr id="18" name="Straight Arrow Connector 17">
            <a:extLst>
              <a:ext uri="{FF2B5EF4-FFF2-40B4-BE49-F238E27FC236}">
                <a16:creationId xmlns:a16="http://schemas.microsoft.com/office/drawing/2014/main" id="{C3F291F3-6D30-B443-B0FD-D0ECC3823EE9}"/>
              </a:ext>
            </a:extLst>
          </p:cNvPr>
          <p:cNvCxnSpPr>
            <a:cxnSpLocks/>
            <a:stCxn id="15" idx="2"/>
            <a:endCxn id="10" idx="0"/>
          </p:cNvCxnSpPr>
          <p:nvPr/>
        </p:nvCxnSpPr>
        <p:spPr>
          <a:xfrm>
            <a:off x="4484355" y="1915308"/>
            <a:ext cx="1133061" cy="326624"/>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2152CF6B-93EB-1045-875D-C2D4C68A3B4C}"/>
              </a:ext>
            </a:extLst>
          </p:cNvPr>
          <p:cNvCxnSpPr>
            <a:cxnSpLocks/>
            <a:stCxn id="4" idx="1"/>
            <a:endCxn id="10" idx="3"/>
          </p:cNvCxnSpPr>
          <p:nvPr/>
        </p:nvCxnSpPr>
        <p:spPr>
          <a:xfrm flipH="1" flipV="1">
            <a:off x="6935391" y="2756947"/>
            <a:ext cx="1265929" cy="1676670"/>
          </a:xfrm>
          <a:prstGeom prst="straightConnector1">
            <a:avLst/>
          </a:prstGeom>
          <a:ln w="38100" cap="flat" cmpd="sng" algn="ctr">
            <a:solidFill>
              <a:schemeClr val="accent4">
                <a:lumMod val="75000"/>
              </a:schemeClr>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Straight Arrow Connector 21">
            <a:extLst>
              <a:ext uri="{FF2B5EF4-FFF2-40B4-BE49-F238E27FC236}">
                <a16:creationId xmlns:a16="http://schemas.microsoft.com/office/drawing/2014/main" id="{3EF0777B-5BA0-0545-8944-C281388D30FC}"/>
              </a:ext>
            </a:extLst>
          </p:cNvPr>
          <p:cNvCxnSpPr>
            <a:cxnSpLocks/>
            <a:stCxn id="15" idx="2"/>
            <a:endCxn id="9" idx="0"/>
          </p:cNvCxnSpPr>
          <p:nvPr/>
        </p:nvCxnSpPr>
        <p:spPr>
          <a:xfrm flipH="1">
            <a:off x="1482556" y="1915308"/>
            <a:ext cx="3001799" cy="1259706"/>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5" name="Rectangle 24">
            <a:extLst>
              <a:ext uri="{FF2B5EF4-FFF2-40B4-BE49-F238E27FC236}">
                <a16:creationId xmlns:a16="http://schemas.microsoft.com/office/drawing/2014/main" id="{FF9FBF75-A0EF-D747-8B4D-56C9FCD6A68B}"/>
              </a:ext>
            </a:extLst>
          </p:cNvPr>
          <p:cNvSpPr/>
          <p:nvPr/>
        </p:nvSpPr>
        <p:spPr>
          <a:xfrm>
            <a:off x="315485" y="3518770"/>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Session Management</a:t>
            </a:r>
          </a:p>
        </p:txBody>
      </p:sp>
      <p:cxnSp>
        <p:nvCxnSpPr>
          <p:cNvPr id="29" name="Straight Arrow Connector 28">
            <a:extLst>
              <a:ext uri="{FF2B5EF4-FFF2-40B4-BE49-F238E27FC236}">
                <a16:creationId xmlns:a16="http://schemas.microsoft.com/office/drawing/2014/main" id="{99D9E217-EECA-5249-84A8-ECFC9E53D08B}"/>
              </a:ext>
            </a:extLst>
          </p:cNvPr>
          <p:cNvCxnSpPr>
            <a:cxnSpLocks/>
            <a:stCxn id="4" idx="1"/>
            <a:endCxn id="12" idx="3"/>
          </p:cNvCxnSpPr>
          <p:nvPr/>
        </p:nvCxnSpPr>
        <p:spPr>
          <a:xfrm flipH="1" flipV="1">
            <a:off x="6750476" y="4419169"/>
            <a:ext cx="1450844" cy="14448"/>
          </a:xfrm>
          <a:prstGeom prst="straightConnector1">
            <a:avLst/>
          </a:prstGeom>
          <a:ln w="38100" cap="flat" cmpd="sng" algn="ctr">
            <a:solidFill>
              <a:schemeClr val="accent4">
                <a:lumMod val="75000"/>
              </a:schemeClr>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4C7BBD76-BB34-D049-8DAD-7DF740E00A59}"/>
              </a:ext>
            </a:extLst>
          </p:cNvPr>
          <p:cNvCxnSpPr>
            <a:cxnSpLocks/>
            <a:stCxn id="15" idx="2"/>
            <a:endCxn id="12" idx="0"/>
          </p:cNvCxnSpPr>
          <p:nvPr/>
        </p:nvCxnSpPr>
        <p:spPr>
          <a:xfrm>
            <a:off x="4484355" y="1915308"/>
            <a:ext cx="1133060" cy="2059976"/>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6" name="Rectangle 35">
            <a:extLst>
              <a:ext uri="{FF2B5EF4-FFF2-40B4-BE49-F238E27FC236}">
                <a16:creationId xmlns:a16="http://schemas.microsoft.com/office/drawing/2014/main" id="{61E6B692-97BA-D841-B325-04402186D6A9}"/>
              </a:ext>
            </a:extLst>
          </p:cNvPr>
          <p:cNvSpPr/>
          <p:nvPr/>
        </p:nvSpPr>
        <p:spPr>
          <a:xfrm>
            <a:off x="8852587" y="4679968"/>
            <a:ext cx="2266122" cy="8216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Real-Time Transport (Media Handling)*</a:t>
            </a:r>
          </a:p>
        </p:txBody>
      </p:sp>
      <p:sp>
        <p:nvSpPr>
          <p:cNvPr id="37" name="Rectangle 36">
            <a:extLst>
              <a:ext uri="{FF2B5EF4-FFF2-40B4-BE49-F238E27FC236}">
                <a16:creationId xmlns:a16="http://schemas.microsoft.com/office/drawing/2014/main" id="{BD3E8F41-1C7F-A040-8DFD-608A3DC4F12F}"/>
              </a:ext>
            </a:extLst>
          </p:cNvPr>
          <p:cNvSpPr/>
          <p:nvPr/>
        </p:nvSpPr>
        <p:spPr>
          <a:xfrm>
            <a:off x="8849215" y="4061325"/>
            <a:ext cx="2266122" cy="5545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QoS, </a:t>
            </a:r>
            <a:r>
              <a:rPr lang="en-US" sz="1200" dirty="0" err="1">
                <a:solidFill>
                  <a:schemeClr val="bg1"/>
                </a:solidFill>
                <a:latin typeface="Microsoft Sans Serif"/>
                <a:cs typeface="Microsoft Sans Serif" panose="020B0604020202020204" pitchFamily="34" charset="0"/>
              </a:rPr>
              <a:t>QoE</a:t>
            </a:r>
            <a:r>
              <a:rPr lang="en-US" sz="1200" dirty="0">
                <a:solidFill>
                  <a:schemeClr val="bg1"/>
                </a:solidFill>
                <a:latin typeface="Microsoft Sans Serif"/>
                <a:cs typeface="Microsoft Sans Serif" panose="020B0604020202020204" pitchFamily="34" charset="0"/>
              </a:rPr>
              <a:t>  Reporting*</a:t>
            </a:r>
          </a:p>
        </p:txBody>
      </p:sp>
      <p:sp>
        <p:nvSpPr>
          <p:cNvPr id="38" name="Rectangle 37">
            <a:extLst>
              <a:ext uri="{FF2B5EF4-FFF2-40B4-BE49-F238E27FC236}">
                <a16:creationId xmlns:a16="http://schemas.microsoft.com/office/drawing/2014/main" id="{70A9E00C-6FC8-304C-81BA-A752CF4877CD}"/>
              </a:ext>
            </a:extLst>
          </p:cNvPr>
          <p:cNvSpPr/>
          <p:nvPr/>
        </p:nvSpPr>
        <p:spPr>
          <a:xfrm>
            <a:off x="8852587" y="5742275"/>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Cross-layer optimizations?</a:t>
            </a:r>
          </a:p>
        </p:txBody>
      </p:sp>
      <p:sp>
        <p:nvSpPr>
          <p:cNvPr id="39" name="Rectangle 38">
            <a:extLst>
              <a:ext uri="{FF2B5EF4-FFF2-40B4-BE49-F238E27FC236}">
                <a16:creationId xmlns:a16="http://schemas.microsoft.com/office/drawing/2014/main" id="{1F91DD77-6310-FF4A-8DE0-EBCF66DB846B}"/>
              </a:ext>
            </a:extLst>
          </p:cNvPr>
          <p:cNvSpPr/>
          <p:nvPr/>
        </p:nvSpPr>
        <p:spPr>
          <a:xfrm>
            <a:off x="8832458" y="3428375"/>
            <a:ext cx="2266122" cy="5545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Session Management*</a:t>
            </a:r>
          </a:p>
        </p:txBody>
      </p:sp>
      <p:sp>
        <p:nvSpPr>
          <p:cNvPr id="42" name="TextBox 41">
            <a:extLst>
              <a:ext uri="{FF2B5EF4-FFF2-40B4-BE49-F238E27FC236}">
                <a16:creationId xmlns:a16="http://schemas.microsoft.com/office/drawing/2014/main" id="{25A90F51-9CC0-1D4E-893A-10EFFD6E045E}"/>
              </a:ext>
            </a:extLst>
          </p:cNvPr>
          <p:cNvSpPr txBox="1"/>
          <p:nvPr/>
        </p:nvSpPr>
        <p:spPr>
          <a:xfrm>
            <a:off x="9081263" y="6554385"/>
            <a:ext cx="2034074" cy="206851"/>
          </a:xfrm>
          <a:prstGeom prst="rect">
            <a:avLst/>
          </a:prstGeom>
        </p:spPr>
        <p:txBody>
          <a:bodyPr wrap="square" lIns="0" tIns="0" rIns="0" bIns="0" rtlCol="0">
            <a:spAutoFit/>
          </a:bodyPr>
          <a:lstStyle/>
          <a:p>
            <a:pPr algn="l">
              <a:lnSpc>
                <a:spcPct val="96000"/>
              </a:lnSpc>
            </a:pPr>
            <a:r>
              <a:rPr lang="en-US" sz="1400" dirty="0">
                <a:solidFill>
                  <a:srgbClr val="92D050"/>
                </a:solidFill>
                <a:latin typeface="Microsoft Sans Serif"/>
                <a:cs typeface="Microsoft Sans Serif" panose="020B0604020202020204" pitchFamily="34" charset="0"/>
              </a:rPr>
              <a:t>* Already exist</a:t>
            </a:r>
          </a:p>
        </p:txBody>
      </p:sp>
      <p:sp>
        <p:nvSpPr>
          <p:cNvPr id="44" name="Rectangle 43">
            <a:extLst>
              <a:ext uri="{FF2B5EF4-FFF2-40B4-BE49-F238E27FC236}">
                <a16:creationId xmlns:a16="http://schemas.microsoft.com/office/drawing/2014/main" id="{406361EC-73A0-D44B-BC2C-C1A5F2017592}"/>
              </a:ext>
            </a:extLst>
          </p:cNvPr>
          <p:cNvSpPr/>
          <p:nvPr/>
        </p:nvSpPr>
        <p:spPr>
          <a:xfrm>
            <a:off x="1492945" y="4660214"/>
            <a:ext cx="978169" cy="23366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Includes MSH</a:t>
            </a:r>
          </a:p>
        </p:txBody>
      </p:sp>
      <p:sp>
        <p:nvSpPr>
          <p:cNvPr id="45" name="Left-Right Arrow 44">
            <a:extLst>
              <a:ext uri="{FF2B5EF4-FFF2-40B4-BE49-F238E27FC236}">
                <a16:creationId xmlns:a16="http://schemas.microsoft.com/office/drawing/2014/main" id="{179080DD-3144-0341-B787-19738D2C162B}"/>
              </a:ext>
            </a:extLst>
          </p:cNvPr>
          <p:cNvSpPr/>
          <p:nvPr/>
        </p:nvSpPr>
        <p:spPr>
          <a:xfrm>
            <a:off x="2643191" y="5849536"/>
            <a:ext cx="6189267" cy="561456"/>
          </a:xfrm>
          <a:prstGeom prst="leftRightArrow">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Leverage components when possible</a:t>
            </a:r>
          </a:p>
        </p:txBody>
      </p:sp>
      <p:grpSp>
        <p:nvGrpSpPr>
          <p:cNvPr id="34" name="Group 33">
            <a:extLst>
              <a:ext uri="{FF2B5EF4-FFF2-40B4-BE49-F238E27FC236}">
                <a16:creationId xmlns:a16="http://schemas.microsoft.com/office/drawing/2014/main" id="{C42FD763-0327-1D4F-9FBB-AFA04FA407F0}"/>
              </a:ext>
            </a:extLst>
          </p:cNvPr>
          <p:cNvGrpSpPr/>
          <p:nvPr/>
        </p:nvGrpSpPr>
        <p:grpSpPr>
          <a:xfrm>
            <a:off x="521195" y="1790666"/>
            <a:ext cx="2121996" cy="424907"/>
            <a:chOff x="5682948" y="1390118"/>
            <a:chExt cx="2121996" cy="424907"/>
          </a:xfrm>
        </p:grpSpPr>
        <p:sp>
          <p:nvSpPr>
            <p:cNvPr id="26" name="Rounded Rectangle 25">
              <a:extLst>
                <a:ext uri="{FF2B5EF4-FFF2-40B4-BE49-F238E27FC236}">
                  <a16:creationId xmlns:a16="http://schemas.microsoft.com/office/drawing/2014/main" id="{51178A28-5B83-564E-A7F6-C95976198022}"/>
                </a:ext>
              </a:extLst>
            </p:cNvPr>
            <p:cNvSpPr/>
            <p:nvPr/>
          </p:nvSpPr>
          <p:spPr>
            <a:xfrm>
              <a:off x="5682948" y="1390118"/>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UE</a:t>
              </a:r>
            </a:p>
          </p:txBody>
        </p:sp>
        <p:sp>
          <p:nvSpPr>
            <p:cNvPr id="40" name="Rounded Rectangle 39">
              <a:extLst>
                <a:ext uri="{FF2B5EF4-FFF2-40B4-BE49-F238E27FC236}">
                  <a16:creationId xmlns:a16="http://schemas.microsoft.com/office/drawing/2014/main" id="{DB43F123-E52A-8444-8626-34F001D0B322}"/>
                </a:ext>
              </a:extLst>
            </p:cNvPr>
            <p:cNvSpPr/>
            <p:nvPr/>
          </p:nvSpPr>
          <p:spPr>
            <a:xfrm>
              <a:off x="7390165" y="1397365"/>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UE</a:t>
              </a:r>
            </a:p>
          </p:txBody>
        </p:sp>
        <p:sp>
          <p:nvSpPr>
            <p:cNvPr id="27" name="Left-Right Arrow 26">
              <a:extLst>
                <a:ext uri="{FF2B5EF4-FFF2-40B4-BE49-F238E27FC236}">
                  <a16:creationId xmlns:a16="http://schemas.microsoft.com/office/drawing/2014/main" id="{5C1C03EF-9E9E-5B4B-A913-F32EB944C072}"/>
                </a:ext>
              </a:extLst>
            </p:cNvPr>
            <p:cNvSpPr/>
            <p:nvPr/>
          </p:nvSpPr>
          <p:spPr>
            <a:xfrm>
              <a:off x="6093826" y="1444500"/>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dirty="0" err="1">
                <a:solidFill>
                  <a:schemeClr val="bg1"/>
                </a:solidFill>
                <a:latin typeface="Microsoft Sans Serif"/>
                <a:cs typeface="Microsoft Sans Serif" panose="020B0604020202020204" pitchFamily="34" charset="0"/>
              </a:endParaRPr>
            </a:p>
          </p:txBody>
        </p:sp>
      </p:grpSp>
      <p:grpSp>
        <p:nvGrpSpPr>
          <p:cNvPr id="43" name="Group 42">
            <a:extLst>
              <a:ext uri="{FF2B5EF4-FFF2-40B4-BE49-F238E27FC236}">
                <a16:creationId xmlns:a16="http://schemas.microsoft.com/office/drawing/2014/main" id="{C1CD4673-0E3C-244F-BD10-3A97EAA0345E}"/>
              </a:ext>
            </a:extLst>
          </p:cNvPr>
          <p:cNvGrpSpPr/>
          <p:nvPr/>
        </p:nvGrpSpPr>
        <p:grpSpPr>
          <a:xfrm>
            <a:off x="8849215" y="1780542"/>
            <a:ext cx="2121996" cy="424907"/>
            <a:chOff x="5682948" y="1390118"/>
            <a:chExt cx="2121996" cy="424907"/>
          </a:xfrm>
        </p:grpSpPr>
        <p:sp>
          <p:nvSpPr>
            <p:cNvPr id="46" name="Rounded Rectangle 45">
              <a:extLst>
                <a:ext uri="{FF2B5EF4-FFF2-40B4-BE49-F238E27FC236}">
                  <a16:creationId xmlns:a16="http://schemas.microsoft.com/office/drawing/2014/main" id="{7B0A878E-ADEA-C54B-916C-415D29408846}"/>
                </a:ext>
              </a:extLst>
            </p:cNvPr>
            <p:cNvSpPr/>
            <p:nvPr/>
          </p:nvSpPr>
          <p:spPr>
            <a:xfrm>
              <a:off x="5682948" y="1390118"/>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UE</a:t>
              </a:r>
            </a:p>
          </p:txBody>
        </p:sp>
        <p:sp>
          <p:nvSpPr>
            <p:cNvPr id="47" name="Rounded Rectangle 46">
              <a:extLst>
                <a:ext uri="{FF2B5EF4-FFF2-40B4-BE49-F238E27FC236}">
                  <a16:creationId xmlns:a16="http://schemas.microsoft.com/office/drawing/2014/main" id="{2D81E1A0-18B8-0F43-AA3D-566CFA7AB6C5}"/>
                </a:ext>
              </a:extLst>
            </p:cNvPr>
            <p:cNvSpPr/>
            <p:nvPr/>
          </p:nvSpPr>
          <p:spPr>
            <a:xfrm>
              <a:off x="7390165" y="1397365"/>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UE</a:t>
              </a:r>
            </a:p>
          </p:txBody>
        </p:sp>
        <p:sp>
          <p:nvSpPr>
            <p:cNvPr id="48" name="Left-Right Arrow 47">
              <a:extLst>
                <a:ext uri="{FF2B5EF4-FFF2-40B4-BE49-F238E27FC236}">
                  <a16:creationId xmlns:a16="http://schemas.microsoft.com/office/drawing/2014/main" id="{820B4154-79AA-FA4D-BCCE-4FF78A5E6906}"/>
                </a:ext>
              </a:extLst>
            </p:cNvPr>
            <p:cNvSpPr/>
            <p:nvPr/>
          </p:nvSpPr>
          <p:spPr>
            <a:xfrm>
              <a:off x="6093826" y="1444500"/>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dirty="0" err="1">
                <a:solidFill>
                  <a:schemeClr val="bg1"/>
                </a:solidFill>
                <a:latin typeface="Microsoft Sans Serif"/>
                <a:cs typeface="Microsoft Sans Serif" panose="020B0604020202020204" pitchFamily="34" charset="0"/>
              </a:endParaRPr>
            </a:p>
          </p:txBody>
        </p:sp>
      </p:grpSp>
    </p:spTree>
    <p:extLst>
      <p:ext uri="{BB962C8B-B14F-4D97-AF65-F5344CB8AC3E}">
        <p14:creationId xmlns:p14="http://schemas.microsoft.com/office/powerpoint/2010/main" val="105118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62A8AB8-6C0D-6E4E-9EF2-40AF4B6A1350}"/>
              </a:ext>
            </a:extLst>
          </p:cNvPr>
          <p:cNvSpPr/>
          <p:nvPr/>
        </p:nvSpPr>
        <p:spPr>
          <a:xfrm>
            <a:off x="3184631" y="2716502"/>
            <a:ext cx="3262893" cy="375727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sz="1200" dirty="0">
                <a:solidFill>
                  <a:schemeClr val="bg1"/>
                </a:solidFill>
                <a:latin typeface="Microsoft Sans Serif"/>
                <a:cs typeface="Microsoft Sans Serif" panose="020B0604020202020204" pitchFamily="34" charset="0"/>
              </a:rPr>
              <a:t>Single WID &amp; </a:t>
            </a:r>
            <a:r>
              <a:rPr lang="en-US" sz="1200" dirty="0" err="1">
                <a:solidFill>
                  <a:schemeClr val="bg1"/>
                </a:solidFill>
                <a:latin typeface="Microsoft Sans Serif"/>
                <a:cs typeface="Microsoft Sans Serif" panose="020B0604020202020204" pitchFamily="34" charset="0"/>
              </a:rPr>
              <a:t>NewSpec</a:t>
            </a:r>
            <a:r>
              <a:rPr lang="en-US" sz="1200" dirty="0">
                <a:solidFill>
                  <a:schemeClr val="bg1"/>
                </a:solidFill>
                <a:latin typeface="Microsoft Sans Serif"/>
                <a:cs typeface="Microsoft Sans Serif" panose="020B0604020202020204" pitchFamily="34" charset="0"/>
              </a:rPr>
              <a:t> #3</a:t>
            </a:r>
          </a:p>
        </p:txBody>
      </p:sp>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a:xfrm>
            <a:off x="495299" y="6473776"/>
            <a:ext cx="10489691" cy="177293"/>
          </a:xfrm>
        </p:spPr>
        <p:txBody>
          <a:bodyPr/>
          <a:lstStyle/>
          <a:p>
            <a:r>
              <a:rPr lang="en-US" sz="1200"/>
              <a:t>Source sample text</a:t>
            </a:r>
            <a:endParaRPr lang="en-US" sz="1200"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a:xfrm>
            <a:off x="495300" y="565125"/>
            <a:ext cx="11187112" cy="439479"/>
          </a:xfrm>
        </p:spPr>
        <p:txBody>
          <a:bodyPr/>
          <a:lstStyle/>
          <a:p>
            <a:r>
              <a:rPr lang="en-US" dirty="0"/>
              <a:t>AR Call – do not pursue this option</a:t>
            </a:r>
          </a:p>
        </p:txBody>
      </p:sp>
      <p:sp>
        <p:nvSpPr>
          <p:cNvPr id="5" name="Rectangle 4">
            <a:extLst>
              <a:ext uri="{FF2B5EF4-FFF2-40B4-BE49-F238E27FC236}">
                <a16:creationId xmlns:a16="http://schemas.microsoft.com/office/drawing/2014/main" id="{9B1D0F48-F41B-1844-987B-675AA53BC5E0}"/>
              </a:ext>
            </a:extLst>
          </p:cNvPr>
          <p:cNvSpPr/>
          <p:nvPr/>
        </p:nvSpPr>
        <p:spPr>
          <a:xfrm>
            <a:off x="3474108" y="2957804"/>
            <a:ext cx="1369949" cy="340065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WebRTC</a:t>
            </a:r>
          </a:p>
        </p:txBody>
      </p:sp>
      <p:sp>
        <p:nvSpPr>
          <p:cNvPr id="6" name="Rectangle 5">
            <a:extLst>
              <a:ext uri="{FF2B5EF4-FFF2-40B4-BE49-F238E27FC236}">
                <a16:creationId xmlns:a16="http://schemas.microsoft.com/office/drawing/2014/main" id="{0019DF23-C603-3A4D-AC36-9EF74D6A6204}"/>
              </a:ext>
            </a:extLst>
          </p:cNvPr>
          <p:cNvSpPr/>
          <p:nvPr/>
        </p:nvSpPr>
        <p:spPr>
          <a:xfrm>
            <a:off x="4877751" y="2951385"/>
            <a:ext cx="1492730" cy="340065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IMS</a:t>
            </a:r>
          </a:p>
        </p:txBody>
      </p:sp>
      <p:sp>
        <p:nvSpPr>
          <p:cNvPr id="10" name="Rectangle 9">
            <a:extLst>
              <a:ext uri="{FF2B5EF4-FFF2-40B4-BE49-F238E27FC236}">
                <a16:creationId xmlns:a16="http://schemas.microsoft.com/office/drawing/2014/main" id="{C06C432B-5E72-EB47-A576-74AC7EE41394}"/>
              </a:ext>
            </a:extLst>
          </p:cNvPr>
          <p:cNvSpPr/>
          <p:nvPr/>
        </p:nvSpPr>
        <p:spPr>
          <a:xfrm>
            <a:off x="353284" y="2930107"/>
            <a:ext cx="2174646" cy="78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XR Media Capabilities</a:t>
            </a:r>
          </a:p>
          <a:p>
            <a:pPr algn="ctr">
              <a:lnSpc>
                <a:spcPct val="96000"/>
              </a:lnSpc>
            </a:pPr>
            <a:r>
              <a:rPr lang="en-US" sz="1200" dirty="0">
                <a:solidFill>
                  <a:schemeClr val="bg1"/>
                </a:solidFill>
                <a:latin typeface="Microsoft Sans Serif"/>
                <a:cs typeface="Microsoft Sans Serif" panose="020B0604020202020204" pitchFamily="34" charset="0"/>
              </a:rPr>
              <a:t>(codecs, profiles, transport formats)</a:t>
            </a:r>
          </a:p>
        </p:txBody>
      </p:sp>
      <p:sp>
        <p:nvSpPr>
          <p:cNvPr id="9" name="Rectangle 8">
            <a:extLst>
              <a:ext uri="{FF2B5EF4-FFF2-40B4-BE49-F238E27FC236}">
                <a16:creationId xmlns:a16="http://schemas.microsoft.com/office/drawing/2014/main" id="{087D23B9-565C-7447-9369-57BA9279C94F}"/>
              </a:ext>
            </a:extLst>
          </p:cNvPr>
          <p:cNvSpPr/>
          <p:nvPr/>
        </p:nvSpPr>
        <p:spPr>
          <a:xfrm>
            <a:off x="4086752" y="3254346"/>
            <a:ext cx="1492730" cy="2996592"/>
          </a:xfrm>
          <a:prstGeom prst="rect">
            <a:avLst/>
          </a:prstGeom>
          <a:solidFill>
            <a:schemeClr val="tx1">
              <a:lumMod val="50000"/>
              <a:lumOff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tx1"/>
                </a:solidFill>
                <a:latin typeface="Microsoft Sans Serif"/>
                <a:cs typeface="Microsoft Sans Serif" panose="020B0604020202020204" pitchFamily="34" charset="0"/>
              </a:rPr>
              <a:t>Modularized</a:t>
            </a:r>
          </a:p>
        </p:txBody>
      </p:sp>
      <p:sp>
        <p:nvSpPr>
          <p:cNvPr id="7" name="Rectangle 6">
            <a:extLst>
              <a:ext uri="{FF2B5EF4-FFF2-40B4-BE49-F238E27FC236}">
                <a16:creationId xmlns:a16="http://schemas.microsoft.com/office/drawing/2014/main" id="{D5963EA6-D527-A345-86EE-BB54284F3E97}"/>
              </a:ext>
            </a:extLst>
          </p:cNvPr>
          <p:cNvSpPr/>
          <p:nvPr/>
        </p:nvSpPr>
        <p:spPr>
          <a:xfrm>
            <a:off x="4207025" y="4849694"/>
            <a:ext cx="1344602" cy="781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Real-Time Transport (Media Handling)</a:t>
            </a:r>
          </a:p>
        </p:txBody>
      </p:sp>
      <p:sp>
        <p:nvSpPr>
          <p:cNvPr id="8" name="Rectangle 7">
            <a:extLst>
              <a:ext uri="{FF2B5EF4-FFF2-40B4-BE49-F238E27FC236}">
                <a16:creationId xmlns:a16="http://schemas.microsoft.com/office/drawing/2014/main" id="{5AD7D09C-0717-6346-ACBE-42FAB257B6AD}"/>
              </a:ext>
            </a:extLst>
          </p:cNvPr>
          <p:cNvSpPr/>
          <p:nvPr/>
        </p:nvSpPr>
        <p:spPr>
          <a:xfrm>
            <a:off x="4203653" y="4231051"/>
            <a:ext cx="1344602" cy="52746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QoS, </a:t>
            </a:r>
            <a:r>
              <a:rPr lang="en-US" sz="1200" dirty="0" err="1">
                <a:solidFill>
                  <a:schemeClr val="bg1"/>
                </a:solidFill>
                <a:latin typeface="Microsoft Sans Serif"/>
                <a:cs typeface="Microsoft Sans Serif" panose="020B0604020202020204" pitchFamily="34" charset="0"/>
              </a:rPr>
              <a:t>QoE</a:t>
            </a:r>
            <a:r>
              <a:rPr lang="en-US" sz="1200" dirty="0">
                <a:solidFill>
                  <a:schemeClr val="bg1"/>
                </a:solidFill>
                <a:latin typeface="Microsoft Sans Serif"/>
                <a:cs typeface="Microsoft Sans Serif" panose="020B0604020202020204" pitchFamily="34" charset="0"/>
              </a:rPr>
              <a:t>  Reporting</a:t>
            </a:r>
          </a:p>
        </p:txBody>
      </p:sp>
      <p:sp>
        <p:nvSpPr>
          <p:cNvPr id="11" name="Rectangle 10">
            <a:extLst>
              <a:ext uri="{FF2B5EF4-FFF2-40B4-BE49-F238E27FC236}">
                <a16:creationId xmlns:a16="http://schemas.microsoft.com/office/drawing/2014/main" id="{9E7E9B9E-AE07-A141-9B3B-F33C3D1B57AF}"/>
              </a:ext>
            </a:extLst>
          </p:cNvPr>
          <p:cNvSpPr/>
          <p:nvPr/>
        </p:nvSpPr>
        <p:spPr>
          <a:xfrm>
            <a:off x="4207025" y="5743038"/>
            <a:ext cx="1344602" cy="47968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Cross-layer optimizations</a:t>
            </a:r>
          </a:p>
        </p:txBody>
      </p:sp>
      <p:sp>
        <p:nvSpPr>
          <p:cNvPr id="14" name="Rectangle 13">
            <a:extLst>
              <a:ext uri="{FF2B5EF4-FFF2-40B4-BE49-F238E27FC236}">
                <a16:creationId xmlns:a16="http://schemas.microsoft.com/office/drawing/2014/main" id="{BD08B294-6D21-C249-919D-1D684B0E1D4A}"/>
              </a:ext>
            </a:extLst>
          </p:cNvPr>
          <p:cNvSpPr/>
          <p:nvPr/>
        </p:nvSpPr>
        <p:spPr>
          <a:xfrm>
            <a:off x="546932" y="3985518"/>
            <a:ext cx="1970288" cy="1587648"/>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5G_AREA</a:t>
            </a:r>
          </a:p>
          <a:p>
            <a:pPr algn="ctr">
              <a:lnSpc>
                <a:spcPct val="96000"/>
              </a:lnSpc>
            </a:pPr>
            <a:r>
              <a:rPr lang="en-US" sz="1200" dirty="0">
                <a:solidFill>
                  <a:schemeClr val="bg1"/>
                </a:solidFill>
                <a:latin typeface="Microsoft Sans Serif"/>
                <a:cs typeface="Microsoft Sans Serif" panose="020B0604020202020204" pitchFamily="34" charset="0"/>
              </a:rPr>
              <a:t>Architectures</a:t>
            </a:r>
          </a:p>
        </p:txBody>
      </p:sp>
      <p:sp>
        <p:nvSpPr>
          <p:cNvPr id="12" name="Rectangle 11">
            <a:extLst>
              <a:ext uri="{FF2B5EF4-FFF2-40B4-BE49-F238E27FC236}">
                <a16:creationId xmlns:a16="http://schemas.microsoft.com/office/drawing/2014/main" id="{24626C81-DF3B-3F4B-B128-345779458202}"/>
              </a:ext>
            </a:extLst>
          </p:cNvPr>
          <p:cNvSpPr/>
          <p:nvPr/>
        </p:nvSpPr>
        <p:spPr>
          <a:xfrm>
            <a:off x="731845" y="4638765"/>
            <a:ext cx="1627409" cy="327025"/>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Terminal Architecture</a:t>
            </a:r>
          </a:p>
        </p:txBody>
      </p:sp>
      <p:sp>
        <p:nvSpPr>
          <p:cNvPr id="15" name="Rectangle 14">
            <a:extLst>
              <a:ext uri="{FF2B5EF4-FFF2-40B4-BE49-F238E27FC236}">
                <a16:creationId xmlns:a16="http://schemas.microsoft.com/office/drawing/2014/main" id="{EFD15BA8-46AF-E344-BFD4-CB160B8C8651}"/>
              </a:ext>
            </a:extLst>
          </p:cNvPr>
          <p:cNvSpPr/>
          <p:nvPr/>
        </p:nvSpPr>
        <p:spPr>
          <a:xfrm>
            <a:off x="2517220" y="1200173"/>
            <a:ext cx="2266122" cy="52254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AR Call App</a:t>
            </a:r>
          </a:p>
        </p:txBody>
      </p:sp>
      <p:sp>
        <p:nvSpPr>
          <p:cNvPr id="16" name="Rectangle 15">
            <a:extLst>
              <a:ext uri="{FF2B5EF4-FFF2-40B4-BE49-F238E27FC236}">
                <a16:creationId xmlns:a16="http://schemas.microsoft.com/office/drawing/2014/main" id="{2EC3BC1B-EA8F-1F4E-B89B-DFF1268A8438}"/>
              </a:ext>
            </a:extLst>
          </p:cNvPr>
          <p:cNvSpPr/>
          <p:nvPr/>
        </p:nvSpPr>
        <p:spPr>
          <a:xfrm>
            <a:off x="731845" y="5054863"/>
            <a:ext cx="1627409" cy="373758"/>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Edge Architecture</a:t>
            </a:r>
          </a:p>
        </p:txBody>
      </p:sp>
      <p:cxnSp>
        <p:nvCxnSpPr>
          <p:cNvPr id="18" name="Straight Arrow Connector 17">
            <a:extLst>
              <a:ext uri="{FF2B5EF4-FFF2-40B4-BE49-F238E27FC236}">
                <a16:creationId xmlns:a16="http://schemas.microsoft.com/office/drawing/2014/main" id="{C3F291F3-6D30-B443-B0FD-D0ECC3823EE9}"/>
              </a:ext>
            </a:extLst>
          </p:cNvPr>
          <p:cNvCxnSpPr>
            <a:cxnSpLocks/>
            <a:stCxn id="15" idx="2"/>
            <a:endCxn id="12" idx="0"/>
          </p:cNvCxnSpPr>
          <p:nvPr/>
        </p:nvCxnSpPr>
        <p:spPr>
          <a:xfrm flipH="1">
            <a:off x="1545550" y="1722721"/>
            <a:ext cx="2104731" cy="2916044"/>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2152CF6B-93EB-1045-875D-C2D4C68A3B4C}"/>
              </a:ext>
            </a:extLst>
          </p:cNvPr>
          <p:cNvCxnSpPr>
            <a:cxnSpLocks/>
            <a:stCxn id="15" idx="2"/>
            <a:endCxn id="10" idx="0"/>
          </p:cNvCxnSpPr>
          <p:nvPr/>
        </p:nvCxnSpPr>
        <p:spPr>
          <a:xfrm flipH="1">
            <a:off x="1440607" y="1722721"/>
            <a:ext cx="2209674" cy="1207386"/>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5" name="Rectangle 24">
            <a:extLst>
              <a:ext uri="{FF2B5EF4-FFF2-40B4-BE49-F238E27FC236}">
                <a16:creationId xmlns:a16="http://schemas.microsoft.com/office/drawing/2014/main" id="{FF9FBF75-A0EF-D747-8B4D-56C9FCD6A68B}"/>
              </a:ext>
            </a:extLst>
          </p:cNvPr>
          <p:cNvSpPr/>
          <p:nvPr/>
        </p:nvSpPr>
        <p:spPr>
          <a:xfrm>
            <a:off x="4177565" y="3598101"/>
            <a:ext cx="1344602" cy="52746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Session Management</a:t>
            </a:r>
          </a:p>
        </p:txBody>
      </p:sp>
      <p:sp>
        <p:nvSpPr>
          <p:cNvPr id="26" name="Rectangle 25">
            <a:extLst>
              <a:ext uri="{FF2B5EF4-FFF2-40B4-BE49-F238E27FC236}">
                <a16:creationId xmlns:a16="http://schemas.microsoft.com/office/drawing/2014/main" id="{7B318A14-CA3A-3847-A5C5-510927F1BFC4}"/>
              </a:ext>
            </a:extLst>
          </p:cNvPr>
          <p:cNvSpPr/>
          <p:nvPr/>
        </p:nvSpPr>
        <p:spPr>
          <a:xfrm>
            <a:off x="3545043" y="4331719"/>
            <a:ext cx="849505" cy="31999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Includes MSH</a:t>
            </a:r>
          </a:p>
        </p:txBody>
      </p:sp>
      <p:sp>
        <p:nvSpPr>
          <p:cNvPr id="28" name="Rounded Rectangle 27">
            <a:extLst>
              <a:ext uri="{FF2B5EF4-FFF2-40B4-BE49-F238E27FC236}">
                <a16:creationId xmlns:a16="http://schemas.microsoft.com/office/drawing/2014/main" id="{7025D3C4-CEDC-D840-A2DE-63E17774174B}"/>
              </a:ext>
            </a:extLst>
          </p:cNvPr>
          <p:cNvSpPr/>
          <p:nvPr/>
        </p:nvSpPr>
        <p:spPr>
          <a:xfrm>
            <a:off x="3235502" y="2224613"/>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29" name="Rounded Rectangle 28">
            <a:extLst>
              <a:ext uri="{FF2B5EF4-FFF2-40B4-BE49-F238E27FC236}">
                <a16:creationId xmlns:a16="http://schemas.microsoft.com/office/drawing/2014/main" id="{4ED65D4B-9DA7-7946-BE63-075162CBEF4A}"/>
              </a:ext>
            </a:extLst>
          </p:cNvPr>
          <p:cNvSpPr/>
          <p:nvPr/>
        </p:nvSpPr>
        <p:spPr>
          <a:xfrm>
            <a:off x="5910425" y="2224613"/>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30" name="Left-Right Arrow 29">
            <a:extLst>
              <a:ext uri="{FF2B5EF4-FFF2-40B4-BE49-F238E27FC236}">
                <a16:creationId xmlns:a16="http://schemas.microsoft.com/office/drawing/2014/main" id="{82D9E9FA-1246-E84C-BEE7-DE178EA17D78}"/>
              </a:ext>
            </a:extLst>
          </p:cNvPr>
          <p:cNvSpPr/>
          <p:nvPr/>
        </p:nvSpPr>
        <p:spPr>
          <a:xfrm>
            <a:off x="3650282" y="2271748"/>
            <a:ext cx="2260144"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22" name="Straight Arrow Connector 21">
            <a:extLst>
              <a:ext uri="{FF2B5EF4-FFF2-40B4-BE49-F238E27FC236}">
                <a16:creationId xmlns:a16="http://schemas.microsoft.com/office/drawing/2014/main" id="{3EF0777B-5BA0-0545-8944-C281388D30FC}"/>
              </a:ext>
            </a:extLst>
          </p:cNvPr>
          <p:cNvCxnSpPr>
            <a:cxnSpLocks/>
            <a:stCxn id="15" idx="2"/>
            <a:endCxn id="9" idx="0"/>
          </p:cNvCxnSpPr>
          <p:nvPr/>
        </p:nvCxnSpPr>
        <p:spPr>
          <a:xfrm>
            <a:off x="3650281" y="1722721"/>
            <a:ext cx="1182836" cy="1531625"/>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2" name="Subtitle 23">
            <a:extLst>
              <a:ext uri="{FF2B5EF4-FFF2-40B4-BE49-F238E27FC236}">
                <a16:creationId xmlns:a16="http://schemas.microsoft.com/office/drawing/2014/main" id="{9C97DF01-A287-8347-80EA-12CF768046BB}"/>
              </a:ext>
            </a:extLst>
          </p:cNvPr>
          <p:cNvSpPr>
            <a:spLocks noGrp="1"/>
          </p:cNvSpPr>
          <p:nvPr>
            <p:ph type="subTitle" idx="1"/>
          </p:nvPr>
        </p:nvSpPr>
        <p:spPr/>
        <p:txBody>
          <a:bodyPr/>
          <a:lstStyle/>
          <a:p>
            <a:r>
              <a:rPr lang="en-US" dirty="0">
                <a:solidFill>
                  <a:srgbClr val="FF0000"/>
                </a:solidFill>
              </a:rPr>
              <a:t>Modular WebRTC				Modular IMS</a:t>
            </a:r>
          </a:p>
        </p:txBody>
      </p:sp>
      <p:sp>
        <p:nvSpPr>
          <p:cNvPr id="40" name="Content Placeholder 2">
            <a:extLst>
              <a:ext uri="{FF2B5EF4-FFF2-40B4-BE49-F238E27FC236}">
                <a16:creationId xmlns:a16="http://schemas.microsoft.com/office/drawing/2014/main" id="{1F67C5FA-C9F1-674A-B491-20437C47504E}"/>
              </a:ext>
            </a:extLst>
          </p:cNvPr>
          <p:cNvSpPr txBox="1">
            <a:spLocks/>
          </p:cNvSpPr>
          <p:nvPr/>
        </p:nvSpPr>
        <p:spPr>
          <a:xfrm>
            <a:off x="7060168" y="1088137"/>
            <a:ext cx="4601794" cy="5562931"/>
          </a:xfrm>
          <a:prstGeom prst="rect">
            <a:avLst/>
          </a:prstGeom>
        </p:spPr>
        <p:txBody>
          <a:bodyPr vert="horz" lIns="0" tIns="0" rIns="0" bIns="0" rtlCol="0" anchor="t">
            <a:normAutofit fontScale="92500" lnSpcReduction="10000"/>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indent="-191770"/>
            <a:r>
              <a:rPr lang="en-US" dirty="0">
                <a:solidFill>
                  <a:srgbClr val="FF0000"/>
                </a:solidFill>
              </a:rPr>
              <a:t>Not develop Modular IMS Spec</a:t>
            </a:r>
          </a:p>
          <a:p>
            <a:pPr marL="356235" lvl="1" indent="-164465"/>
            <a:r>
              <a:rPr lang="en-US" dirty="0">
                <a:solidFill>
                  <a:srgbClr val="FF0000"/>
                </a:solidFill>
                <a:ea typeface="Microsoft Sans Serif"/>
                <a:cs typeface="Microsoft Sans Serif"/>
              </a:rPr>
              <a:t>Additional spec work with questionable value</a:t>
            </a:r>
          </a:p>
          <a:p>
            <a:pPr marL="356235" lvl="1" indent="-164465"/>
            <a:r>
              <a:rPr lang="en-US" dirty="0">
                <a:solidFill>
                  <a:srgbClr val="FF0000"/>
                </a:solidFill>
                <a:ea typeface="Microsoft Sans Serif"/>
                <a:cs typeface="Microsoft Sans Serif"/>
              </a:rPr>
              <a:t>Complicates WebRTC spec work</a:t>
            </a:r>
          </a:p>
          <a:p>
            <a:pPr marL="356362" lvl="2" indent="0">
              <a:buNone/>
            </a:pPr>
            <a:endParaRPr lang="en-US" sz="1200" dirty="0">
              <a:ea typeface="Microsoft Sans Serif"/>
              <a:cs typeface="Microsoft Sans Serif"/>
            </a:endParaRPr>
          </a:p>
          <a:p>
            <a:pPr marL="356362" lvl="2" indent="0">
              <a:buNone/>
            </a:pPr>
            <a:endParaRPr lang="en-US" sz="1200" dirty="0">
              <a:ea typeface="Microsoft Sans Serif"/>
              <a:cs typeface="Microsoft Sans Serif"/>
            </a:endParaRPr>
          </a:p>
          <a:p>
            <a:pPr marL="356362" lvl="2" indent="0">
              <a:buNone/>
            </a:pPr>
            <a:endParaRPr lang="en-US" sz="1200" dirty="0">
              <a:ea typeface="Microsoft Sans Serif"/>
              <a:cs typeface="Microsoft Sans Serif"/>
            </a:endParaRPr>
          </a:p>
          <a:p>
            <a:pPr indent="-191770"/>
            <a:endParaRPr lang="en-US" dirty="0">
              <a:solidFill>
                <a:srgbClr val="2853DC"/>
              </a:solidFill>
              <a:ea typeface="Microsoft Sans Serif"/>
              <a:cs typeface="Microsoft Sans Serif"/>
            </a:endParaRPr>
          </a:p>
          <a:p>
            <a:pPr indent="-191770"/>
            <a:endParaRPr lang="en-US" dirty="0">
              <a:solidFill>
                <a:srgbClr val="2853DC"/>
              </a:solidFill>
              <a:ea typeface="Microsoft Sans Serif"/>
              <a:cs typeface="Microsoft Sans Serif"/>
            </a:endParaRPr>
          </a:p>
          <a:p>
            <a:pPr indent="-191770"/>
            <a:r>
              <a:rPr lang="en-US" dirty="0">
                <a:solidFill>
                  <a:srgbClr val="2853DC"/>
                </a:solidFill>
                <a:ea typeface="Microsoft Sans Serif"/>
                <a:cs typeface="Microsoft Sans Serif"/>
              </a:rPr>
              <a:t>AR Call for IMS</a:t>
            </a:r>
          </a:p>
          <a:p>
            <a:pPr marL="356235" lvl="1" indent="-164465"/>
            <a:r>
              <a:rPr lang="en-US" dirty="0">
                <a:ea typeface="Microsoft Sans Serif"/>
                <a:cs typeface="Microsoft Sans Serif"/>
              </a:rPr>
              <a:t>App model</a:t>
            </a:r>
          </a:p>
          <a:p>
            <a:pPr marL="520827" lvl="2" indent="-164465"/>
            <a:r>
              <a:rPr lang="en-US" sz="1300" dirty="0">
                <a:ea typeface="Microsoft Sans Serif"/>
                <a:cs typeface="Microsoft Sans Serif"/>
              </a:rPr>
              <a:t>TS 26.114 IMS Data Channel for App download (GSMA)</a:t>
            </a:r>
          </a:p>
          <a:p>
            <a:pPr marL="520827" lvl="2" indent="-164465"/>
            <a:r>
              <a:rPr lang="en-US" sz="1300" dirty="0">
                <a:ea typeface="Microsoft Sans Serif"/>
                <a:cs typeface="Microsoft Sans Serif"/>
              </a:rPr>
              <a:t>Transport of XR media</a:t>
            </a:r>
          </a:p>
          <a:p>
            <a:pPr marL="685419" lvl="3" indent="-164465"/>
            <a:r>
              <a:rPr lang="en-US" sz="1100" dirty="0">
                <a:ea typeface="Microsoft Sans Serif"/>
                <a:cs typeface="Microsoft Sans Serif"/>
              </a:rPr>
              <a:t>RTP with payload formats as specified in XR Media Capabilities</a:t>
            </a:r>
          </a:p>
          <a:p>
            <a:pPr marL="685419" lvl="3" indent="-164465"/>
            <a:r>
              <a:rPr lang="en-US" sz="1100" dirty="0">
                <a:ea typeface="Microsoft Sans Serif"/>
                <a:cs typeface="Microsoft Sans Serif"/>
              </a:rPr>
              <a:t>IMS Data Channel (low latency mode?)</a:t>
            </a:r>
          </a:p>
          <a:p>
            <a:pPr marL="685419" lvl="3" indent="-164465"/>
            <a:endParaRPr lang="en-US" sz="1200" dirty="0">
              <a:ea typeface="Microsoft Sans Serif"/>
              <a:cs typeface="Microsoft Sans Serif"/>
            </a:endParaRPr>
          </a:p>
          <a:p>
            <a:pPr marL="356235" lvl="1" indent="-164465"/>
            <a:r>
              <a:rPr lang="en-US" dirty="0">
                <a:ea typeface="Microsoft Sans Serif"/>
                <a:cs typeface="Microsoft Sans Serif"/>
              </a:rPr>
              <a:t>Vertical model (previous slide)</a:t>
            </a:r>
          </a:p>
          <a:p>
            <a:pPr marL="520827" lvl="2" indent="-164465"/>
            <a:r>
              <a:rPr lang="en-US" sz="1300" dirty="0">
                <a:ea typeface="Microsoft Sans Serif"/>
                <a:cs typeface="Microsoft Sans Serif"/>
              </a:rPr>
              <a:t>TS 26.114 + XR Media Capabilities + Terminal Architecture </a:t>
            </a:r>
          </a:p>
          <a:p>
            <a:pPr marL="356235" lvl="1" indent="-164465"/>
            <a:endParaRPr lang="en-US" sz="1200" dirty="0">
              <a:ea typeface="Microsoft Sans Serif"/>
              <a:cs typeface="Microsoft Sans Serif"/>
            </a:endParaRPr>
          </a:p>
          <a:p>
            <a:pPr marL="136779" indent="-164465"/>
            <a:r>
              <a:rPr lang="en-US" sz="2000" dirty="0">
                <a:solidFill>
                  <a:schemeClr val="accent5"/>
                </a:solidFill>
                <a:ea typeface="Microsoft Sans Serif"/>
                <a:cs typeface="Microsoft Sans Serif"/>
              </a:rPr>
              <a:t>TS 26.114</a:t>
            </a:r>
          </a:p>
          <a:p>
            <a:pPr marL="356235" lvl="1" indent="-164465"/>
            <a:r>
              <a:rPr lang="en-US" dirty="0">
                <a:solidFill>
                  <a:schemeClr val="accent5"/>
                </a:solidFill>
                <a:cs typeface="Microsoft Sans Serif"/>
              </a:rPr>
              <a:t>May still need some spec work to </a:t>
            </a:r>
          </a:p>
          <a:p>
            <a:pPr marL="520827" lvl="2" indent="-164465"/>
            <a:r>
              <a:rPr lang="en-US" sz="1300" dirty="0">
                <a:solidFill>
                  <a:schemeClr val="accent5"/>
                </a:solidFill>
                <a:ea typeface="Microsoft Sans Serif"/>
                <a:cs typeface="Microsoft Sans Serif"/>
              </a:rPr>
              <a:t>Incorporate cross-layer optimizations</a:t>
            </a:r>
          </a:p>
          <a:p>
            <a:pPr marL="520827" lvl="2" indent="-164465"/>
            <a:r>
              <a:rPr lang="en-US" sz="1300" dirty="0">
                <a:solidFill>
                  <a:schemeClr val="accent5"/>
                </a:solidFill>
                <a:ea typeface="Microsoft Sans Serif"/>
                <a:cs typeface="Microsoft Sans Serif"/>
              </a:rPr>
              <a:t>Enable split-rendering</a:t>
            </a:r>
          </a:p>
          <a:p>
            <a:pPr marL="356235" lvl="1" indent="-164465"/>
            <a:endParaRPr lang="en-US" sz="1200" dirty="0">
              <a:ea typeface="Microsoft Sans Serif"/>
              <a:cs typeface="Microsoft Sans Serif"/>
            </a:endParaRPr>
          </a:p>
          <a:p>
            <a:pPr marL="685419" lvl="3" indent="-164465"/>
            <a:endParaRPr lang="en-US" sz="1200" dirty="0">
              <a:ea typeface="Microsoft Sans Serif"/>
              <a:cs typeface="Microsoft Sans Serif"/>
            </a:endParaRPr>
          </a:p>
          <a:p>
            <a:pPr marL="520827" lvl="2" indent="-164465"/>
            <a:endParaRPr lang="en-US" sz="1200" dirty="0">
              <a:ea typeface="Microsoft Sans Serif"/>
              <a:cs typeface="Microsoft Sans Serif"/>
            </a:endParaRPr>
          </a:p>
          <a:p>
            <a:pPr marL="356235" lvl="1" indent="-164465"/>
            <a:endParaRPr lang="en-US" dirty="0">
              <a:ea typeface="Microsoft Sans Serif"/>
              <a:cs typeface="Microsoft Sans Serif"/>
            </a:endParaRPr>
          </a:p>
          <a:p>
            <a:pPr marL="356362" lvl="2" indent="0">
              <a:buNone/>
            </a:pPr>
            <a:endParaRPr lang="en-US" dirty="0">
              <a:ea typeface="Microsoft Sans Serif"/>
              <a:cs typeface="Microsoft Sans Serif"/>
            </a:endParaRPr>
          </a:p>
        </p:txBody>
      </p:sp>
      <p:sp>
        <p:nvSpPr>
          <p:cNvPr id="41" name="Down Arrow 40">
            <a:extLst>
              <a:ext uri="{FF2B5EF4-FFF2-40B4-BE49-F238E27FC236}">
                <a16:creationId xmlns:a16="http://schemas.microsoft.com/office/drawing/2014/main" id="{A82EB579-963A-EC43-9B2F-FC9DB944ACC4}"/>
              </a:ext>
            </a:extLst>
          </p:cNvPr>
          <p:cNvSpPr/>
          <p:nvPr/>
        </p:nvSpPr>
        <p:spPr>
          <a:xfrm>
            <a:off x="8493386" y="1976038"/>
            <a:ext cx="1735357" cy="133246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27595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0001193F-B991-1D4D-B7CF-97FA1D6A62DC}"/>
              </a:ext>
            </a:extLst>
          </p:cNvPr>
          <p:cNvSpPr>
            <a:spLocks noGrp="1"/>
          </p:cNvSpPr>
          <p:nvPr>
            <p:ph type="subTitle" idx="1"/>
          </p:nvPr>
        </p:nvSpPr>
        <p:spPr/>
        <p:txBody>
          <a:bodyPr/>
          <a:lstStyle/>
          <a:p>
            <a:r>
              <a:rPr lang="en-US" dirty="0"/>
              <a:t>Proposal to rename SWG to “</a:t>
            </a:r>
            <a:r>
              <a:rPr lang="en-US" dirty="0">
                <a:solidFill>
                  <a:srgbClr val="FFC000"/>
                </a:solidFill>
              </a:rPr>
              <a:t>Real Time Communications</a:t>
            </a:r>
            <a:r>
              <a:rPr lang="en-US" dirty="0"/>
              <a:t>” SWG</a:t>
            </a:r>
          </a:p>
        </p:txBody>
      </p:sp>
      <p:sp>
        <p:nvSpPr>
          <p:cNvPr id="7" name="Title 6">
            <a:extLst>
              <a:ext uri="{FF2B5EF4-FFF2-40B4-BE49-F238E27FC236}">
                <a16:creationId xmlns:a16="http://schemas.microsoft.com/office/drawing/2014/main" id="{16BD4D8E-2DC0-164F-84A1-3093DE43A234}"/>
              </a:ext>
            </a:extLst>
          </p:cNvPr>
          <p:cNvSpPr>
            <a:spLocks noGrp="1"/>
          </p:cNvSpPr>
          <p:nvPr>
            <p:ph type="title"/>
          </p:nvPr>
        </p:nvSpPr>
        <p:spPr>
          <a:xfrm>
            <a:off x="495298" y="3194277"/>
            <a:ext cx="8829675" cy="736355"/>
          </a:xfrm>
        </p:spPr>
        <p:txBody>
          <a:bodyPr/>
          <a:lstStyle/>
          <a:p>
            <a:r>
              <a:rPr lang="en-US" dirty="0"/>
              <a:t>MTSI SWG </a:t>
            </a:r>
            <a:r>
              <a:rPr lang="en-US" dirty="0">
                <a:sym typeface="Wingdings" pitchFamily="2" charset="2"/>
              </a:rPr>
              <a:t> </a:t>
            </a:r>
            <a:r>
              <a:rPr lang="en-US" dirty="0">
                <a:solidFill>
                  <a:srgbClr val="FFC000"/>
                </a:solidFill>
                <a:sym typeface="Wingdings" pitchFamily="2" charset="2"/>
              </a:rPr>
              <a:t>RTC </a:t>
            </a:r>
            <a:r>
              <a:rPr lang="en-US" dirty="0">
                <a:sym typeface="Wingdings" pitchFamily="2" charset="2"/>
              </a:rPr>
              <a:t>SWG</a:t>
            </a:r>
            <a:endParaRPr lang="en-US" dirty="0"/>
          </a:p>
        </p:txBody>
      </p:sp>
    </p:spTree>
    <p:extLst>
      <p:ext uri="{BB962C8B-B14F-4D97-AF65-F5344CB8AC3E}">
        <p14:creationId xmlns:p14="http://schemas.microsoft.com/office/powerpoint/2010/main" val="3660380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7517D38-6D93-1548-9901-1FE0333413E3}"/>
              </a:ext>
            </a:extLst>
          </p:cNvPr>
          <p:cNvSpPr>
            <a:spLocks noGrp="1"/>
          </p:cNvSpPr>
          <p:nvPr>
            <p:ph type="subTitle" idx="1"/>
          </p:nvPr>
        </p:nvSpPr>
        <p:spPr/>
        <p:txBody>
          <a:bodyPr/>
          <a:lstStyle/>
          <a:p>
            <a:r>
              <a:rPr lang="en-US" dirty="0"/>
              <a:t>How to integrate Real-Time Communications between UE - Edge</a:t>
            </a:r>
          </a:p>
        </p:txBody>
      </p:sp>
      <p:sp>
        <p:nvSpPr>
          <p:cNvPr id="3" name="Title 2">
            <a:extLst>
              <a:ext uri="{FF2B5EF4-FFF2-40B4-BE49-F238E27FC236}">
                <a16:creationId xmlns:a16="http://schemas.microsoft.com/office/drawing/2014/main" id="{5E308306-19BD-7E4E-9575-663295A55704}"/>
              </a:ext>
            </a:extLst>
          </p:cNvPr>
          <p:cNvSpPr>
            <a:spLocks noGrp="1"/>
          </p:cNvSpPr>
          <p:nvPr>
            <p:ph type="title"/>
          </p:nvPr>
        </p:nvSpPr>
        <p:spPr>
          <a:xfrm>
            <a:off x="495298" y="3194277"/>
            <a:ext cx="8829675" cy="736355"/>
          </a:xfrm>
        </p:spPr>
        <p:txBody>
          <a:bodyPr/>
          <a:lstStyle/>
          <a:p>
            <a:r>
              <a:rPr lang="en-US" dirty="0"/>
              <a:t>Split-Rendering MSE</a:t>
            </a:r>
          </a:p>
        </p:txBody>
      </p:sp>
    </p:spTree>
    <p:extLst>
      <p:ext uri="{BB962C8B-B14F-4D97-AF65-F5344CB8AC3E}">
        <p14:creationId xmlns:p14="http://schemas.microsoft.com/office/powerpoint/2010/main" val="2657317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dirty="0"/>
              <a:t>Split-Rendering Stage 3 (</a:t>
            </a:r>
            <a:r>
              <a:rPr lang="en-US" dirty="0" err="1"/>
              <a:t>Split_XR</a:t>
            </a:r>
            <a:r>
              <a:rPr lang="en-US" dirty="0"/>
              <a:t>)</a:t>
            </a:r>
            <a:endParaRPr lang="en-US" sz="1400" dirty="0">
              <a:solidFill>
                <a:schemeClr val="accent1"/>
              </a:solidFill>
            </a:endParaRPr>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a:xfrm>
            <a:off x="495299" y="1719072"/>
            <a:ext cx="6417967" cy="4681727"/>
          </a:xfrm>
        </p:spPr>
        <p:txBody>
          <a:bodyPr vert="horz" lIns="0" tIns="0" rIns="0" bIns="0" rtlCol="0" anchor="t">
            <a:normAutofit fontScale="92500"/>
          </a:bodyPr>
          <a:lstStyle/>
          <a:p>
            <a:pPr indent="-191770"/>
            <a:r>
              <a:rPr lang="en-US" dirty="0"/>
              <a:t>Background/Justification</a:t>
            </a:r>
          </a:p>
          <a:p>
            <a:pPr marL="356235" lvl="1" indent="-164465"/>
            <a:r>
              <a:rPr lang="en-US" dirty="0">
                <a:ea typeface="Microsoft Sans Serif"/>
                <a:cs typeface="Microsoft Sans Serif"/>
              </a:rPr>
              <a:t>Rendering is quite complex, especially for advanced applications such as gaming and AR</a:t>
            </a:r>
          </a:p>
          <a:p>
            <a:pPr marL="356235" lvl="1" indent="-164465">
              <a:buClr>
                <a:srgbClr val="2D374A"/>
              </a:buClr>
            </a:pPr>
            <a:r>
              <a:rPr lang="en-US" dirty="0">
                <a:ea typeface="Microsoft Sans Serif"/>
                <a:cs typeface="Microsoft Sans Serif"/>
              </a:rPr>
              <a:t>5G offers new capabilities such as low latency and edge processing</a:t>
            </a:r>
            <a:endParaRPr lang="en-US" dirty="0"/>
          </a:p>
          <a:p>
            <a:pPr marL="356235" lvl="1" indent="-164465">
              <a:buClr>
                <a:srgbClr val="2D374A"/>
              </a:buClr>
            </a:pPr>
            <a:r>
              <a:rPr lang="en-US" dirty="0">
                <a:ea typeface="Microsoft Sans Serif"/>
                <a:cs typeface="Microsoft Sans Serif"/>
              </a:rPr>
              <a:t>Enable UE to share rendering with the edge for superior user experience</a:t>
            </a:r>
            <a:endParaRPr lang="en-US" dirty="0"/>
          </a:p>
          <a:p>
            <a:pPr indent="-191770"/>
            <a:r>
              <a:rPr lang="en-US" dirty="0"/>
              <a:t>Draft Objectives</a:t>
            </a:r>
            <a:endParaRPr lang="en-US" dirty="0">
              <a:ea typeface="Microsoft Sans Serif"/>
              <a:cs typeface="Microsoft Sans Serif"/>
            </a:endParaRPr>
          </a:p>
          <a:p>
            <a:pPr marL="356235" lvl="1" indent="-164465"/>
            <a:r>
              <a:rPr lang="en-US" dirty="0">
                <a:ea typeface="Microsoft Sans Serif"/>
                <a:cs typeface="Microsoft Sans Serif"/>
              </a:rPr>
              <a:t>Re-use of </a:t>
            </a:r>
            <a:r>
              <a:rPr lang="en-US" dirty="0">
                <a:solidFill>
                  <a:srgbClr val="7030A0"/>
                </a:solidFill>
                <a:ea typeface="Microsoft Sans Serif"/>
                <a:cs typeface="Microsoft Sans Serif"/>
              </a:rPr>
              <a:t>5G-RTC</a:t>
            </a:r>
            <a:r>
              <a:rPr lang="en-US" dirty="0">
                <a:ea typeface="Microsoft Sans Serif"/>
                <a:cs typeface="Microsoft Sans Serif"/>
              </a:rPr>
              <a:t> components for</a:t>
            </a:r>
          </a:p>
          <a:p>
            <a:pPr marL="520700" lvl="2" indent="-164465"/>
            <a:r>
              <a:rPr lang="en-US" dirty="0"/>
              <a:t>Media formats and codecs for split rendering </a:t>
            </a:r>
            <a:r>
              <a:rPr lang="en-US" dirty="0">
                <a:solidFill>
                  <a:srgbClr val="7030A0"/>
                </a:solidFill>
              </a:rPr>
              <a:t>integration (</a:t>
            </a:r>
            <a:r>
              <a:rPr lang="en-US" dirty="0" err="1">
                <a:solidFill>
                  <a:srgbClr val="7030A0"/>
                </a:solidFill>
              </a:rPr>
              <a:t>MeCAR</a:t>
            </a:r>
            <a:r>
              <a:rPr lang="en-US" dirty="0">
                <a:solidFill>
                  <a:srgbClr val="7030A0"/>
                </a:solidFill>
              </a:rPr>
              <a:t>)</a:t>
            </a:r>
            <a:endParaRPr lang="en-US" dirty="0">
              <a:solidFill>
                <a:srgbClr val="7030A0"/>
              </a:solidFill>
              <a:ea typeface="Microsoft Sans Serif"/>
              <a:cs typeface="Microsoft Sans Serif"/>
            </a:endParaRPr>
          </a:p>
          <a:p>
            <a:pPr marL="520700" lvl="2" indent="-164465">
              <a:buClr>
                <a:srgbClr val="13171F">
                  <a:lumMod val="85000"/>
                  <a:lumOff val="15000"/>
                </a:srgbClr>
              </a:buClr>
            </a:pPr>
            <a:r>
              <a:rPr lang="en-US" dirty="0"/>
              <a:t>Control and transport protocols for split rendering</a:t>
            </a:r>
            <a:endParaRPr lang="en-US" dirty="0">
              <a:ea typeface="Microsoft Sans Serif"/>
              <a:cs typeface="Microsoft Sans Serif"/>
            </a:endParaRPr>
          </a:p>
          <a:p>
            <a:pPr marL="520700" lvl="2" indent="-164465"/>
            <a:r>
              <a:rPr lang="en-US" dirty="0">
                <a:ea typeface="Microsoft Sans Serif"/>
                <a:cs typeface="Microsoft Sans Serif"/>
              </a:rPr>
              <a:t>Define pose and metadata formats and integration with XR runtime systems</a:t>
            </a:r>
            <a:endParaRPr lang="en-US" dirty="0">
              <a:ea typeface="+mn-lt"/>
              <a:cs typeface="+mn-lt"/>
            </a:endParaRPr>
          </a:p>
          <a:p>
            <a:pPr marL="356235" lvl="1" indent="-164465">
              <a:buClr>
                <a:srgbClr val="2D374A"/>
              </a:buClr>
            </a:pPr>
            <a:r>
              <a:rPr lang="en-US" dirty="0">
                <a:ea typeface="Microsoft Sans Serif"/>
                <a:cs typeface="Microsoft Sans Serif"/>
              </a:rPr>
              <a:t>Re-use EDGE, STAR, and </a:t>
            </a:r>
            <a:r>
              <a:rPr lang="en-US" dirty="0" err="1">
                <a:ea typeface="Microsoft Sans Serif"/>
                <a:cs typeface="Microsoft Sans Serif"/>
              </a:rPr>
              <a:t>XRTraffic</a:t>
            </a:r>
            <a:r>
              <a:rPr lang="en-US" dirty="0">
                <a:ea typeface="Microsoft Sans Serif"/>
                <a:cs typeface="Microsoft Sans Serif"/>
              </a:rPr>
              <a:t> work</a:t>
            </a:r>
            <a:endParaRPr lang="en-US" dirty="0"/>
          </a:p>
          <a:p>
            <a:pPr marL="356235" lvl="1" indent="-164465">
              <a:buClr>
                <a:srgbClr val="2D374A"/>
              </a:buClr>
            </a:pPr>
            <a:r>
              <a:rPr lang="en-US" dirty="0">
                <a:ea typeface="Microsoft Sans Serif"/>
                <a:cs typeface="Microsoft Sans Serif"/>
              </a:rPr>
              <a:t>Integrate split rendering </a:t>
            </a:r>
            <a:r>
              <a:rPr lang="en-US" dirty="0">
                <a:solidFill>
                  <a:srgbClr val="7030A0"/>
                </a:solidFill>
                <a:ea typeface="Microsoft Sans Serif"/>
                <a:cs typeface="Microsoft Sans Serif"/>
              </a:rPr>
              <a:t>in the 5GMS </a:t>
            </a:r>
            <a:r>
              <a:rPr lang="en-US" dirty="0">
                <a:ea typeface="Microsoft Sans Serif"/>
                <a:cs typeface="Microsoft Sans Serif"/>
              </a:rPr>
              <a:t>architecture</a:t>
            </a:r>
          </a:p>
          <a:p>
            <a:pPr marL="356235" lvl="1" indent="-164465">
              <a:buClr>
                <a:srgbClr val="2D374A"/>
              </a:buClr>
            </a:pPr>
            <a:r>
              <a:rPr lang="en-US" dirty="0">
                <a:ea typeface="Microsoft Sans Serif"/>
                <a:cs typeface="Microsoft Sans Serif"/>
              </a:rPr>
              <a:t>Define split rendering </a:t>
            </a:r>
            <a:r>
              <a:rPr lang="en-US" dirty="0">
                <a:solidFill>
                  <a:srgbClr val="7030A0"/>
                </a:solidFill>
                <a:ea typeface="Microsoft Sans Serif"/>
                <a:cs typeface="Microsoft Sans Serif"/>
              </a:rPr>
              <a:t>context and context relocation</a:t>
            </a:r>
          </a:p>
          <a:p>
            <a:pPr marL="356235" lvl="1" indent="-164465">
              <a:buClr>
                <a:srgbClr val="2D374A"/>
              </a:buClr>
            </a:pPr>
            <a:r>
              <a:rPr lang="en-US" dirty="0">
                <a:solidFill>
                  <a:srgbClr val="7030A0"/>
                </a:solidFill>
                <a:ea typeface="Microsoft Sans Serif"/>
                <a:cs typeface="Microsoft Sans Serif"/>
              </a:rPr>
              <a:t>KPIs and </a:t>
            </a:r>
            <a:r>
              <a:rPr lang="en-US" dirty="0" err="1">
                <a:solidFill>
                  <a:srgbClr val="7030A0"/>
                </a:solidFill>
                <a:ea typeface="Microsoft Sans Serif"/>
                <a:cs typeface="Microsoft Sans Serif"/>
              </a:rPr>
              <a:t>QoE</a:t>
            </a:r>
            <a:r>
              <a:rPr lang="en-US" dirty="0">
                <a:solidFill>
                  <a:srgbClr val="7030A0"/>
                </a:solidFill>
                <a:ea typeface="Microsoft Sans Serif"/>
                <a:cs typeface="Microsoft Sans Serif"/>
              </a:rPr>
              <a:t> Metrics</a:t>
            </a:r>
          </a:p>
          <a:p>
            <a:pPr marL="356235" lvl="1" indent="-164465">
              <a:buClr>
                <a:srgbClr val="2D374A"/>
              </a:buClr>
            </a:pPr>
            <a:r>
              <a:rPr lang="en-US" dirty="0">
                <a:solidFill>
                  <a:srgbClr val="7030A0"/>
                </a:solidFill>
                <a:ea typeface="Microsoft Sans Serif"/>
                <a:cs typeface="Microsoft Sans Serif"/>
              </a:rPr>
              <a:t>QoS Requirements and 5G System mapping</a:t>
            </a:r>
          </a:p>
          <a:p>
            <a:pPr marL="356235" lvl="1" indent="-164465">
              <a:buClr>
                <a:srgbClr val="2D374A"/>
              </a:buClr>
            </a:pPr>
            <a:endParaRPr lang="en-US" dirty="0">
              <a:ea typeface="Microsoft Sans Serif"/>
              <a:cs typeface="Microsoft Sans Serif"/>
            </a:endParaRPr>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dirty="0"/>
              <a:t>Based on FS_EMSA recommendations, 5GMS_EDGE, and </a:t>
            </a:r>
            <a:r>
              <a:rPr lang="en-GB" dirty="0" err="1"/>
              <a:t>FS_XRTraffic</a:t>
            </a:r>
            <a:r>
              <a:rPr lang="en-GB" dirty="0"/>
              <a:t> </a:t>
            </a:r>
            <a:r>
              <a:rPr lang="en-US" dirty="0"/>
              <a:t> </a:t>
            </a:r>
          </a:p>
        </p:txBody>
      </p:sp>
      <p:pic>
        <p:nvPicPr>
          <p:cNvPr id="10" name="Picture 10" descr="Diagram&#10;&#10;Description automatically generated">
            <a:extLst>
              <a:ext uri="{FF2B5EF4-FFF2-40B4-BE49-F238E27FC236}">
                <a16:creationId xmlns:a16="http://schemas.microsoft.com/office/drawing/2014/main" id="{AD7A9C3E-8F7B-4FA5-A7A1-2B413E4BB3E0}"/>
              </a:ext>
            </a:extLst>
          </p:cNvPr>
          <p:cNvPicPr>
            <a:picLocks noChangeAspect="1"/>
          </p:cNvPicPr>
          <p:nvPr/>
        </p:nvPicPr>
        <p:blipFill>
          <a:blip r:embed="rId2"/>
          <a:stretch>
            <a:fillRect/>
          </a:stretch>
        </p:blipFill>
        <p:spPr>
          <a:xfrm>
            <a:off x="6570785" y="1514466"/>
            <a:ext cx="5195276" cy="4854836"/>
          </a:xfrm>
          <a:prstGeom prst="rect">
            <a:avLst/>
          </a:prstGeom>
        </p:spPr>
      </p:pic>
      <p:sp>
        <p:nvSpPr>
          <p:cNvPr id="5" name="Rectangle 4">
            <a:extLst>
              <a:ext uri="{FF2B5EF4-FFF2-40B4-BE49-F238E27FC236}">
                <a16:creationId xmlns:a16="http://schemas.microsoft.com/office/drawing/2014/main" id="{3A3D80DC-8DFA-2F4E-89D8-2971DB511A28}"/>
              </a:ext>
            </a:extLst>
          </p:cNvPr>
          <p:cNvSpPr/>
          <p:nvPr/>
        </p:nvSpPr>
        <p:spPr>
          <a:xfrm>
            <a:off x="7945325" y="35369"/>
            <a:ext cx="4246675" cy="369332"/>
          </a:xfrm>
          <a:prstGeom prst="rect">
            <a:avLst/>
          </a:prstGeom>
        </p:spPr>
        <p:txBody>
          <a:bodyPr wrap="none">
            <a:spAutoFit/>
          </a:bodyPr>
          <a:lstStyle/>
          <a:p>
            <a:r>
              <a:rPr lang="en-US" dirty="0">
                <a:solidFill>
                  <a:schemeClr val="accent1"/>
                </a:solidFill>
              </a:rPr>
              <a:t>Qualcomm, Samsung, Xiaomi, Ericsson</a:t>
            </a:r>
            <a:endParaRPr lang="en-US" dirty="0"/>
          </a:p>
        </p:txBody>
      </p:sp>
    </p:spTree>
    <p:extLst>
      <p:ext uri="{BB962C8B-B14F-4D97-AF65-F5344CB8AC3E}">
        <p14:creationId xmlns:p14="http://schemas.microsoft.com/office/powerpoint/2010/main" val="2088959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CAE9BF5-1DD6-6042-9452-A446FABF1ED5}"/>
              </a:ext>
            </a:extLst>
          </p:cNvPr>
          <p:cNvSpPr/>
          <p:nvPr/>
        </p:nvSpPr>
        <p:spPr>
          <a:xfrm>
            <a:off x="2312881" y="2137554"/>
            <a:ext cx="6799703" cy="3480498"/>
          </a:xfrm>
          <a:prstGeom prst="rect">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Split Rendering MSE</a:t>
            </a: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p:txBody>
      </p:sp>
      <p:sp>
        <p:nvSpPr>
          <p:cNvPr id="24" name="Rectangle 23">
            <a:extLst>
              <a:ext uri="{FF2B5EF4-FFF2-40B4-BE49-F238E27FC236}">
                <a16:creationId xmlns:a16="http://schemas.microsoft.com/office/drawing/2014/main" id="{DA24F07D-61F6-9E4D-8DD2-D581B073BD6A}"/>
              </a:ext>
            </a:extLst>
          </p:cNvPr>
          <p:cNvSpPr/>
          <p:nvPr/>
        </p:nvSpPr>
        <p:spPr>
          <a:xfrm>
            <a:off x="2381461" y="4299533"/>
            <a:ext cx="6635551" cy="1180573"/>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Integration</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 name="Title 2">
            <a:extLst>
              <a:ext uri="{FF2B5EF4-FFF2-40B4-BE49-F238E27FC236}">
                <a16:creationId xmlns:a16="http://schemas.microsoft.com/office/drawing/2014/main" id="{AADD6484-B78E-234B-86D8-4723F0C0CFAC}"/>
              </a:ext>
            </a:extLst>
          </p:cNvPr>
          <p:cNvSpPr>
            <a:spLocks noGrp="1"/>
          </p:cNvSpPr>
          <p:nvPr>
            <p:ph type="title"/>
          </p:nvPr>
        </p:nvSpPr>
        <p:spPr/>
        <p:txBody>
          <a:bodyPr/>
          <a:lstStyle/>
          <a:p>
            <a:r>
              <a:rPr lang="en-US"/>
              <a:t>Split-Rendering Stage 3 (</a:t>
            </a:r>
            <a:r>
              <a:rPr lang="en-US" err="1"/>
              <a:t>Split_XR</a:t>
            </a:r>
            <a:r>
              <a:rPr lang="en-US"/>
              <a:t>)</a:t>
            </a:r>
          </a:p>
        </p:txBody>
      </p:sp>
      <p:sp>
        <p:nvSpPr>
          <p:cNvPr id="4" name="Subtitle 3">
            <a:extLst>
              <a:ext uri="{FF2B5EF4-FFF2-40B4-BE49-F238E27FC236}">
                <a16:creationId xmlns:a16="http://schemas.microsoft.com/office/drawing/2014/main" id="{25D5C5C7-1C87-6B4C-BF52-7F4B47F48353}"/>
              </a:ext>
            </a:extLst>
          </p:cNvPr>
          <p:cNvSpPr>
            <a:spLocks noGrp="1"/>
          </p:cNvSpPr>
          <p:nvPr>
            <p:ph type="subTitle" idx="1"/>
          </p:nvPr>
        </p:nvSpPr>
        <p:spPr/>
        <p:txBody>
          <a:bodyPr/>
          <a:lstStyle/>
          <a:p>
            <a:r>
              <a:rPr lang="en-US" dirty="0"/>
              <a:t>Option A: Leverage RTC stack for 5G integration + leverage 26.512 edge functionality extended to RTC</a:t>
            </a:r>
          </a:p>
        </p:txBody>
      </p:sp>
      <p:sp>
        <p:nvSpPr>
          <p:cNvPr id="5" name="Rectangle 4">
            <a:extLst>
              <a:ext uri="{FF2B5EF4-FFF2-40B4-BE49-F238E27FC236}">
                <a16:creationId xmlns:a16="http://schemas.microsoft.com/office/drawing/2014/main" id="{8332B287-0E29-B74A-8D96-162EAC660D75}"/>
              </a:ext>
            </a:extLst>
          </p:cNvPr>
          <p:cNvSpPr/>
          <p:nvPr/>
        </p:nvSpPr>
        <p:spPr>
          <a:xfrm>
            <a:off x="2445180" y="4615365"/>
            <a:ext cx="4848634" cy="763314"/>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29" name="Rectangle 28">
            <a:extLst>
              <a:ext uri="{FF2B5EF4-FFF2-40B4-BE49-F238E27FC236}">
                <a16:creationId xmlns:a16="http://schemas.microsoft.com/office/drawing/2014/main" id="{46E81068-ECD5-904B-9182-A6756C5773F1}"/>
              </a:ext>
            </a:extLst>
          </p:cNvPr>
          <p:cNvSpPr/>
          <p:nvPr/>
        </p:nvSpPr>
        <p:spPr>
          <a:xfrm>
            <a:off x="2381461" y="2838594"/>
            <a:ext cx="2451711" cy="1356360"/>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RTC Profile</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0" name="Rectangle 29">
            <a:extLst>
              <a:ext uri="{FF2B5EF4-FFF2-40B4-BE49-F238E27FC236}">
                <a16:creationId xmlns:a16="http://schemas.microsoft.com/office/drawing/2014/main" id="{3CA325DE-823B-C64D-AD3D-E9A37D58DAFB}"/>
              </a:ext>
            </a:extLst>
          </p:cNvPr>
          <p:cNvSpPr/>
          <p:nvPr/>
        </p:nvSpPr>
        <p:spPr>
          <a:xfrm>
            <a:off x="2444759" y="3547254"/>
            <a:ext cx="63066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RTP Profile</a:t>
            </a:r>
          </a:p>
        </p:txBody>
      </p:sp>
      <p:sp>
        <p:nvSpPr>
          <p:cNvPr id="31" name="Rectangle 30">
            <a:extLst>
              <a:ext uri="{FF2B5EF4-FFF2-40B4-BE49-F238E27FC236}">
                <a16:creationId xmlns:a16="http://schemas.microsoft.com/office/drawing/2014/main" id="{404AE264-B371-B845-87B8-72D3780A2F43}"/>
              </a:ext>
            </a:extLst>
          </p:cNvPr>
          <p:cNvSpPr/>
          <p:nvPr/>
        </p:nvSpPr>
        <p:spPr>
          <a:xfrm>
            <a:off x="3122486" y="3547254"/>
            <a:ext cx="813180"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Signaling Profile</a:t>
            </a:r>
          </a:p>
        </p:txBody>
      </p:sp>
      <p:sp>
        <p:nvSpPr>
          <p:cNvPr id="25" name="Rectangle 24">
            <a:extLst>
              <a:ext uri="{FF2B5EF4-FFF2-40B4-BE49-F238E27FC236}">
                <a16:creationId xmlns:a16="http://schemas.microsoft.com/office/drawing/2014/main" id="{1247C447-FD74-064C-813B-0752E01F2575}"/>
              </a:ext>
            </a:extLst>
          </p:cNvPr>
          <p:cNvSpPr/>
          <p:nvPr/>
        </p:nvSpPr>
        <p:spPr>
          <a:xfrm>
            <a:off x="7362254" y="4707941"/>
            <a:ext cx="1561271" cy="579120"/>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Edge Functionality</a:t>
            </a:r>
          </a:p>
        </p:txBody>
      </p:sp>
      <p:sp>
        <p:nvSpPr>
          <p:cNvPr id="26" name="Rectangle 25">
            <a:extLst>
              <a:ext uri="{FF2B5EF4-FFF2-40B4-BE49-F238E27FC236}">
                <a16:creationId xmlns:a16="http://schemas.microsoft.com/office/drawing/2014/main" id="{BC21821E-D383-E140-8F42-F5D3039C14C4}"/>
              </a:ext>
            </a:extLst>
          </p:cNvPr>
          <p:cNvSpPr/>
          <p:nvPr/>
        </p:nvSpPr>
        <p:spPr>
          <a:xfrm>
            <a:off x="4271931" y="4715546"/>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QoS Profile</a:t>
            </a:r>
          </a:p>
        </p:txBody>
      </p:sp>
      <p:sp>
        <p:nvSpPr>
          <p:cNvPr id="27" name="Rectangle 26">
            <a:extLst>
              <a:ext uri="{FF2B5EF4-FFF2-40B4-BE49-F238E27FC236}">
                <a16:creationId xmlns:a16="http://schemas.microsoft.com/office/drawing/2014/main" id="{9F34B053-3C4B-1A41-919B-9BD5E0608F14}"/>
              </a:ext>
            </a:extLst>
          </p:cNvPr>
          <p:cNvSpPr/>
          <p:nvPr/>
        </p:nvSpPr>
        <p:spPr>
          <a:xfrm>
            <a:off x="2555022" y="4703325"/>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err="1">
                <a:solidFill>
                  <a:schemeClr val="tx1"/>
                </a:solidFill>
              </a:rPr>
              <a:t>QoE</a:t>
            </a:r>
            <a:r>
              <a:rPr lang="en-US" sz="1200">
                <a:solidFill>
                  <a:schemeClr val="tx1"/>
                </a:solidFill>
              </a:rPr>
              <a:t> and Consumption </a:t>
            </a:r>
          </a:p>
          <a:p>
            <a:pPr algn="ctr"/>
            <a:r>
              <a:rPr lang="en-US" sz="1200">
                <a:solidFill>
                  <a:schemeClr val="tx1"/>
                </a:solidFill>
              </a:rPr>
              <a:t>Data Collection</a:t>
            </a:r>
          </a:p>
        </p:txBody>
      </p:sp>
      <p:sp>
        <p:nvSpPr>
          <p:cNvPr id="28" name="Rectangle 27">
            <a:extLst>
              <a:ext uri="{FF2B5EF4-FFF2-40B4-BE49-F238E27FC236}">
                <a16:creationId xmlns:a16="http://schemas.microsoft.com/office/drawing/2014/main" id="{A8AE56BE-0F86-7D4B-B574-43D0A3F683FC}"/>
              </a:ext>
            </a:extLst>
          </p:cNvPr>
          <p:cNvSpPr/>
          <p:nvPr/>
        </p:nvSpPr>
        <p:spPr>
          <a:xfrm>
            <a:off x="5964880" y="4703325"/>
            <a:ext cx="11756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Provisioning</a:t>
            </a:r>
          </a:p>
        </p:txBody>
      </p:sp>
      <p:sp>
        <p:nvSpPr>
          <p:cNvPr id="9" name="Rectangle 8">
            <a:extLst>
              <a:ext uri="{FF2B5EF4-FFF2-40B4-BE49-F238E27FC236}">
                <a16:creationId xmlns:a16="http://schemas.microsoft.com/office/drawing/2014/main" id="{242FDA73-7C7E-CC4F-90C7-7F579A017D4C}"/>
              </a:ext>
            </a:extLst>
          </p:cNvPr>
          <p:cNvSpPr/>
          <p:nvPr/>
        </p:nvSpPr>
        <p:spPr>
          <a:xfrm>
            <a:off x="7516497" y="2838594"/>
            <a:ext cx="1501608" cy="1356360"/>
          </a:xfrm>
          <a:prstGeom prst="rect">
            <a:avLst/>
          </a:prstGeom>
          <a:solidFill>
            <a:schemeClr val="tx2">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Guidelines: Post-processing, Pose correction,</a:t>
            </a:r>
          </a:p>
          <a:p>
            <a:pPr algn="ctr"/>
            <a:r>
              <a:rPr lang="en-US" sz="1400">
                <a:solidFill>
                  <a:schemeClr val="tx1"/>
                </a:solidFill>
              </a:rPr>
              <a:t>XR Runtime</a:t>
            </a:r>
          </a:p>
        </p:txBody>
      </p:sp>
      <p:grpSp>
        <p:nvGrpSpPr>
          <p:cNvPr id="33" name="Group 32">
            <a:extLst>
              <a:ext uri="{FF2B5EF4-FFF2-40B4-BE49-F238E27FC236}">
                <a16:creationId xmlns:a16="http://schemas.microsoft.com/office/drawing/2014/main" id="{18DB48E1-6773-44E9-873F-40BC4A6159BB}"/>
              </a:ext>
            </a:extLst>
          </p:cNvPr>
          <p:cNvGrpSpPr/>
          <p:nvPr/>
        </p:nvGrpSpPr>
        <p:grpSpPr>
          <a:xfrm>
            <a:off x="4926713" y="2838594"/>
            <a:ext cx="2505154" cy="1356360"/>
            <a:chOff x="5052468" y="2536383"/>
            <a:chExt cx="2505154" cy="1356360"/>
          </a:xfrm>
        </p:grpSpPr>
        <p:sp>
          <p:nvSpPr>
            <p:cNvPr id="19" name="Rectangle 18">
              <a:extLst>
                <a:ext uri="{FF2B5EF4-FFF2-40B4-BE49-F238E27FC236}">
                  <a16:creationId xmlns:a16="http://schemas.microsoft.com/office/drawing/2014/main" id="{EA7BD8F4-9719-0449-ACAE-0A501B007416}"/>
                </a:ext>
              </a:extLst>
            </p:cNvPr>
            <p:cNvSpPr/>
            <p:nvPr/>
          </p:nvSpPr>
          <p:spPr>
            <a:xfrm>
              <a:off x="5052468" y="2536383"/>
              <a:ext cx="2505154" cy="1356360"/>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Media Format Profiles</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20" name="Rectangle 19">
              <a:extLst>
                <a:ext uri="{FF2B5EF4-FFF2-40B4-BE49-F238E27FC236}">
                  <a16:creationId xmlns:a16="http://schemas.microsoft.com/office/drawing/2014/main" id="{328A2F9B-0F63-8840-933B-B2523E4324DE}"/>
                </a:ext>
              </a:extLst>
            </p:cNvPr>
            <p:cNvSpPr/>
            <p:nvPr/>
          </p:nvSpPr>
          <p:spPr>
            <a:xfrm>
              <a:off x="5139949"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AR Profile</a:t>
              </a:r>
            </a:p>
          </p:txBody>
        </p:sp>
        <p:sp>
          <p:nvSpPr>
            <p:cNvPr id="21" name="Rectangle 20">
              <a:extLst>
                <a:ext uri="{FF2B5EF4-FFF2-40B4-BE49-F238E27FC236}">
                  <a16:creationId xmlns:a16="http://schemas.microsoft.com/office/drawing/2014/main" id="{A0E8DD0E-E5C6-EE4F-8BC5-C74FC704C171}"/>
                </a:ext>
              </a:extLst>
            </p:cNvPr>
            <p:cNvSpPr/>
            <p:nvPr/>
          </p:nvSpPr>
          <p:spPr>
            <a:xfrm>
              <a:off x="5927283"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VR Profile</a:t>
              </a:r>
            </a:p>
          </p:txBody>
        </p:sp>
        <p:sp>
          <p:nvSpPr>
            <p:cNvPr id="22" name="Rectangle 21">
              <a:extLst>
                <a:ext uri="{FF2B5EF4-FFF2-40B4-BE49-F238E27FC236}">
                  <a16:creationId xmlns:a16="http://schemas.microsoft.com/office/drawing/2014/main" id="{3AEB75CE-DA9E-FB46-B4AF-0AAD8CA3281D}"/>
                </a:ext>
              </a:extLst>
            </p:cNvPr>
            <p:cNvSpPr/>
            <p:nvPr/>
          </p:nvSpPr>
          <p:spPr>
            <a:xfrm>
              <a:off x="6702688" y="3245043"/>
              <a:ext cx="7793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Gaming Profile</a:t>
              </a:r>
            </a:p>
          </p:txBody>
        </p:sp>
        <p:sp>
          <p:nvSpPr>
            <p:cNvPr id="23" name="Rectangle 22">
              <a:extLst>
                <a:ext uri="{FF2B5EF4-FFF2-40B4-BE49-F238E27FC236}">
                  <a16:creationId xmlns:a16="http://schemas.microsoft.com/office/drawing/2014/main" id="{1EEF4204-269C-E042-8EBA-2E34291E2177}"/>
                </a:ext>
              </a:extLst>
            </p:cNvPr>
            <p:cNvSpPr/>
            <p:nvPr/>
          </p:nvSpPr>
          <p:spPr>
            <a:xfrm>
              <a:off x="5138972" y="2841183"/>
              <a:ext cx="2343097" cy="3352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Scene Description Profile</a:t>
              </a:r>
            </a:p>
          </p:txBody>
        </p:sp>
      </p:grpSp>
      <p:sp>
        <p:nvSpPr>
          <p:cNvPr id="11" name="Rectangle 10">
            <a:extLst>
              <a:ext uri="{FF2B5EF4-FFF2-40B4-BE49-F238E27FC236}">
                <a16:creationId xmlns:a16="http://schemas.microsoft.com/office/drawing/2014/main" id="{F65DBF85-4005-5D48-91A7-6351749A9F5D}"/>
              </a:ext>
            </a:extLst>
          </p:cNvPr>
          <p:cNvSpPr/>
          <p:nvPr/>
        </p:nvSpPr>
        <p:spPr>
          <a:xfrm>
            <a:off x="4011219" y="3547255"/>
            <a:ext cx="727394" cy="5791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solidFill>
                  <a:schemeClr val="tx1"/>
                </a:solidFill>
              </a:rPr>
              <a:t>Pose/</a:t>
            </a:r>
            <a:br>
              <a:rPr lang="en-US" sz="1200">
                <a:solidFill>
                  <a:schemeClr val="tx1"/>
                </a:solidFill>
              </a:rPr>
            </a:br>
            <a:r>
              <a:rPr lang="en-US" sz="1200">
                <a:solidFill>
                  <a:schemeClr val="tx1"/>
                </a:solidFill>
              </a:rPr>
              <a:t>Uplink</a:t>
            </a:r>
            <a:br>
              <a:rPr lang="en-US" sz="1200">
                <a:solidFill>
                  <a:schemeClr val="tx1"/>
                </a:solidFill>
              </a:rPr>
            </a:br>
            <a:r>
              <a:rPr lang="en-US" sz="1200">
                <a:solidFill>
                  <a:schemeClr val="tx1"/>
                </a:solidFill>
              </a:rPr>
              <a:t>Profile</a:t>
            </a:r>
            <a:endParaRPr lang="en-US" sz="1200">
              <a:solidFill>
                <a:schemeClr val="tx1"/>
              </a:solidFill>
              <a:ea typeface="Microsoft Sans Serif"/>
              <a:cs typeface="Microsoft Sans Serif"/>
            </a:endParaRPr>
          </a:p>
        </p:txBody>
      </p:sp>
      <p:sp>
        <p:nvSpPr>
          <p:cNvPr id="14" name="Rectangle 13">
            <a:extLst>
              <a:ext uri="{FF2B5EF4-FFF2-40B4-BE49-F238E27FC236}">
                <a16:creationId xmlns:a16="http://schemas.microsoft.com/office/drawing/2014/main" id="{E2F8185C-512C-2242-B552-8C1818DFF22B}"/>
              </a:ext>
            </a:extLst>
          </p:cNvPr>
          <p:cNvSpPr/>
          <p:nvPr/>
        </p:nvSpPr>
        <p:spPr>
          <a:xfrm>
            <a:off x="9505499" y="4390098"/>
            <a:ext cx="1250337" cy="1207639"/>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5G Media Control Enabler</a:t>
            </a:r>
          </a:p>
          <a:p>
            <a:pPr algn="ctr"/>
            <a:r>
              <a:rPr lang="en-US" sz="1400" dirty="0">
                <a:solidFill>
                  <a:schemeClr val="tx1"/>
                </a:solidFill>
              </a:rPr>
              <a:t>(~26.512)</a:t>
            </a:r>
          </a:p>
        </p:txBody>
      </p:sp>
      <p:cxnSp>
        <p:nvCxnSpPr>
          <p:cNvPr id="15" name="Elbow Connector 14">
            <a:extLst>
              <a:ext uri="{FF2B5EF4-FFF2-40B4-BE49-F238E27FC236}">
                <a16:creationId xmlns:a16="http://schemas.microsoft.com/office/drawing/2014/main" id="{F5499AEF-4423-A14C-A138-3E11096DD8C6}"/>
              </a:ext>
            </a:extLst>
          </p:cNvPr>
          <p:cNvCxnSpPr>
            <a:cxnSpLocks/>
            <a:stCxn id="19" idx="0"/>
          </p:cNvCxnSpPr>
          <p:nvPr/>
        </p:nvCxnSpPr>
        <p:spPr>
          <a:xfrm rot="5400000" flipH="1" flipV="1">
            <a:off x="8039421" y="164475"/>
            <a:ext cx="813988" cy="4534250"/>
          </a:xfrm>
          <a:prstGeom prst="bentConnector3">
            <a:avLst>
              <a:gd name="adj1" fmla="val 128084"/>
            </a:avLst>
          </a:prstGeom>
          <a:ln w="19050">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D467D643-9AFB-E34F-8FE1-52BC3C36E0EE}"/>
              </a:ext>
            </a:extLst>
          </p:cNvPr>
          <p:cNvCxnSpPr>
            <a:cxnSpLocks/>
            <a:stCxn id="29" idx="1"/>
          </p:cNvCxnSpPr>
          <p:nvPr/>
        </p:nvCxnSpPr>
        <p:spPr>
          <a:xfrm flipH="1">
            <a:off x="1760431" y="3516774"/>
            <a:ext cx="62103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7" name="Elbow Connector 16">
            <a:extLst>
              <a:ext uri="{FF2B5EF4-FFF2-40B4-BE49-F238E27FC236}">
                <a16:creationId xmlns:a16="http://schemas.microsoft.com/office/drawing/2014/main" id="{1CEA6948-9046-B74F-983E-D6BFCD1C5845}"/>
              </a:ext>
            </a:extLst>
          </p:cNvPr>
          <p:cNvCxnSpPr>
            <a:cxnSpLocks/>
            <a:stCxn id="24" idx="1"/>
            <a:endCxn id="35" idx="2"/>
          </p:cNvCxnSpPr>
          <p:nvPr/>
        </p:nvCxnSpPr>
        <p:spPr>
          <a:xfrm rot="10800000">
            <a:off x="1023229" y="4148558"/>
            <a:ext cx="1358232" cy="741262"/>
          </a:xfrm>
          <a:prstGeom prst="bentConnector2">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Elbow Connector 31">
            <a:extLst>
              <a:ext uri="{FF2B5EF4-FFF2-40B4-BE49-F238E27FC236}">
                <a16:creationId xmlns:a16="http://schemas.microsoft.com/office/drawing/2014/main" id="{C1045394-DE19-1D4A-8AA7-57E31E9ADCBF}"/>
              </a:ext>
            </a:extLst>
          </p:cNvPr>
          <p:cNvCxnSpPr>
            <a:cxnSpLocks/>
            <a:stCxn id="25" idx="3"/>
            <a:endCxn id="14" idx="1"/>
          </p:cNvCxnSpPr>
          <p:nvPr/>
        </p:nvCxnSpPr>
        <p:spPr>
          <a:xfrm flipV="1">
            <a:off x="8923525" y="4993918"/>
            <a:ext cx="581974" cy="3583"/>
          </a:xfrm>
          <a:prstGeom prst="bentConnector3">
            <a:avLst>
              <a:gd name="adj1" fmla="val 50000"/>
            </a:avLst>
          </a:prstGeom>
          <a:ln w="19050">
            <a:tailEnd type="triangle"/>
          </a:ln>
        </p:spPr>
        <p:style>
          <a:lnRef idx="1">
            <a:schemeClr val="dk1"/>
          </a:lnRef>
          <a:fillRef idx="0">
            <a:schemeClr val="dk1"/>
          </a:fillRef>
          <a:effectRef idx="0">
            <a:schemeClr val="dk1"/>
          </a:effectRef>
          <a:fontRef idx="minor">
            <a:schemeClr val="tx1"/>
          </a:fontRef>
        </p:style>
      </p:cxnSp>
      <p:sp>
        <p:nvSpPr>
          <p:cNvPr id="34" name="Rectangle 33">
            <a:extLst>
              <a:ext uri="{FF2B5EF4-FFF2-40B4-BE49-F238E27FC236}">
                <a16:creationId xmlns:a16="http://schemas.microsoft.com/office/drawing/2014/main" id="{5365750E-07A4-4F46-94DC-57910E75EAAF}"/>
              </a:ext>
            </a:extLst>
          </p:cNvPr>
          <p:cNvSpPr/>
          <p:nvPr/>
        </p:nvSpPr>
        <p:spPr>
          <a:xfrm>
            <a:off x="9801420" y="2024606"/>
            <a:ext cx="1708625" cy="703751"/>
          </a:xfrm>
          <a:prstGeom prst="rect">
            <a:avLst/>
          </a:prstGeom>
          <a:solidFill>
            <a:srgbClr val="C0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“2D” Media Capabilities</a:t>
            </a:r>
          </a:p>
          <a:p>
            <a:pPr algn="ctr">
              <a:lnSpc>
                <a:spcPct val="96000"/>
              </a:lnSpc>
            </a:pPr>
            <a:r>
              <a:rPr lang="en-US" sz="1200" dirty="0">
                <a:solidFill>
                  <a:schemeClr val="bg1"/>
                </a:solidFill>
                <a:latin typeface="Microsoft Sans Serif"/>
                <a:cs typeface="Microsoft Sans Serif" panose="020B0604020202020204" pitchFamily="34" charset="0"/>
              </a:rPr>
              <a:t>(codecs, profiles, transport formats)</a:t>
            </a:r>
          </a:p>
        </p:txBody>
      </p:sp>
      <p:sp>
        <p:nvSpPr>
          <p:cNvPr id="35" name="Rectangle 34">
            <a:extLst>
              <a:ext uri="{FF2B5EF4-FFF2-40B4-BE49-F238E27FC236}">
                <a16:creationId xmlns:a16="http://schemas.microsoft.com/office/drawing/2014/main" id="{93CB65EB-16AA-BC49-B2E5-A0AC91E10C93}"/>
              </a:ext>
            </a:extLst>
          </p:cNvPr>
          <p:cNvSpPr/>
          <p:nvPr/>
        </p:nvSpPr>
        <p:spPr>
          <a:xfrm>
            <a:off x="320317" y="2808790"/>
            <a:ext cx="1405824" cy="1339768"/>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r>
              <a:rPr lang="en-US" sz="1400" dirty="0">
                <a:solidFill>
                  <a:schemeClr val="tx1"/>
                </a:solidFill>
              </a:rPr>
              <a:t>WebRTC (26.XXX)</a:t>
            </a:r>
          </a:p>
          <a:p>
            <a:pPr marL="342900" indent="-342900">
              <a:buAutoNum type="arabicPeriod"/>
            </a:pPr>
            <a:r>
              <a:rPr lang="en-US" sz="1400" dirty="0">
                <a:solidFill>
                  <a:schemeClr val="tx1"/>
                </a:solidFill>
              </a:rPr>
              <a:t>IMS (26.114)</a:t>
            </a:r>
          </a:p>
        </p:txBody>
      </p:sp>
    </p:spTree>
    <p:extLst>
      <p:ext uri="{BB962C8B-B14F-4D97-AF65-F5344CB8AC3E}">
        <p14:creationId xmlns:p14="http://schemas.microsoft.com/office/powerpoint/2010/main" val="3670469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3" id="{774B433F-6B24-A448-9BD6-BAD1536D0C20}" vid="{A44F2C55-5449-6A43-9FD4-1675E963420B}"/>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672EA31-3F7C-449E-A93C-02301E82B2AE}">
  <ds:schemaRefs>
    <ds:schemaRef ds:uri="http://schemas.microsoft.com/sharepoint/v3/contenttype/forms"/>
  </ds:schemaRefs>
</ds:datastoreItem>
</file>

<file path=customXml/itemProps2.xml><?xml version="1.0" encoding="utf-8"?>
<ds:datastoreItem xmlns:ds="http://schemas.openxmlformats.org/officeDocument/2006/customXml" ds:itemID="{BE97B4D3-D865-495F-B927-419CB56441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508889-A9E3-4CFD-9083-170E876B0DDB}">
  <ds:schemaRefs>
    <ds:schemaRef ds:uri="http://purl.org/dc/dcmitype/"/>
    <ds:schemaRef ds:uri="http://purl.org/dc/elements/1.1/"/>
    <ds:schemaRef ds:uri="cc9c437c-ae0c-4066-8d90-a0f7de786127"/>
    <ds:schemaRef ds:uri="http://schemas.openxmlformats.org/package/2006/metadata/core-properties"/>
    <ds:schemaRef ds:uri="http://schemas.microsoft.com/office/infopath/2007/PartnerControls"/>
    <ds:schemaRef ds:uri="ba37140e-f4c5-4a6c-a9b4-20a691ce6c8a"/>
    <ds:schemaRef ds:uri="http://schemas.microsoft.com/office/2006/documentManagement/types"/>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Qualcomm Executive External</Template>
  <TotalTime>18144</TotalTime>
  <Words>744</Words>
  <Application>Microsoft Macintosh PowerPoint</Application>
  <PresentationFormat>Widescreen</PresentationFormat>
  <Paragraphs>221</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Century Gothic</vt:lpstr>
      <vt:lpstr>Microsoft Sans Serif</vt:lpstr>
      <vt:lpstr>Qualcomm Executive External</vt:lpstr>
      <vt:lpstr>XR Real-Time Communications</vt:lpstr>
      <vt:lpstr>Collecting Input</vt:lpstr>
      <vt:lpstr>Potential Way Forward</vt:lpstr>
      <vt:lpstr>AR Call – potential structuring of the work</vt:lpstr>
      <vt:lpstr>AR Call – do not pursue this option</vt:lpstr>
      <vt:lpstr>MTSI SWG  RTC SWG</vt:lpstr>
      <vt:lpstr>Split-Rendering MSE</vt:lpstr>
      <vt:lpstr>Split-Rendering Stage 3 (Split_XR)</vt:lpstr>
      <vt:lpstr>Split-Rendering Stage 3 (Split_XR)</vt:lpstr>
      <vt:lpstr>Split-Rendering Stage 3 (Split_XR)</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 Real-Time Communications</dc:title>
  <dc:subject/>
  <dc:creator>Nikolai Leung</dc:creator>
  <cp:keywords/>
  <dc:description/>
  <cp:lastModifiedBy>Nikolai Leung</cp:lastModifiedBy>
  <cp:revision>5</cp:revision>
  <dcterms:created xsi:type="dcterms:W3CDTF">2021-11-12T17:26:54Z</dcterms:created>
  <dcterms:modified xsi:type="dcterms:W3CDTF">2021-12-10T06:52:43Z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