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10"/>
  </p:notesMasterIdLst>
  <p:handoutMasterIdLst>
    <p:handoutMasterId r:id="rId11"/>
  </p:handoutMasterIdLst>
  <p:sldIdLst>
    <p:sldId id="445" r:id="rId2"/>
    <p:sldId id="446" r:id="rId3"/>
    <p:sldId id="454" r:id="rId4"/>
    <p:sldId id="455" r:id="rId5"/>
    <p:sldId id="456" r:id="rId6"/>
    <p:sldId id="458" r:id="rId7"/>
    <p:sldId id="383" r:id="rId8"/>
    <p:sldId id="439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54"/>
            <p14:sldId id="455"/>
            <p14:sldId id="456"/>
            <p14:sldId id="458"/>
            <p14:sldId id="383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121" d="100"/>
          <a:sy n="121" d="100"/>
        </p:scale>
        <p:origin x="378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6588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S3-211353,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  <p:sldLayoutId id="2147485420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91e/Docs" TargetMode="External"/><Relationship Id="rId2" Type="http://schemas.openxmlformats.org/officeDocument/2006/relationships/hyperlink" Target="https://www.3gpp.org/ftp/tsg_sa/TSG_SA/TSGs_91E_Electronic/Doc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sa/TSG_SA/TSGs_91E_Electronic/Report" TargetMode="External"/><Relationship Id="rId4" Type="http://schemas.openxmlformats.org/officeDocument/2006/relationships/hyperlink" Target="https://www.3gpp.org/ftp/tsg_ct/TSG_CT/TSGC_91e/Docs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mailto:noamen.ben.henda@ericsson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Report from SA#91-e on SA3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Noamen Ben Henda, </a:t>
            </a:r>
            <a:r>
              <a:rPr lang="en-US" altLang="en-US" sz="2000" dirty="0">
                <a:latin typeface="Arial" panose="020B0604020202020204" pitchFamily="34" charset="0"/>
              </a:rPr>
              <a:t>SA3 Chair, Ericsson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61234" cy="4351338"/>
          </a:xfrm>
        </p:spPr>
        <p:txBody>
          <a:bodyPr/>
          <a:lstStyle/>
          <a:p>
            <a:r>
              <a:rPr lang="sv-SE" dirty="0"/>
              <a:t>General information</a:t>
            </a:r>
          </a:p>
          <a:p>
            <a:r>
              <a:rPr lang="sv-SE" dirty="0"/>
              <a:t>Outcome of SA3 submissions</a:t>
            </a:r>
          </a:p>
          <a:p>
            <a:r>
              <a:rPr lang="sv-SE" dirty="0"/>
              <a:t>Approved WID/SIDs with potential security impact</a:t>
            </a:r>
          </a:p>
          <a:p>
            <a:r>
              <a:rPr lang="sv-SE" dirty="0"/>
              <a:t>Report on specific topic</a:t>
            </a:r>
          </a:p>
          <a:p>
            <a:pPr lvl="1"/>
            <a:r>
              <a:rPr lang="sv-SE" dirty="0"/>
              <a:t>None</a:t>
            </a:r>
          </a:p>
          <a:p>
            <a:r>
              <a:rPr lang="sv-SE" dirty="0"/>
              <a:t>Planning</a:t>
            </a:r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SA#91-e documents: </a:t>
            </a:r>
            <a:r>
              <a:rPr lang="en-GB" sz="2000" dirty="0">
                <a:hlinkClick r:id="rId2"/>
              </a:rPr>
              <a:t>https://www.3gpp.org/ftp/tsg_sa/TSG_SA/TSGs_91E_Electronic/Docs</a:t>
            </a:r>
            <a:endParaRPr lang="en-GB" sz="2000" dirty="0"/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RAN#91-e documents: </a:t>
            </a:r>
            <a:r>
              <a:rPr lang="sv-SE" sz="2000" dirty="0">
                <a:hlinkClick r:id="rId3"/>
              </a:rPr>
              <a:t>https://www.3gpp.org/ftp/tsg_ran/TSG_RAN/TSGR_91e/Docs</a:t>
            </a:r>
            <a:endParaRPr lang="sv-SE" sz="2000" dirty="0"/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CT#91-e documents: </a:t>
            </a:r>
            <a:r>
              <a:rPr lang="sv-SE" sz="2000" dirty="0">
                <a:hlinkClick r:id="rId4"/>
              </a:rPr>
              <a:t>https://www.3gpp.org/ftp/tsg_ct/TSG_CT/TSGC_91e/Docs</a:t>
            </a:r>
            <a:endParaRPr lang="sv-SE" sz="2000" dirty="0"/>
          </a:p>
          <a:p>
            <a:pPr lvl="1"/>
            <a:endParaRPr lang="sv-SE" sz="2000" dirty="0"/>
          </a:p>
          <a:p>
            <a:pPr lvl="1"/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SA#91-e report: </a:t>
            </a:r>
            <a:r>
              <a:rPr lang="sv-SE" sz="2000" dirty="0">
                <a:hlinkClick r:id="rId5"/>
              </a:rPr>
              <a:t>https://www.3gpp.org/ftp/tsg_sa/TSG_SA/TSGs_91E_Electronic/Report</a:t>
            </a:r>
            <a:r>
              <a:rPr lang="sv-SE" sz="2000" dirty="0"/>
              <a:t> </a:t>
            </a:r>
          </a:p>
          <a:p>
            <a:pPr lvl="1"/>
            <a:r>
              <a:rPr lang="en-GB" sz="2000" dirty="0"/>
              <a:t>SP-210261 is SA3 status report to TSG SA.</a:t>
            </a:r>
            <a:endParaRPr lang="en-US" sz="2000" dirty="0"/>
          </a:p>
          <a:p>
            <a:pPr lvl="1"/>
            <a:r>
              <a:rPr lang="en-US" sz="2000" dirty="0"/>
              <a:t>SP-210258 is presentation on CT report.</a:t>
            </a:r>
          </a:p>
          <a:p>
            <a:pPr lvl="1"/>
            <a:r>
              <a:rPr lang="en-US" sz="2000" dirty="0"/>
              <a:t>SP-210259 is presentation on RAN report.</a:t>
            </a:r>
          </a:p>
          <a:p>
            <a:pPr lvl="1"/>
            <a:r>
              <a:rPr lang="en-US" sz="2000" dirty="0"/>
              <a:t>SP-210252 contains the 3GPP work-plan review.</a:t>
            </a:r>
          </a:p>
          <a:p>
            <a:pPr lvl="1"/>
            <a:r>
              <a:rPr lang="en-US" sz="2000" dirty="0"/>
              <a:t>SP-210235 contains the MCC support team report</a:t>
            </a:r>
            <a:endParaRPr lang="sv-SE" sz="2000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45089979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SA3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400" dirty="0"/>
          </a:p>
          <a:p>
            <a:r>
              <a:rPr lang="en-US" sz="2400" dirty="0"/>
              <a:t>All SA3-LI contributions were approved as submitted. </a:t>
            </a:r>
          </a:p>
          <a:p>
            <a:endParaRPr lang="en-US" sz="2400" dirty="0"/>
          </a:p>
          <a:p>
            <a:r>
              <a:rPr lang="en-US" sz="2400" dirty="0"/>
              <a:t>All SA3 contributions were approved as submitted.</a:t>
            </a:r>
          </a:p>
          <a:p>
            <a:endParaRPr lang="en-GB" sz="2400" dirty="0"/>
          </a:p>
          <a:p>
            <a:r>
              <a:rPr lang="en-GB" sz="2400" dirty="0"/>
              <a:t>CR pack SP-210110 on Rel-17 CRs on TEI was withdrawn due to CR numbering and cover sheet issues. </a:t>
            </a:r>
          </a:p>
          <a:p>
            <a:pPr lvl="1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421224599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8371"/>
            <a:ext cx="10515600" cy="1325563"/>
          </a:xfrm>
        </p:spPr>
        <p:txBody>
          <a:bodyPr/>
          <a:lstStyle/>
          <a:p>
            <a:r>
              <a:rPr lang="sv-SE" dirty="0"/>
              <a:t>Approved WID/SIDs with potential </a:t>
            </a:r>
            <a:br>
              <a:rPr lang="sv-SE" dirty="0"/>
            </a:br>
            <a:r>
              <a:rPr lang="sv-SE" dirty="0"/>
              <a:t>security impact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5F7006-6C9A-4C3B-949C-9B7F7E63ED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400" dirty="0"/>
          </a:p>
          <a:p>
            <a:r>
              <a:rPr lang="en-US" sz="2400" dirty="0"/>
              <a:t>New SA3 items (Rel-17)</a:t>
            </a:r>
          </a:p>
          <a:p>
            <a:pPr lvl="1"/>
            <a:r>
              <a:rPr lang="en-US" sz="1800" dirty="0"/>
              <a:t>New SID on Non-Seamless WLAN Offload in 5GC using 3GPP credentials in SP-210262</a:t>
            </a:r>
          </a:p>
          <a:p>
            <a:endParaRPr lang="sv-SE" sz="2400" dirty="0"/>
          </a:p>
          <a:p>
            <a:r>
              <a:rPr lang="sv-SE" sz="2400" dirty="0"/>
              <a:t>SA5 items (Rel-17)</a:t>
            </a:r>
          </a:p>
          <a:p>
            <a:pPr lvl="1"/>
            <a:r>
              <a:rPr lang="en-US" sz="1800" dirty="0"/>
              <a:t>New SID on continuous integration continuous delivery support for 3GPP NFs in SP-210133</a:t>
            </a:r>
          </a:p>
          <a:p>
            <a:pPr lvl="1"/>
            <a:r>
              <a:rPr lang="en-US" sz="1800" dirty="0"/>
              <a:t>WID for Generic Plug and Connect in SP-210260</a:t>
            </a:r>
            <a:endParaRPr lang="sv-SE" sz="18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9552969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64731-1F29-4867-9D5F-FA7A969E5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0CBF7E-28DF-4EF3-BA52-D6626C1A70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Release 17 schedule</a:t>
            </a:r>
          </a:p>
          <a:p>
            <a:pPr lvl="1"/>
            <a:r>
              <a:rPr lang="en-GB" dirty="0"/>
              <a:t>No changes</a:t>
            </a:r>
          </a:p>
          <a:p>
            <a:pPr lvl="1"/>
            <a:endParaRPr lang="en-GB" dirty="0"/>
          </a:p>
          <a:p>
            <a:r>
              <a:rPr lang="en-GB" dirty="0"/>
              <a:t>Release 18 schedule</a:t>
            </a:r>
          </a:p>
          <a:p>
            <a:pPr lvl="1"/>
            <a:r>
              <a:rPr lang="sv-SE" dirty="0"/>
              <a:t>No changes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82765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8197">
            <a:extLst>
              <a:ext uri="{FF2B5EF4-FFF2-40B4-BE49-F238E27FC236}">
                <a16:creationId xmlns:a16="http://schemas.microsoft.com/office/drawing/2014/main" id="{EDD1BA87-1086-4763-8C46-8CA78564AC22}"/>
              </a:ext>
            </a:extLst>
          </p:cNvPr>
          <p:cNvSpPr/>
          <p:nvPr/>
        </p:nvSpPr>
        <p:spPr>
          <a:xfrm>
            <a:off x="1215500" y="2531239"/>
            <a:ext cx="753748" cy="35685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D5168673-6F3E-4A7A-9758-5937EB0B24FA}"/>
              </a:ext>
            </a:extLst>
          </p:cNvPr>
          <p:cNvSpPr/>
          <p:nvPr/>
        </p:nvSpPr>
        <p:spPr>
          <a:xfrm>
            <a:off x="6778527" y="2526589"/>
            <a:ext cx="753748" cy="35685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A895765C-C643-45DF-A055-35D635BA5C27}"/>
              </a:ext>
            </a:extLst>
          </p:cNvPr>
          <p:cNvSpPr/>
          <p:nvPr/>
        </p:nvSpPr>
        <p:spPr>
          <a:xfrm>
            <a:off x="7729225" y="2528589"/>
            <a:ext cx="753748" cy="35685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42367B56-5AA1-451C-A8DC-81CD503648A2}"/>
              </a:ext>
            </a:extLst>
          </p:cNvPr>
          <p:cNvSpPr/>
          <p:nvPr/>
        </p:nvSpPr>
        <p:spPr>
          <a:xfrm>
            <a:off x="8680401" y="2526590"/>
            <a:ext cx="753748" cy="35685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205C660C-C013-4CEC-B47B-10ED8CD02AA9}"/>
              </a:ext>
            </a:extLst>
          </p:cNvPr>
          <p:cNvSpPr/>
          <p:nvPr/>
        </p:nvSpPr>
        <p:spPr>
          <a:xfrm>
            <a:off x="9637450" y="2526591"/>
            <a:ext cx="753748" cy="35685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C28E9F23-A8B9-48B7-8F1B-B666546D95E0}"/>
              </a:ext>
            </a:extLst>
          </p:cNvPr>
          <p:cNvSpPr/>
          <p:nvPr/>
        </p:nvSpPr>
        <p:spPr>
          <a:xfrm>
            <a:off x="10626959" y="2526591"/>
            <a:ext cx="753748" cy="35685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CD3051A9-273C-462B-AF2D-98B0CE20F611}"/>
              </a:ext>
            </a:extLst>
          </p:cNvPr>
          <p:cNvSpPr/>
          <p:nvPr/>
        </p:nvSpPr>
        <p:spPr>
          <a:xfrm>
            <a:off x="3063682" y="2534471"/>
            <a:ext cx="753748" cy="35685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9A043B38-7FE6-4030-9137-A928BF1EDE53}"/>
              </a:ext>
            </a:extLst>
          </p:cNvPr>
          <p:cNvSpPr/>
          <p:nvPr/>
        </p:nvSpPr>
        <p:spPr>
          <a:xfrm>
            <a:off x="3987033" y="2534471"/>
            <a:ext cx="753748" cy="35685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DC76F7FB-CFD4-4B5C-8D61-FD3323D53699}"/>
              </a:ext>
            </a:extLst>
          </p:cNvPr>
          <p:cNvSpPr/>
          <p:nvPr/>
        </p:nvSpPr>
        <p:spPr>
          <a:xfrm>
            <a:off x="4911124" y="2532012"/>
            <a:ext cx="753748" cy="35685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2EE72543-9CE3-412A-8D88-0AF15A388E68}"/>
              </a:ext>
            </a:extLst>
          </p:cNvPr>
          <p:cNvSpPr/>
          <p:nvPr/>
        </p:nvSpPr>
        <p:spPr>
          <a:xfrm>
            <a:off x="5834511" y="2526588"/>
            <a:ext cx="753748" cy="35685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FA04B5FD-4A01-41ED-8196-C2A282490AB4}"/>
              </a:ext>
            </a:extLst>
          </p:cNvPr>
          <p:cNvSpPr/>
          <p:nvPr/>
        </p:nvSpPr>
        <p:spPr>
          <a:xfrm>
            <a:off x="2136454" y="2534471"/>
            <a:ext cx="753748" cy="35685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07" name="TextBox 10"/>
          <p:cNvSpPr txBox="1">
            <a:spLocks noChangeArrowheads="1"/>
          </p:cNvSpPr>
          <p:nvPr/>
        </p:nvSpPr>
        <p:spPr bwMode="auto">
          <a:xfrm>
            <a:off x="1205890" y="2048405"/>
            <a:ext cx="772969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SA#87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Q1/2020</a:t>
            </a:r>
          </a:p>
        </p:txBody>
      </p:sp>
      <p:sp>
        <p:nvSpPr>
          <p:cNvPr id="8208" name="TextBox 11"/>
          <p:cNvSpPr txBox="1">
            <a:spLocks noChangeArrowheads="1"/>
          </p:cNvSpPr>
          <p:nvPr/>
        </p:nvSpPr>
        <p:spPr bwMode="auto">
          <a:xfrm>
            <a:off x="2126844" y="2048405"/>
            <a:ext cx="772969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SA#88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Q2/2020</a:t>
            </a:r>
          </a:p>
        </p:txBody>
      </p:sp>
      <p:sp>
        <p:nvSpPr>
          <p:cNvPr id="8209" name="TextBox 12"/>
          <p:cNvSpPr txBox="1">
            <a:spLocks noChangeArrowheads="1"/>
          </p:cNvSpPr>
          <p:nvPr/>
        </p:nvSpPr>
        <p:spPr bwMode="auto">
          <a:xfrm>
            <a:off x="3054072" y="2048405"/>
            <a:ext cx="772969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SA#89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Q3/2020</a:t>
            </a:r>
          </a:p>
        </p:txBody>
      </p:sp>
      <p:sp>
        <p:nvSpPr>
          <p:cNvPr id="8210" name="TextBox 13"/>
          <p:cNvSpPr txBox="1">
            <a:spLocks noChangeArrowheads="1"/>
          </p:cNvSpPr>
          <p:nvPr/>
        </p:nvSpPr>
        <p:spPr bwMode="auto">
          <a:xfrm>
            <a:off x="3977423" y="2048405"/>
            <a:ext cx="772969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SA#90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Q4/2020</a:t>
            </a:r>
          </a:p>
        </p:txBody>
      </p:sp>
      <p:sp>
        <p:nvSpPr>
          <p:cNvPr id="8211" name="TextBox 14"/>
          <p:cNvSpPr txBox="1">
            <a:spLocks noChangeArrowheads="1"/>
          </p:cNvSpPr>
          <p:nvPr/>
        </p:nvSpPr>
        <p:spPr bwMode="auto">
          <a:xfrm>
            <a:off x="4901514" y="2048405"/>
            <a:ext cx="772969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SA#91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Q1/2021</a:t>
            </a:r>
          </a:p>
        </p:txBody>
      </p:sp>
      <p:sp>
        <p:nvSpPr>
          <p:cNvPr id="8219" name="TextBox 27"/>
          <p:cNvSpPr txBox="1">
            <a:spLocks noChangeArrowheads="1"/>
          </p:cNvSpPr>
          <p:nvPr/>
        </p:nvSpPr>
        <p:spPr bwMode="auto">
          <a:xfrm>
            <a:off x="5824901" y="2048405"/>
            <a:ext cx="772969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  <a:latin typeface="Arial" panose="020B0604020202020204" pitchFamily="34" charset="0"/>
              </a:rPr>
              <a:t>SA#92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  <a:latin typeface="Arial" panose="020B0604020202020204" pitchFamily="34" charset="0"/>
              </a:rPr>
              <a:t>Q2/2021</a:t>
            </a:r>
          </a:p>
        </p:txBody>
      </p:sp>
      <p:sp>
        <p:nvSpPr>
          <p:cNvPr id="8234" name="TextBox 27"/>
          <p:cNvSpPr txBox="1">
            <a:spLocks noChangeArrowheads="1"/>
          </p:cNvSpPr>
          <p:nvPr/>
        </p:nvSpPr>
        <p:spPr bwMode="auto">
          <a:xfrm>
            <a:off x="6768917" y="2048405"/>
            <a:ext cx="772969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  <a:latin typeface="Arial" panose="020B0604020202020204" pitchFamily="34" charset="0"/>
              </a:rPr>
              <a:t>SA#93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  <a:latin typeface="Arial" panose="020B0604020202020204" pitchFamily="34" charset="0"/>
              </a:rPr>
              <a:t>Q3/2021</a:t>
            </a:r>
          </a:p>
        </p:txBody>
      </p:sp>
      <p:sp>
        <p:nvSpPr>
          <p:cNvPr id="8247" name="TextBox 27"/>
          <p:cNvSpPr txBox="1">
            <a:spLocks noChangeArrowheads="1"/>
          </p:cNvSpPr>
          <p:nvPr/>
        </p:nvSpPr>
        <p:spPr bwMode="auto">
          <a:xfrm>
            <a:off x="7719615" y="2048405"/>
            <a:ext cx="772969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  <a:latin typeface="Arial" panose="020B0604020202020204" pitchFamily="34" charset="0"/>
              </a:rPr>
              <a:t>SA#94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  <a:latin typeface="Arial" panose="020B0604020202020204" pitchFamily="34" charset="0"/>
              </a:rPr>
              <a:t>Q4/2021</a:t>
            </a:r>
          </a:p>
        </p:txBody>
      </p:sp>
      <p:sp>
        <p:nvSpPr>
          <p:cNvPr id="66" name="TextBox 27">
            <a:extLst>
              <a:ext uri="{FF2B5EF4-FFF2-40B4-BE49-F238E27FC236}">
                <a16:creationId xmlns:a16="http://schemas.microsoft.com/office/drawing/2014/main" id="{A2736CF7-41F8-436A-B263-F95797E7EB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70791" y="2048405"/>
            <a:ext cx="772969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SA#95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Q1/2022</a:t>
            </a:r>
          </a:p>
        </p:txBody>
      </p:sp>
      <p:sp>
        <p:nvSpPr>
          <p:cNvPr id="69" name="TextBox 27">
            <a:extLst>
              <a:ext uri="{FF2B5EF4-FFF2-40B4-BE49-F238E27FC236}">
                <a16:creationId xmlns:a16="http://schemas.microsoft.com/office/drawing/2014/main" id="{C7667A24-1B8F-464A-BD4B-99F0D5FAF3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7840" y="2048405"/>
            <a:ext cx="772969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SA#96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Q2/2022</a:t>
            </a:r>
          </a:p>
        </p:txBody>
      </p:sp>
      <p:sp>
        <p:nvSpPr>
          <p:cNvPr id="75" name="TextBox 27">
            <a:extLst>
              <a:ext uri="{FF2B5EF4-FFF2-40B4-BE49-F238E27FC236}">
                <a16:creationId xmlns:a16="http://schemas.microsoft.com/office/drawing/2014/main" id="{7A7D18E3-F402-49E4-9571-ED0730A7AE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17349" y="2048405"/>
            <a:ext cx="772969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SA#97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Q3/2022</a:t>
            </a:r>
          </a:p>
        </p:txBody>
      </p:sp>
      <p:sp>
        <p:nvSpPr>
          <p:cNvPr id="8203" name="Title 1"/>
          <p:cNvSpPr>
            <a:spLocks noGrp="1"/>
          </p:cNvSpPr>
          <p:nvPr>
            <p:ph type="title"/>
          </p:nvPr>
        </p:nvSpPr>
        <p:spPr>
          <a:xfrm>
            <a:off x="1360966" y="371475"/>
            <a:ext cx="9618183" cy="1325563"/>
          </a:xfrm>
        </p:spPr>
        <p:txBody>
          <a:bodyPr/>
          <a:lstStyle/>
          <a:p>
            <a:r>
              <a:rPr lang="en-US" altLang="en-US" dirty="0"/>
              <a:t>Timeline</a:t>
            </a:r>
          </a:p>
        </p:txBody>
      </p:sp>
      <p:sp>
        <p:nvSpPr>
          <p:cNvPr id="8238" name="TextBox 53"/>
          <p:cNvSpPr txBox="1">
            <a:spLocks noChangeArrowheads="1"/>
          </p:cNvSpPr>
          <p:nvPr/>
        </p:nvSpPr>
        <p:spPr bwMode="auto">
          <a:xfrm>
            <a:off x="1367531" y="1790965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3/20</a:t>
            </a:r>
          </a:p>
        </p:txBody>
      </p:sp>
      <p:sp>
        <p:nvSpPr>
          <p:cNvPr id="8239" name="TextBox 55"/>
          <p:cNvSpPr txBox="1">
            <a:spLocks noChangeArrowheads="1"/>
          </p:cNvSpPr>
          <p:nvPr/>
        </p:nvSpPr>
        <p:spPr bwMode="auto">
          <a:xfrm>
            <a:off x="2288485" y="1790965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6/20</a:t>
            </a:r>
          </a:p>
        </p:txBody>
      </p:sp>
      <p:sp>
        <p:nvSpPr>
          <p:cNvPr id="8240" name="TextBox 59"/>
          <p:cNvSpPr txBox="1">
            <a:spLocks noChangeArrowheads="1"/>
          </p:cNvSpPr>
          <p:nvPr/>
        </p:nvSpPr>
        <p:spPr bwMode="auto">
          <a:xfrm>
            <a:off x="3215713" y="1790965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9/20</a:t>
            </a:r>
          </a:p>
        </p:txBody>
      </p:sp>
      <p:sp>
        <p:nvSpPr>
          <p:cNvPr id="8241" name="TextBox 60"/>
          <p:cNvSpPr txBox="1">
            <a:spLocks noChangeArrowheads="1"/>
          </p:cNvSpPr>
          <p:nvPr/>
        </p:nvSpPr>
        <p:spPr bwMode="auto">
          <a:xfrm>
            <a:off x="4099500" y="1790965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12/20</a:t>
            </a:r>
          </a:p>
        </p:txBody>
      </p:sp>
      <p:sp>
        <p:nvSpPr>
          <p:cNvPr id="8242" name="TextBox 61"/>
          <p:cNvSpPr txBox="1">
            <a:spLocks noChangeArrowheads="1"/>
          </p:cNvSpPr>
          <p:nvPr/>
        </p:nvSpPr>
        <p:spPr bwMode="auto">
          <a:xfrm>
            <a:off x="5063155" y="1790965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3/21</a:t>
            </a:r>
          </a:p>
        </p:txBody>
      </p:sp>
      <p:sp>
        <p:nvSpPr>
          <p:cNvPr id="8243" name="TextBox 62"/>
          <p:cNvSpPr txBox="1">
            <a:spLocks noChangeArrowheads="1"/>
          </p:cNvSpPr>
          <p:nvPr/>
        </p:nvSpPr>
        <p:spPr bwMode="auto">
          <a:xfrm>
            <a:off x="6930558" y="1790965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9/21</a:t>
            </a:r>
          </a:p>
        </p:txBody>
      </p:sp>
      <p:sp>
        <p:nvSpPr>
          <p:cNvPr id="8244" name="TextBox 64"/>
          <p:cNvSpPr txBox="1">
            <a:spLocks noChangeArrowheads="1"/>
          </p:cNvSpPr>
          <p:nvPr/>
        </p:nvSpPr>
        <p:spPr bwMode="auto">
          <a:xfrm>
            <a:off x="5986542" y="1790965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6/21</a:t>
            </a:r>
          </a:p>
        </p:txBody>
      </p:sp>
      <p:sp>
        <p:nvSpPr>
          <p:cNvPr id="8248" name="TextBox 68"/>
          <p:cNvSpPr txBox="1">
            <a:spLocks noChangeArrowheads="1"/>
          </p:cNvSpPr>
          <p:nvPr/>
        </p:nvSpPr>
        <p:spPr bwMode="auto">
          <a:xfrm>
            <a:off x="7841692" y="1790965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12/21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2129646" y="2673129"/>
            <a:ext cx="767365" cy="773475"/>
          </a:xfrm>
          <a:prstGeom prst="roundRect">
            <a:avLst>
              <a:gd name="adj" fmla="val 0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R16 stage 3 &amp; code 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827703" y="3497095"/>
            <a:ext cx="767364" cy="77195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>
                <a:solidFill>
                  <a:schemeClr val="bg1"/>
                </a:solidFill>
              </a:rPr>
              <a:t>R17 stage 2</a:t>
            </a:r>
          </a:p>
          <a:p>
            <a:pPr algn="ctr">
              <a:defRPr/>
            </a:pPr>
            <a:r>
              <a:rPr lang="en-US" sz="1100" dirty="0">
                <a:solidFill>
                  <a:schemeClr val="bg1"/>
                </a:solidFill>
              </a:rPr>
              <a:t>freeze</a:t>
            </a:r>
          </a:p>
        </p:txBody>
      </p:sp>
      <p:sp>
        <p:nvSpPr>
          <p:cNvPr id="8222" name="TextBox 19"/>
          <p:cNvSpPr txBox="1">
            <a:spLocks noChangeArrowheads="1"/>
          </p:cNvSpPr>
          <p:nvPr/>
        </p:nvSpPr>
        <p:spPr bwMode="auto">
          <a:xfrm>
            <a:off x="377288" y="3497095"/>
            <a:ext cx="718465" cy="7719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en-GB"/>
            </a:defPPr>
            <a:lvl1pPr algn="ctr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</a:defRPr>
            </a:lvl9pPr>
          </a:lstStyle>
          <a:p>
            <a:r>
              <a:rPr lang="en-US" altLang="en-US" dirty="0"/>
              <a:t>Rel-17  </a:t>
            </a:r>
            <a:br>
              <a:rPr lang="en-US" altLang="en-US" dirty="0"/>
            </a:br>
            <a:r>
              <a:rPr lang="en-US" altLang="en-US" dirty="0"/>
              <a:t>Schedule</a:t>
            </a:r>
          </a:p>
        </p:txBody>
      </p:sp>
      <p:sp>
        <p:nvSpPr>
          <p:cNvPr id="8224" name="TextBox 32"/>
          <p:cNvSpPr txBox="1">
            <a:spLocks noChangeArrowheads="1"/>
          </p:cNvSpPr>
          <p:nvPr/>
        </p:nvSpPr>
        <p:spPr bwMode="auto">
          <a:xfrm>
            <a:off x="377288" y="2673129"/>
            <a:ext cx="734496" cy="75587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ctr">
              <a:defRPr sz="1100">
                <a:solidFill>
                  <a:schemeClr val="lt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r>
              <a:rPr lang="en-US" altLang="en-US" dirty="0"/>
              <a:t>Rel-16 </a:t>
            </a:r>
            <a:br>
              <a:rPr lang="en-US" altLang="en-US" dirty="0"/>
            </a:br>
            <a:r>
              <a:rPr lang="en-US" altLang="en-US" dirty="0"/>
              <a:t>Schedule </a:t>
            </a:r>
          </a:p>
        </p:txBody>
      </p:sp>
      <p:sp>
        <p:nvSpPr>
          <p:cNvPr id="8226" name="TextBox 37"/>
          <p:cNvSpPr txBox="1">
            <a:spLocks noChangeArrowheads="1"/>
          </p:cNvSpPr>
          <p:nvPr/>
        </p:nvSpPr>
        <p:spPr bwMode="auto">
          <a:xfrm>
            <a:off x="377288" y="4402265"/>
            <a:ext cx="710451" cy="77195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en-GB"/>
            </a:defPPr>
            <a:lvl1pPr algn="ctr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</a:defRPr>
            </a:lvl9pPr>
          </a:lstStyle>
          <a:p>
            <a:r>
              <a:rPr lang="en-US" altLang="en-US" dirty="0"/>
              <a:t>Rel-18 </a:t>
            </a:r>
          </a:p>
          <a:p>
            <a:r>
              <a:rPr lang="en-US" altLang="en-US" dirty="0"/>
              <a:t>Planning </a:t>
            </a:r>
          </a:p>
          <a:p>
            <a:r>
              <a:rPr lang="en-US" altLang="en-US" dirty="0"/>
              <a:t>ongoing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316D88D-8AFB-4C4E-BC5E-92C50BEF6A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15863" y="1790965"/>
            <a:ext cx="4828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3/22</a:t>
            </a:r>
          </a:p>
        </p:txBody>
      </p:sp>
      <p:sp>
        <p:nvSpPr>
          <p:cNvPr id="64" name="TextBox 68">
            <a:extLst>
              <a:ext uri="{FF2B5EF4-FFF2-40B4-BE49-F238E27FC236}">
                <a16:creationId xmlns:a16="http://schemas.microsoft.com/office/drawing/2014/main" id="{C1AD94AB-3A33-436A-84C7-FC9E511728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72912" y="1790965"/>
            <a:ext cx="4828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6/22</a:t>
            </a:r>
          </a:p>
        </p:txBody>
      </p:sp>
      <p:sp>
        <p:nvSpPr>
          <p:cNvPr id="73" name="TextBox 68">
            <a:extLst>
              <a:ext uri="{FF2B5EF4-FFF2-40B4-BE49-F238E27FC236}">
                <a16:creationId xmlns:a16="http://schemas.microsoft.com/office/drawing/2014/main" id="{753A239D-4B49-4F93-BA27-1702219356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2421" y="1790965"/>
            <a:ext cx="4828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9/22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8673593" y="3497095"/>
            <a:ext cx="767364" cy="77195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>
                <a:solidFill>
                  <a:schemeClr val="bg1"/>
                </a:solidFill>
              </a:rPr>
              <a:t>R17 stage 3</a:t>
            </a:r>
          </a:p>
          <a:p>
            <a:pPr algn="ctr">
              <a:defRPr/>
            </a:pPr>
            <a:r>
              <a:rPr lang="en-US" sz="1100" dirty="0">
                <a:solidFill>
                  <a:schemeClr val="bg1"/>
                </a:solidFill>
              </a:rPr>
              <a:t>freeze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9629902" y="3497095"/>
            <a:ext cx="768844" cy="77195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>
                <a:solidFill>
                  <a:schemeClr val="bg1"/>
                </a:solidFill>
              </a:rPr>
              <a:t>R17 code</a:t>
            </a:r>
          </a:p>
          <a:p>
            <a:pPr algn="ctr">
              <a:defRPr/>
            </a:pPr>
            <a:r>
              <a:rPr lang="en-US" sz="1100" dirty="0">
                <a:solidFill>
                  <a:schemeClr val="bg1"/>
                </a:solidFill>
              </a:rPr>
              <a:t>freeze</a:t>
            </a:r>
          </a:p>
        </p:txBody>
      </p:sp>
      <p:sp>
        <p:nvSpPr>
          <p:cNvPr id="76" name="TextBox 37">
            <a:extLst>
              <a:ext uri="{FF2B5EF4-FFF2-40B4-BE49-F238E27FC236}">
                <a16:creationId xmlns:a16="http://schemas.microsoft.com/office/drawing/2014/main" id="{489165E7-FAF9-48A1-BAAD-B51242595E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274" y="5307435"/>
            <a:ext cx="718465" cy="77195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en-GB"/>
            </a:defPPr>
            <a:lvl1pPr algn="ctr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</a:defRPr>
            </a:lvl9pPr>
          </a:lstStyle>
          <a:p>
            <a:r>
              <a:rPr lang="en-US" altLang="en-US" dirty="0"/>
              <a:t>Rel-18 </a:t>
            </a:r>
          </a:p>
          <a:p>
            <a:r>
              <a:rPr lang="en-US" altLang="en-US" dirty="0"/>
              <a:t>Schedule </a:t>
            </a:r>
          </a:p>
          <a:p>
            <a:r>
              <a:rPr lang="en-US" altLang="en-US" dirty="0"/>
              <a:t>unknown</a:t>
            </a:r>
          </a:p>
        </p:txBody>
      </p:sp>
      <p:sp>
        <p:nvSpPr>
          <p:cNvPr id="77" name="Rounded Rectangle 24">
            <a:extLst>
              <a:ext uri="{FF2B5EF4-FFF2-40B4-BE49-F238E27FC236}">
                <a16:creationId xmlns:a16="http://schemas.microsoft.com/office/drawing/2014/main" id="{90CBCB35-F8F2-4BCA-8C47-7AA05F658A68}"/>
              </a:ext>
            </a:extLst>
          </p:cNvPr>
          <p:cNvSpPr/>
          <p:nvPr/>
        </p:nvSpPr>
        <p:spPr>
          <a:xfrm>
            <a:off x="7722417" y="5307435"/>
            <a:ext cx="767364" cy="771950"/>
          </a:xfrm>
          <a:prstGeom prst="roundRect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>
                <a:solidFill>
                  <a:schemeClr val="bg1"/>
                </a:solidFill>
              </a:rPr>
              <a:t>R18 stage 1</a:t>
            </a:r>
          </a:p>
          <a:p>
            <a:pPr algn="ctr">
              <a:defRPr/>
            </a:pPr>
            <a:r>
              <a:rPr lang="en-US" sz="1100" dirty="0">
                <a:solidFill>
                  <a:schemeClr val="bg1"/>
                </a:solidFill>
              </a:rPr>
              <a:t>freeze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2E3C8A92-8FB2-455E-BB4A-F5A929972655}"/>
              </a:ext>
            </a:extLst>
          </p:cNvPr>
          <p:cNvSpPr/>
          <p:nvPr/>
        </p:nvSpPr>
        <p:spPr>
          <a:xfrm>
            <a:off x="5868173" y="2540765"/>
            <a:ext cx="201358" cy="20120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5D6632-4913-4DD6-A841-F82A1C91AE95}"/>
              </a:ext>
            </a:extLst>
          </p:cNvPr>
          <p:cNvSpPr txBox="1"/>
          <p:nvPr/>
        </p:nvSpPr>
        <p:spPr>
          <a:xfrm>
            <a:off x="5702338" y="2741972"/>
            <a:ext cx="1006584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100" dirty="0">
                <a:solidFill>
                  <a:srgbClr val="FF0000"/>
                </a:solidFill>
              </a:rPr>
              <a:t>we are here</a:t>
            </a:r>
          </a:p>
        </p:txBody>
      </p:sp>
    </p:spTree>
    <p:extLst>
      <p:ext uri="{BB962C8B-B14F-4D97-AF65-F5344CB8AC3E}">
        <p14:creationId xmlns:p14="http://schemas.microsoft.com/office/powerpoint/2010/main" val="223391269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Noamen Ben Henda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</a:t>
            </a:r>
            <a:r>
              <a:rPr lang="sv-SE" altLang="en-US" sz="1600" dirty="0">
                <a:hlinkClick r:id="rId2"/>
              </a:rPr>
              <a:t>noamen.ben.henda@ericsson.com</a:t>
            </a:r>
            <a:r>
              <a:rPr lang="sv-SE" altLang="en-US" sz="1600" dirty="0"/>
              <a:t> 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+46 725 074 574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420</Words>
  <Application>Microsoft Office PowerPoint</Application>
  <PresentationFormat>Widescreen</PresentationFormat>
  <Paragraphs>112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Report from SA#91-e on SA3 topics</vt:lpstr>
      <vt:lpstr>Outline</vt:lpstr>
      <vt:lpstr>General information</vt:lpstr>
      <vt:lpstr>Outcome of SA3 submissions</vt:lpstr>
      <vt:lpstr>Approved WID/SIDs with potential  security impact </vt:lpstr>
      <vt:lpstr>Planning</vt:lpstr>
      <vt:lpstr>Timeline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2021-04-12T14:33:16Z</dcterms:modified>
  <cp:contentStatus/>
</cp:coreProperties>
</file>