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  <a:srgbClr val="FED1B8"/>
    <a:srgbClr val="FFECD9"/>
    <a:srgbClr val="FF33CC"/>
    <a:srgbClr val="FF7C80"/>
    <a:srgbClr val="FF9933"/>
    <a:srgbClr val="D9EDF3"/>
    <a:srgbClr val="CB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1608" autoAdjust="0"/>
  </p:normalViewPr>
  <p:slideViewPr>
    <p:cSldViewPr snapToGrid="0">
      <p:cViewPr>
        <p:scale>
          <a:sx n="90" d="100"/>
          <a:sy n="90" d="100"/>
        </p:scale>
        <p:origin x="-1440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5375B6-BAED-4E51-BEF2-4CE6F2A8B733}" type="datetimeFigureOut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de-DE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C1F0F0-E253-4983-8FBC-B2C5F0D0DDC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163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15234B-42AE-46FA-85C6-32331C501C5D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1A6E38-BA3F-4EFD-8049-325EBD4C0C11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66F82-EB20-4404-97AB-0F26ED6A9C6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089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CB548CF-A749-41D5-8C8B-F86AEE6D2CA5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F0F3E-A294-4900-8887-4AA15204022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068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A68427-45D5-4371-AF5D-42ED276A52DC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EFA6-3AC5-4647-AA4A-1B9A4B5C790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09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FF0000"/>
              </a:buClr>
              <a:buFont typeface="Arial" pitchFamily="34" charset="0"/>
              <a:buChar char="•"/>
              <a:defRPr/>
            </a:lvl1pPr>
            <a:lvl2pPr marL="742950" indent="-285750">
              <a:buClr>
                <a:srgbClr val="FF0000"/>
              </a:buClr>
              <a:buFont typeface="Arial" pitchFamily="34" charset="0"/>
              <a:buChar char="•"/>
              <a:defRPr/>
            </a:lvl2pPr>
            <a:lvl3pPr marL="1143000" indent="-228600">
              <a:buClr>
                <a:srgbClr val="FF0000"/>
              </a:buClr>
              <a:buFont typeface="Arial" pitchFamily="34" charset="0"/>
              <a:buChar char="•"/>
              <a:defRPr/>
            </a:lvl3pPr>
            <a:lvl4pPr marL="1600200" indent="-228600">
              <a:buClr>
                <a:srgbClr val="FF0000"/>
              </a:buClr>
              <a:buFont typeface="Arial" pitchFamily="34" charset="0"/>
              <a:buChar char="•"/>
              <a:defRPr/>
            </a:lvl4pPr>
            <a:lvl5pPr marL="2057400" indent="-228600">
              <a:buClr>
                <a:srgbClr val="FF000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0526BB3-4A87-451C-921A-9E5CA2E5D844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8F2CD-7198-4A9A-9087-58392605152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976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FF446AC-F28C-4B32-A53F-DD06C6820A27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AE8D6-06A8-4834-AE6D-4EB2FD52307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3319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E86837-1F22-4481-8EBE-5175DAE4CB4E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424B1-FC2F-4F17-BBA5-6782C401300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06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48923D9-2713-4F91-863B-0A68272CC8CF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863E-98E4-4396-B957-B08D5CE8DDB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971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3B3DDA4-034A-458C-A3B7-86BD93E7AAAC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BB8C6-CDAA-4E3E-A30D-B8BBEF86E23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28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09BF74B-0518-4AA1-843F-714881362161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24EDE-11C3-468D-BFEC-515F1CD23B7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136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629DABA-49F0-4448-B5D2-FF076D00D52E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92E2-2CD3-4546-9779-8617616D711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59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3EEFF79-0496-48F5-A1FF-544CF93DEDE4}" type="datetime1">
              <a:rPr lang="de-DE"/>
              <a:pPr>
                <a:defRPr/>
              </a:pPr>
              <a:t>31.05.2013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76A47-9A17-43ED-B09C-7BE6DB29E31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371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8313" y="6356350"/>
            <a:ext cx="55514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de-DE"/>
              <a:t>TSG SA WG2 #97 ● Busan, South Korea ● 27-31 May, 2013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1B6ED3-1578-4F5E-B412-9259D6D6E96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011863" y="188913"/>
            <a:ext cx="2895600" cy="365125"/>
          </a:xfrm>
          <a:prstGeom prst="rect">
            <a:avLst/>
          </a:prstGeom>
        </p:spPr>
        <p:txBody>
          <a:bodyPr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 smtClean="0"/>
          </a:p>
        </p:txBody>
      </p:sp>
      <p:sp>
        <p:nvSpPr>
          <p:cNvPr id="1031" name="TextBox 7"/>
          <p:cNvSpPr txBox="1">
            <a:spLocks noChangeArrowheads="1"/>
          </p:cNvSpPr>
          <p:nvPr userDrawn="1"/>
        </p:nvSpPr>
        <p:spPr bwMode="auto">
          <a:xfrm>
            <a:off x="7797800" y="188913"/>
            <a:ext cx="10743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600" b="1" dirty="0" smtClean="0"/>
              <a:t>S2-132254</a:t>
            </a:r>
            <a:endParaRPr lang="de-DE" sz="1400" b="1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de-DE" smtClean="0"/>
              <a:t>Work Planning At SA2 97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 smtClean="0"/>
              <a:t>SA WG2 Chairman (Samsung)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Progress Dashboard Legend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6B9666-2943-458C-B47E-18E3FAAA2412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de-DE" smtClean="0"/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292100" y="1628775"/>
            <a:ext cx="1557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Topic Acronym</a:t>
            </a: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860550" y="1166813"/>
            <a:ext cx="1338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TR Phase</a:t>
            </a: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5441950" y="1181100"/>
            <a:ext cx="2370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Normative Phase</a:t>
            </a: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60550" y="1658938"/>
            <a:ext cx="3581400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2" name="Rectangle 11"/>
          <p:cNvSpPr/>
          <p:nvPr/>
        </p:nvSpPr>
        <p:spPr>
          <a:xfrm>
            <a:off x="5580063" y="1658938"/>
            <a:ext cx="2192337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3" name="Rectangle 12"/>
          <p:cNvSpPr/>
          <p:nvPr/>
        </p:nvSpPr>
        <p:spPr>
          <a:xfrm>
            <a:off x="7956550" y="1658938"/>
            <a:ext cx="863600" cy="381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951038" y="1812925"/>
            <a:ext cx="2041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57388" y="1885950"/>
            <a:ext cx="101441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651500" y="1812925"/>
            <a:ext cx="12239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1590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91928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29321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3946525" y="1631950"/>
            <a:ext cx="46038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4959350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3526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3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7384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734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3655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5591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28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1862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3799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735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76726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2006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39432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87375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5634038" y="1627188"/>
            <a:ext cx="46037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1" name="Oval 50"/>
          <p:cNvSpPr/>
          <p:nvPr/>
        </p:nvSpPr>
        <p:spPr>
          <a:xfrm>
            <a:off x="6646863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2" name="Oval 51"/>
          <p:cNvSpPr/>
          <p:nvPr/>
        </p:nvSpPr>
        <p:spPr>
          <a:xfrm>
            <a:off x="7661275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53" name="Straight Connector 52"/>
          <p:cNvCxnSpPr/>
          <p:nvPr/>
        </p:nvCxnSpPr>
        <p:spPr>
          <a:xfrm>
            <a:off x="60674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2611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45477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888163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081838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72739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4676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22275" y="3432175"/>
            <a:ext cx="2041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1" name="TextBox 60"/>
          <p:cNvSpPr txBox="1">
            <a:spLocks noChangeArrowheads="1"/>
          </p:cNvSpPr>
          <p:nvPr/>
        </p:nvSpPr>
        <p:spPr bwMode="auto">
          <a:xfrm>
            <a:off x="2546350" y="3244850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Approved Time Budget</a:t>
            </a:r>
          </a:p>
        </p:txBody>
      </p:sp>
      <p:cxnSp>
        <p:nvCxnSpPr>
          <p:cNvPr id="62" name="Straight Connector 61"/>
          <p:cNvCxnSpPr/>
          <p:nvPr/>
        </p:nvCxnSpPr>
        <p:spPr>
          <a:xfrm>
            <a:off x="422275" y="3781425"/>
            <a:ext cx="10160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3" name="TextBox 62"/>
          <p:cNvSpPr txBox="1">
            <a:spLocks noChangeArrowheads="1"/>
          </p:cNvSpPr>
          <p:nvPr/>
        </p:nvSpPr>
        <p:spPr bwMode="auto">
          <a:xfrm>
            <a:off x="2530475" y="3595688"/>
            <a:ext cx="1897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Used Time Budget</a:t>
            </a:r>
          </a:p>
        </p:txBody>
      </p:sp>
      <p:cxnSp>
        <p:nvCxnSpPr>
          <p:cNvPr id="64" name="Straight Connector 63"/>
          <p:cNvCxnSpPr/>
          <p:nvPr/>
        </p:nvCxnSpPr>
        <p:spPr>
          <a:xfrm>
            <a:off x="663575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/>
          <p:cNvSpPr/>
          <p:nvPr/>
        </p:nvSpPr>
        <p:spPr>
          <a:xfrm>
            <a:off x="423863" y="3051175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6" name="Oval 65"/>
          <p:cNvSpPr/>
          <p:nvPr/>
        </p:nvSpPr>
        <p:spPr>
          <a:xfrm>
            <a:off x="1436688" y="3051175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67" name="Straight Connector 66"/>
          <p:cNvCxnSpPr/>
          <p:nvPr/>
        </p:nvCxnSpPr>
        <p:spPr>
          <a:xfrm>
            <a:off x="857250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1050925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243013" y="3038475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90" name="TextBox 69"/>
          <p:cNvSpPr txBox="1">
            <a:spLocks noChangeArrowheads="1"/>
          </p:cNvSpPr>
          <p:nvPr/>
        </p:nvSpPr>
        <p:spPr bwMode="auto">
          <a:xfrm>
            <a:off x="2535238" y="2897188"/>
            <a:ext cx="2041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Number of Sessions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070850" y="173990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83550" y="28336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3" name="Rounded Rectangle 72"/>
          <p:cNvSpPr/>
          <p:nvPr/>
        </p:nvSpPr>
        <p:spPr>
          <a:xfrm>
            <a:off x="8091488" y="3248025"/>
            <a:ext cx="587375" cy="219075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4" name="Rounded Rectangle 73"/>
          <p:cNvSpPr/>
          <p:nvPr/>
        </p:nvSpPr>
        <p:spPr>
          <a:xfrm>
            <a:off x="8097838" y="3671888"/>
            <a:ext cx="587375" cy="219075"/>
          </a:xfrm>
          <a:prstGeom prst="roundRect">
            <a:avLst/>
          </a:prstGeom>
          <a:solidFill>
            <a:srgbClr val="FF00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5" name="Rounded Rectangle 74"/>
          <p:cNvSpPr/>
          <p:nvPr/>
        </p:nvSpPr>
        <p:spPr>
          <a:xfrm>
            <a:off x="8091488" y="4119563"/>
            <a:ext cx="587375" cy="21907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/>
              <a:t>100%</a:t>
            </a:r>
            <a:endParaRPr lang="de-DE" dirty="0"/>
          </a:p>
        </p:txBody>
      </p:sp>
      <p:sp>
        <p:nvSpPr>
          <p:cNvPr id="14396" name="TextBox 75"/>
          <p:cNvSpPr txBox="1">
            <a:spLocks noChangeArrowheads="1"/>
          </p:cNvSpPr>
          <p:nvPr/>
        </p:nvSpPr>
        <p:spPr bwMode="auto">
          <a:xfrm>
            <a:off x="6710363" y="2759075"/>
            <a:ext cx="1214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In Progress</a:t>
            </a:r>
          </a:p>
        </p:txBody>
      </p:sp>
      <p:sp>
        <p:nvSpPr>
          <p:cNvPr id="14397" name="TextBox 76"/>
          <p:cNvSpPr txBox="1">
            <a:spLocks noChangeArrowheads="1"/>
          </p:cNvSpPr>
          <p:nvPr/>
        </p:nvSpPr>
        <p:spPr bwMode="auto">
          <a:xfrm>
            <a:off x="7112000" y="3173413"/>
            <a:ext cx="81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At Risk</a:t>
            </a:r>
          </a:p>
        </p:txBody>
      </p:sp>
      <p:sp>
        <p:nvSpPr>
          <p:cNvPr id="14398" name="TextBox 77"/>
          <p:cNvSpPr txBox="1">
            <a:spLocks noChangeArrowheads="1"/>
          </p:cNvSpPr>
          <p:nvPr/>
        </p:nvSpPr>
        <p:spPr bwMode="auto">
          <a:xfrm>
            <a:off x="6473825" y="3595688"/>
            <a:ext cx="1450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Highly At Risk</a:t>
            </a:r>
          </a:p>
        </p:txBody>
      </p:sp>
      <p:sp>
        <p:nvSpPr>
          <p:cNvPr id="14399" name="TextBox 78"/>
          <p:cNvSpPr txBox="1">
            <a:spLocks noChangeArrowheads="1"/>
          </p:cNvSpPr>
          <p:nvPr/>
        </p:nvSpPr>
        <p:spPr bwMode="auto">
          <a:xfrm>
            <a:off x="6832600" y="4043363"/>
            <a:ext cx="109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Complete</a:t>
            </a:r>
          </a:p>
        </p:txBody>
      </p:sp>
      <p:cxnSp>
        <p:nvCxnSpPr>
          <p:cNvPr id="81" name="Straight Connector 80"/>
          <p:cNvCxnSpPr/>
          <p:nvPr/>
        </p:nvCxnSpPr>
        <p:spPr>
          <a:xfrm>
            <a:off x="407988" y="4733925"/>
            <a:ext cx="144145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1" name="TextBox 81"/>
          <p:cNvSpPr txBox="1">
            <a:spLocks noChangeArrowheads="1"/>
          </p:cNvSpPr>
          <p:nvPr/>
        </p:nvSpPr>
        <p:spPr bwMode="auto">
          <a:xfrm>
            <a:off x="2541588" y="4549775"/>
            <a:ext cx="37146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dirty="0"/>
              <a:t>SA2 </a:t>
            </a:r>
            <a:r>
              <a:rPr lang="de-DE" dirty="0" smtClean="0"/>
              <a:t>agrees further time is </a:t>
            </a:r>
            <a:r>
              <a:rPr lang="de-DE" i="1" dirty="0"/>
              <a:t>not needed</a:t>
            </a:r>
            <a:endParaRPr lang="de-DE" dirty="0"/>
          </a:p>
        </p:txBody>
      </p:sp>
      <p:cxnSp>
        <p:nvCxnSpPr>
          <p:cNvPr id="84" name="Straight Connector 83"/>
          <p:cNvCxnSpPr/>
          <p:nvPr/>
        </p:nvCxnSpPr>
        <p:spPr>
          <a:xfrm>
            <a:off x="433388" y="3976688"/>
            <a:ext cx="10160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3" name="Rectangle 85"/>
          <p:cNvSpPr>
            <a:spLocks noChangeArrowheads="1"/>
          </p:cNvSpPr>
          <p:nvPr/>
        </p:nvSpPr>
        <p:spPr bwMode="auto">
          <a:xfrm>
            <a:off x="1530350" y="3613150"/>
            <a:ext cx="684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400" i="1"/>
              <a:t>SA2 96</a:t>
            </a:r>
          </a:p>
        </p:txBody>
      </p:sp>
      <p:sp>
        <p:nvSpPr>
          <p:cNvPr id="14404" name="Rectangle 86"/>
          <p:cNvSpPr>
            <a:spLocks noChangeArrowheads="1"/>
          </p:cNvSpPr>
          <p:nvPr/>
        </p:nvSpPr>
        <p:spPr bwMode="auto">
          <a:xfrm>
            <a:off x="1519238" y="3783013"/>
            <a:ext cx="6842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400" i="1"/>
              <a:t>SA2 97</a:t>
            </a:r>
          </a:p>
        </p:txBody>
      </p:sp>
      <p:cxnSp>
        <p:nvCxnSpPr>
          <p:cNvPr id="88" name="Straight Connector 87"/>
          <p:cNvCxnSpPr/>
          <p:nvPr/>
        </p:nvCxnSpPr>
        <p:spPr>
          <a:xfrm>
            <a:off x="422275" y="4332288"/>
            <a:ext cx="423559" cy="0"/>
          </a:xfrm>
          <a:prstGeom prst="line">
            <a:avLst/>
          </a:prstGeom>
          <a:ln w="28575">
            <a:solidFill>
              <a:srgbClr val="FF33CC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06" name="TextBox 89"/>
          <p:cNvSpPr txBox="1">
            <a:spLocks noChangeArrowheads="1"/>
          </p:cNvSpPr>
          <p:nvPr/>
        </p:nvSpPr>
        <p:spPr bwMode="auto">
          <a:xfrm>
            <a:off x="2535238" y="4098925"/>
            <a:ext cx="193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/>
              <a:t>OVER Time Budget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2969105" y="1884992"/>
            <a:ext cx="4320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>
          <a:xfrm>
            <a:off x="282575" y="232251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8" name="Rectangle 87"/>
          <p:cNvSpPr/>
          <p:nvPr/>
        </p:nvSpPr>
        <p:spPr>
          <a:xfrm>
            <a:off x="282575" y="288766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9" name="Rectangle 88"/>
          <p:cNvSpPr/>
          <p:nvPr/>
        </p:nvSpPr>
        <p:spPr>
          <a:xfrm>
            <a:off x="282575" y="350361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0" name="Rectangle 89"/>
          <p:cNvSpPr/>
          <p:nvPr/>
        </p:nvSpPr>
        <p:spPr>
          <a:xfrm>
            <a:off x="282575" y="4092575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1" name="Rectangle 90"/>
          <p:cNvSpPr/>
          <p:nvPr/>
        </p:nvSpPr>
        <p:spPr>
          <a:xfrm>
            <a:off x="282575" y="4700588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2" name="Rectangle 91"/>
          <p:cNvSpPr/>
          <p:nvPr/>
        </p:nvSpPr>
        <p:spPr>
          <a:xfrm>
            <a:off x="282575" y="5299075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3" name="Rectangle 92"/>
          <p:cNvSpPr/>
          <p:nvPr/>
        </p:nvSpPr>
        <p:spPr>
          <a:xfrm>
            <a:off x="282575" y="5888038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6" name="Rectangle 85"/>
          <p:cNvSpPr/>
          <p:nvPr/>
        </p:nvSpPr>
        <p:spPr>
          <a:xfrm>
            <a:off x="282575" y="1690688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5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Work Item Progress Dashboard</a:t>
            </a:r>
          </a:p>
        </p:txBody>
      </p:sp>
      <p:sp>
        <p:nvSpPr>
          <p:cNvPr id="15371" name="Footer Placeholder 3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1537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443663" y="6248400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D99604-4936-489C-9974-FD44CAF57931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de-DE" smtClean="0"/>
          </a:p>
        </p:txBody>
      </p:sp>
      <p:grpSp>
        <p:nvGrpSpPr>
          <p:cNvPr id="15373" name="Group 57"/>
          <p:cNvGrpSpPr>
            <a:grpSpLocks/>
          </p:cNvGrpSpPr>
          <p:nvPr/>
        </p:nvGrpSpPr>
        <p:grpSpPr bwMode="auto">
          <a:xfrm>
            <a:off x="292100" y="1657350"/>
            <a:ext cx="1568450" cy="4556125"/>
            <a:chOff x="291467" y="1628800"/>
            <a:chExt cx="1569276" cy="4556856"/>
          </a:xfrm>
        </p:grpSpPr>
        <p:sp>
          <p:nvSpPr>
            <p:cNvPr id="15477" name="TextBox 6"/>
            <p:cNvSpPr txBox="1">
              <a:spLocks noChangeArrowheads="1"/>
            </p:cNvSpPr>
            <p:nvPr/>
          </p:nvSpPr>
          <p:spPr bwMode="auto">
            <a:xfrm>
              <a:off x="291467" y="1628800"/>
              <a:ext cx="14116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MTCe-SDDTE</a:t>
              </a:r>
            </a:p>
          </p:txBody>
        </p:sp>
        <p:sp>
          <p:nvSpPr>
            <p:cNvPr id="15478" name="TextBox 7"/>
            <p:cNvSpPr txBox="1">
              <a:spLocks noChangeArrowheads="1"/>
            </p:cNvSpPr>
            <p:nvPr/>
          </p:nvSpPr>
          <p:spPr bwMode="auto">
            <a:xfrm>
              <a:off x="291467" y="1927909"/>
              <a:ext cx="15692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MTCe-UEPCOP</a:t>
              </a:r>
            </a:p>
          </p:txBody>
        </p:sp>
        <p:sp>
          <p:nvSpPr>
            <p:cNvPr id="15479" name="TextBox 8"/>
            <p:cNvSpPr txBox="1">
              <a:spLocks noChangeArrowheads="1"/>
            </p:cNvSpPr>
            <p:nvPr/>
          </p:nvSpPr>
          <p:spPr bwMode="auto">
            <a:xfrm>
              <a:off x="291467" y="2227018"/>
              <a:ext cx="72006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P4C-F</a:t>
              </a:r>
            </a:p>
          </p:txBody>
        </p:sp>
        <p:sp>
          <p:nvSpPr>
            <p:cNvPr id="15480" name="TextBox 9"/>
            <p:cNvSpPr txBox="1">
              <a:spLocks noChangeArrowheads="1"/>
            </p:cNvSpPr>
            <p:nvPr/>
          </p:nvSpPr>
          <p:spPr bwMode="auto">
            <a:xfrm>
              <a:off x="291467" y="2526127"/>
              <a:ext cx="7841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P4C-TI</a:t>
              </a:r>
            </a:p>
          </p:txBody>
        </p:sp>
        <p:sp>
          <p:nvSpPr>
            <p:cNvPr id="15481" name="TextBox 10"/>
            <p:cNvSpPr txBox="1">
              <a:spLocks noChangeArrowheads="1"/>
            </p:cNvSpPr>
            <p:nvPr/>
          </p:nvSpPr>
          <p:spPr bwMode="auto">
            <a:xfrm>
              <a:off x="291467" y="2825236"/>
              <a:ext cx="7227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ProSe</a:t>
              </a:r>
            </a:p>
          </p:txBody>
        </p:sp>
        <p:sp>
          <p:nvSpPr>
            <p:cNvPr id="15482" name="TextBox 11"/>
            <p:cNvSpPr txBox="1">
              <a:spLocks noChangeArrowheads="1"/>
            </p:cNvSpPr>
            <p:nvPr/>
          </p:nvSpPr>
          <p:spPr bwMode="auto">
            <a:xfrm>
              <a:off x="291467" y="3124345"/>
              <a:ext cx="10926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GCSE_LTE</a:t>
              </a:r>
            </a:p>
          </p:txBody>
        </p:sp>
        <p:sp>
          <p:nvSpPr>
            <p:cNvPr id="15483" name="TextBox 12"/>
            <p:cNvSpPr txBox="1">
              <a:spLocks noChangeArrowheads="1"/>
            </p:cNvSpPr>
            <p:nvPr/>
          </p:nvSpPr>
          <p:spPr bwMode="auto">
            <a:xfrm>
              <a:off x="291467" y="3423454"/>
              <a:ext cx="87350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UPCON</a:t>
              </a:r>
            </a:p>
          </p:txBody>
        </p:sp>
        <p:sp>
          <p:nvSpPr>
            <p:cNvPr id="15484" name="TextBox 13"/>
            <p:cNvSpPr txBox="1">
              <a:spLocks noChangeArrowheads="1"/>
            </p:cNvSpPr>
            <p:nvPr/>
          </p:nvSpPr>
          <p:spPr bwMode="auto">
            <a:xfrm>
              <a:off x="291467" y="3722563"/>
              <a:ext cx="1140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WLAN_NS</a:t>
              </a:r>
            </a:p>
          </p:txBody>
        </p:sp>
        <p:sp>
          <p:nvSpPr>
            <p:cNvPr id="15485" name="TextBox 14"/>
            <p:cNvSpPr txBox="1">
              <a:spLocks noChangeArrowheads="1"/>
            </p:cNvSpPr>
            <p:nvPr/>
          </p:nvSpPr>
          <p:spPr bwMode="auto">
            <a:xfrm>
              <a:off x="291467" y="4021672"/>
              <a:ext cx="5661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ABC</a:t>
              </a:r>
            </a:p>
          </p:txBody>
        </p:sp>
        <p:sp>
          <p:nvSpPr>
            <p:cNvPr id="15486" name="TextBox 15"/>
            <p:cNvSpPr txBox="1">
              <a:spLocks noChangeArrowheads="1"/>
            </p:cNvSpPr>
            <p:nvPr/>
          </p:nvSpPr>
          <p:spPr bwMode="auto">
            <a:xfrm>
              <a:off x="291467" y="4320781"/>
              <a:ext cx="1063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LIMONET</a:t>
              </a:r>
            </a:p>
          </p:txBody>
        </p:sp>
        <p:sp>
          <p:nvSpPr>
            <p:cNvPr id="15487" name="TextBox 16"/>
            <p:cNvSpPr txBox="1">
              <a:spLocks noChangeArrowheads="1"/>
            </p:cNvSpPr>
            <p:nvPr/>
          </p:nvSpPr>
          <p:spPr bwMode="auto">
            <a:xfrm>
              <a:off x="291467" y="4619890"/>
              <a:ext cx="9332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FS_CNO</a:t>
              </a:r>
            </a:p>
          </p:txBody>
        </p:sp>
        <p:sp>
          <p:nvSpPr>
            <p:cNvPr id="15488" name="TextBox 17"/>
            <p:cNvSpPr txBox="1">
              <a:spLocks noChangeArrowheads="1"/>
            </p:cNvSpPr>
            <p:nvPr/>
          </p:nvSpPr>
          <p:spPr bwMode="auto">
            <a:xfrm>
              <a:off x="291467" y="4918999"/>
              <a:ext cx="13355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FS_SaMOG*</a:t>
              </a:r>
            </a:p>
          </p:txBody>
        </p:sp>
        <p:sp>
          <p:nvSpPr>
            <p:cNvPr id="15489" name="TextBox 18"/>
            <p:cNvSpPr txBox="1">
              <a:spLocks noChangeArrowheads="1"/>
            </p:cNvSpPr>
            <p:nvPr/>
          </p:nvSpPr>
          <p:spPr bwMode="auto">
            <a:xfrm>
              <a:off x="291467" y="5218108"/>
              <a:ext cx="11855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FS_WORM</a:t>
              </a:r>
            </a:p>
          </p:txBody>
        </p:sp>
        <p:sp>
          <p:nvSpPr>
            <p:cNvPr id="15490" name="TextBox 19"/>
            <p:cNvSpPr txBox="1">
              <a:spLocks noChangeArrowheads="1"/>
            </p:cNvSpPr>
            <p:nvPr/>
          </p:nvSpPr>
          <p:spPr bwMode="auto">
            <a:xfrm>
              <a:off x="291467" y="5517217"/>
              <a:ext cx="6864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BusTi</a:t>
              </a:r>
            </a:p>
          </p:txBody>
        </p:sp>
        <p:sp>
          <p:nvSpPr>
            <p:cNvPr id="15491" name="TextBox 20"/>
            <p:cNvSpPr txBox="1">
              <a:spLocks noChangeArrowheads="1"/>
            </p:cNvSpPr>
            <p:nvPr/>
          </p:nvSpPr>
          <p:spPr bwMode="auto">
            <a:xfrm>
              <a:off x="291467" y="5816324"/>
              <a:ext cx="13732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IMS_RegCon</a:t>
              </a:r>
            </a:p>
          </p:txBody>
        </p:sp>
      </p:grpSp>
      <p:sp>
        <p:nvSpPr>
          <p:cNvPr id="15374" name="TextBox 21"/>
          <p:cNvSpPr txBox="1">
            <a:spLocks noChangeArrowheads="1"/>
          </p:cNvSpPr>
          <p:nvPr/>
        </p:nvSpPr>
        <p:spPr bwMode="auto">
          <a:xfrm>
            <a:off x="1860550" y="1166813"/>
            <a:ext cx="1338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TR Phase</a:t>
            </a:r>
          </a:p>
        </p:txBody>
      </p:sp>
      <p:sp>
        <p:nvSpPr>
          <p:cNvPr id="15375" name="TextBox 22"/>
          <p:cNvSpPr txBox="1">
            <a:spLocks noChangeArrowheads="1"/>
          </p:cNvSpPr>
          <p:nvPr/>
        </p:nvSpPr>
        <p:spPr bwMode="auto">
          <a:xfrm>
            <a:off x="5441950" y="1181100"/>
            <a:ext cx="2370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Normative Phase</a:t>
            </a:r>
          </a:p>
        </p:txBody>
      </p:sp>
      <p:sp>
        <p:nvSpPr>
          <p:cNvPr id="15376" name="TextBox 23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860550" y="1658938"/>
            <a:ext cx="3581400" cy="4525962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26" name="Rectangle 25"/>
          <p:cNvSpPr/>
          <p:nvPr/>
        </p:nvSpPr>
        <p:spPr>
          <a:xfrm>
            <a:off x="5608638" y="1643063"/>
            <a:ext cx="2232025" cy="4525962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7" name="Rectangle 26"/>
          <p:cNvSpPr/>
          <p:nvPr/>
        </p:nvSpPr>
        <p:spPr>
          <a:xfrm>
            <a:off x="7956550" y="1658938"/>
            <a:ext cx="720725" cy="4525962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28" name="Straight Connector 27"/>
          <p:cNvCxnSpPr/>
          <p:nvPr/>
        </p:nvCxnSpPr>
        <p:spPr>
          <a:xfrm>
            <a:off x="21590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91928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29321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3946525" y="1631950"/>
            <a:ext cx="46038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4959350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3526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3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7384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734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3655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5591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528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1862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3799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5735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76726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2006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39432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87375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5634038" y="1627188"/>
            <a:ext cx="46037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8" name="Oval 47"/>
          <p:cNvSpPr/>
          <p:nvPr/>
        </p:nvSpPr>
        <p:spPr>
          <a:xfrm>
            <a:off x="6646863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9" name="Oval 48"/>
          <p:cNvSpPr/>
          <p:nvPr/>
        </p:nvSpPr>
        <p:spPr>
          <a:xfrm>
            <a:off x="7661275" y="1627188"/>
            <a:ext cx="47625" cy="46037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50" name="Straight Connector 49"/>
          <p:cNvCxnSpPr/>
          <p:nvPr/>
        </p:nvCxnSpPr>
        <p:spPr>
          <a:xfrm>
            <a:off x="60674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2611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45477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888163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7081838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273925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7467600" y="1614488"/>
            <a:ext cx="0" cy="7143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8027988" y="1703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9" name="Rounded Rectangle 58"/>
          <p:cNvSpPr/>
          <p:nvPr/>
        </p:nvSpPr>
        <p:spPr>
          <a:xfrm>
            <a:off x="8027988" y="203041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0" name="Rounded Rectangle 59"/>
          <p:cNvSpPr/>
          <p:nvPr/>
        </p:nvSpPr>
        <p:spPr>
          <a:xfrm>
            <a:off x="8027988" y="2354263"/>
            <a:ext cx="587375" cy="219075"/>
          </a:xfrm>
          <a:prstGeom prst="roundRect">
            <a:avLst/>
          </a:prstGeom>
          <a:solidFill>
            <a:srgbClr val="FFFF0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61" name="Rounded Rectangle 60"/>
          <p:cNvSpPr/>
          <p:nvPr/>
        </p:nvSpPr>
        <p:spPr>
          <a:xfrm>
            <a:off x="8027988" y="2620963"/>
            <a:ext cx="587375" cy="21907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/>
              <a:t>100%</a:t>
            </a:r>
            <a:endParaRPr lang="de-DE" dirty="0"/>
          </a:p>
        </p:txBody>
      </p:sp>
      <p:sp>
        <p:nvSpPr>
          <p:cNvPr id="62" name="Rounded Rectangle 61"/>
          <p:cNvSpPr/>
          <p:nvPr/>
        </p:nvSpPr>
        <p:spPr>
          <a:xfrm>
            <a:off x="8027988" y="292100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3" name="Rounded Rectangle 62"/>
          <p:cNvSpPr/>
          <p:nvPr/>
        </p:nvSpPr>
        <p:spPr>
          <a:xfrm>
            <a:off x="8027988" y="32226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4" name="Rounded Rectangle 63"/>
          <p:cNvSpPr/>
          <p:nvPr/>
        </p:nvSpPr>
        <p:spPr>
          <a:xfrm>
            <a:off x="8027988" y="35147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5" name="Rounded Rectangle 64"/>
          <p:cNvSpPr/>
          <p:nvPr/>
        </p:nvSpPr>
        <p:spPr>
          <a:xfrm>
            <a:off x="8027988" y="38115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6" name="Rounded Rectangle 65"/>
          <p:cNvSpPr/>
          <p:nvPr/>
        </p:nvSpPr>
        <p:spPr>
          <a:xfrm>
            <a:off x="8027988" y="4116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7" name="Rounded Rectangle 66"/>
          <p:cNvSpPr/>
          <p:nvPr/>
        </p:nvSpPr>
        <p:spPr>
          <a:xfrm>
            <a:off x="8027988" y="441483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8" name="Rounded Rectangle 67"/>
          <p:cNvSpPr/>
          <p:nvPr/>
        </p:nvSpPr>
        <p:spPr>
          <a:xfrm>
            <a:off x="8027988" y="471805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9" name="Rounded Rectangle 68"/>
          <p:cNvSpPr/>
          <p:nvPr/>
        </p:nvSpPr>
        <p:spPr>
          <a:xfrm>
            <a:off x="8027988" y="50133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0" name="Rounded Rectangle 69"/>
          <p:cNvSpPr/>
          <p:nvPr/>
        </p:nvSpPr>
        <p:spPr>
          <a:xfrm>
            <a:off x="8027988" y="531653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1" name="Rounded Rectangle 70"/>
          <p:cNvSpPr/>
          <p:nvPr/>
        </p:nvSpPr>
        <p:spPr>
          <a:xfrm>
            <a:off x="8027988" y="56149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27988" y="591026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73" name="Straight Connector 72"/>
          <p:cNvCxnSpPr/>
          <p:nvPr/>
        </p:nvCxnSpPr>
        <p:spPr>
          <a:xfrm>
            <a:off x="1931988" y="1792288"/>
            <a:ext cx="14303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665788" y="1792288"/>
            <a:ext cx="14478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931988" y="2085975"/>
            <a:ext cx="5937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5665788" y="2084388"/>
            <a:ext cx="344487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V="1">
            <a:off x="1931988" y="2406650"/>
            <a:ext cx="284162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5665788" y="2406650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1931988" y="2697163"/>
            <a:ext cx="344487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5665788" y="2687638"/>
            <a:ext cx="820737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1931988" y="2973388"/>
            <a:ext cx="3438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V="1">
            <a:off x="5665788" y="2970213"/>
            <a:ext cx="20351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5665788" y="323373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1931988" y="3255963"/>
            <a:ext cx="20224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1931988" y="3592513"/>
            <a:ext cx="20224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5665788" y="3592513"/>
            <a:ext cx="12414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1931988" y="3862388"/>
            <a:ext cx="14303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5665788" y="386238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65788" y="4173538"/>
            <a:ext cx="70961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5665788" y="4445000"/>
            <a:ext cx="185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116"/>
          <p:cNvSpPr/>
          <p:nvPr/>
        </p:nvSpPr>
        <p:spPr>
          <a:xfrm>
            <a:off x="8035925" y="4419600"/>
            <a:ext cx="587375" cy="21907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/>
              <a:t>100%</a:t>
            </a:r>
            <a:endParaRPr lang="de-DE" dirty="0"/>
          </a:p>
        </p:txBody>
      </p:sp>
      <p:cxnSp>
        <p:nvCxnSpPr>
          <p:cNvPr id="118" name="Straight Connector 117"/>
          <p:cNvCxnSpPr/>
          <p:nvPr/>
        </p:nvCxnSpPr>
        <p:spPr>
          <a:xfrm>
            <a:off x="5665788" y="4521200"/>
            <a:ext cx="18573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1931988" y="4773613"/>
            <a:ext cx="59848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45" name="Rectangle 120"/>
          <p:cNvSpPr>
            <a:spLocks noChangeArrowheads="1"/>
          </p:cNvSpPr>
          <p:nvPr/>
        </p:nvSpPr>
        <p:spPr bwMode="auto">
          <a:xfrm>
            <a:off x="6018213" y="6259513"/>
            <a:ext cx="1778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400" b="1" i="1" dirty="0"/>
              <a:t>* </a:t>
            </a:r>
            <a:r>
              <a:rPr lang="de-DE" sz="1400" i="1" dirty="0"/>
              <a:t>includes anticipated</a:t>
            </a:r>
            <a:br>
              <a:rPr lang="de-DE" sz="1400" i="1" dirty="0"/>
            </a:br>
            <a:r>
              <a:rPr lang="de-DE" sz="1400" i="1" dirty="0"/>
              <a:t>normative phase</a:t>
            </a:r>
          </a:p>
        </p:txBody>
      </p:sp>
      <p:cxnSp>
        <p:nvCxnSpPr>
          <p:cNvPr id="122" name="Straight Connector 121"/>
          <p:cNvCxnSpPr/>
          <p:nvPr/>
        </p:nvCxnSpPr>
        <p:spPr>
          <a:xfrm flipV="1">
            <a:off x="5665788" y="5616575"/>
            <a:ext cx="34448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5665787" y="5708650"/>
            <a:ext cx="1872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1931988" y="504983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5665788" y="5049838"/>
            <a:ext cx="820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1931988" y="5378450"/>
            <a:ext cx="4953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1931988" y="5453063"/>
            <a:ext cx="1873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1931988" y="5975350"/>
            <a:ext cx="373062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1931988" y="6067425"/>
            <a:ext cx="1873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5665788" y="5980113"/>
            <a:ext cx="1857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1931988" y="1874838"/>
            <a:ext cx="59848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flipV="1">
            <a:off x="1931988" y="2493963"/>
            <a:ext cx="28416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1931988" y="3949700"/>
            <a:ext cx="4794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1931988" y="3049588"/>
            <a:ext cx="91916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V="1">
            <a:off x="1931988" y="3343275"/>
            <a:ext cx="344487" cy="1588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1931988" y="3683000"/>
            <a:ext cx="59848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1931988" y="4859338"/>
            <a:ext cx="187325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V="1">
            <a:off x="1931988" y="5121275"/>
            <a:ext cx="34448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1931988" y="2789238"/>
            <a:ext cx="93662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2541588" y="1874838"/>
            <a:ext cx="40322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1941513" y="2205038"/>
            <a:ext cx="21748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2179638" y="2493963"/>
            <a:ext cx="216856" cy="0"/>
          </a:xfrm>
          <a:prstGeom prst="line">
            <a:avLst/>
          </a:prstGeom>
          <a:ln w="28575">
            <a:solidFill>
              <a:srgbClr val="FF33CC"/>
            </a:solidFill>
          </a:ln>
          <a:effectLst>
            <a:glow rad="2286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2851150" y="3052763"/>
            <a:ext cx="91757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2276475" y="3336925"/>
            <a:ext cx="596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2525713" y="3683000"/>
            <a:ext cx="596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2411413" y="3949700"/>
            <a:ext cx="596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>
            <a:off x="5665788" y="4259263"/>
            <a:ext cx="185737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5840413" y="4259263"/>
            <a:ext cx="18573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 flipV="1">
            <a:off x="2271713" y="5119688"/>
            <a:ext cx="342900" cy="1587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2119313" y="6062663"/>
            <a:ext cx="18573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>
            <a:off x="5857873" y="5708650"/>
            <a:ext cx="93662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20"/>
          <p:cNvSpPr>
            <a:spLocks noChangeArrowheads="1"/>
          </p:cNvSpPr>
          <p:nvPr/>
        </p:nvSpPr>
        <p:spPr bwMode="auto">
          <a:xfrm>
            <a:off x="7971631" y="2323326"/>
            <a:ext cx="7019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1200" b="1" i="1" dirty="0" smtClean="0">
                <a:solidFill>
                  <a:srgbClr val="FF0000"/>
                </a:solidFill>
              </a:rPr>
              <a:t>0.5 over</a:t>
            </a:r>
            <a:endParaRPr lang="de-DE" sz="1200" i="1" dirty="0">
              <a:solidFill>
                <a:srgbClr val="FF0000"/>
              </a:solidFill>
            </a:endParaRPr>
          </a:p>
        </p:txBody>
      </p:sp>
      <p:cxnSp>
        <p:nvCxnSpPr>
          <p:cNvPr id="143" name="Straight Connector 142"/>
          <p:cNvCxnSpPr/>
          <p:nvPr/>
        </p:nvCxnSpPr>
        <p:spPr>
          <a:xfrm>
            <a:off x="2034232" y="2788389"/>
            <a:ext cx="936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>
            <a:off x="5667689" y="2756523"/>
            <a:ext cx="936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57074" y="127591"/>
            <a:ext cx="658116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b="1" dirty="0" smtClean="0"/>
              <a:t>TO DO FOR PLENARY REPORT:  Fix line lengths to match time used. </a:t>
            </a:r>
            <a:endParaRPr lang="de-D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2100" y="2290763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282575" y="2887663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" name="Rectangle 8"/>
          <p:cNvSpPr/>
          <p:nvPr/>
        </p:nvSpPr>
        <p:spPr>
          <a:xfrm>
            <a:off x="282575" y="1690688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3" name="Rectangle 52"/>
          <p:cNvSpPr/>
          <p:nvPr/>
        </p:nvSpPr>
        <p:spPr>
          <a:xfrm>
            <a:off x="292100" y="1992313"/>
            <a:ext cx="8529638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4" name="Rectangle 53"/>
          <p:cNvSpPr/>
          <p:nvPr/>
        </p:nvSpPr>
        <p:spPr>
          <a:xfrm>
            <a:off x="282575" y="2587625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63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Maintenance Progress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89793F-6D3A-4B93-91EF-1BADFF5E6384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de-DE" smtClean="0"/>
          </a:p>
        </p:txBody>
      </p:sp>
      <p:grpSp>
        <p:nvGrpSpPr>
          <p:cNvPr id="16394" name="Group 9"/>
          <p:cNvGrpSpPr>
            <a:grpSpLocks/>
          </p:cNvGrpSpPr>
          <p:nvPr/>
        </p:nvGrpSpPr>
        <p:grpSpPr bwMode="auto">
          <a:xfrm>
            <a:off x="292100" y="1657350"/>
            <a:ext cx="2092325" cy="1565275"/>
            <a:chOff x="291467" y="1628800"/>
            <a:chExt cx="2093202" cy="1565768"/>
          </a:xfrm>
        </p:grpSpPr>
        <p:sp>
          <p:nvSpPr>
            <p:cNvPr id="16434" name="TextBox 10"/>
            <p:cNvSpPr txBox="1">
              <a:spLocks noChangeArrowheads="1"/>
            </p:cNvSpPr>
            <p:nvPr/>
          </p:nvSpPr>
          <p:spPr bwMode="auto">
            <a:xfrm>
              <a:off x="291467" y="1628800"/>
              <a:ext cx="1712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3GPP Pkt Access</a:t>
              </a:r>
            </a:p>
          </p:txBody>
        </p:sp>
        <p:sp>
          <p:nvSpPr>
            <p:cNvPr id="16435" name="TextBox 11"/>
            <p:cNvSpPr txBox="1">
              <a:spLocks noChangeArrowheads="1"/>
            </p:cNvSpPr>
            <p:nvPr/>
          </p:nvSpPr>
          <p:spPr bwMode="auto">
            <a:xfrm>
              <a:off x="291467" y="1927909"/>
              <a:ext cx="10230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PCC/QoS</a:t>
              </a:r>
            </a:p>
          </p:txBody>
        </p:sp>
        <p:sp>
          <p:nvSpPr>
            <p:cNvPr id="16436" name="TextBox 12"/>
            <p:cNvSpPr txBox="1">
              <a:spLocks noChangeArrowheads="1"/>
            </p:cNvSpPr>
            <p:nvPr/>
          </p:nvSpPr>
          <p:spPr bwMode="auto">
            <a:xfrm>
              <a:off x="291467" y="2227018"/>
              <a:ext cx="18245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Non-3GPP Access</a:t>
              </a:r>
            </a:p>
          </p:txBody>
        </p:sp>
        <p:sp>
          <p:nvSpPr>
            <p:cNvPr id="16437" name="TextBox 13"/>
            <p:cNvSpPr txBox="1">
              <a:spLocks noChangeArrowheads="1"/>
            </p:cNvSpPr>
            <p:nvPr/>
          </p:nvSpPr>
          <p:spPr bwMode="auto">
            <a:xfrm>
              <a:off x="291467" y="2526127"/>
              <a:ext cx="2093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IMS-Related + Other</a:t>
              </a:r>
            </a:p>
          </p:txBody>
        </p:sp>
        <p:sp>
          <p:nvSpPr>
            <p:cNvPr id="16438" name="TextBox 14"/>
            <p:cNvSpPr txBox="1">
              <a:spLocks noChangeArrowheads="1"/>
            </p:cNvSpPr>
            <p:nvPr/>
          </p:nvSpPr>
          <p:spPr bwMode="auto">
            <a:xfrm>
              <a:off x="291467" y="2825236"/>
              <a:ext cx="5453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</a:t>
              </a:r>
            </a:p>
          </p:txBody>
        </p:sp>
      </p:grpSp>
      <p:sp>
        <p:nvSpPr>
          <p:cNvPr id="16395" name="TextBox 25"/>
          <p:cNvSpPr txBox="1">
            <a:spLocks noChangeArrowheads="1"/>
          </p:cNvSpPr>
          <p:nvPr/>
        </p:nvSpPr>
        <p:spPr bwMode="auto">
          <a:xfrm>
            <a:off x="2328863" y="1157288"/>
            <a:ext cx="1363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Reserved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328863" y="1658938"/>
            <a:ext cx="3255962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28" name="Straight Connector 27"/>
          <p:cNvCxnSpPr/>
          <p:nvPr/>
        </p:nvCxnSpPr>
        <p:spPr>
          <a:xfrm>
            <a:off x="26273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3860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3400425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1" name="Oval 30"/>
          <p:cNvSpPr/>
          <p:nvPr/>
        </p:nvSpPr>
        <p:spPr>
          <a:xfrm>
            <a:off x="441483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2" name="Oval 31"/>
          <p:cNvSpPr/>
          <p:nvPr/>
        </p:nvSpPr>
        <p:spPr>
          <a:xfrm>
            <a:off x="542766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209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130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2067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6401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83381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02748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221163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6545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84822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0419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2355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400300" y="1792288"/>
            <a:ext cx="24479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400300" y="2085975"/>
            <a:ext cx="8064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2400300" y="2406650"/>
            <a:ext cx="1223963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400300" y="2697163"/>
            <a:ext cx="8064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400300" y="2973388"/>
            <a:ext cx="28416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2400300" y="1874838"/>
            <a:ext cx="420688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400300" y="3049588"/>
            <a:ext cx="2159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2400300" y="2789238"/>
            <a:ext cx="2159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21" name="TextBox 68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956550" y="1658938"/>
            <a:ext cx="720725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1" name="Rounded Rectangle 70"/>
          <p:cNvSpPr/>
          <p:nvPr/>
        </p:nvSpPr>
        <p:spPr>
          <a:xfrm>
            <a:off x="8027988" y="1703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27988" y="20081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3" name="Rounded Rectangle 72"/>
          <p:cNvSpPr/>
          <p:nvPr/>
        </p:nvSpPr>
        <p:spPr>
          <a:xfrm>
            <a:off x="8027988" y="2320925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4" name="Rounded Rectangle 73"/>
          <p:cNvSpPr/>
          <p:nvPr/>
        </p:nvSpPr>
        <p:spPr>
          <a:xfrm>
            <a:off x="8027988" y="260985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75" name="Rounded Rectangle 74"/>
          <p:cNvSpPr/>
          <p:nvPr/>
        </p:nvSpPr>
        <p:spPr>
          <a:xfrm>
            <a:off x="8027988" y="29098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93" name="Straight Connector 92"/>
          <p:cNvCxnSpPr/>
          <p:nvPr/>
        </p:nvCxnSpPr>
        <p:spPr>
          <a:xfrm flipV="1">
            <a:off x="2400300" y="2162175"/>
            <a:ext cx="325438" cy="1588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2400300" y="2495550"/>
            <a:ext cx="93663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820988" y="1874838"/>
            <a:ext cx="4191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2673350" y="2168525"/>
            <a:ext cx="13017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2498725" y="2495550"/>
            <a:ext cx="93663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2608263" y="2789238"/>
            <a:ext cx="8890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282575" y="2006600"/>
            <a:ext cx="8529638" cy="265113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7" name="Rectangle 36"/>
          <p:cNvSpPr/>
          <p:nvPr/>
        </p:nvSpPr>
        <p:spPr>
          <a:xfrm>
            <a:off x="280988" y="2598738"/>
            <a:ext cx="8529637" cy="265112"/>
          </a:xfrm>
          <a:prstGeom prst="rect">
            <a:avLst/>
          </a:prstGeom>
          <a:solidFill>
            <a:srgbClr val="FFE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741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TEI12 Progress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mtClean="0"/>
              <a:t>TSG SA WG2 #97 ● Busan, South Korea ● 27-31 May, 2013</a:t>
            </a:r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43675" y="6334125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115D97-B97E-4F18-A849-C1B8E5BDB36C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de-DE" smtClean="0"/>
          </a:p>
        </p:txBody>
      </p:sp>
      <p:sp>
        <p:nvSpPr>
          <p:cNvPr id="5" name="Rectangle 4"/>
          <p:cNvSpPr/>
          <p:nvPr/>
        </p:nvSpPr>
        <p:spPr>
          <a:xfrm>
            <a:off x="282575" y="2311400"/>
            <a:ext cx="8529638" cy="265113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282575" y="2887663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9" name="Rectangle 8"/>
          <p:cNvSpPr/>
          <p:nvPr/>
        </p:nvSpPr>
        <p:spPr>
          <a:xfrm>
            <a:off x="282575" y="1690688"/>
            <a:ext cx="8529638" cy="265112"/>
          </a:xfrm>
          <a:prstGeom prst="rect">
            <a:avLst/>
          </a:prstGeom>
          <a:solidFill>
            <a:srgbClr val="FED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17418" name="Group 9"/>
          <p:cNvGrpSpPr>
            <a:grpSpLocks/>
          </p:cNvGrpSpPr>
          <p:nvPr/>
        </p:nvGrpSpPr>
        <p:grpSpPr bwMode="auto">
          <a:xfrm>
            <a:off x="292100" y="1657350"/>
            <a:ext cx="2092325" cy="1565275"/>
            <a:chOff x="291467" y="1628800"/>
            <a:chExt cx="2093202" cy="1565768"/>
          </a:xfrm>
        </p:grpSpPr>
        <p:sp>
          <p:nvSpPr>
            <p:cNvPr id="17438" name="TextBox 10"/>
            <p:cNvSpPr txBox="1">
              <a:spLocks noChangeArrowheads="1"/>
            </p:cNvSpPr>
            <p:nvPr/>
          </p:nvSpPr>
          <p:spPr bwMode="auto">
            <a:xfrm>
              <a:off x="291467" y="1628800"/>
              <a:ext cx="1712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3GPP Pkt Access</a:t>
              </a:r>
            </a:p>
          </p:txBody>
        </p:sp>
        <p:sp>
          <p:nvSpPr>
            <p:cNvPr id="17439" name="TextBox 11"/>
            <p:cNvSpPr txBox="1">
              <a:spLocks noChangeArrowheads="1"/>
            </p:cNvSpPr>
            <p:nvPr/>
          </p:nvSpPr>
          <p:spPr bwMode="auto">
            <a:xfrm>
              <a:off x="291467" y="1927909"/>
              <a:ext cx="10230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PCC/QoS</a:t>
              </a:r>
            </a:p>
          </p:txBody>
        </p:sp>
        <p:sp>
          <p:nvSpPr>
            <p:cNvPr id="17440" name="TextBox 12"/>
            <p:cNvSpPr txBox="1">
              <a:spLocks noChangeArrowheads="1"/>
            </p:cNvSpPr>
            <p:nvPr/>
          </p:nvSpPr>
          <p:spPr bwMode="auto">
            <a:xfrm>
              <a:off x="291467" y="2227018"/>
              <a:ext cx="18245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Non-3GPP Access</a:t>
              </a:r>
            </a:p>
          </p:txBody>
        </p:sp>
        <p:sp>
          <p:nvSpPr>
            <p:cNvPr id="17441" name="TextBox 13"/>
            <p:cNvSpPr txBox="1">
              <a:spLocks noChangeArrowheads="1"/>
            </p:cNvSpPr>
            <p:nvPr/>
          </p:nvSpPr>
          <p:spPr bwMode="auto">
            <a:xfrm>
              <a:off x="291467" y="2526127"/>
              <a:ext cx="209320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IMS-Related + Other</a:t>
              </a:r>
            </a:p>
          </p:txBody>
        </p:sp>
        <p:sp>
          <p:nvSpPr>
            <p:cNvPr id="17442" name="TextBox 14"/>
            <p:cNvSpPr txBox="1">
              <a:spLocks noChangeArrowheads="1"/>
            </p:cNvSpPr>
            <p:nvPr/>
          </p:nvSpPr>
          <p:spPr bwMode="auto">
            <a:xfrm>
              <a:off x="291467" y="2825236"/>
              <a:ext cx="5453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de-DE"/>
                <a:t>IMS</a:t>
              </a:r>
            </a:p>
          </p:txBody>
        </p:sp>
      </p:grp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2317750" y="1157288"/>
            <a:ext cx="1363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 dirty="0"/>
              <a:t>Reserved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317750" y="1658938"/>
            <a:ext cx="1363663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28" name="Straight Connector 27"/>
          <p:cNvCxnSpPr/>
          <p:nvPr/>
        </p:nvCxnSpPr>
        <p:spPr>
          <a:xfrm>
            <a:off x="261620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2376488" y="1631950"/>
            <a:ext cx="46037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0" name="Oval 29"/>
          <p:cNvSpPr/>
          <p:nvPr/>
        </p:nvSpPr>
        <p:spPr>
          <a:xfrm>
            <a:off x="3389313" y="1631950"/>
            <a:ext cx="47625" cy="46038"/>
          </a:xfrm>
          <a:prstGeom prst="ellipse">
            <a:avLst/>
          </a:prstGeom>
          <a:solidFill>
            <a:srgbClr val="FF99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33" name="Straight Connector 32"/>
          <p:cNvCxnSpPr/>
          <p:nvPr/>
        </p:nvCxnSpPr>
        <p:spPr>
          <a:xfrm>
            <a:off x="2809875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03550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195638" y="1619250"/>
            <a:ext cx="0" cy="7143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389188" y="1792288"/>
            <a:ext cx="215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389188" y="2085975"/>
            <a:ext cx="215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2389188" y="2406650"/>
            <a:ext cx="21590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389188" y="2697163"/>
            <a:ext cx="2159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1" name="TextBox 68"/>
          <p:cNvSpPr txBox="1">
            <a:spLocks noChangeArrowheads="1"/>
          </p:cNvSpPr>
          <p:nvPr/>
        </p:nvSpPr>
        <p:spPr bwMode="auto">
          <a:xfrm>
            <a:off x="7840663" y="1196975"/>
            <a:ext cx="979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sz="2400" b="1"/>
              <a:t>Status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956550" y="1658938"/>
            <a:ext cx="720725" cy="1563687"/>
          </a:xfrm>
          <a:prstGeom prst="rect">
            <a:avLst/>
          </a:prstGeom>
          <a:solidFill>
            <a:srgbClr val="CBCBCB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1" name="Rounded Rectangle 70"/>
          <p:cNvSpPr/>
          <p:nvPr/>
        </p:nvSpPr>
        <p:spPr>
          <a:xfrm>
            <a:off x="8027988" y="1703388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2" name="Rounded Rectangle 71"/>
          <p:cNvSpPr/>
          <p:nvPr/>
        </p:nvSpPr>
        <p:spPr>
          <a:xfrm>
            <a:off x="8027988" y="203041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3" name="Rounded Rectangle 72"/>
          <p:cNvSpPr/>
          <p:nvPr/>
        </p:nvSpPr>
        <p:spPr>
          <a:xfrm>
            <a:off x="8027988" y="235426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4" name="Rounded Rectangle 73"/>
          <p:cNvSpPr/>
          <p:nvPr/>
        </p:nvSpPr>
        <p:spPr>
          <a:xfrm>
            <a:off x="8027988" y="2620963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75" name="Rounded Rectangle 74"/>
          <p:cNvSpPr/>
          <p:nvPr/>
        </p:nvSpPr>
        <p:spPr>
          <a:xfrm>
            <a:off x="8027988" y="2921000"/>
            <a:ext cx="587375" cy="219075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64657" y="3524340"/>
            <a:ext cx="81126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 eaLnBrk="1" hangingPunct="1">
              <a:buClr>
                <a:srgbClr val="C00000"/>
              </a:buClr>
              <a:buFont typeface="Arial" pitchFamily="34" charset="0"/>
              <a:buChar char="•"/>
            </a:pPr>
            <a:r>
              <a:rPr lang="de-DE" sz="2400" b="1" i="1" dirty="0" smtClean="0"/>
              <a:t>Given the ambitious schedule and large amount of work, should we consider TEI12 'nice to have' and not assume we will have time for it?</a:t>
            </a:r>
            <a:endParaRPr lang="de-DE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Update Work Plan for SA 60 (1/3)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5153554"/>
              </p:ext>
            </p:extLst>
          </p:nvPr>
        </p:nvGraphicFramePr>
        <p:xfrm>
          <a:off x="468313" y="1628775"/>
          <a:ext cx="8229599" cy="4711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601"/>
                <a:gridCol w="838200"/>
                <a:gridCol w="914400"/>
                <a:gridCol w="870857"/>
                <a:gridCol w="925286"/>
                <a:gridCol w="936172"/>
                <a:gridCol w="2014083"/>
              </a:tblGrid>
              <a:tr h="640068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Item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Finish</a:t>
                      </a:r>
                      <a:r>
                        <a:rPr lang="de-DE" sz="1800" baseline="0" dirty="0" smtClean="0"/>
                        <a:t> Date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 was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</a:t>
                      </a:r>
                      <a:r>
                        <a:rPr lang="de-DE" sz="1800" baseline="0" dirty="0" smtClean="0"/>
                        <a:t> now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</a:t>
                      </a:r>
                      <a:r>
                        <a:rPr lang="de-DE" sz="1800" baseline="0" dirty="0" smtClean="0"/>
                        <a:t> @SA 59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 @SA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Notes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FS_UMONC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Rel-13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Confirm Date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GCSE_LTE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</a:t>
                      </a:r>
                      <a:r>
                        <a:rPr lang="de-DE" sz="1800" baseline="0" dirty="0" smtClean="0"/>
                        <a:t>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GCSE_LTE TS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IMS_RegCon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UPCON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UPCON</a:t>
                      </a:r>
                      <a:r>
                        <a:rPr lang="de-DE" sz="1800" baseline="0" dirty="0" smtClean="0"/>
                        <a:t>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LIMONET-SIPTO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95%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6838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MTCe-SDDTE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55%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80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MTCe-SDDTE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MTCe-UEPCOP</a:t>
                      </a:r>
                      <a:r>
                        <a:rPr lang="de-DE" sz="1800" dirty="0" smtClean="0"/>
                        <a:t>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 smtClean="0"/>
                        <a:t>MTCe-UEPCOP</a:t>
                      </a:r>
                      <a:r>
                        <a:rPr lang="de-DE" sz="1800" dirty="0" smtClean="0"/>
                        <a:t> TS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TSG SA WG2 #97 ● Busan, South Korea ● 27-31 May, 2013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02992E-A9F3-4BCC-8BD8-5450957C9E95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Update Work Plan for SA 60 (2/3)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TSG SA WG2 #97 ● Busan, South Korea ● 27-31 May, 2013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DF193-952E-4BF7-9561-136A8A065A93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0367474"/>
              </p:ext>
            </p:extLst>
          </p:nvPr>
        </p:nvGraphicFramePr>
        <p:xfrm>
          <a:off x="468313" y="1628775"/>
          <a:ext cx="8229599" cy="4980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601"/>
                <a:gridCol w="838200"/>
                <a:gridCol w="914400"/>
                <a:gridCol w="870857"/>
                <a:gridCol w="925286"/>
                <a:gridCol w="936172"/>
                <a:gridCol w="2014083"/>
              </a:tblGrid>
              <a:tr h="640068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Item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Finish</a:t>
                      </a:r>
                      <a:r>
                        <a:rPr lang="de-DE" sz="1800" baseline="0" dirty="0" smtClean="0"/>
                        <a:t> Date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 was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</a:t>
                      </a:r>
                      <a:r>
                        <a:rPr lang="de-DE" sz="1800" baseline="0" dirty="0" smtClean="0"/>
                        <a:t> now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</a:t>
                      </a:r>
                      <a:r>
                        <a:rPr lang="de-DE" sz="1800" baseline="0" dirty="0" smtClean="0"/>
                        <a:t> @SA 59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 @SA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Notes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00000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P4C-F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90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0.5</a:t>
                      </a:r>
                      <a:r>
                        <a:rPr lang="de-DE" sz="1800" baseline="0" dirty="0" smtClean="0"/>
                        <a:t> over budget!</a:t>
                      </a:r>
                    </a:p>
                    <a:p>
                      <a:r>
                        <a:rPr lang="de-DE" sz="1800" baseline="0" dirty="0" smtClean="0"/>
                        <a:t>needs 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P4C-F</a:t>
                      </a:r>
                      <a:r>
                        <a:rPr lang="de-DE" sz="1800" baseline="0" dirty="0" smtClean="0"/>
                        <a:t>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P4C-TI TR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45%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verify 'done'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P4C-TI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3.75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verify</a:t>
                      </a:r>
                      <a:r>
                        <a:rPr lang="de-DE" sz="1800" baseline="0" dirty="0" smtClean="0"/>
                        <a:t> 'done'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BusTI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79%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BusTI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WLAN_NS</a:t>
                      </a:r>
                      <a:r>
                        <a:rPr lang="de-DE" sz="1800" baseline="0" dirty="0" smtClean="0"/>
                        <a:t>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de-DE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68384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WLAN_NS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ProSe TR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61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17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ProSe TS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0%</a:t>
                      </a:r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FECD9"/>
                    </a:solidFill>
                  </a:tcPr>
                </a:tc>
              </a:tr>
              <a:tr h="370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ABC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SA 62</a:t>
                      </a:r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100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1.5</a:t>
                      </a:r>
                      <a:endParaRPr lang="de-DE" sz="1800" dirty="0"/>
                    </a:p>
                  </a:txBody>
                  <a:tcPr marT="45719" marB="45719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19" marB="45719">
                    <a:solidFill>
                      <a:srgbClr val="FED1B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Update Work Plan for SA 60 (3/3)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TSG SA WG2 #97 ● Busan, South Korea ● 27-31 May, 2013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CB8C1D-EDC4-4616-8675-158D4F379079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5435274"/>
              </p:ext>
            </p:extLst>
          </p:nvPr>
        </p:nvGraphicFramePr>
        <p:xfrm>
          <a:off x="468313" y="1628775"/>
          <a:ext cx="8229599" cy="5331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601"/>
                <a:gridCol w="838200"/>
                <a:gridCol w="914400"/>
                <a:gridCol w="870857"/>
                <a:gridCol w="925286"/>
                <a:gridCol w="936172"/>
                <a:gridCol w="2014083"/>
              </a:tblGrid>
              <a:tr h="640159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Item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Finish</a:t>
                      </a:r>
                      <a:r>
                        <a:rPr lang="de-DE" sz="1800" baseline="0" dirty="0" smtClean="0"/>
                        <a:t> Date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 was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Comp %</a:t>
                      </a:r>
                      <a:r>
                        <a:rPr lang="de-DE" sz="1800" baseline="0" dirty="0" smtClean="0"/>
                        <a:t> now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</a:t>
                      </a:r>
                      <a:r>
                        <a:rPr lang="de-DE" sz="1800" baseline="0" dirty="0" smtClean="0"/>
                        <a:t> @SA 59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Budget @SA 60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Notes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FS_CNO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75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FS_WORM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70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3.5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Change the</a:t>
                      </a:r>
                      <a:r>
                        <a:rPr lang="de-DE" sz="1800" baseline="0" dirty="0" smtClean="0"/>
                        <a:t> date.reduce by 0,5 budget</a:t>
                      </a:r>
                    </a:p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  <a:tr h="11888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FS_SaMOG</a:t>
                      </a:r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dirty="0" smtClean="0"/>
                        <a:t>66%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80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4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aseline="0" dirty="0" smtClean="0"/>
                        <a:t>TS phase (4 budget agreed) not shown. </a:t>
                      </a:r>
                      <a:r>
                        <a:rPr lang="de-DE" sz="1400" i="1" baseline="0" dirty="0" smtClean="0"/>
                        <a:t>A </a:t>
                      </a:r>
                      <a:r>
                        <a:rPr lang="de-DE" sz="1400" i="1" dirty="0" smtClean="0"/>
                        <a:t>SaMOG</a:t>
                      </a:r>
                      <a:r>
                        <a:rPr lang="de-DE" sz="1400" i="1" baseline="0" dirty="0" smtClean="0"/>
                        <a:t> phase 2 WID will precede normative work. </a:t>
                      </a:r>
                      <a:endParaRPr lang="de-DE" sz="1400" i="1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WebRTC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SA 62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1%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6+2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  <a:tr h="37088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ED1B8"/>
                    </a:solidFill>
                  </a:tcPr>
                </a:tc>
              </a:tr>
              <a:tr h="368436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&lt;new item?&gt;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0%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-</a:t>
                      </a:r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T="45726" marB="45726">
                    <a:solidFill>
                      <a:srgbClr val="FFEC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</Words>
  <Application>Microsoft Office PowerPoint</Application>
  <PresentationFormat>On-screen Show (4:3)</PresentationFormat>
  <Paragraphs>278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Work Planning At SA2 97</vt:lpstr>
      <vt:lpstr>Progress Dashboard Legend</vt:lpstr>
      <vt:lpstr>Work Item Progress Dashboard</vt:lpstr>
      <vt:lpstr>Maintenance Progress</vt:lpstr>
      <vt:lpstr>TEI12 Progress</vt:lpstr>
      <vt:lpstr>Update Work Plan for SA 60 (1/3)</vt:lpstr>
      <vt:lpstr>Update Work Plan for SA 60 (2/3)</vt:lpstr>
      <vt:lpstr>Update Work Plan for SA 60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Planning At SA2 97</dc:title>
  <dc:creator>SA2 Chairman</dc:creator>
  <cp:lastModifiedBy>SA2 Chairman, rev11</cp:lastModifiedBy>
  <cp:revision>44</cp:revision>
  <dcterms:created xsi:type="dcterms:W3CDTF">2013-04-16T07:18:20Z</dcterms:created>
  <dcterms:modified xsi:type="dcterms:W3CDTF">2013-05-30T16:51:26Z</dcterms:modified>
</cp:coreProperties>
</file>