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14"/>
  </p:handoutMasterIdLst>
  <p:sldIdLst>
    <p:sldId id="303" r:id="rId2"/>
    <p:sldId id="1139" r:id="rId3"/>
    <p:sldId id="1141" r:id="rId4"/>
    <p:sldId id="1126" r:id="rId5"/>
    <p:sldId id="1138" r:id="rId6"/>
    <p:sldId id="1127" r:id="rId7"/>
    <p:sldId id="1143" r:id="rId8"/>
    <p:sldId id="1142" r:id="rId9"/>
    <p:sldId id="1136" r:id="rId10"/>
    <p:sldId id="1137" r:id="rId11"/>
    <p:sldId id="1134" r:id="rId1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8" autoAdjust="0"/>
    <p:restoredTop sz="94973" autoAdjust="0"/>
  </p:normalViewPr>
  <p:slideViewPr>
    <p:cSldViewPr snapToGrid="0">
      <p:cViewPr varScale="1">
        <p:scale>
          <a:sx n="99" d="100"/>
          <a:sy n="99" d="100"/>
        </p:scale>
        <p:origin x="36" y="48"/>
      </p:cViewPr>
      <p:guideLst>
        <p:guide orient="horz" pos="2133"/>
        <p:guide pos="2888"/>
      </p:guideLst>
    </p:cSldViewPr>
  </p:slideViewPr>
  <p:notesTextViewPr>
    <p:cViewPr>
      <p:scale>
        <a:sx n="1" d="1"/>
        <a:sy n="1" d="1"/>
      </p:scale>
      <p:origin x="0" y="0"/>
    </p:cViewPr>
  </p:notesTextViewPr>
  <p:notesViewPr>
    <p:cSldViewPr snapToGrid="0">
      <p:cViewPr varScale="1">
        <p:scale>
          <a:sx n="76" d="100"/>
          <a:sy n="76" d="100"/>
        </p:scale>
        <p:origin x="3192" y="96"/>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11/25/2025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25/11/2025</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1 LS Out, 1 endorsed, 2 agreed, 1 merged, 4 postponed;</a:t>
            </a:r>
          </a:p>
          <a:p>
            <a:r>
              <a:rPr lang="en-US" altLang="zh-CN" dirty="0"/>
              <a:t>KI#2: 7 agreed, 1 merged;</a:t>
            </a:r>
          </a:p>
          <a:p>
            <a:r>
              <a:rPr lang="en-US" altLang="zh-CN" dirty="0"/>
              <a:t>KI#3: 1 agreed.</a:t>
            </a:r>
          </a:p>
          <a:p>
            <a:r>
              <a:rPr lang="en-US" altLang="zh-CN" dirty="0"/>
              <a:t>General: 91 submitted, 10 agreed, 1 LS out, 1 endorsed, 1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10</a:t>
            </a:fld>
            <a:endParaRPr lang="en-GB"/>
          </a:p>
        </p:txBody>
      </p:sp>
    </p:spTree>
    <p:extLst>
      <p:ext uri="{BB962C8B-B14F-4D97-AF65-F5344CB8AC3E}">
        <p14:creationId xmlns:p14="http://schemas.microsoft.com/office/powerpoint/2010/main" val="2749952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11</a:t>
            </a:fld>
            <a:endParaRPr lang="en-GB"/>
          </a:p>
        </p:txBody>
      </p:sp>
    </p:spTree>
    <p:extLst>
      <p:ext uri="{BB962C8B-B14F-4D97-AF65-F5344CB8AC3E}">
        <p14:creationId xmlns:p14="http://schemas.microsoft.com/office/powerpoint/2010/main" val="1660108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2</a:t>
            </a:fld>
            <a:endParaRPr lang="en-GB"/>
          </a:p>
        </p:txBody>
      </p:sp>
    </p:spTree>
    <p:extLst>
      <p:ext uri="{BB962C8B-B14F-4D97-AF65-F5344CB8AC3E}">
        <p14:creationId xmlns:p14="http://schemas.microsoft.com/office/powerpoint/2010/main" val="2637052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451462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83790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5</a:t>
            </a:fld>
            <a:endParaRPr lang="en-GB"/>
          </a:p>
        </p:txBody>
      </p:sp>
    </p:spTree>
    <p:extLst>
      <p:ext uri="{BB962C8B-B14F-4D97-AF65-F5344CB8AC3E}">
        <p14:creationId xmlns:p14="http://schemas.microsoft.com/office/powerpoint/2010/main" val="390757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6</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7</a:t>
            </a:fld>
            <a:endParaRPr lang="en-GB"/>
          </a:p>
        </p:txBody>
      </p:sp>
    </p:spTree>
    <p:extLst>
      <p:ext uri="{BB962C8B-B14F-4D97-AF65-F5344CB8AC3E}">
        <p14:creationId xmlns:p14="http://schemas.microsoft.com/office/powerpoint/2010/main" val="2193131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8</a:t>
            </a:fld>
            <a:endParaRPr lang="en-GB"/>
          </a:p>
        </p:txBody>
      </p:sp>
    </p:spTree>
    <p:extLst>
      <p:ext uri="{BB962C8B-B14F-4D97-AF65-F5344CB8AC3E}">
        <p14:creationId xmlns:p14="http://schemas.microsoft.com/office/powerpoint/2010/main" val="1913594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9</a:t>
            </a:fld>
            <a:endParaRPr lang="en-GB"/>
          </a:p>
        </p:txBody>
      </p:sp>
    </p:spTree>
    <p:extLst>
      <p:ext uri="{BB962C8B-B14F-4D97-AF65-F5344CB8AC3E}">
        <p14:creationId xmlns:p14="http://schemas.microsoft.com/office/powerpoint/2010/main" val="2652463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altLang="zh-CN" sz="1400" b="1" dirty="0">
                <a:effectLst/>
              </a:rPr>
              <a:t>511278</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80866" y="225848"/>
            <a:ext cx="5810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#172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17 – 21 November 2025, Dallas, USA</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90550" y="6439694"/>
            <a:ext cx="5473170"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#172 Nov 17 – 21, 2025, Dallas, USA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s://www.3gpp.org/ftp/Information/WI_Sheet/SP-240991.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hyperlink" Target="https://www.3gpp.org/ftp/Information/WI_Sheet/SP-240991.z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sz="3600" b="1" dirty="0"/>
              <a:t>AIML_CN</a:t>
            </a:r>
            <a:br>
              <a:rPr lang="en-US" altLang="en-GB" sz="3600" b="1" dirty="0"/>
            </a:b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endParaRPr lang="fr-FR" altLang="zh-CN" sz="2000" dirty="0">
              <a:latin typeface="Arial" panose="020B0604020202020204" pitchFamily="34" charset="0"/>
            </a:endParaRPr>
          </a:p>
          <a:p>
            <a:pPr>
              <a:lnSpc>
                <a:spcPct val="80000"/>
              </a:lnSpc>
            </a:pPr>
            <a:r>
              <a:rPr lang="fr-FR" altLang="zh-CN" sz="2000" dirty="0">
                <a:latin typeface="Arial" panose="020B0604020202020204" pitchFamily="34" charset="0"/>
              </a:rPr>
              <a:t>vivo (Rapporteur)</a:t>
            </a:r>
            <a:br>
              <a:rPr lang="en-US" altLang="en-US" sz="2000" dirty="0"/>
            </a:br>
            <a:r>
              <a:rPr lang="fr-FR" altLang="zh-CN" sz="2000" dirty="0">
                <a:latin typeface="Arial" panose="020B0604020202020204" pitchFamily="34" charset="0"/>
              </a:rPr>
              <a:t>MediaTek Inc. (Rapporteur)</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SA2#168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91 papers were submitted, 10 agreed, 1 LS out, 1 endorsed, 2 merged, 4 postponed.</a:t>
            </a:r>
          </a:p>
          <a:p>
            <a:pPr lvl="1">
              <a:spcBef>
                <a:spcPts val="0"/>
              </a:spcBef>
              <a:spcAft>
                <a:spcPts val="0"/>
              </a:spcAft>
            </a:pPr>
            <a:r>
              <a:rPr lang="en-US" altLang="de-DE" sz="1400" kern="0" dirty="0"/>
              <a:t>KI#1: 2 agreed, 1 LS out, 1 endorsed, 1 merged, 4 postponed </a:t>
            </a:r>
          </a:p>
          <a:p>
            <a:pPr lvl="2">
              <a:spcBef>
                <a:spcPts val="0"/>
              </a:spcBef>
              <a:spcAft>
                <a:spcPts val="0"/>
              </a:spcAft>
            </a:pPr>
            <a:r>
              <a:rPr lang="en-US" altLang="de-DE" sz="1000" kern="0" dirty="0"/>
              <a:t>LS out to answer SA WG 5, about the mechanisms to collect AI/ML positioning relevant data. </a:t>
            </a:r>
          </a:p>
          <a:p>
            <a:pPr lvl="1">
              <a:spcBef>
                <a:spcPts val="0"/>
              </a:spcBef>
              <a:spcAft>
                <a:spcPts val="0"/>
              </a:spcAft>
            </a:pPr>
            <a:r>
              <a:rPr lang="en-US" altLang="de-DE" sz="1400" kern="0" dirty="0"/>
              <a:t>KI#2: 7 agreed, 1 merged </a:t>
            </a:r>
          </a:p>
          <a:p>
            <a:pPr lvl="1">
              <a:spcBef>
                <a:spcPts val="0"/>
              </a:spcBef>
              <a:spcAft>
                <a:spcPts val="0"/>
              </a:spcAft>
            </a:pPr>
            <a:r>
              <a:rPr lang="en-US" altLang="de-DE" sz="1400" kern="0" dirty="0"/>
              <a:t>KI#3: 1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based on SA3 feedback (for user consent), align with SA5 LS IN (for OAM model training),</a:t>
            </a:r>
            <a:r>
              <a:rPr lang="zh-CN" altLang="en-US" sz="1400" kern="0" dirty="0"/>
              <a:t> </a:t>
            </a:r>
            <a:r>
              <a:rPr lang="en-US" altLang="zh-CN" sz="1400" kern="0" dirty="0"/>
              <a:t>align with RAN (for detailed reference)</a:t>
            </a:r>
            <a:endParaRPr lang="en-US" sz="1400" kern="0" dirty="0"/>
          </a:p>
          <a:p>
            <a:pPr lvl="1">
              <a:spcBef>
                <a:spcPts val="0"/>
              </a:spcBef>
              <a:spcAft>
                <a:spcPts val="300"/>
              </a:spcAft>
            </a:pPr>
            <a:r>
              <a:rPr lang="en-US" sz="1400" kern="0" dirty="0"/>
              <a:t>KI#4 to answer CT4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90600"/>
        </p:xfrm>
        <a:graphic>
          <a:graphicData uri="http://schemas.openxmlformats.org/drawingml/2006/table">
            <a:tbl>
              <a:tblPr firstRow="1" bandRow="1">
                <a:tableStyleId>{5C22544A-7EE6-4342-B048-85BDC9FD1C3A}</a:tableStyleId>
              </a:tblPr>
              <a:tblGrid>
                <a:gridCol w="692124">
                  <a:extLst>
                    <a:ext uri="{9D8B030D-6E8A-4147-A177-3AD203B41FA5}">
                      <a16:colId xmlns:a16="http://schemas.microsoft.com/office/drawing/2014/main" val="1804355055"/>
                    </a:ext>
                  </a:extLst>
                </a:gridCol>
                <a:gridCol w="2357146">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193866780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SA2#167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116 papers were submitted, </a:t>
            </a:r>
            <a:r>
              <a:rPr lang="en-US" altLang="zh-CN" sz="1400" dirty="0"/>
              <a:t>26 </a:t>
            </a:r>
            <a:r>
              <a:rPr lang="en-US" altLang="de-DE" sz="1400" kern="0" dirty="0"/>
              <a:t>were </a:t>
            </a:r>
            <a:r>
              <a:rPr lang="en-US" altLang="zh-CN" sz="1400" dirty="0"/>
              <a:t>agreed, 1 </a:t>
            </a:r>
            <a:r>
              <a:rPr lang="en-US" altLang="de-DE" sz="1400" kern="0" dirty="0"/>
              <a:t>were </a:t>
            </a:r>
            <a:r>
              <a:rPr lang="en-US" altLang="zh-CN" sz="1400" dirty="0"/>
              <a:t>approved, 8 </a:t>
            </a:r>
            <a:r>
              <a:rPr lang="en-US" altLang="de-DE" sz="1400" kern="0" dirty="0"/>
              <a:t>were </a:t>
            </a:r>
            <a:r>
              <a:rPr lang="en-US" altLang="zh-CN" sz="1400" dirty="0"/>
              <a:t>merged, 4 </a:t>
            </a:r>
            <a:r>
              <a:rPr lang="en-US" altLang="de-DE" sz="1400" kern="0" dirty="0"/>
              <a:t>were </a:t>
            </a:r>
            <a:r>
              <a:rPr lang="en-US" altLang="zh-CN" sz="1400" dirty="0"/>
              <a:t>postponed</a:t>
            </a:r>
            <a:r>
              <a:rPr lang="en-US" altLang="de-DE" sz="1400" kern="0" dirty="0"/>
              <a:t>.</a:t>
            </a:r>
          </a:p>
          <a:p>
            <a:pPr lvl="1">
              <a:spcBef>
                <a:spcPts val="0"/>
              </a:spcBef>
              <a:spcAft>
                <a:spcPts val="0"/>
              </a:spcAft>
            </a:pPr>
            <a:r>
              <a:rPr lang="de-DE" altLang="de-DE" sz="1400" kern="0" dirty="0"/>
              <a:t>KI#1: </a:t>
            </a:r>
            <a:r>
              <a:rPr lang="en-US" sz="1400" kern="0" dirty="0"/>
              <a:t>11 </a:t>
            </a:r>
            <a:r>
              <a:rPr lang="en-US" altLang="de-DE" sz="1400" kern="0" dirty="0"/>
              <a:t>were </a:t>
            </a:r>
            <a:r>
              <a:rPr lang="en-US" sz="1400" kern="0" dirty="0"/>
              <a:t>agreed, 1 </a:t>
            </a:r>
            <a:r>
              <a:rPr lang="en-US" altLang="de-DE" sz="1400" kern="0" dirty="0"/>
              <a:t>were </a:t>
            </a:r>
            <a:r>
              <a:rPr lang="en-US" sz="1400" kern="0" dirty="0"/>
              <a:t>approved, 2 </a:t>
            </a:r>
            <a:r>
              <a:rPr lang="en-US" altLang="de-DE" sz="1400" kern="0" dirty="0"/>
              <a:t>were </a:t>
            </a:r>
            <a:r>
              <a:rPr lang="en-US" sz="1400" kern="0" dirty="0"/>
              <a:t>merged, 3 </a:t>
            </a:r>
            <a:r>
              <a:rPr lang="en-US" altLang="de-DE" sz="1400" kern="0" dirty="0"/>
              <a:t>were </a:t>
            </a:r>
            <a:r>
              <a:rPr lang="en-US" sz="1400" kern="0" dirty="0"/>
              <a:t>postponed </a:t>
            </a:r>
          </a:p>
          <a:p>
            <a:pPr lvl="1">
              <a:spcBef>
                <a:spcPts val="0"/>
              </a:spcBef>
              <a:spcAft>
                <a:spcPts val="0"/>
              </a:spcAft>
            </a:pPr>
            <a:r>
              <a:rPr lang="en-US" altLang="de-DE" sz="1400" kern="0" dirty="0"/>
              <a:t>KI#2: </a:t>
            </a:r>
            <a:r>
              <a:rPr lang="en-US" sz="1400" kern="0" dirty="0"/>
              <a:t>12 </a:t>
            </a:r>
            <a:r>
              <a:rPr lang="en-US" altLang="de-DE" sz="1400" kern="0" dirty="0"/>
              <a:t>were </a:t>
            </a:r>
            <a:r>
              <a:rPr lang="en-US" sz="1400" kern="0" dirty="0"/>
              <a:t>agreed, 5 </a:t>
            </a:r>
            <a:r>
              <a:rPr lang="en-US" altLang="de-DE" sz="1400" kern="0" dirty="0"/>
              <a:t>were </a:t>
            </a:r>
            <a:r>
              <a:rPr lang="en-US" sz="1400" kern="0" dirty="0"/>
              <a:t>merged, 1 </a:t>
            </a:r>
            <a:r>
              <a:rPr lang="en-US" altLang="de-DE" sz="1400" kern="0" dirty="0"/>
              <a:t>were </a:t>
            </a:r>
            <a:r>
              <a:rPr lang="en-US" sz="1400" kern="0" dirty="0"/>
              <a:t>postponed</a:t>
            </a:r>
          </a:p>
          <a:p>
            <a:pPr lvl="1">
              <a:spcBef>
                <a:spcPts val="0"/>
              </a:spcBef>
              <a:spcAft>
                <a:spcPts val="0"/>
              </a:spcAft>
            </a:pPr>
            <a:r>
              <a:rPr lang="en-GB" sz="1400" kern="0" dirty="0"/>
              <a:t>KI#3</a:t>
            </a:r>
            <a:r>
              <a:rPr lang="en-US" sz="1400" kern="0" dirty="0"/>
              <a:t>:</a:t>
            </a:r>
            <a:r>
              <a:rPr lang="zh-CN" altLang="en-US" sz="1400" kern="0" dirty="0"/>
              <a:t> </a:t>
            </a:r>
            <a:r>
              <a:rPr lang="en-US" altLang="zh-CN" sz="1400" kern="0" dirty="0"/>
              <a:t>2 </a:t>
            </a:r>
            <a:r>
              <a:rPr lang="en-US" altLang="de-DE" sz="1400" kern="0" dirty="0"/>
              <a:t>were </a:t>
            </a:r>
            <a:r>
              <a:rPr lang="en-US" altLang="zh-CN" sz="1400" kern="0" dirty="0"/>
              <a:t>agreed, 1 merged </a:t>
            </a:r>
          </a:p>
          <a:p>
            <a:pPr lvl="1">
              <a:spcBef>
                <a:spcPts val="0"/>
              </a:spcBef>
              <a:spcAft>
                <a:spcPts val="0"/>
              </a:spcAft>
            </a:pPr>
            <a:r>
              <a:rPr lang="en-US" sz="1400" kern="0" dirty="0"/>
              <a:t>KI#4: 1 </a:t>
            </a:r>
            <a:r>
              <a:rPr lang="en-US" altLang="de-DE" sz="1400" kern="0" dirty="0"/>
              <a:t>were </a:t>
            </a:r>
            <a:r>
              <a:rPr lang="en-US" sz="1400" kern="0" dirty="0"/>
              <a:t>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RAN Impact on KI#1 </a:t>
            </a:r>
          </a:p>
          <a:p>
            <a:pPr lvl="2">
              <a:spcBef>
                <a:spcPts val="0"/>
              </a:spcBef>
              <a:spcAft>
                <a:spcPts val="300"/>
              </a:spcAft>
            </a:pPr>
            <a:r>
              <a:rPr lang="en-US" altLang="zh-CN" sz="1200" kern="0" dirty="0"/>
              <a:t>Any data to be collected from UE/RAN by LMF for the model training/model inference/model performance monitoring for LMF-side model is assumed to be defined by RAN WGs and coordination with RAN is needed.</a:t>
            </a:r>
          </a:p>
          <a:p>
            <a:pPr lvl="2">
              <a:spcBef>
                <a:spcPts val="0"/>
              </a:spcBef>
              <a:spcAft>
                <a:spcPts val="300"/>
              </a:spcAft>
            </a:pPr>
            <a:r>
              <a:rPr lang="en-US" sz="1200" kern="0" dirty="0"/>
              <a:t>Feedback from RAN1/RAN2/RAN3 for the current progress of case 2b and case 3b to handle/specify the corresponding procedures in SA2 e.g. data collection from RAN and/or UE. </a:t>
            </a:r>
            <a:endParaRPr lang="en-US" altLang="zh-CN" sz="1200" kern="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RAN and SA3 based on RAN/SA3 feedback</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44880"/>
        </p:xfrm>
        <a:graphic>
          <a:graphicData uri="http://schemas.openxmlformats.org/drawingml/2006/table">
            <a:tbl>
              <a:tblPr firstRow="1" bandRow="1">
                <a:tableStyleId>{5C22544A-7EE6-4342-B048-85BDC9FD1C3A}</a:tableStyleId>
              </a:tblPr>
              <a:tblGrid>
                <a:gridCol w="673100">
                  <a:extLst>
                    <a:ext uri="{9D8B030D-6E8A-4147-A177-3AD203B41FA5}">
                      <a16:colId xmlns:a16="http://schemas.microsoft.com/office/drawing/2014/main" val="1804355055"/>
                    </a:ext>
                  </a:extLst>
                </a:gridCol>
                <a:gridCol w="2376170">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000" b="0" dirty="0">
                          <a:ln>
                            <a:noFill/>
                          </a:ln>
                          <a:solidFill>
                            <a:schemeClr val="tx1"/>
                          </a:solidFill>
                          <a:effectLst/>
                          <a:uLnTx/>
                          <a:uFillTx/>
                          <a:sym typeface="+mn-ea"/>
                        </a:rPr>
                        <a:t>1040033</a:t>
                      </a:r>
                      <a:endParaRPr lang="en-US" altLang="en-US" sz="10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0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000" dirty="0">
                          <a:solidFill>
                            <a:schemeClr val="tx1"/>
                          </a:solidFill>
                          <a:sym typeface="+mn-ea"/>
                        </a:rPr>
                        <a:t>AIML_CN</a:t>
                      </a:r>
                      <a:endParaRPr lang="en-US" sz="10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000" dirty="0">
                          <a:solidFill>
                            <a:schemeClr val="tx1"/>
                          </a:solidFill>
                          <a:sym typeface="+mn-ea"/>
                        </a:rPr>
                        <a:t>25/03/2025</a:t>
                      </a:r>
                      <a:endParaRPr lang="zh-CN" altLang="en-US" sz="1000" b="0" dirty="0">
                        <a:solidFill>
                          <a:schemeClr val="tx1"/>
                        </a:solidFill>
                      </a:endParaRPr>
                    </a:p>
                  </a:txBody>
                  <a:tcPr>
                    <a:solidFill>
                      <a:schemeClr val="accent3">
                        <a:lumMod val="40000"/>
                        <a:lumOff val="60000"/>
                      </a:schemeClr>
                    </a:solidFill>
                  </a:tcPr>
                </a:tc>
                <a:tc>
                  <a:txBody>
                    <a:bodyPr/>
                    <a:lstStyle/>
                    <a:p>
                      <a:pPr>
                        <a:buNone/>
                      </a:pPr>
                      <a:r>
                        <a:rPr lang="en-US" altLang="zh-CN" sz="1000" b="0" dirty="0">
                          <a:solidFill>
                            <a:schemeClr val="tx1"/>
                          </a:solidFill>
                        </a:rPr>
                        <a:t>85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000" b="0" strike="noStrike" kern="1200" dirty="0">
                          <a:solidFill>
                            <a:schemeClr val="tx1"/>
                          </a:solidFill>
                          <a:latin typeface="+mn-lt"/>
                          <a:ea typeface="+mn-ea"/>
                          <a:cs typeface="+mn-cs"/>
                        </a:rPr>
                        <a:t>98</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1204590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SA#109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94 papers were submitted, 1 LS out, 17 agreed, 3 merged.</a:t>
            </a:r>
          </a:p>
          <a:p>
            <a:pPr lvl="1">
              <a:spcBef>
                <a:spcPts val="0"/>
              </a:spcBef>
              <a:spcAft>
                <a:spcPts val="0"/>
              </a:spcAft>
            </a:pPr>
            <a:r>
              <a:rPr lang="en-US" altLang="de-DE" sz="1400" kern="0" dirty="0"/>
              <a:t>KI#1: 1 LS out on indication of LMF-based AIML Positioning, 4 agreed, 3 merged</a:t>
            </a:r>
          </a:p>
          <a:p>
            <a:pPr lvl="1">
              <a:spcBef>
                <a:spcPts val="0"/>
              </a:spcBef>
              <a:spcAft>
                <a:spcPts val="0"/>
              </a:spcAft>
            </a:pPr>
            <a:r>
              <a:rPr lang="en-US" altLang="de-DE" sz="1400" kern="0" dirty="0"/>
              <a:t>KI#2: 9 agreed, KI#3 2 agreed, KI#4 2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497058723"/>
              </p:ext>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51057887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SA2#172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49 papers were submitted, 1 LS out, 4 agreed, 3 merged.</a:t>
            </a:r>
          </a:p>
          <a:p>
            <a:pPr lvl="1">
              <a:spcBef>
                <a:spcPts val="0"/>
              </a:spcBef>
              <a:spcAft>
                <a:spcPts val="0"/>
              </a:spcAft>
            </a:pPr>
            <a:r>
              <a:rPr lang="en-US" altLang="de-DE" sz="1400" kern="0" dirty="0"/>
              <a:t>KI#1: 1 LS out on indication of LMF-based AIML Positioning, 4 agreed, 3 merged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604287916"/>
              </p:ext>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355803628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SA2#172 (2/2)</a:t>
            </a:r>
            <a:endParaRPr lang="en-US" dirty="0"/>
          </a:p>
        </p:txBody>
      </p:sp>
      <p:graphicFrame>
        <p:nvGraphicFramePr>
          <p:cNvPr id="6" name="Table 1">
            <a:extLst>
              <a:ext uri="{FF2B5EF4-FFF2-40B4-BE49-F238E27FC236}">
                <a16:creationId xmlns:a16="http://schemas.microsoft.com/office/drawing/2014/main" id="{55F8D954-002E-4469-B2E4-3F4666DDF1D4}"/>
              </a:ext>
            </a:extLst>
          </p:cNvPr>
          <p:cNvGraphicFramePr>
            <a:graphicFrameLocks noGrp="1"/>
          </p:cNvGraphicFramePr>
          <p:nvPr>
            <p:extLst>
              <p:ext uri="{D42A27DB-BD31-4B8C-83A1-F6EECF244321}">
                <p14:modId xmlns:p14="http://schemas.microsoft.com/office/powerpoint/2010/main" val="2457276024"/>
              </p:ext>
            </p:extLst>
          </p:nvPr>
        </p:nvGraphicFramePr>
        <p:xfrm>
          <a:off x="157586" y="785113"/>
          <a:ext cx="8788949" cy="5048361"/>
        </p:xfrm>
        <a:graphic>
          <a:graphicData uri="http://schemas.openxmlformats.org/drawingml/2006/table">
            <a:tbl>
              <a:tblPr firstRow="1" bandRow="1">
                <a:tableStyleId>{5940675A-B579-460E-94D1-54222C63F5DA}</a:tableStyleId>
              </a:tblPr>
              <a:tblGrid>
                <a:gridCol w="1615555">
                  <a:extLst>
                    <a:ext uri="{9D8B030D-6E8A-4147-A177-3AD203B41FA5}">
                      <a16:colId xmlns:a16="http://schemas.microsoft.com/office/drawing/2014/main" val="20000"/>
                    </a:ext>
                  </a:extLst>
                </a:gridCol>
                <a:gridCol w="866692">
                  <a:extLst>
                    <a:ext uri="{9D8B030D-6E8A-4147-A177-3AD203B41FA5}">
                      <a16:colId xmlns:a16="http://schemas.microsoft.com/office/drawing/2014/main" val="20001"/>
                    </a:ext>
                  </a:extLst>
                </a:gridCol>
                <a:gridCol w="787179">
                  <a:extLst>
                    <a:ext uri="{9D8B030D-6E8A-4147-A177-3AD203B41FA5}">
                      <a16:colId xmlns:a16="http://schemas.microsoft.com/office/drawing/2014/main" val="20002"/>
                    </a:ext>
                  </a:extLst>
                </a:gridCol>
                <a:gridCol w="707993">
                  <a:extLst>
                    <a:ext uri="{9D8B030D-6E8A-4147-A177-3AD203B41FA5}">
                      <a16:colId xmlns:a16="http://schemas.microsoft.com/office/drawing/2014/main" val="20003"/>
                    </a:ext>
                  </a:extLst>
                </a:gridCol>
                <a:gridCol w="4811530">
                  <a:extLst>
                    <a:ext uri="{9D8B030D-6E8A-4147-A177-3AD203B41FA5}">
                      <a16:colId xmlns:a16="http://schemas.microsoft.com/office/drawing/2014/main" val="20004"/>
                    </a:ext>
                  </a:extLst>
                </a:gridCol>
              </a:tblGrid>
              <a:tr h="479166">
                <a:tc>
                  <a:txBody>
                    <a:bodyPr/>
                    <a:lstStyle/>
                    <a:p>
                      <a:r>
                        <a:rPr lang="en-US" sz="1300" b="1" dirty="0"/>
                        <a:t>Meeting</a:t>
                      </a:r>
                    </a:p>
                  </a:txBody>
                  <a:tcPr/>
                </a:tc>
                <a:tc>
                  <a:txBody>
                    <a:bodyPr/>
                    <a:lstStyle/>
                    <a:p>
                      <a:r>
                        <a:rPr lang="en-US" sz="1300" b="1" dirty="0"/>
                        <a:t>Date</a:t>
                      </a:r>
                    </a:p>
                  </a:txBody>
                  <a:tcPr/>
                </a:tc>
                <a:tc>
                  <a:txBody>
                    <a:bodyPr/>
                    <a:lstStyle/>
                    <a:p>
                      <a:pPr algn="ctr"/>
                      <a:r>
                        <a:rPr lang="en-US" sz="1300" b="1" dirty="0"/>
                        <a:t>Planned</a:t>
                      </a:r>
                      <a:r>
                        <a:rPr lang="en-US" sz="1300" b="1" baseline="0" dirty="0"/>
                        <a:t> </a:t>
                      </a:r>
                    </a:p>
                    <a:p>
                      <a:pPr algn="ctr"/>
                      <a:r>
                        <a:rPr lang="en-US" sz="1300" b="1" baseline="0" dirty="0"/>
                        <a:t>TU’s</a:t>
                      </a:r>
                      <a:endParaRPr lang="en-US" sz="1300" b="1" dirty="0"/>
                    </a:p>
                  </a:txBody>
                  <a:tcPr/>
                </a:tc>
                <a:tc>
                  <a:txBody>
                    <a:bodyPr/>
                    <a:lstStyle/>
                    <a:p>
                      <a:pPr algn="ctr"/>
                      <a:r>
                        <a:rPr lang="en-US" sz="1300" b="1" dirty="0"/>
                        <a:t>Actual TU’s</a:t>
                      </a:r>
                    </a:p>
                  </a:txBody>
                  <a:tcPr/>
                </a:tc>
                <a:tc>
                  <a:txBody>
                    <a:bodyPr/>
                    <a:lstStyle/>
                    <a:p>
                      <a:r>
                        <a:rPr lang="en-US" sz="1300" b="1" dirty="0"/>
                        <a:t>Action plan</a:t>
                      </a:r>
                    </a:p>
                  </a:txBody>
                  <a:tcPr/>
                </a:tc>
                <a:extLst>
                  <a:ext uri="{0D108BD9-81ED-4DB2-BD59-A6C34878D82A}">
                    <a16:rowId xmlns:a16="http://schemas.microsoft.com/office/drawing/2014/main" val="10000"/>
                  </a:ext>
                </a:extLst>
              </a:tr>
              <a:tr h="412870">
                <a:tc>
                  <a:txBody>
                    <a:bodyPr/>
                    <a:lstStyle/>
                    <a:p>
                      <a:r>
                        <a:rPr lang="en-US" sz="1300" b="0" dirty="0"/>
                        <a:t>SA2</a:t>
                      </a:r>
                      <a:r>
                        <a:rPr lang="en-US" sz="1300" b="0" baseline="0" dirty="0"/>
                        <a:t> #160AH-e</a:t>
                      </a:r>
                      <a:endParaRPr lang="en-US" sz="1300" b="0" dirty="0"/>
                    </a:p>
                  </a:txBody>
                  <a:tcPr>
                    <a:solidFill>
                      <a:schemeClr val="bg1">
                        <a:lumMod val="85000"/>
                      </a:schemeClr>
                    </a:solidFill>
                  </a:tcPr>
                </a:tc>
                <a:tc>
                  <a:txBody>
                    <a:bodyPr/>
                    <a:lstStyle/>
                    <a:p>
                      <a:r>
                        <a:rPr lang="en-US" sz="1300" b="0" dirty="0"/>
                        <a:t>Jan 2024</a:t>
                      </a:r>
                    </a:p>
                  </a:txBody>
                  <a:tcPr>
                    <a:solidFill>
                      <a:schemeClr val="bg1">
                        <a:lumMod val="85000"/>
                      </a:schemeClr>
                    </a:solidFill>
                  </a:tcPr>
                </a:tc>
                <a:tc>
                  <a:txBody>
                    <a:bodyPr/>
                    <a:lstStyle/>
                    <a:p>
                      <a:pPr algn="ctr"/>
                      <a:r>
                        <a:rPr lang="en-US" sz="1300" dirty="0"/>
                        <a:t>0.5</a:t>
                      </a:r>
                    </a:p>
                  </a:txBody>
                  <a:tcPr>
                    <a:solidFill>
                      <a:schemeClr val="bg1">
                        <a:lumMod val="85000"/>
                      </a:schemeClr>
                    </a:solidFill>
                  </a:tcPr>
                </a:tc>
                <a:tc>
                  <a:txBody>
                    <a:bodyPr/>
                    <a:lstStyle/>
                    <a:p>
                      <a:pPr algn="ctr"/>
                      <a:r>
                        <a:rPr lang="en-US" sz="1300" kern="100" dirty="0">
                          <a:solidFill>
                            <a:schemeClr val="tx1"/>
                          </a:solidFill>
                          <a:effectLst/>
                          <a:latin typeface="Calibri" panose="020F0502020204030204" pitchFamily="34" charset="0"/>
                          <a:cs typeface="Times New Roman" panose="02020603050405020304" pitchFamily="18" charset="0"/>
                        </a:rPr>
                        <a:t>0.5</a:t>
                      </a:r>
                    </a:p>
                  </a:txBody>
                  <a:tcPr>
                    <a:solidFill>
                      <a:schemeClr val="bg1">
                        <a:lumMod val="85000"/>
                      </a:schemeClr>
                    </a:solidFill>
                  </a:tcPr>
                </a:tc>
                <a:tc>
                  <a:txBody>
                    <a:bodyPr/>
                    <a:lstStyle/>
                    <a:p>
                      <a:pPr marL="0" marR="0">
                        <a:lnSpc>
                          <a:spcPct val="107000"/>
                        </a:lnSpc>
                        <a:spcBef>
                          <a:spcPts val="0"/>
                        </a:spcBef>
                        <a:spcAft>
                          <a:spcPts val="0"/>
                        </a:spcAft>
                      </a:pPr>
                      <a:r>
                        <a:rPr lang="en-US" sz="1300" kern="100" dirty="0">
                          <a:solidFill>
                            <a:schemeClr val="tx1"/>
                          </a:solidFill>
                          <a:effectLst/>
                          <a:latin typeface="Calibri" panose="020F0502020204030204" pitchFamily="34" charset="0"/>
                          <a:ea typeface="+mn-ea"/>
                          <a:cs typeface="Times New Roman" panose="02020603050405020304" pitchFamily="18" charset="0"/>
                        </a:rPr>
                        <a:t>TR 23.700-84 TR Skeleton, Arch Assumptions, scope, Initial KIs use case(s)</a:t>
                      </a:r>
                    </a:p>
                  </a:txBody>
                  <a:tcPr marL="68580" marR="68580" marT="0" marB="0">
                    <a:solidFill>
                      <a:schemeClr val="bg1">
                        <a:lumMod val="85000"/>
                      </a:schemeClr>
                    </a:solidFill>
                  </a:tcPr>
                </a:tc>
                <a:extLst>
                  <a:ext uri="{0D108BD9-81ED-4DB2-BD59-A6C34878D82A}">
                    <a16:rowId xmlns:a16="http://schemas.microsoft.com/office/drawing/2014/main" val="10003"/>
                  </a:ext>
                </a:extLst>
              </a:tr>
              <a:tr h="412870">
                <a:tc>
                  <a:txBody>
                    <a:bodyPr/>
                    <a:lstStyle/>
                    <a:p>
                      <a:r>
                        <a:rPr lang="en-US" sz="1300" b="0" dirty="0"/>
                        <a:t>SA2#161</a:t>
                      </a:r>
                    </a:p>
                  </a:txBody>
                  <a:tcPr>
                    <a:solidFill>
                      <a:schemeClr val="bg1">
                        <a:lumMod val="85000"/>
                      </a:schemeClr>
                    </a:solidFill>
                  </a:tcPr>
                </a:tc>
                <a:tc>
                  <a:txBody>
                    <a:bodyPr/>
                    <a:lstStyle/>
                    <a:p>
                      <a:r>
                        <a:rPr lang="en-US" sz="1300" b="0" dirty="0"/>
                        <a:t>Feb 2024</a:t>
                      </a:r>
                    </a:p>
                  </a:txBody>
                  <a:tcPr>
                    <a:solidFill>
                      <a:schemeClr val="bg1">
                        <a:lumMod val="85000"/>
                      </a:schemeClr>
                    </a:solidFill>
                  </a:tcPr>
                </a:tc>
                <a:tc>
                  <a:txBody>
                    <a:bodyPr/>
                    <a:lstStyle/>
                    <a:p>
                      <a:pPr algn="ctr"/>
                      <a:r>
                        <a:rPr lang="en-US" sz="1300" dirty="0"/>
                        <a:t>1.5</a:t>
                      </a:r>
                    </a:p>
                  </a:txBody>
                  <a:tcPr>
                    <a:solidFill>
                      <a:schemeClr val="bg1">
                        <a:lumMod val="85000"/>
                      </a:schemeClr>
                    </a:solidFill>
                  </a:tcPr>
                </a:tc>
                <a:tc>
                  <a:txBody>
                    <a:bodyPr/>
                    <a:lstStyle/>
                    <a:p>
                      <a:pPr marL="0" algn="ctr" defTabSz="914400" rtl="0" eaLnBrk="1" latinLnBrk="0" hangingPunct="1"/>
                      <a:r>
                        <a:rPr lang="en-US" sz="1300" kern="100" dirty="0">
                          <a:solidFill>
                            <a:schemeClr val="tx1"/>
                          </a:solidFill>
                          <a:effectLst/>
                          <a:latin typeface="Calibri" panose="020F0502020204030204" pitchFamily="34" charset="0"/>
                          <a:ea typeface="+mn-ea"/>
                          <a:cs typeface="Times New Roman" panose="02020603050405020304" pitchFamily="18" charset="0"/>
                        </a:rPr>
                        <a:t>1.5</a:t>
                      </a:r>
                    </a:p>
                  </a:txBody>
                  <a:tcPr>
                    <a:solidFill>
                      <a:schemeClr val="bg1">
                        <a:lumMod val="85000"/>
                      </a:schemeClr>
                    </a:solidFill>
                  </a:tcPr>
                </a:tc>
                <a:tc>
                  <a:txBody>
                    <a:bodyPr/>
                    <a:lstStyle/>
                    <a:p>
                      <a:pPr marL="0" marR="0">
                        <a:lnSpc>
                          <a:spcPct val="107000"/>
                        </a:lnSpc>
                        <a:spcBef>
                          <a:spcPts val="0"/>
                        </a:spcBef>
                        <a:spcAft>
                          <a:spcPts val="0"/>
                        </a:spcAft>
                      </a:pPr>
                      <a:r>
                        <a:rPr lang="en-US" sz="1300" kern="100" dirty="0">
                          <a:solidFill>
                            <a:schemeClr val="tx1"/>
                          </a:solidFill>
                          <a:effectLst/>
                          <a:latin typeface="Calibri" panose="020F0502020204030204" pitchFamily="34" charset="0"/>
                          <a:ea typeface="+mn-ea"/>
                          <a:cs typeface="Times New Roman" panose="02020603050405020304" pitchFamily="18" charset="0"/>
                        </a:rPr>
                        <a:t>Final KI/use case updates + Initial Solutions, Attempt to close new Key Issue and new UC.</a:t>
                      </a:r>
                    </a:p>
                  </a:txBody>
                  <a:tcPr marL="68580" marR="68580" marT="0" marB="0">
                    <a:solidFill>
                      <a:schemeClr val="bg1">
                        <a:lumMod val="85000"/>
                      </a:schemeClr>
                    </a:solidFill>
                  </a:tcPr>
                </a:tc>
                <a:extLst>
                  <a:ext uri="{0D108BD9-81ED-4DB2-BD59-A6C34878D82A}">
                    <a16:rowId xmlns:a16="http://schemas.microsoft.com/office/drawing/2014/main" val="10004"/>
                  </a:ext>
                </a:extLst>
              </a:tr>
              <a:tr h="281862">
                <a:tc>
                  <a:txBody>
                    <a:bodyPr/>
                    <a:lstStyle/>
                    <a:p>
                      <a:pPr marL="0" algn="l" defTabSz="914400" rtl="0" eaLnBrk="1" latinLnBrk="0" hangingPunct="1"/>
                      <a:r>
                        <a:rPr lang="en-US" sz="1300" b="0" kern="1200" dirty="0">
                          <a:solidFill>
                            <a:schemeClr val="tx1"/>
                          </a:solidFill>
                          <a:latin typeface="+mn-lt"/>
                          <a:ea typeface="+mn-ea"/>
                          <a:cs typeface="+mn-cs"/>
                        </a:rPr>
                        <a:t>SA2#162*</a:t>
                      </a:r>
                    </a:p>
                  </a:txBody>
                  <a:tcPr>
                    <a:solidFill>
                      <a:schemeClr val="bg1">
                        <a:lumMod val="85000"/>
                      </a:schemeClr>
                    </a:solidFill>
                  </a:tcPr>
                </a:tc>
                <a:tc>
                  <a:txBody>
                    <a:bodyPr/>
                    <a:lstStyle/>
                    <a:p>
                      <a:r>
                        <a:rPr lang="en-US" sz="1300" b="0" dirty="0"/>
                        <a:t>Apr 2024</a:t>
                      </a:r>
                    </a:p>
                  </a:txBody>
                  <a:tcPr>
                    <a:solidFill>
                      <a:schemeClr val="bg1">
                        <a:lumMod val="85000"/>
                      </a:schemeClr>
                    </a:solidFill>
                  </a:tcPr>
                </a:tc>
                <a:tc>
                  <a:txBody>
                    <a:bodyPr/>
                    <a:lstStyle/>
                    <a:p>
                      <a:pPr algn="ctr"/>
                      <a:r>
                        <a:rPr lang="en-US" sz="1300" u="none" strike="noStrike" dirty="0"/>
                        <a:t>1</a:t>
                      </a:r>
                      <a:endParaRPr lang="en-US" sz="13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300" dirty="0"/>
                        <a:t>1</a:t>
                      </a:r>
                    </a:p>
                  </a:txBody>
                  <a:tcPr>
                    <a:solidFill>
                      <a:schemeClr val="bg1">
                        <a:lumMod val="85000"/>
                      </a:schemeClr>
                    </a:solidFill>
                  </a:tcPr>
                </a:tc>
                <a:tc>
                  <a:txBody>
                    <a:bodyPr/>
                    <a:lstStyle/>
                    <a:p>
                      <a:pPr marL="0" marR="0">
                        <a:lnSpc>
                          <a:spcPct val="107000"/>
                        </a:lnSpc>
                        <a:spcBef>
                          <a:spcPts val="0"/>
                        </a:spcBef>
                        <a:spcAft>
                          <a:spcPts val="0"/>
                        </a:spcAft>
                      </a:pPr>
                      <a:r>
                        <a:rPr lang="en-US" sz="1300" kern="100" dirty="0">
                          <a:solidFill>
                            <a:schemeClr val="tx1"/>
                          </a:solidFill>
                          <a:effectLst/>
                          <a:latin typeface="Calibri" panose="020F0502020204030204" pitchFamily="34" charset="0"/>
                          <a:ea typeface="+mn-ea"/>
                          <a:cs typeface="Times New Roman" panose="02020603050405020304" pitchFamily="18" charset="0"/>
                        </a:rPr>
                        <a:t>Solution updates and new solution(s)</a:t>
                      </a:r>
                    </a:p>
                  </a:txBody>
                  <a:tcPr marL="68580" marR="68580" marT="0" marB="0">
                    <a:solidFill>
                      <a:schemeClr val="bg1">
                        <a:lumMod val="85000"/>
                      </a:schemeClr>
                    </a:solidFill>
                  </a:tcPr>
                </a:tc>
                <a:extLst>
                  <a:ext uri="{0D108BD9-81ED-4DB2-BD59-A6C34878D82A}">
                    <a16:rowId xmlns:a16="http://schemas.microsoft.com/office/drawing/2014/main" val="10005"/>
                  </a:ext>
                </a:extLst>
              </a:tr>
              <a:tr h="295395">
                <a:tc>
                  <a:txBody>
                    <a:bodyPr/>
                    <a:lstStyle/>
                    <a:p>
                      <a:r>
                        <a:rPr lang="en-US" sz="1300" b="0" dirty="0"/>
                        <a:t>SA2#163</a:t>
                      </a:r>
                    </a:p>
                  </a:txBody>
                  <a:tcPr>
                    <a:solidFill>
                      <a:schemeClr val="bg1">
                        <a:lumMod val="85000"/>
                      </a:schemeClr>
                    </a:solidFill>
                  </a:tcPr>
                </a:tc>
                <a:tc>
                  <a:txBody>
                    <a:bodyPr/>
                    <a:lstStyle/>
                    <a:p>
                      <a:r>
                        <a:rPr lang="en-US" sz="1300" b="0" dirty="0"/>
                        <a:t>May 2024</a:t>
                      </a:r>
                    </a:p>
                  </a:txBody>
                  <a:tcPr>
                    <a:solidFill>
                      <a:schemeClr val="bg1">
                        <a:lumMod val="85000"/>
                      </a:schemeClr>
                    </a:solidFill>
                  </a:tcPr>
                </a:tc>
                <a:tc>
                  <a:txBody>
                    <a:bodyPr/>
                    <a:lstStyle/>
                    <a:p>
                      <a:pPr algn="ctr"/>
                      <a:r>
                        <a:rPr lang="en-US" sz="1300" strike="noStrike" dirty="0"/>
                        <a:t>1</a:t>
                      </a:r>
                      <a:endParaRPr lang="en-US" sz="13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300" dirty="0"/>
                        <a:t>1</a:t>
                      </a:r>
                    </a:p>
                  </a:txBody>
                  <a:tcP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300" kern="100" dirty="0">
                          <a:solidFill>
                            <a:schemeClr val="tx1"/>
                          </a:solidFill>
                          <a:effectLst/>
                          <a:latin typeface="Calibri" panose="020F0502020204030204" pitchFamily="34" charset="0"/>
                          <a:ea typeface="+mn-ea"/>
                          <a:cs typeface="Times New Roman" panose="02020603050405020304" pitchFamily="18" charset="0"/>
                        </a:rPr>
                        <a:t>Final solution updates and final Evaluations + Conclusions </a:t>
                      </a:r>
                    </a:p>
                  </a:txBody>
                  <a:tcPr marL="68580" marR="68580" marT="0" marB="0">
                    <a:solidFill>
                      <a:schemeClr val="bg1">
                        <a:lumMod val="85000"/>
                      </a:schemeClr>
                    </a:solidFill>
                  </a:tcPr>
                </a:tc>
                <a:extLst>
                  <a:ext uri="{0D108BD9-81ED-4DB2-BD59-A6C34878D82A}">
                    <a16:rowId xmlns:a16="http://schemas.microsoft.com/office/drawing/2014/main" val="10006"/>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dirty="0"/>
                        <a:t>SA2#164</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dirty="0"/>
                        <a:t>Aug 2024</a:t>
                      </a:r>
                    </a:p>
                  </a:txBody>
                  <a:tcPr>
                    <a:solidFill>
                      <a:schemeClr val="bg1">
                        <a:lumMod val="85000"/>
                      </a:schemeClr>
                    </a:solidFill>
                  </a:tcPr>
                </a:tc>
                <a:tc>
                  <a:txBody>
                    <a:bodyPr/>
                    <a:lstStyle/>
                    <a:p>
                      <a:pPr marL="0" algn="ctr" defTabSz="914400" rtl="0" eaLnBrk="1" latinLnBrk="0" hangingPunct="1"/>
                      <a:r>
                        <a:rPr lang="en-US" sz="1300" strike="noStrike" kern="1200" dirty="0">
                          <a:solidFill>
                            <a:schemeClr val="tx1"/>
                          </a:solidFill>
                          <a:latin typeface="+mn-lt"/>
                          <a:ea typeface="+mn-ea"/>
                          <a:cs typeface="+mn-cs"/>
                        </a:rPr>
                        <a:t>1.5</a:t>
                      </a:r>
                    </a:p>
                  </a:txBody>
                  <a:tcPr>
                    <a:solidFill>
                      <a:schemeClr val="bg1">
                        <a:lumMod val="85000"/>
                      </a:schemeClr>
                    </a:solidFill>
                  </a:tcPr>
                </a:tc>
                <a:tc>
                  <a:txBody>
                    <a:bodyPr/>
                    <a:lstStyle/>
                    <a:p>
                      <a:pPr marL="0" algn="ctr" defTabSz="914400" rtl="0" eaLnBrk="1" latinLnBrk="0" hangingPunct="1"/>
                      <a:r>
                        <a:rPr lang="en-US" sz="1300" strike="noStrike" kern="1200" dirty="0">
                          <a:solidFill>
                            <a:schemeClr val="tx1"/>
                          </a:solidFill>
                          <a:latin typeface="+mn-lt"/>
                          <a:ea typeface="+mn-ea"/>
                          <a:cs typeface="+mn-cs"/>
                        </a:rPr>
                        <a:t>1</a:t>
                      </a:r>
                    </a:p>
                  </a:txBody>
                  <a:tcPr>
                    <a:solidFill>
                      <a:schemeClr val="bg1">
                        <a:lumMod val="85000"/>
                      </a:schemeClr>
                    </a:solidFill>
                  </a:tcPr>
                </a:tc>
                <a:tc>
                  <a:txBody>
                    <a:bodyPr/>
                    <a:lstStyle/>
                    <a:p>
                      <a:r>
                        <a:rPr lang="en-US" sz="1300" dirty="0"/>
                        <a:t>Normative work per KI conclusion </a:t>
                      </a:r>
                    </a:p>
                  </a:txBody>
                  <a:tcPr>
                    <a:solidFill>
                      <a:schemeClr val="bg1">
                        <a:lumMod val="85000"/>
                      </a:schemeClr>
                    </a:solidFill>
                  </a:tcPr>
                </a:tc>
                <a:extLst>
                  <a:ext uri="{0D108BD9-81ED-4DB2-BD59-A6C34878D82A}">
                    <a16:rowId xmlns:a16="http://schemas.microsoft.com/office/drawing/2014/main" val="10007"/>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dirty="0"/>
                        <a:t>SA2#165</a:t>
                      </a:r>
                    </a:p>
                  </a:txBody>
                  <a:tcPr>
                    <a:solidFill>
                      <a:schemeClr val="bg1">
                        <a:lumMod val="85000"/>
                      </a:schemeClr>
                    </a:solidFill>
                  </a:tcPr>
                </a:tc>
                <a:tc>
                  <a:txBody>
                    <a:bodyPr/>
                    <a:lstStyle/>
                    <a:p>
                      <a:r>
                        <a:rPr lang="en-US" altLang="zh-CN" sz="1300" dirty="0"/>
                        <a:t>Oct 2024</a:t>
                      </a:r>
                      <a:endParaRPr lang="en-US" sz="1300" dirty="0"/>
                    </a:p>
                  </a:txBody>
                  <a:tcPr>
                    <a:solidFill>
                      <a:schemeClr val="bg1">
                        <a:lumMod val="85000"/>
                      </a:schemeClr>
                    </a:solidFill>
                  </a:tcPr>
                </a:tc>
                <a:tc>
                  <a:txBody>
                    <a:bodyPr/>
                    <a:lstStyle/>
                    <a:p>
                      <a:pPr marL="0" algn="ctr" defTabSz="914400" rtl="0" eaLnBrk="1" latinLnBrk="0" hangingPunct="1"/>
                      <a:r>
                        <a:rPr lang="en-US" sz="1300" strike="noStrike" kern="1200" dirty="0">
                          <a:solidFill>
                            <a:schemeClr val="tx1"/>
                          </a:solidFill>
                          <a:latin typeface="+mn-lt"/>
                          <a:ea typeface="+mn-ea"/>
                          <a:cs typeface="+mn-cs"/>
                        </a:rPr>
                        <a:t>1.5</a:t>
                      </a:r>
                    </a:p>
                  </a:txBody>
                  <a:tcPr>
                    <a:solidFill>
                      <a:schemeClr val="bg1">
                        <a:lumMod val="85000"/>
                      </a:schemeClr>
                    </a:solidFill>
                  </a:tcPr>
                </a:tc>
                <a:tc>
                  <a:txBody>
                    <a:bodyPr/>
                    <a:lstStyle/>
                    <a:p>
                      <a:pPr algn="ctr"/>
                      <a:r>
                        <a:rPr lang="en-US" sz="1300" dirty="0"/>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Normative work per KI conclusion </a:t>
                      </a:r>
                    </a:p>
                  </a:txBody>
                  <a:tcPr>
                    <a:solidFill>
                      <a:schemeClr val="bg1">
                        <a:lumMod val="85000"/>
                      </a:schemeClr>
                    </a:solidFill>
                  </a:tcPr>
                </a:tc>
                <a:extLst>
                  <a:ext uri="{0D108BD9-81ED-4DB2-BD59-A6C34878D82A}">
                    <a16:rowId xmlns:a16="http://schemas.microsoft.com/office/drawing/2014/main" val="2096441323"/>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SA2#166</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Nov 2024</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Normative work per KI conclusion </a:t>
                      </a:r>
                    </a:p>
                  </a:txBody>
                  <a:tcPr>
                    <a:solidFill>
                      <a:schemeClr val="bg1">
                        <a:lumMod val="85000"/>
                      </a:schemeClr>
                    </a:solidFill>
                  </a:tcPr>
                </a:tc>
                <a:extLst>
                  <a:ext uri="{0D108BD9-81ED-4DB2-BD59-A6C34878D82A}">
                    <a16:rowId xmlns:a16="http://schemas.microsoft.com/office/drawing/2014/main" val="93629581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SA2#166—Ad Hoc-e</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Jan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1238574892"/>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SA2#167</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Feb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3548216855"/>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SA2#168</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Apr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0" dirty="0"/>
                        <a:t>Maintenance</a:t>
                      </a:r>
                      <a:endParaRPr lang="en-US" sz="1300" b="0" kern="1200" dirty="0">
                        <a:solidFill>
                          <a:schemeClr val="tx1"/>
                        </a:solidFill>
                        <a:latin typeface="+mn-lt"/>
                        <a:ea typeface="+mn-ea"/>
                        <a:cs typeface="+mn-cs"/>
                      </a:endParaRPr>
                    </a:p>
                  </a:txBody>
                  <a:tcPr>
                    <a:solidFill>
                      <a:schemeClr val="bg1">
                        <a:lumMod val="85000"/>
                      </a:schemeClr>
                    </a:solidFill>
                  </a:tcPr>
                </a:tc>
                <a:extLst>
                  <a:ext uri="{0D108BD9-81ED-4DB2-BD59-A6C34878D82A}">
                    <a16:rowId xmlns:a16="http://schemas.microsoft.com/office/drawing/2014/main" val="2753494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SA2#169</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May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853881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SA2#170</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Aug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275623940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SA2#171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Oct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726918934"/>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SA2#172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Nov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2808012090"/>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SA2#173</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Feb 2026</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TBD</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0" dirty="0">
                        <a:solidFill>
                          <a:schemeClr val="tx1"/>
                        </a:solidFill>
                        <a:latin typeface="+mn-lt"/>
                        <a:ea typeface="+mn-ea"/>
                        <a:cs typeface="+mn-cs"/>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solidFill>
                  </a:tcPr>
                </a:tc>
                <a:extLst>
                  <a:ext uri="{0D108BD9-81ED-4DB2-BD59-A6C34878D82A}">
                    <a16:rowId xmlns:a16="http://schemas.microsoft.com/office/drawing/2014/main" val="1042812559"/>
                  </a:ext>
                </a:extLst>
              </a:tr>
            </a:tbl>
          </a:graphicData>
        </a:graphic>
      </p:graphicFrame>
      <p:sp>
        <p:nvSpPr>
          <p:cNvPr id="8" name="Content Placeholder 7">
            <a:extLst>
              <a:ext uri="{FF2B5EF4-FFF2-40B4-BE49-F238E27FC236}">
                <a16:creationId xmlns:a16="http://schemas.microsoft.com/office/drawing/2014/main" id="{7AC8BF35-5615-4D87-9542-CC15C22847CF}"/>
              </a:ext>
            </a:extLst>
          </p:cNvPr>
          <p:cNvSpPr txBox="1">
            <a:spLocks/>
          </p:cNvSpPr>
          <p:nvPr/>
        </p:nvSpPr>
        <p:spPr>
          <a:xfrm>
            <a:off x="237341" y="5791294"/>
            <a:ext cx="8749073" cy="458431"/>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12  TUs </a:t>
            </a:r>
            <a:endParaRPr lang="en-US" altLang="zh-CN" sz="1800" kern="0" dirty="0">
              <a:highlight>
                <a:srgbClr val="FFFF00"/>
              </a:highlight>
            </a:endParaRPr>
          </a:p>
          <a:p>
            <a:pPr lvl="1">
              <a:spcBef>
                <a:spcPts val="0"/>
              </a:spcBef>
              <a:spcAft>
                <a:spcPts val="0"/>
              </a:spcAft>
            </a:pPr>
            <a:r>
              <a:rPr lang="en-US" altLang="zh-CN" sz="1400" kern="0" dirty="0"/>
              <a:t>4 TUs for Study Phase </a:t>
            </a:r>
          </a:p>
          <a:p>
            <a:pPr lvl="1">
              <a:spcBef>
                <a:spcPts val="0"/>
              </a:spcBef>
              <a:spcAft>
                <a:spcPts val="0"/>
              </a:spcAft>
            </a:pPr>
            <a:r>
              <a:rPr lang="en-US" altLang="zh-CN" sz="1400" kern="0" dirty="0"/>
              <a:t>8 TUs for Normative Work (4 for exception)</a:t>
            </a:r>
          </a:p>
        </p:txBody>
      </p:sp>
    </p:spTree>
    <p:extLst>
      <p:ext uri="{BB962C8B-B14F-4D97-AF65-F5344CB8AC3E}">
        <p14:creationId xmlns:p14="http://schemas.microsoft.com/office/powerpoint/2010/main" val="33075745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Substantial Issues </a:t>
            </a:r>
            <a:endParaRPr lang="en-US" dirty="0"/>
          </a:p>
        </p:txBody>
      </p:sp>
      <p:graphicFrame>
        <p:nvGraphicFramePr>
          <p:cNvPr id="5" name="表格 4">
            <a:extLst>
              <a:ext uri="{FF2B5EF4-FFF2-40B4-BE49-F238E27FC236}">
                <a16:creationId xmlns:a16="http://schemas.microsoft.com/office/drawing/2014/main" id="{1B6AEED7-56B7-4F22-AB71-66D8E632385C}"/>
              </a:ext>
            </a:extLst>
          </p:cNvPr>
          <p:cNvGraphicFramePr>
            <a:graphicFrameLocks noGrp="1"/>
          </p:cNvGraphicFramePr>
          <p:nvPr>
            <p:extLst>
              <p:ext uri="{D42A27DB-BD31-4B8C-83A1-F6EECF244321}">
                <p14:modId xmlns:p14="http://schemas.microsoft.com/office/powerpoint/2010/main" val="3113912918"/>
              </p:ext>
            </p:extLst>
          </p:nvPr>
        </p:nvGraphicFramePr>
        <p:xfrm>
          <a:off x="229734" y="1370875"/>
          <a:ext cx="8684532" cy="669521"/>
        </p:xfrm>
        <a:graphic>
          <a:graphicData uri="http://schemas.openxmlformats.org/drawingml/2006/table">
            <a:tbl>
              <a:tblPr firstRow="1" bandRow="1">
                <a:tableStyleId>{5C22544A-7EE6-4342-B048-85BDC9FD1C3A}</a:tableStyleId>
              </a:tblPr>
              <a:tblGrid>
                <a:gridCol w="860157">
                  <a:extLst>
                    <a:ext uri="{9D8B030D-6E8A-4147-A177-3AD203B41FA5}">
                      <a16:colId xmlns:a16="http://schemas.microsoft.com/office/drawing/2014/main" val="213229331"/>
                    </a:ext>
                  </a:extLst>
                </a:gridCol>
                <a:gridCol w="2429164">
                  <a:extLst>
                    <a:ext uri="{9D8B030D-6E8A-4147-A177-3AD203B41FA5}">
                      <a16:colId xmlns:a16="http://schemas.microsoft.com/office/drawing/2014/main" val="903082334"/>
                    </a:ext>
                  </a:extLst>
                </a:gridCol>
                <a:gridCol w="1342428">
                  <a:extLst>
                    <a:ext uri="{9D8B030D-6E8A-4147-A177-3AD203B41FA5}">
                      <a16:colId xmlns:a16="http://schemas.microsoft.com/office/drawing/2014/main" val="322542145"/>
                    </a:ext>
                  </a:extLst>
                </a:gridCol>
                <a:gridCol w="2800958">
                  <a:extLst>
                    <a:ext uri="{9D8B030D-6E8A-4147-A177-3AD203B41FA5}">
                      <a16:colId xmlns:a16="http://schemas.microsoft.com/office/drawing/2014/main" val="2089987006"/>
                    </a:ext>
                  </a:extLst>
                </a:gridCol>
                <a:gridCol w="1251825">
                  <a:extLst>
                    <a:ext uri="{9D8B030D-6E8A-4147-A177-3AD203B41FA5}">
                      <a16:colId xmlns:a16="http://schemas.microsoft.com/office/drawing/2014/main" val="3268206074"/>
                    </a:ext>
                  </a:extLst>
                </a:gridCol>
              </a:tblGrid>
              <a:tr h="273281">
                <a:tc>
                  <a:txBody>
                    <a:bodyPr/>
                    <a:lstStyle/>
                    <a:p>
                      <a:pPr algn="ctr"/>
                      <a:r>
                        <a:rPr lang="en-GB" sz="1000" dirty="0"/>
                        <a:t>Issue #</a:t>
                      </a:r>
                    </a:p>
                  </a:txBody>
                  <a:tcPr/>
                </a:tc>
                <a:tc>
                  <a:txBody>
                    <a:bodyPr/>
                    <a:lstStyle/>
                    <a:p>
                      <a:r>
                        <a:rPr lang="en-GB" sz="1000" dirty="0"/>
                        <a:t>Description</a:t>
                      </a:r>
                    </a:p>
                  </a:txBody>
                  <a:tcPr/>
                </a:tc>
                <a:tc>
                  <a:txBody>
                    <a:bodyPr/>
                    <a:lstStyle/>
                    <a:p>
                      <a:r>
                        <a:rPr lang="en-GB" sz="1000" dirty="0"/>
                        <a:t>Identified in</a:t>
                      </a:r>
                    </a:p>
                  </a:txBody>
                  <a:tcPr/>
                </a:tc>
                <a:tc>
                  <a:txBody>
                    <a:bodyPr/>
                    <a:lstStyle/>
                    <a:p>
                      <a:r>
                        <a:rPr lang="en-GB" sz="1000" dirty="0"/>
                        <a:t>Resolution</a:t>
                      </a:r>
                    </a:p>
                  </a:txBody>
                  <a:tcPr/>
                </a:tc>
                <a:tc>
                  <a:txBody>
                    <a:bodyPr/>
                    <a:lstStyle/>
                    <a:p>
                      <a:r>
                        <a:rPr lang="en-GB" sz="1000" dirty="0"/>
                        <a:t>Resolved in</a:t>
                      </a:r>
                    </a:p>
                  </a:txBody>
                  <a:tcPr/>
                </a:tc>
                <a:extLst>
                  <a:ext uri="{0D108BD9-81ED-4DB2-BD59-A6C34878D82A}">
                    <a16:rowId xmlns:a16="http://schemas.microsoft.com/office/drawing/2014/main" val="4025921848"/>
                  </a:ext>
                </a:extLst>
              </a:tr>
              <a:tr h="370840">
                <a:tc>
                  <a:txBody>
                    <a:bodyPr/>
                    <a:lstStyle/>
                    <a:p>
                      <a:pPr algn="ctr"/>
                      <a:r>
                        <a:rPr lang="en-GB" sz="1000" dirty="0"/>
                        <a:t>1</a:t>
                      </a:r>
                    </a:p>
                  </a:txBody>
                  <a:tcPr/>
                </a:tc>
                <a:tc>
                  <a:txBody>
                    <a:bodyPr/>
                    <a:lstStyle/>
                    <a:p>
                      <a:r>
                        <a:rPr lang="en-GB" sz="1000" dirty="0"/>
                        <a:t>Whether the LCS privacy check and/or User Consent check is needed for AI positioning?</a:t>
                      </a:r>
                    </a:p>
                  </a:txBody>
                  <a:tcPr/>
                </a:tc>
                <a:tc>
                  <a:txBody>
                    <a:bodyPr/>
                    <a:lstStyle/>
                    <a:p>
                      <a:r>
                        <a:rPr lang="en-GB" sz="1000" baseline="0" dirty="0"/>
                        <a:t>SA2#166</a:t>
                      </a:r>
                      <a:endParaRPr lang="en-GB" sz="1000" dirty="0"/>
                    </a:p>
                  </a:txBody>
                  <a:tcPr/>
                </a:tc>
                <a:tc>
                  <a:txBody>
                    <a:bodyPr/>
                    <a:lstStyle/>
                    <a:p>
                      <a:r>
                        <a:rPr lang="en-GB" sz="1000" dirty="0"/>
                        <a:t>Align with the agreement of SA#3 </a:t>
                      </a:r>
                    </a:p>
                  </a:txBody>
                  <a:tcPr/>
                </a:tc>
                <a:tc>
                  <a:txBody>
                    <a:bodyPr/>
                    <a:lstStyle/>
                    <a:p>
                      <a:r>
                        <a:rPr lang="en-GB" sz="1000" dirty="0"/>
                        <a:t>SA2#170</a:t>
                      </a:r>
                    </a:p>
                  </a:txBody>
                  <a:tcPr/>
                </a:tc>
                <a:extLst>
                  <a:ext uri="{0D108BD9-81ED-4DB2-BD59-A6C34878D82A}">
                    <a16:rowId xmlns:a16="http://schemas.microsoft.com/office/drawing/2014/main" val="2666435657"/>
                  </a:ext>
                </a:extLst>
              </a:tr>
            </a:tbl>
          </a:graphicData>
        </a:graphic>
      </p:graphicFrame>
    </p:spTree>
    <p:extLst>
      <p:ext uri="{BB962C8B-B14F-4D97-AF65-F5344CB8AC3E}">
        <p14:creationId xmlns:p14="http://schemas.microsoft.com/office/powerpoint/2010/main" val="307464248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685800" y="2130426"/>
            <a:ext cx="7772400" cy="1470025"/>
          </a:xfrm>
        </p:spPr>
        <p:txBody>
          <a:bodyPr/>
          <a:lstStyle/>
          <a:p>
            <a:r>
              <a:rPr lang="en-US" dirty="0"/>
              <a:t>Annex</a:t>
            </a:r>
          </a:p>
        </p:txBody>
      </p:sp>
      <p:sp>
        <p:nvSpPr>
          <p:cNvPr id="13" name="Subtitle 3">
            <a:extLst>
              <a:ext uri="{FF2B5EF4-FFF2-40B4-BE49-F238E27FC236}">
                <a16:creationId xmlns:a16="http://schemas.microsoft.com/office/drawing/2014/main" id="{74602E9A-6EFB-48FB-8F37-CE3C9B018439}"/>
              </a:ext>
            </a:extLst>
          </p:cNvPr>
          <p:cNvSpPr>
            <a:spLocks noGrp="1"/>
          </p:cNvSpPr>
          <p:nvPr>
            <p:ph type="subTitle" idx="1"/>
          </p:nvPr>
        </p:nvSpPr>
        <p:spPr>
          <a:xfrm>
            <a:off x="1371600" y="3886200"/>
            <a:ext cx="6400800" cy="1752600"/>
          </a:xfrm>
        </p:spPr>
        <p:txBody>
          <a:bodyPr/>
          <a:lstStyle/>
          <a:p>
            <a:r>
              <a:rPr lang="en-US" dirty="0"/>
              <a:t>Status report for SA2#167/168/169/170/171</a:t>
            </a:r>
          </a:p>
        </p:txBody>
      </p:sp>
    </p:spTree>
    <p:extLst>
      <p:ext uri="{BB962C8B-B14F-4D97-AF65-F5344CB8AC3E}">
        <p14:creationId xmlns:p14="http://schemas.microsoft.com/office/powerpoint/2010/main" val="32086045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SA2#171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45 papers were submitted, 13 agreed, 5 merged.</a:t>
            </a:r>
          </a:p>
          <a:p>
            <a:pPr lvl="1">
              <a:spcBef>
                <a:spcPts val="0"/>
              </a:spcBef>
              <a:spcAft>
                <a:spcPts val="0"/>
              </a:spcAft>
            </a:pPr>
            <a:r>
              <a:rPr lang="en-US" altLang="de-DE" sz="1400" kern="0" dirty="0"/>
              <a:t>KI#2: 9 agreed, KI#3 2 agreed, KI#4 2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22426926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SA2#170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71 papers were submitted, 2 LS out, 7 agreed, 5 merged.</a:t>
            </a:r>
          </a:p>
          <a:p>
            <a:pPr lvl="1">
              <a:spcBef>
                <a:spcPts val="0"/>
              </a:spcBef>
              <a:spcAft>
                <a:spcPts val="0"/>
              </a:spcAft>
            </a:pPr>
            <a:r>
              <a:rPr lang="en-US" altLang="de-DE" sz="1400" kern="0" dirty="0"/>
              <a:t>KI#1: 2 LS out, 7 agreed, 5 merged</a:t>
            </a:r>
          </a:p>
          <a:p>
            <a:pPr lvl="2">
              <a:spcBef>
                <a:spcPts val="0"/>
              </a:spcBef>
              <a:spcAft>
                <a:spcPts val="0"/>
              </a:spcAft>
            </a:pPr>
            <a:r>
              <a:rPr lang="en-US" altLang="de-DE" sz="1000" kern="0" dirty="0"/>
              <a:t>LS out to CT3 to answer the questions raised by CT3 . </a:t>
            </a:r>
          </a:p>
          <a:p>
            <a:pPr lvl="2">
              <a:spcBef>
                <a:spcPts val="0"/>
              </a:spcBef>
              <a:spcAft>
                <a:spcPts val="0"/>
              </a:spcAft>
            </a:pPr>
            <a:r>
              <a:rPr lang="en-US" altLang="de-DE" sz="1000" kern="0" dirty="0"/>
              <a:t>LS out to RAN2 to asks RAN2 to provide feedback on whether the ground truth data and its related data (e.g., quality indicator of ground truth data, time stamp of ground truth data) can be provided from UE to the LMF by reusing the LPP protocol.</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411741037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2981153"/>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85 papers were submitted, 9 agreed, 1 LS out, 5 postponed.</a:t>
            </a:r>
          </a:p>
          <a:p>
            <a:pPr lvl="1">
              <a:spcBef>
                <a:spcPts val="0"/>
              </a:spcBef>
              <a:spcAft>
                <a:spcPts val="0"/>
              </a:spcAft>
            </a:pPr>
            <a:r>
              <a:rPr lang="en-US" altLang="de-DE" sz="1400" kern="0" dirty="0"/>
              <a:t>KI#1: 2 agreed, 5 postponed.</a:t>
            </a:r>
          </a:p>
          <a:p>
            <a:pPr lvl="1">
              <a:spcBef>
                <a:spcPts val="0"/>
              </a:spcBef>
              <a:spcAft>
                <a:spcPts val="0"/>
              </a:spcAft>
            </a:pPr>
            <a:r>
              <a:rPr lang="en-US" altLang="de-DE" sz="1400" kern="0" dirty="0"/>
              <a:t>KI#4: 1 LS out,  7 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for user consent and decide on use of privacy profile</a:t>
            </a:r>
          </a:p>
          <a:p>
            <a:pPr lvl="1">
              <a:spcBef>
                <a:spcPts val="0"/>
              </a:spcBef>
              <a:spcAft>
                <a:spcPts val="300"/>
              </a:spcAft>
            </a:pPr>
            <a:r>
              <a:rPr lang="en-US" sz="1400" kern="0" dirty="0"/>
              <a:t>KI#1/3/4 to answer CT3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a:solidFill>
                            <a:schemeClr val="tx1"/>
                          </a:solidFill>
                        </a:rPr>
                        <a:t>98</a:t>
                      </a:r>
                      <a:endParaRPr lang="en-US" altLang="zh-CN" sz="1100" b="0" dirty="0">
                        <a:solidFill>
                          <a:schemeClr val="tx1"/>
                        </a:solidFill>
                      </a:endParaRP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94669594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3164</TotalTime>
  <Words>1699</Words>
  <Application>Microsoft Office PowerPoint</Application>
  <PresentationFormat>全屏显示(4:3)</PresentationFormat>
  <Paragraphs>367</Paragraphs>
  <Slides>11</Slides>
  <Notes>11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等线</vt:lpstr>
      <vt:lpstr>宋体</vt:lpstr>
      <vt:lpstr>Arial</vt:lpstr>
      <vt:lpstr>Calibri</vt:lpstr>
      <vt:lpstr>Times New Roman</vt:lpstr>
      <vt:lpstr>Office Theme</vt:lpstr>
      <vt:lpstr>AIML_CN Status Report</vt:lpstr>
      <vt:lpstr>AIML_CN status after SA#109 </vt:lpstr>
      <vt:lpstr>AIML_CN status after SA2#172 (1/2)</vt:lpstr>
      <vt:lpstr>AIML_CN status after SA2#172 (2/2)</vt:lpstr>
      <vt:lpstr>Substantial Issues </vt:lpstr>
      <vt:lpstr>Annex</vt:lpstr>
      <vt:lpstr>AIML_CN status after SA2#171 (1/2)</vt:lpstr>
      <vt:lpstr>AIML_CN status after SA2#170 (1/2)</vt:lpstr>
      <vt:lpstr>AIML_CN status after SA2#169 (1/2)</vt:lpstr>
      <vt:lpstr>AIML_CN status after SA2#168 (1/2)</vt:lpstr>
      <vt:lpstr>AIML_CN status after SA2#167 (1/2)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xiaobo2</cp:lastModifiedBy>
  <cp:revision>241</cp:revision>
  <dcterms:modified xsi:type="dcterms:W3CDTF">2025-11-25T03:37:39Z</dcterms:modified>
</cp:coreProperties>
</file>