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23" r:id="rId7"/>
    <p:sldId id="9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 varScale="1">
        <p:scale>
          <a:sx n="80" d="100"/>
          <a:sy n="80" d="100"/>
        </p:scale>
        <p:origin x="-1842" y="-96"/>
      </p:cViewPr>
      <p:guideLst>
        <p:guide orient="horz" pos="2160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9/4/2025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45795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895568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S2-2508071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70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25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-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29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August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2025, 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Goteborg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Sweden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sz="1200" dirty="0" smtClean="0">
                <a:solidFill>
                  <a:schemeClr val="bg1"/>
                </a:solidFill>
              </a:rPr>
              <a:t>70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25</a:t>
            </a:r>
            <a:r>
              <a:rPr lang="sv-SE" altLang="de-DE" sz="1200" dirty="0" smtClean="0">
                <a:solidFill>
                  <a:schemeClr val="bg1"/>
                </a:solidFill>
              </a:rPr>
              <a:t>-</a:t>
            </a:r>
            <a:r>
              <a:rPr lang="en-US" altLang="sv-SE" sz="1200" dirty="0" smtClean="0">
                <a:solidFill>
                  <a:schemeClr val="bg1"/>
                </a:solidFill>
              </a:rPr>
              <a:t>29</a:t>
            </a:r>
            <a:r>
              <a:rPr lang="sv-SE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August</a:t>
            </a:r>
            <a:r>
              <a:rPr lang="sv-SE" altLang="de-DE" sz="1200" dirty="0" smtClean="0">
                <a:solidFill>
                  <a:schemeClr val="bg1"/>
                </a:solidFill>
              </a:rPr>
              <a:t>, 2025</a:t>
            </a:r>
            <a:r>
              <a:rPr lang="en-US" altLang="sv-SE" sz="1200" dirty="0" smtClean="0">
                <a:solidFill>
                  <a:schemeClr val="bg1"/>
                </a:solidFill>
              </a:rPr>
              <a:t>, </a:t>
            </a:r>
            <a:r>
              <a:rPr lang="en-US" altLang="zh-CN" sz="1200" dirty="0" smtClean="0">
                <a:solidFill>
                  <a:schemeClr val="bg1"/>
                </a:solidFill>
              </a:rPr>
              <a:t>Goteborg, Sweden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FS_</a:t>
            </a:r>
            <a:r>
              <a:rPr lang="en-GB" dirty="0" smtClean="0"/>
              <a:t>5GSAT_Ph4_</a:t>
            </a:r>
            <a:r>
              <a:rPr lang="en-GB" altLang="zh-CN" dirty="0" smtClean="0"/>
              <a:t>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SA#108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218445"/>
            <a:ext cx="8554481" cy="40537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SA#10</a:t>
            </a:r>
            <a:r>
              <a:rPr lang="en-US" altLang="de-DE" sz="1600" b="1" kern="0" dirty="0" smtClean="0">
                <a:solidFill>
                  <a:prstClr val="black"/>
                </a:solidFill>
              </a:rPr>
              <a:t>8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In SA2#170 meeting,  2 LS out and 10 pCRs 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000" kern="0" dirty="0" smtClean="0">
                <a:solidFill>
                  <a:prstClr val="black"/>
                </a:solidFill>
              </a:rPr>
              <a:t>1 LS out is replied to SA4 </a:t>
            </a:r>
            <a:r>
              <a:rPr lang="en-US" altLang="zh-CN" sz="1000" dirty="0"/>
              <a:t>with regard to </a:t>
            </a:r>
            <a:r>
              <a:rPr lang="en-US" altLang="zh-CN" sz="1000" kern="0" dirty="0" smtClean="0">
                <a:solidFill>
                  <a:prstClr val="black"/>
                </a:solidFill>
              </a:rPr>
              <a:t>assumptions for ULBC</a:t>
            </a:r>
          </a:p>
          <a:p>
            <a:pPr lvl="2" algn="l"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en-US" altLang="zh-CN" sz="1000" kern="0" dirty="0" smtClean="0">
                <a:solidFill>
                  <a:prstClr val="black"/>
                </a:solidFill>
              </a:rPr>
              <a:t>1 LS out is approved to RAN2, SA4, CT1, SA3, SA1, RAN1 for issues  related to support of IMS voice over NB-IoT NTN connected to EPC</a:t>
            </a:r>
          </a:p>
          <a:p>
            <a:pPr lvl="2" algn="l"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en-US" altLang="zh-CN" sz="1000" kern="0" dirty="0" smtClean="0">
                <a:solidFill>
                  <a:prstClr val="black"/>
                </a:solidFill>
              </a:rPr>
              <a:t>1 pCR for TR Skeleton Update is approved</a:t>
            </a:r>
          </a:p>
          <a:p>
            <a:pPr lvl="2" algn="l"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en-US" altLang="zh-CN" sz="1000" kern="0" dirty="0" smtClean="0">
                <a:solidFill>
                  <a:prstClr val="black"/>
                </a:solidFill>
              </a:rPr>
              <a:t>9 pCRs for KI#2 (IMS enhancement for GEO NB-IoT NTN access) are approved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200" kern="0" dirty="0">
                <a:solidFill>
                  <a:prstClr val="black"/>
                </a:solidFill>
              </a:rPr>
              <a:t>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6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Continuing solution discussion.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Start solution evaluation for KI#1</a:t>
            </a:r>
            <a:endParaRPr lang="en-US" altLang="de-DE" sz="1200" kern="0" dirty="0">
              <a:solidFill>
                <a:prstClr val="black"/>
              </a:solidFill>
            </a:endParaRPr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023341"/>
              </p:ext>
            </p:extLst>
          </p:nvPr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30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60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404500"/>
            <a:ext cx="8554481" cy="360005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</a:t>
            </a:r>
            <a:r>
              <a:rPr lang="en-US" sz="1600" b="1" kern="0" dirty="0" smtClean="0">
                <a:solidFill>
                  <a:prstClr val="black"/>
                </a:solidFill>
              </a:rPr>
              <a:t>70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1 LS out is </a:t>
            </a:r>
            <a:r>
              <a:rPr lang="en-US" altLang="zh-CN" sz="1200" kern="0" dirty="0">
                <a:solidFill>
                  <a:prstClr val="black"/>
                </a:solidFill>
              </a:rPr>
              <a:t>replied </a:t>
            </a:r>
            <a:r>
              <a:rPr lang="en-US" altLang="de-DE" sz="1200" kern="0" dirty="0">
                <a:solidFill>
                  <a:prstClr val="black"/>
                </a:solidFill>
              </a:rPr>
              <a:t>to SA4 </a:t>
            </a:r>
            <a:r>
              <a:rPr lang="en-US" altLang="zh-CN" sz="1200" dirty="0"/>
              <a:t>with regard to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assumptions </a:t>
            </a:r>
            <a:r>
              <a:rPr lang="en-US" altLang="zh-CN" sz="1200" kern="0" dirty="0">
                <a:solidFill>
                  <a:prstClr val="black"/>
                </a:solidFill>
              </a:rPr>
              <a:t>for </a:t>
            </a:r>
            <a:r>
              <a:rPr lang="en-US" altLang="de-DE" sz="1200" kern="0" dirty="0">
                <a:solidFill>
                  <a:prstClr val="black"/>
                </a:solidFill>
              </a:rPr>
              <a:t>ULBC;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1 LS out is approved to </a:t>
            </a:r>
            <a:r>
              <a:rPr lang="en-US" altLang="zh-CN" sz="1200" kern="0" dirty="0">
                <a:solidFill>
                  <a:prstClr val="black"/>
                </a:solidFill>
              </a:rPr>
              <a:t>RAN2, SA4, CT1, SA3, SA1, RAN1 for issues related to support of IMS voice over NB-IoT NTN connected to EPC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1 pCR for TR Skeleton Update is 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approved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9 </a:t>
            </a:r>
            <a:r>
              <a:rPr lang="en-US" altLang="de-DE" sz="1200" kern="0" dirty="0" err="1">
                <a:solidFill>
                  <a:prstClr val="black"/>
                </a:solidFill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</a:rPr>
              <a:t> for KI#2 (IMS enhancement for GEO NB-</a:t>
            </a:r>
            <a:r>
              <a:rPr lang="en-US" altLang="de-DE" sz="1200" kern="0" dirty="0" err="1">
                <a:solidFill>
                  <a:prstClr val="black"/>
                </a:solidFill>
              </a:rPr>
              <a:t>IoT</a:t>
            </a:r>
            <a:r>
              <a:rPr lang="en-US" altLang="de-DE" sz="1200" kern="0" dirty="0">
                <a:solidFill>
                  <a:prstClr val="black"/>
                </a:solidFill>
              </a:rPr>
              <a:t> NTN access) </a:t>
            </a:r>
            <a:r>
              <a:rPr lang="en-US" altLang="zh-CN" sz="1200" kern="0" dirty="0">
                <a:solidFill>
                  <a:prstClr val="black"/>
                </a:solidFill>
              </a:rPr>
              <a:t>are approved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de-DE" sz="1200" kern="0" dirty="0">
                <a:solidFill>
                  <a:prstClr val="black"/>
                </a:solidFill>
              </a:rPr>
              <a:t> </a:t>
            </a:r>
            <a:r>
              <a:rPr lang="en-US" altLang="zh-CN" sz="16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600" b="1" dirty="0">
                <a:solidFill>
                  <a:prstClr val="black"/>
                </a:solidFill>
              </a:rPr>
              <a:t>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200" kern="0" dirty="0">
                <a:solidFill>
                  <a:prstClr val="black"/>
                </a:solidFill>
              </a:rPr>
              <a:t>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impact, KI#2 may have dependency on RAN conclusion.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Continuing solution discussion.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Start solution evaluation.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SA2#170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008750"/>
              </p:ext>
            </p:extLst>
          </p:nvPr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3</a:t>
                      </a:r>
                      <a:r>
                        <a:rPr lang="en-GB" sz="1000" dirty="0" smtClean="0"/>
                        <a:t>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60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SA2#168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27179480"/>
              </p:ext>
            </p:extLst>
          </p:nvPr>
        </p:nvGraphicFramePr>
        <p:xfrm>
          <a:off x="422359" y="1423511"/>
          <a:ext cx="8630201" cy="4577214"/>
        </p:xfrm>
        <a:graphic>
          <a:graphicData uri="http://schemas.openxmlformats.org/drawingml/2006/table">
            <a:tbl>
              <a:tblPr firstRow="1" bandRow="1"/>
              <a:tblGrid>
                <a:gridCol w="1113022"/>
                <a:gridCol w="1025503"/>
                <a:gridCol w="1203712"/>
                <a:gridCol w="1021063"/>
                <a:gridCol w="4266901"/>
              </a:tblGrid>
              <a:tr h="25746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discussion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KI#5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8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sz="1100" kern="12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continue </a:t>
                      </a: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solution discussion</a:t>
                      </a:r>
                      <a:endParaRPr lang="zh-CN" sz="11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377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</a:t>
                      </a: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new solution </a:t>
                      </a:r>
                      <a:r>
                        <a:rPr lang="en-US" sz="11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(solutions for KI#3 and 4 focusing</a:t>
                      </a:r>
                      <a:r>
                        <a:rPr lang="en-US" sz="1100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on general aspects </a:t>
                      </a:r>
                      <a:r>
                        <a:rPr lang="en-US" sz="11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will be prioritized)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olution evaluation and try to conclude topics with common </a:t>
                      </a: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understanding</a:t>
                      </a:r>
                      <a:endParaRPr lang="zh-CN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00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Last meeting for solution 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update</a:t>
                      </a:r>
                      <a:endParaRPr lang="en-US" sz="1100" kern="1200" dirty="0" smtClean="0">
                        <a:solidFill>
                          <a:srgbClr val="FF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</a:t>
                      </a: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 </a:t>
                      </a:r>
                      <a:r>
                        <a:rPr lang="en-US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(feedback from RAN WGs, SA4, CT1, SA3, SA1 </a:t>
                      </a:r>
                      <a:r>
                        <a:rPr lang="en-US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need</a:t>
                      </a:r>
                      <a:r>
                        <a:rPr lang="en-US" sz="11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to </a:t>
                      </a:r>
                      <a:r>
                        <a:rPr lang="en-US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be considered)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Submit WI to SA2 </a:t>
                      </a: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Approval.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SA2#173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Feb.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Normative work starts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SA2#174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SA2#175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SA2#176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2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Total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4.5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0*340"/>
  <p:tag name="TABLE_ENDDRAG_RECT" val="33*109*680*34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/>
</ds:datastoreItem>
</file>

<file path=customXml/itemProps2.xml><?xml version="1.0" encoding="utf-8"?>
<ds:datastoreItem xmlns:ds="http://schemas.openxmlformats.org/officeDocument/2006/customXml" ds:itemID="{FB06B07D-423A-4012-A7AA-33F90EA5F8BE}">
  <ds:schemaRefs/>
</ds:datastoreItem>
</file>

<file path=customXml/itemProps3.xml><?xml version="1.0" encoding="utf-8"?>
<ds:datastoreItem xmlns:ds="http://schemas.openxmlformats.org/officeDocument/2006/customXml" ds:itemID="{3FB747E2-E6AD-4495-A381-6244FA11EF8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471</Words>
  <Application>Microsoft Office PowerPoint</Application>
  <PresentationFormat>全屏显示(4:3)</PresentationFormat>
  <Paragraphs>120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FS_5GSAT_Ph4_ARC Status Report Study on integration of satellite components in the 5G architecture Phase 4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CATT-r2</cp:lastModifiedBy>
  <cp:revision>2119</cp:revision>
  <dcterms:created xsi:type="dcterms:W3CDTF">2008-08-30T09:32:00Z</dcterms:created>
  <dcterms:modified xsi:type="dcterms:W3CDTF">2025-09-04T09:05:53Z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2052-12.1.0.22529</vt:lpwstr>
  </property>
</Properties>
</file>