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14"/>
  </p:notesMasterIdLst>
  <p:sldIdLst>
    <p:sldId id="341" r:id="rId7"/>
    <p:sldId id="342" r:id="rId8"/>
    <p:sldId id="345" r:id="rId9"/>
    <p:sldId id="350" r:id="rId10"/>
    <p:sldId id="346" r:id="rId11"/>
    <p:sldId id="349" r:id="rId12"/>
    <p:sldId id="34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149" d="100"/>
          <a:sy n="149" d="100"/>
        </p:scale>
        <p:origin x="16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264A0B-8655-4382-80AD-91D20DF64CF8}" type="datetimeFigureOut">
              <a:rPr lang="en-US" smtClean="0"/>
              <a:t>09-Apr-25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A470E3-CA38-4898-98B6-230736D5987B}" type="slidenum">
              <a:rPr lang="en-US" smtClean="0"/>
              <a:t>‹#›</a:t>
            </a:fld>
            <a:endParaRPr lang="en-US"/>
          </a:p>
        </p:txBody>
      </p:sp>
    </p:spTree>
    <p:extLst>
      <p:ext uri="{BB962C8B-B14F-4D97-AF65-F5344CB8AC3E}">
        <p14:creationId xmlns:p14="http://schemas.microsoft.com/office/powerpoint/2010/main" val="31093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4316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0795751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600801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42145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SG-SA2 Meeting #168</a:t>
            </a:r>
          </a:p>
          <a:p>
            <a:pPr eaLnBrk="1" hangingPunct="1">
              <a:defRPr/>
            </a:pPr>
            <a:r>
              <a:rPr lang="en-US" altLang="en-US" sz="1200" b="1" dirty="0" err="1">
                <a:latin typeface="Arial "/>
              </a:rPr>
              <a:t>Stor-Göteborg</a:t>
            </a:r>
            <a:r>
              <a:rPr lang="en-US" altLang="en-US" sz="1200" b="1" dirty="0">
                <a:latin typeface="Arial "/>
              </a:rPr>
              <a:t>, Sweden, 7th Apr 2025 - 11th Apr 2025</a:t>
            </a:r>
            <a:endParaRPr lang="sv-SE" altLang="en-US" sz="1200" b="1" dirty="0">
              <a:latin typeface="Arial "/>
            </a:endParaRPr>
          </a:p>
        </p:txBody>
      </p:sp>
    </p:spTree>
    <p:extLst>
      <p:ext uri="{BB962C8B-B14F-4D97-AF65-F5344CB8AC3E}">
        <p14:creationId xmlns:p14="http://schemas.microsoft.com/office/powerpoint/2010/main" val="3497376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3gpp.org/ftp/tsg_sa/WG2_Arch/TSGS2_166_Orlando_2024-11/Docs/S2-241294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ctrTitle"/>
          </p:nvPr>
        </p:nvSpPr>
        <p:spPr>
          <a:xfrm>
            <a:off x="191589" y="1367245"/>
            <a:ext cx="11364685" cy="2142717"/>
          </a:xfrm>
        </p:spPr>
        <p:txBody>
          <a:bodyPr wrap="square" anchor="b">
            <a:normAutofit fontScale="90000"/>
          </a:bodyPr>
          <a:lstStyle/>
          <a:p>
            <a:pPr eaLnBrk="1" hangingPunct="1"/>
            <a:r>
              <a:rPr lang="en-US" sz="5600" dirty="0"/>
              <a:t>User consent and LCS privacy profile checks for LMF models to determine location</a:t>
            </a:r>
            <a:endParaRPr lang="en-GB" altLang="en-US" sz="5600"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subTitle" idx="1"/>
          </p:nvPr>
        </p:nvSpPr>
        <p:spPr>
          <a:xfrm>
            <a:off x="1524000" y="3602038"/>
            <a:ext cx="9144000" cy="1655762"/>
          </a:xfrm>
        </p:spPr>
        <p:txBody>
          <a:bodyPr wrap="square" anchor="t">
            <a:normAutofit/>
          </a:bodyPr>
          <a:lstStyle/>
          <a:p>
            <a:r>
              <a:rPr lang="en-US" dirty="0"/>
              <a:t>Thomas Belling</a:t>
            </a:r>
          </a:p>
          <a:p>
            <a:r>
              <a:rPr lang="en-US" dirty="0"/>
              <a:t> Nokia</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F83F-F176-F130-F3FF-9B339C38A0EE}"/>
              </a:ext>
            </a:extLst>
          </p:cNvPr>
          <p:cNvSpPr>
            <a:spLocks noGrp="1"/>
          </p:cNvSpPr>
          <p:nvPr>
            <p:ph type="title"/>
          </p:nvPr>
        </p:nvSpPr>
        <p:spPr/>
        <p:txBody>
          <a:bodyPr/>
          <a:lstStyle/>
          <a:p>
            <a:r>
              <a:rPr lang="en-US" dirty="0"/>
              <a:t>Status Quo in TS 23.273</a:t>
            </a:r>
          </a:p>
        </p:txBody>
      </p:sp>
      <p:sp>
        <p:nvSpPr>
          <p:cNvPr id="3" name="Content Placeholder 2">
            <a:extLst>
              <a:ext uri="{FF2B5EF4-FFF2-40B4-BE49-F238E27FC236}">
                <a16:creationId xmlns:a16="http://schemas.microsoft.com/office/drawing/2014/main" id="{64FC2739-A5AC-243D-42D1-59A4DC605C4C}"/>
              </a:ext>
            </a:extLst>
          </p:cNvPr>
          <p:cNvSpPr>
            <a:spLocks noGrp="1"/>
          </p:cNvSpPr>
          <p:nvPr>
            <p:ph idx="1"/>
          </p:nvPr>
        </p:nvSpPr>
        <p:spPr/>
        <p:txBody>
          <a:bodyPr/>
          <a:lstStyle/>
          <a:p>
            <a:pPr marL="0" indent="0">
              <a:buNone/>
            </a:pPr>
            <a:r>
              <a:rPr lang="en-US" dirty="0"/>
              <a:t>For UE positioning calculation (using any method, also for AIML method), GMLC checks LCS privacy profile retrieved from UDM</a:t>
            </a:r>
          </a:p>
          <a:p>
            <a:pPr marL="0" indent="0">
              <a:buNone/>
            </a:pPr>
            <a:r>
              <a:rPr lang="en-US" dirty="0"/>
              <a:t>In addition, Clause 5.18 states:</a:t>
            </a:r>
          </a:p>
          <a:p>
            <a:pPr marL="636905" lvl="1" indent="0">
              <a:spcAft>
                <a:spcPts val="900"/>
              </a:spcAft>
              <a:buNone/>
            </a:pPr>
            <a:r>
              <a:rPr lang="en-GB" i="1" dirty="0">
                <a:solidFill>
                  <a:srgbClr val="FF0000"/>
                </a:solidFill>
                <a:effectLst/>
                <a:latin typeface="Times New Roman" panose="02020603050405020304" pitchFamily="18" charset="0"/>
                <a:ea typeface="Times New Roman" panose="02020603050405020304" pitchFamily="18" charset="0"/>
              </a:rPr>
              <a:t>Editor's note:	Whether user consent for UE positioning calculation is needed apart from the existing GMLC check of the LCS privacy profile is FFS.</a:t>
            </a:r>
            <a:endParaRPr lang="en-US" i="1" dirty="0">
              <a:solidFill>
                <a:srgbClr val="FF0000"/>
              </a:solidFill>
              <a:effectLst/>
              <a:latin typeface="Times New Roman" panose="02020603050405020304" pitchFamily="18" charset="0"/>
              <a:ea typeface="Times New Roman" panose="02020603050405020304" pitchFamily="18" charset="0"/>
            </a:endParaRPr>
          </a:p>
          <a:p>
            <a:pPr marL="457200" lvl="1" indent="0">
              <a:spcAft>
                <a:spcPts val="900"/>
              </a:spcAft>
              <a:buNone/>
            </a:pPr>
            <a:r>
              <a:rPr lang="en-GB" i="1" dirty="0">
                <a:effectLst/>
                <a:latin typeface="Times New Roman" panose="02020603050405020304" pitchFamily="18" charset="0"/>
                <a:ea typeface="Times New Roman" panose="02020603050405020304" pitchFamily="18" charset="0"/>
              </a:rPr>
              <a:t>For ML model training, performance monitoring and UE positioning calculation using LMF-based AI/ML Positioning, the LMF checks with UDM the user consent status before collecting UE related data, see clause 6.22.3 and clause 6.22.4.</a:t>
            </a:r>
            <a:endParaRPr lang="en-US" i="1" dirty="0">
              <a:effectLst/>
              <a:latin typeface="Times New Roman" panose="02020603050405020304" pitchFamily="18" charset="0"/>
              <a:ea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66440943"/>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5E5EEC-2FC8-42DC-60D8-D759B0C850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6EFE0-0BB7-A560-FFD8-702600863D98}"/>
              </a:ext>
            </a:extLst>
          </p:cNvPr>
          <p:cNvSpPr>
            <a:spLocks noGrp="1"/>
          </p:cNvSpPr>
          <p:nvPr>
            <p:ph type="title"/>
          </p:nvPr>
        </p:nvSpPr>
        <p:spPr>
          <a:xfrm>
            <a:off x="838200" y="347708"/>
            <a:ext cx="10515600" cy="1325563"/>
          </a:xfrm>
        </p:spPr>
        <p:txBody>
          <a:bodyPr/>
          <a:lstStyle/>
          <a:p>
            <a:r>
              <a:rPr lang="en-US" sz="3600" kern="0" dirty="0">
                <a:solidFill>
                  <a:srgbClr val="0E2841"/>
                </a:solidFill>
                <a:effectLst/>
                <a:latin typeface="Aptos" panose="020B0004020202020204" pitchFamily="34" charset="0"/>
                <a:ea typeface="Times New Roman" panose="02020603050405020304" pitchFamily="18" charset="0"/>
                <a:cs typeface="Arial" panose="020B0604020202020204" pitchFamily="34" charset="0"/>
              </a:rPr>
              <a:t>LS </a:t>
            </a:r>
            <a:r>
              <a:rPr lang="en-US" sz="3600" u="sng" kern="0" dirty="0">
                <a:solidFill>
                  <a:srgbClr val="0E2841"/>
                </a:solidFill>
                <a:effectLst/>
                <a:latin typeface="Aptos" panose="020B0004020202020204" pitchFamily="34" charset="0"/>
                <a:ea typeface="Times New Roman" panose="02020603050405020304" pitchFamily="18" charset="0"/>
                <a:cs typeface="Arial" panose="020B0604020202020204" pitchFamily="34" charset="0"/>
                <a:hlinkClick r:id="rId2"/>
              </a:rPr>
              <a:t>S2-2412940</a:t>
            </a:r>
            <a:r>
              <a:rPr lang="en-US" sz="3600" kern="0" dirty="0">
                <a:solidFill>
                  <a:srgbClr val="0E2841"/>
                </a:solidFill>
                <a:effectLst/>
                <a:latin typeface="Aptos" panose="020B0004020202020204" pitchFamily="34" charset="0"/>
                <a:ea typeface="Times New Roman" panose="02020603050405020304" pitchFamily="18" charset="0"/>
                <a:cs typeface="Arial" panose="020B0604020202020204" pitchFamily="34" charset="0"/>
              </a:rPr>
              <a:t> to SA3</a:t>
            </a:r>
            <a:br>
              <a:rPr lang="en-US" sz="3600" kern="0" dirty="0">
                <a:solidFill>
                  <a:srgbClr val="0E2841"/>
                </a:solidFill>
                <a:effectLst/>
                <a:latin typeface="Aptos" panose="020B0004020202020204" pitchFamily="34" charset="0"/>
                <a:ea typeface="Times New Roman" panose="02020603050405020304" pitchFamily="18" charset="0"/>
                <a:cs typeface="Arial" panose="020B0604020202020204" pitchFamily="34" charset="0"/>
              </a:rPr>
            </a:br>
            <a:r>
              <a:rPr lang="en-US" sz="3600" kern="0" dirty="0">
                <a:solidFill>
                  <a:srgbClr val="0E2841"/>
                </a:solidFill>
                <a:effectLst/>
                <a:latin typeface="Aptos" panose="020B0004020202020204" pitchFamily="34" charset="0"/>
                <a:ea typeface="Times New Roman" panose="02020603050405020304" pitchFamily="18" charset="0"/>
                <a:cs typeface="Arial" panose="020B0604020202020204" pitchFamily="34" charset="0"/>
              </a:rPr>
              <a:t>and SA3 answer in S3-251788</a:t>
            </a:r>
            <a:endParaRPr lang="en-US" sz="3200" dirty="0"/>
          </a:p>
        </p:txBody>
      </p:sp>
      <p:sp>
        <p:nvSpPr>
          <p:cNvPr id="3" name="Content Placeholder 2">
            <a:extLst>
              <a:ext uri="{FF2B5EF4-FFF2-40B4-BE49-F238E27FC236}">
                <a16:creationId xmlns:a16="http://schemas.microsoft.com/office/drawing/2014/main" id="{B0C75807-B4D8-4B0D-A282-DE3C827E9B30}"/>
              </a:ext>
            </a:extLst>
          </p:cNvPr>
          <p:cNvSpPr>
            <a:spLocks noGrp="1"/>
          </p:cNvSpPr>
          <p:nvPr>
            <p:ph idx="1"/>
          </p:nvPr>
        </p:nvSpPr>
        <p:spPr/>
        <p:txBody>
          <a:bodyPr/>
          <a:lstStyle/>
          <a:p>
            <a:pPr marL="0" indent="0">
              <a:buNone/>
            </a:pPr>
            <a:r>
              <a:rPr lang="en-US" dirty="0"/>
              <a:t>S2-2412940</a:t>
            </a:r>
          </a:p>
          <a:p>
            <a:pPr marL="0" indent="0">
              <a:buNone/>
            </a:pPr>
            <a:r>
              <a:rPr lang="en-US" sz="2400" i="1" dirty="0"/>
              <a:t>SA2 is currently finalizing Rel-19 normative work on AIML_CN and would like to request input from SA3 in the context of user privacy for LMF-based AI/ML positioning (KI#1). </a:t>
            </a:r>
          </a:p>
          <a:p>
            <a:pPr marL="0" indent="0">
              <a:buNone/>
            </a:pPr>
            <a:r>
              <a:rPr lang="en-US" sz="2400" i="1" dirty="0"/>
              <a:t>SA2 would like to ask SA3 whether, when the LCS privacy profile is checked, user consent check is required or not.</a:t>
            </a:r>
            <a:endParaRPr lang="en-US" sz="2400" dirty="0"/>
          </a:p>
          <a:p>
            <a:pPr marL="0" indent="0">
              <a:buNone/>
            </a:pPr>
            <a:r>
              <a:rPr lang="en-US" sz="2800" kern="0" dirty="0">
                <a:solidFill>
                  <a:srgbClr val="0E2841"/>
                </a:solidFill>
                <a:effectLst/>
                <a:latin typeface="Aptos" panose="020B0004020202020204" pitchFamily="34" charset="0"/>
                <a:ea typeface="Times New Roman" panose="02020603050405020304" pitchFamily="18" charset="0"/>
                <a:cs typeface="Arial" panose="020B0604020202020204" pitchFamily="34" charset="0"/>
              </a:rPr>
              <a:t>S3-251788</a:t>
            </a:r>
          </a:p>
          <a:p>
            <a:pPr marL="0" indent="0">
              <a:buNone/>
            </a:pPr>
            <a:r>
              <a:rPr lang="en-GB" sz="2400" i="1" dirty="0">
                <a:effectLst/>
                <a:latin typeface="Times New Roman" panose="02020603050405020304" pitchFamily="18" charset="0"/>
                <a:ea typeface="DengXian" panose="02010600030101010101" pitchFamily="2" charset="-122"/>
              </a:rPr>
              <a:t>SA3 </a:t>
            </a:r>
            <a:r>
              <a:rPr lang="en-US" sz="2400" i="1" dirty="0">
                <a:effectLst/>
                <a:latin typeface="Times New Roman" panose="02020603050405020304" pitchFamily="18" charset="0"/>
                <a:ea typeface="DengXian" panose="02010600030101010101" pitchFamily="2" charset="-122"/>
              </a:rPr>
              <a:t>agrees that </a:t>
            </a:r>
            <a:r>
              <a:rPr lang="en-GB" sz="2400" i="1" dirty="0">
                <a:effectLst/>
                <a:latin typeface="Times New Roman" panose="02020603050405020304" pitchFamily="18" charset="0"/>
                <a:ea typeface="DengXian" panose="02010600030101010101" pitchFamily="2" charset="-122"/>
              </a:rPr>
              <a:t>LCS privacy profile </a:t>
            </a:r>
            <a:r>
              <a:rPr lang="en-US" sz="2400" i="1" dirty="0">
                <a:effectLst/>
                <a:latin typeface="Times New Roman" panose="02020603050405020304" pitchFamily="18" charset="0"/>
                <a:ea typeface="DengXian" panose="02010600030101010101" pitchFamily="2" charset="-122"/>
              </a:rPr>
              <a:t>defined in TS 23.273 </a:t>
            </a:r>
            <a:r>
              <a:rPr lang="en-GB" sz="2400" i="1" dirty="0">
                <a:effectLst/>
                <a:latin typeface="Times New Roman" panose="02020603050405020304" pitchFamily="18" charset="0"/>
                <a:ea typeface="DengXian" panose="02010600030101010101" pitchFamily="2" charset="-122"/>
              </a:rPr>
              <a:t>and user consent in Annex V of TS 33.501 are independent procedures. </a:t>
            </a:r>
            <a:r>
              <a:rPr lang="en-US" sz="2400" i="1" dirty="0">
                <a:effectLst/>
                <a:latin typeface="Times New Roman" panose="02020603050405020304" pitchFamily="18" charset="0"/>
                <a:ea typeface="DengXian" panose="02010600030101010101" pitchFamily="2" charset="-122"/>
              </a:rPr>
              <a:t>SA3 cannot reach consensus on other aspects. SA3 will continue the discussion and keep SA2 updated. </a:t>
            </a:r>
          </a:p>
          <a:p>
            <a:pPr marL="0" indent="0">
              <a:buNone/>
            </a:pPr>
            <a:endParaRPr lang="en-US" dirty="0"/>
          </a:p>
        </p:txBody>
      </p:sp>
    </p:spTree>
    <p:extLst>
      <p:ext uri="{BB962C8B-B14F-4D97-AF65-F5344CB8AC3E}">
        <p14:creationId xmlns:p14="http://schemas.microsoft.com/office/powerpoint/2010/main" val="86534441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74364-4768-5045-5E39-7F73DF3F4C9C}"/>
              </a:ext>
            </a:extLst>
          </p:cNvPr>
          <p:cNvSpPr>
            <a:spLocks noGrp="1"/>
          </p:cNvSpPr>
          <p:nvPr>
            <p:ph type="title"/>
          </p:nvPr>
        </p:nvSpPr>
        <p:spPr/>
        <p:txBody>
          <a:bodyPr/>
          <a:lstStyle/>
          <a:p>
            <a:r>
              <a:rPr lang="en-US" dirty="0"/>
              <a:t>LCS Profile definition in TS 23.273</a:t>
            </a:r>
          </a:p>
        </p:txBody>
      </p:sp>
      <p:sp>
        <p:nvSpPr>
          <p:cNvPr id="3" name="Content Placeholder 2">
            <a:extLst>
              <a:ext uri="{FF2B5EF4-FFF2-40B4-BE49-F238E27FC236}">
                <a16:creationId xmlns:a16="http://schemas.microsoft.com/office/drawing/2014/main" id="{B4A01993-990C-D589-2764-3F2BD5548C6B}"/>
              </a:ext>
            </a:extLst>
          </p:cNvPr>
          <p:cNvSpPr>
            <a:spLocks noGrp="1"/>
          </p:cNvSpPr>
          <p:nvPr>
            <p:ph idx="1"/>
          </p:nvPr>
        </p:nvSpPr>
        <p:spPr/>
        <p:txBody>
          <a:bodyPr/>
          <a:lstStyle/>
          <a:p>
            <a:pPr marL="0" indent="0">
              <a:buNone/>
            </a:pPr>
            <a:r>
              <a:rPr lang="en-US" sz="2400" b="1" i="1" dirty="0"/>
              <a:t>3.1	Definitions</a:t>
            </a:r>
          </a:p>
          <a:p>
            <a:pPr marL="0" indent="0">
              <a:buNone/>
            </a:pPr>
            <a:r>
              <a:rPr lang="en-US" sz="2400" i="1" dirty="0"/>
              <a:t>LCS Client: entity that interacts with GMLC for the purpose of obtaining location information for one or more UEs. The LCS Client may reside in the UE.</a:t>
            </a:r>
          </a:p>
          <a:p>
            <a:pPr marL="0" indent="0">
              <a:buNone/>
            </a:pPr>
            <a:endParaRPr lang="en-US" sz="2400" i="1" dirty="0"/>
          </a:p>
          <a:p>
            <a:pPr marL="0" indent="0">
              <a:buNone/>
            </a:pPr>
            <a:r>
              <a:rPr lang="en-US" sz="2400" b="1" i="1" dirty="0"/>
              <a:t>5.4	UE LCS privacy</a:t>
            </a:r>
          </a:p>
          <a:p>
            <a:pPr marL="0" indent="0">
              <a:buNone/>
            </a:pPr>
            <a:r>
              <a:rPr lang="en-US" sz="2400" b="1" i="1" dirty="0"/>
              <a:t>5.4.1	General</a:t>
            </a:r>
          </a:p>
          <a:p>
            <a:pPr marL="0" indent="0">
              <a:buNone/>
            </a:pPr>
            <a:r>
              <a:rPr lang="en-US" sz="2400" i="1" dirty="0"/>
              <a:t>An LCS client or AF may or may not be </a:t>
            </a:r>
            <a:r>
              <a:rPr lang="en-US" sz="2400" i="1" dirty="0" err="1"/>
              <a:t>authorised</a:t>
            </a:r>
            <a:r>
              <a:rPr lang="en-US" sz="2400" i="1" dirty="0"/>
              <a:t> to retrieve the UE location, e.g. for commercial use. UE LCS privacy is a feature which allows a UE and/or AF to control which LCS clients and AFs are and are not allowed access to UE location information. UE LCS privacy can be supported via subscription and via UE LCS privacy profile handling.</a:t>
            </a:r>
          </a:p>
          <a:p>
            <a:pPr marL="0" indent="0">
              <a:buNone/>
            </a:pPr>
            <a:endParaRPr lang="en-US" dirty="0"/>
          </a:p>
        </p:txBody>
      </p:sp>
    </p:spTree>
    <p:extLst>
      <p:ext uri="{BB962C8B-B14F-4D97-AF65-F5344CB8AC3E}">
        <p14:creationId xmlns:p14="http://schemas.microsoft.com/office/powerpoint/2010/main" val="23226277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89895-0FE2-0F9D-3537-A6A246C7BA56}"/>
              </a:ext>
            </a:extLst>
          </p:cNvPr>
          <p:cNvSpPr>
            <a:spLocks noGrp="1"/>
          </p:cNvSpPr>
          <p:nvPr>
            <p:ph type="title"/>
          </p:nvPr>
        </p:nvSpPr>
        <p:spPr/>
        <p:txBody>
          <a:bodyPr/>
          <a:lstStyle/>
          <a:p>
            <a:r>
              <a:rPr lang="en-US" dirty="0"/>
              <a:t>Proposals for training</a:t>
            </a:r>
          </a:p>
        </p:txBody>
      </p:sp>
      <p:sp>
        <p:nvSpPr>
          <p:cNvPr id="3" name="Content Placeholder 2">
            <a:extLst>
              <a:ext uri="{FF2B5EF4-FFF2-40B4-BE49-F238E27FC236}">
                <a16:creationId xmlns:a16="http://schemas.microsoft.com/office/drawing/2014/main" id="{BC57849B-8003-3A95-7450-4420228FCCC7}"/>
              </a:ext>
            </a:extLst>
          </p:cNvPr>
          <p:cNvSpPr>
            <a:spLocks noGrp="1"/>
          </p:cNvSpPr>
          <p:nvPr>
            <p:ph idx="1"/>
          </p:nvPr>
        </p:nvSpPr>
        <p:spPr/>
        <p:txBody>
          <a:bodyPr/>
          <a:lstStyle/>
          <a:p>
            <a:pPr marL="514350" indent="-514350">
              <a:buFont typeface="+mj-lt"/>
              <a:buAutoNum type="arabicPeriod"/>
            </a:pPr>
            <a:r>
              <a:rPr lang="en-US" dirty="0"/>
              <a:t>Status Quo: Only user consent check </a:t>
            </a:r>
          </a:p>
          <a:p>
            <a:pPr marL="514350" indent="-514350">
              <a:buFont typeface="+mj-lt"/>
              <a:buAutoNum type="arabicPeriod"/>
            </a:pPr>
            <a:r>
              <a:rPr lang="en-US" dirty="0"/>
              <a:t>LMF checks user consent and LCS privacy profile for all cases</a:t>
            </a:r>
          </a:p>
          <a:p>
            <a:pPr marL="514350" indent="-514350">
              <a:buFont typeface="+mj-lt"/>
              <a:buAutoNum type="arabicPeriod"/>
            </a:pPr>
            <a:r>
              <a:rPr lang="en-US" dirty="0"/>
              <a:t>LMF checks LCS privacy profile for all cases</a:t>
            </a:r>
          </a:p>
          <a:p>
            <a:pPr marL="514350" indent="-514350">
              <a:buFont typeface="+mj-lt"/>
              <a:buAutoNum type="arabicPeriod"/>
            </a:pPr>
            <a:r>
              <a:rPr lang="en-US" dirty="0"/>
              <a:t>LMF checks user consent only when it trains the model. LMF checks user consent and LCS privacy profile when NWDAF trains model</a:t>
            </a:r>
          </a:p>
        </p:txBody>
      </p:sp>
    </p:spTree>
    <p:extLst>
      <p:ext uri="{BB962C8B-B14F-4D97-AF65-F5344CB8AC3E}">
        <p14:creationId xmlns:p14="http://schemas.microsoft.com/office/powerpoint/2010/main" val="92794019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64207-9C45-F70A-540A-F265DF6CF3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9B759A-BA46-93F9-611F-02972A8061E5}"/>
              </a:ext>
            </a:extLst>
          </p:cNvPr>
          <p:cNvSpPr>
            <a:spLocks noGrp="1"/>
          </p:cNvSpPr>
          <p:nvPr>
            <p:ph type="title"/>
          </p:nvPr>
        </p:nvSpPr>
        <p:spPr/>
        <p:txBody>
          <a:bodyPr/>
          <a:lstStyle/>
          <a:p>
            <a:r>
              <a:rPr lang="en-US" dirty="0"/>
              <a:t>Proposals for performance monitoring</a:t>
            </a:r>
          </a:p>
        </p:txBody>
      </p:sp>
      <p:sp>
        <p:nvSpPr>
          <p:cNvPr id="3" name="Content Placeholder 2">
            <a:extLst>
              <a:ext uri="{FF2B5EF4-FFF2-40B4-BE49-F238E27FC236}">
                <a16:creationId xmlns:a16="http://schemas.microsoft.com/office/drawing/2014/main" id="{268965CE-A350-7657-C99A-9D23F43408C5}"/>
              </a:ext>
            </a:extLst>
          </p:cNvPr>
          <p:cNvSpPr>
            <a:spLocks noGrp="1"/>
          </p:cNvSpPr>
          <p:nvPr>
            <p:ph idx="1"/>
          </p:nvPr>
        </p:nvSpPr>
        <p:spPr/>
        <p:txBody>
          <a:bodyPr/>
          <a:lstStyle/>
          <a:p>
            <a:pPr marL="514350" indent="-514350">
              <a:buFont typeface="+mj-lt"/>
              <a:buAutoNum type="arabicPeriod"/>
            </a:pPr>
            <a:r>
              <a:rPr lang="en-US" dirty="0"/>
              <a:t>Status Quo: Only user consent check </a:t>
            </a:r>
          </a:p>
          <a:p>
            <a:pPr marL="514350" indent="-514350">
              <a:buFont typeface="+mj-lt"/>
              <a:buAutoNum type="arabicPeriod"/>
            </a:pPr>
            <a:r>
              <a:rPr lang="en-US" dirty="0"/>
              <a:t>LMF checks user consent and LCS privacy profile for all cases</a:t>
            </a:r>
          </a:p>
          <a:p>
            <a:pPr marL="514350" indent="-514350">
              <a:buFont typeface="+mj-lt"/>
              <a:buAutoNum type="arabicPeriod"/>
            </a:pPr>
            <a:r>
              <a:rPr lang="en-US" dirty="0"/>
              <a:t>LMF checks LCS privacy profile for all cases</a:t>
            </a:r>
          </a:p>
          <a:p>
            <a:pPr marL="514350" indent="-514350">
              <a:buFont typeface="+mj-lt"/>
              <a:buAutoNum type="arabicPeriod"/>
            </a:pPr>
            <a:r>
              <a:rPr lang="en-US" dirty="0"/>
              <a:t>LMF checks user consent only when it trains the model. LMF checks user consent and LCS privacy profile when NWDAF trains model</a:t>
            </a:r>
          </a:p>
        </p:txBody>
      </p:sp>
    </p:spTree>
    <p:extLst>
      <p:ext uri="{BB962C8B-B14F-4D97-AF65-F5344CB8AC3E}">
        <p14:creationId xmlns:p14="http://schemas.microsoft.com/office/powerpoint/2010/main" val="413279655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4C918-91E2-A2D7-8399-F3468F50CB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9A91E6-CE32-7D57-4EEE-A721E16EB3F8}"/>
              </a:ext>
            </a:extLst>
          </p:cNvPr>
          <p:cNvSpPr>
            <a:spLocks noGrp="1"/>
          </p:cNvSpPr>
          <p:nvPr>
            <p:ph type="title"/>
          </p:nvPr>
        </p:nvSpPr>
        <p:spPr/>
        <p:txBody>
          <a:bodyPr/>
          <a:lstStyle/>
          <a:p>
            <a:r>
              <a:rPr lang="en-US" dirty="0"/>
              <a:t>Proposals for Inference</a:t>
            </a:r>
          </a:p>
        </p:txBody>
      </p:sp>
      <p:sp>
        <p:nvSpPr>
          <p:cNvPr id="3" name="Content Placeholder 2">
            <a:extLst>
              <a:ext uri="{FF2B5EF4-FFF2-40B4-BE49-F238E27FC236}">
                <a16:creationId xmlns:a16="http://schemas.microsoft.com/office/drawing/2014/main" id="{5B252A26-B2FC-8F2D-B13C-156498F8B2DD}"/>
              </a:ext>
            </a:extLst>
          </p:cNvPr>
          <p:cNvSpPr>
            <a:spLocks noGrp="1"/>
          </p:cNvSpPr>
          <p:nvPr>
            <p:ph idx="1"/>
          </p:nvPr>
        </p:nvSpPr>
        <p:spPr/>
        <p:txBody>
          <a:bodyPr/>
          <a:lstStyle/>
          <a:p>
            <a:pPr marL="514350" indent="-514350">
              <a:buFont typeface="+mj-lt"/>
              <a:buAutoNum type="arabicPeriod"/>
            </a:pPr>
            <a:r>
              <a:rPr lang="en-US" dirty="0"/>
              <a:t>Status Quo: LMF checks user consent. GMLC checks LCS privacy profile</a:t>
            </a:r>
          </a:p>
          <a:p>
            <a:pPr marL="514350" indent="-514350">
              <a:buFont typeface="+mj-lt"/>
              <a:buAutoNum type="arabicPeriod"/>
            </a:pPr>
            <a:r>
              <a:rPr lang="en-US" dirty="0"/>
              <a:t>GMLC checks LCS profile for all cases. (no user consent check)</a:t>
            </a:r>
          </a:p>
        </p:txBody>
      </p:sp>
    </p:spTree>
    <p:extLst>
      <p:ext uri="{BB962C8B-B14F-4D97-AF65-F5344CB8AC3E}">
        <p14:creationId xmlns:p14="http://schemas.microsoft.com/office/powerpoint/2010/main" val="829143753"/>
      </p:ext>
    </p:extLst>
  </p:cSld>
  <p:clrMapOvr>
    <a:masterClrMapping/>
  </p:clrMapOvr>
  <p:transition>
    <p:wipe dir="r"/>
  </p:transition>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LastSyncTimeStamp="2018-03-09T14:36:50.893Z"/>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omments xmlns="3f2ce089-3858-4176-9a21-a30f9204848e">OK</Comments>
    <TaxCatchAll xmlns="7275bb01-7583-478d-bc14-e839a2dd5989" xsi:nil="true"/>
    <HideFromDelve xmlns="71c5aaf6-e6ce-465b-b873-5148d2a4c105">false</HideFromDelve>
    <lcf76f155ced4ddcb4097134ff3c332f xmlns="3f2ce089-3858-4176-9a21-a30f9204848e">
      <Terms xmlns="http://schemas.microsoft.com/office/infopath/2007/PartnerControls"/>
    </lcf76f155ced4ddcb4097134ff3c332f>
    <_dlc_DocId xmlns="71c5aaf6-e6ce-465b-b873-5148d2a4c105">RBI5PAMIO524-1616901215-44907</_dlc_DocId>
    <_dlc_DocIdUrl xmlns="71c5aaf6-e6ce-465b-b873-5148d2a4c105">
      <Url>https://nokia.sharepoint.com/sites/gxp/_layouts/15/DocIdRedir.aspx?ID=RBI5PAMIO524-1616901215-44907</Url>
      <Description>RBI5PAMIO524-1616901215-44907</Description>
    </_dlc_DocIdUrl>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55A05E76B664164F9F76E63E6D6BE6ED" ma:contentTypeVersion="16" ma:contentTypeDescription="Create a new document." ma:contentTypeScope="" ma:versionID="5c8b5305460db3742c343ff219c2d919">
  <xsd:schema xmlns:xsd="http://www.w3.org/2001/XMLSchema" xmlns:xs="http://www.w3.org/2001/XMLSchema" xmlns:p="http://schemas.microsoft.com/office/2006/metadata/properties" xmlns:ns2="71c5aaf6-e6ce-465b-b873-5148d2a4c105" xmlns:ns3="3f2ce089-3858-4176-9a21-a30f9204848e" xmlns:ns4="7275bb01-7583-478d-bc14-e839a2dd5989" targetNamespace="http://schemas.microsoft.com/office/2006/metadata/properties" ma:root="true" ma:fieldsID="eebcbbec2d8c434ca6df0e8e1aef661a" ns2:_="" ns3:_="" ns4:_="">
    <xsd:import namespace="71c5aaf6-e6ce-465b-b873-5148d2a4c105"/>
    <xsd:import namespace="3f2ce089-3858-4176-9a21-a30f9204848e"/>
    <xsd:import namespace="7275bb01-7583-478d-bc14-e839a2dd5989"/>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element ref="ns3:MediaServiceLocation" minOccurs="0"/>
                <xsd:element ref="ns3:MediaServiceSearchProperties" minOccurs="0"/>
                <xsd:element ref="ns3:Comme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f2ce089-3858-4176-9a21-a30f9204848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Comments" ma:index="25" nillable="true" ma:displayName="Navaneethan Comments" ma:default="OK" ma:format="Dropdown" ma:internalName="Comment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275bb01-7583-478d-bc14-e839a2dd5989"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0ac3f90-bf3b-4c63-910d-f3e01299c9db}" ma:internalName="TaxCatchAll" ma:showField="CatchAllData" ma:web="7275bb01-7583-478d-bc14-e839a2dd5989">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DCF193-E06D-41F9-95DB-373609EC2426}">
  <ds:schemaRefs>
    <ds:schemaRef ds:uri="Microsoft.SharePoint.Taxonomy.ContentTypeSync"/>
  </ds:schemaRefs>
</ds:datastoreItem>
</file>

<file path=customXml/itemProps2.xml><?xml version="1.0" encoding="utf-8"?>
<ds:datastoreItem xmlns:ds="http://schemas.openxmlformats.org/officeDocument/2006/customXml" ds:itemID="{1740DC03-797A-4758-A23A-209686C14A00}">
  <ds:schemaRefs>
    <ds:schemaRef ds:uri="http://schemas.microsoft.com/sharepoint/events"/>
  </ds:schemaRefs>
</ds:datastoreItem>
</file>

<file path=customXml/itemProps3.xml><?xml version="1.0" encoding="utf-8"?>
<ds:datastoreItem xmlns:ds="http://schemas.openxmlformats.org/officeDocument/2006/customXml" ds:itemID="{1011F9E1-04C5-44CD-83C1-00437DA6E508}">
  <ds:schemaRefs>
    <ds:schemaRef ds:uri="http://schemas.microsoft.com/sharepoint/v3/contenttype/forms"/>
  </ds:schemaRefs>
</ds:datastoreItem>
</file>

<file path=customXml/itemProps4.xml><?xml version="1.0" encoding="utf-8"?>
<ds:datastoreItem xmlns:ds="http://schemas.openxmlformats.org/officeDocument/2006/customXml" ds:itemID="{0FCDCBAD-560F-4E20-B6B9-22C43113FE43}">
  <ds:schemaRefs>
    <ds:schemaRef ds:uri="http://purl.org/dc/dcmitype/"/>
    <ds:schemaRef ds:uri="http://schemas.microsoft.com/office/infopath/2007/PartnerControls"/>
    <ds:schemaRef ds:uri="http://schemas.openxmlformats.org/package/2006/metadata/core-properties"/>
    <ds:schemaRef ds:uri="71c5aaf6-e6ce-465b-b873-5148d2a4c105"/>
    <ds:schemaRef ds:uri="http://www.w3.org/XML/1998/namespace"/>
    <ds:schemaRef ds:uri="7275bb01-7583-478d-bc14-e839a2dd5989"/>
    <ds:schemaRef ds:uri="http://purl.org/dc/elements/1.1/"/>
    <ds:schemaRef ds:uri="http://schemas.microsoft.com/office/2006/metadata/properties"/>
    <ds:schemaRef ds:uri="http://schemas.microsoft.com/office/2006/documentManagement/types"/>
    <ds:schemaRef ds:uri="3f2ce089-3858-4176-9a21-a30f9204848e"/>
    <ds:schemaRef ds:uri="http://purl.org/dc/terms/"/>
  </ds:schemaRefs>
</ds:datastoreItem>
</file>

<file path=customXml/itemProps5.xml><?xml version="1.0" encoding="utf-8"?>
<ds:datastoreItem xmlns:ds="http://schemas.openxmlformats.org/officeDocument/2006/customXml" ds:itemID="{394D890B-F6CE-4C35-BC58-9055944ABE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3f2ce089-3858-4176-9a21-a30f9204848e"/>
    <ds:schemaRef ds:uri="7275bb01-7583-478d-bc14-e839a2dd59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otalTime>12077</TotalTime>
  <Words>486</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Arial </vt:lpstr>
      <vt:lpstr>Calibri</vt:lpstr>
      <vt:lpstr>Calibri Light</vt:lpstr>
      <vt:lpstr>Times New Roman</vt:lpstr>
      <vt:lpstr>1_Office Theme</vt:lpstr>
      <vt:lpstr>User consent and LCS privacy profile checks for LMF models to determine location</vt:lpstr>
      <vt:lpstr>Status Quo in TS 23.273</vt:lpstr>
      <vt:lpstr>LS S2-2412940 to SA3 and SA3 answer in S3-251788</vt:lpstr>
      <vt:lpstr>LCS Profile definition in TS 23.273</vt:lpstr>
      <vt:lpstr>Proposals for training</vt:lpstr>
      <vt:lpstr>Proposals for performance monitoring</vt:lpstr>
      <vt:lpstr>Proposals for Inference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 Belling (Nokia)</dc:creator>
  <cp:lastModifiedBy>Thomas Belling</cp:lastModifiedBy>
  <cp:revision>5</cp:revision>
  <dcterms:created xsi:type="dcterms:W3CDTF">2025-01-24T11:51:59Z</dcterms:created>
  <dcterms:modified xsi:type="dcterms:W3CDTF">2025-04-15T12:53:17Z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0x01010055A05E76B664164F9F76E63E6D6BE6ED</vt:lpwstr>
  </property>
  <property fmtid="{D5CDD505-2E9C-101B-9397-08002B2CF9AE}" pid="3" name="_dlc_DocIdItemGuid">
    <vt:lpwstr>c33161ad-a3a2-4949-b161-9808723aa58a</vt:lpwstr>
  </property>
  <property fmtid="{D5CDD505-2E9C-101B-9397-08002B2CF9AE}" pid="4" name="MediaServiceImageTags">
    <vt:lpwstr/>
  </property>
</Properties>
</file>