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9"/>
  </p:notesMasterIdLst>
  <p:sldIdLst>
    <p:sldId id="434" r:id="rId3"/>
    <p:sldId id="911" r:id="rId4"/>
    <p:sldId id="1119" r:id="rId5"/>
    <p:sldId id="1118" r:id="rId6"/>
    <p:sldId id="910" r:id="rId7"/>
    <p:sldId id="913" r:id="rId8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10026502" y="223284"/>
            <a:ext cx="1839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S2-2505887</a:t>
            </a: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2_Edinburgh_2023-12/Docs/SP-231671.zip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3gpp.org/ftp/tsg_sa/TSG_SA/TSGS_102_Edinburgh_2023-12/Docs/SP-231385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2_Edinburgh_2023-12/Docs/SP-231671.zip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3gpp.org/ftp/tsg_sa/TSG_SA/TSGS_102_Edinburgh_2023-12/Docs/SP-231385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2_Edinburgh_2023-12/Docs/SP-231671.zip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3gpp.org/ftp/tsg_sa/TSG_SA/TSGS_102_Edinburgh_2023-12/Docs/SP-231385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XRM_Ph2 Status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410" y="3568414"/>
            <a:ext cx="9669180" cy="1424938"/>
          </a:xfrm>
        </p:spPr>
        <p:txBody>
          <a:bodyPr/>
          <a:lstStyle/>
          <a:p>
            <a:r>
              <a:rPr lang="en-US" dirty="0"/>
              <a:t>Georgios Gkellas (Nokia)</a:t>
            </a:r>
          </a:p>
          <a:p>
            <a:r>
              <a:rPr lang="en-US" dirty="0"/>
              <a:t>Curt Wong (Meta USA)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4C07CE-5B29-4702-9D1C-D0C398AA13C3}"/>
              </a:ext>
            </a:extLst>
          </p:cNvPr>
          <p:cNvSpPr txBox="1"/>
          <p:nvPr/>
        </p:nvSpPr>
        <p:spPr>
          <a:xfrm>
            <a:off x="8601740" y="822255"/>
            <a:ext cx="3481216" cy="632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SA WG2 Meeting #16</a:t>
            </a:r>
            <a:r>
              <a:rPr lang="en-US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9</a:t>
            </a: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Fukuoka	</a:t>
            </a:r>
          </a:p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May 19 – May 23, 2025</a:t>
            </a:r>
            <a:endParaRPr lang="en-US" sz="1463" dirty="0"/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283" y="289787"/>
            <a:ext cx="7291602" cy="632637"/>
          </a:xfrm>
        </p:spPr>
        <p:txBody>
          <a:bodyPr/>
          <a:lstStyle/>
          <a:p>
            <a:r>
              <a:rPr lang="en-US" altLang="de-DE" sz="2800" dirty="0">
                <a:solidFill>
                  <a:schemeClr val="tx1"/>
                </a:solidFill>
              </a:rPr>
              <a:t>FS_XRM_Ph2/XRM_Ph2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1755690" y="2181137"/>
            <a:ext cx="8810067" cy="426160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Progress since </a:t>
            </a:r>
            <a:r>
              <a:rPr lang="en-US" altLang="zh-CN" sz="1400" b="1" dirty="0">
                <a:solidFill>
                  <a:prstClr val="black"/>
                </a:solidFill>
              </a:rPr>
              <a:t>SA#107: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Maintenance work at SA2#168, SA2#169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SA2#169: 2 LS OUT (Transport level marking on N3/N9, RTP retransmissions) with 1 related CR and 4 more CRs are approved (KI#9: 1 CR, KI#1: 1 CR, Multimodal awareness at RAN: 1 CR, Dynamic detection of L4S traffic: 1 CR)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/>
              <a:t>SA2#168: 2 LS OUT (</a:t>
            </a:r>
            <a:r>
              <a:rPr lang="en-US" altLang="de-DE" sz="1100" dirty="0" err="1"/>
              <a:t>MoQ</a:t>
            </a:r>
            <a:r>
              <a:rPr lang="en-US" altLang="de-DE" sz="1100" dirty="0"/>
              <a:t> Relay address in UPF profile, Uplink rate control) with 1 related CR and 8 more CRs are approved (KI#9: 4 CRs, KI#1: 4 CRs)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100" dirty="0">
                <a:cs typeface="+mn-ea"/>
              </a:rPr>
              <a:t>All KIs completed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1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Impacts and dependencies on other WGs:</a:t>
            </a:r>
            <a:endParaRPr lang="en-US" altLang="zh-CN" sz="1400" b="1" dirty="0">
              <a:solidFill>
                <a:prstClr val="black"/>
              </a:solidFill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100" dirty="0">
                <a:sym typeface="+mn-ea"/>
              </a:rPr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100" dirty="0">
              <a:sym typeface="+mn-ea"/>
            </a:endParaRP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de-DE" altLang="ko-KR" sz="1400" b="1" dirty="0" err="1">
                <a:solidFill>
                  <a:prstClr val="black"/>
                </a:solidFill>
              </a:rPr>
              <a:t>Controversial</a:t>
            </a:r>
            <a:r>
              <a:rPr lang="de-DE" altLang="ko-KR" sz="1400" b="1" dirty="0">
                <a:solidFill>
                  <a:prstClr val="black"/>
                </a:solidFill>
              </a:rPr>
              <a:t> </a:t>
            </a:r>
            <a:r>
              <a:rPr lang="de-DE" altLang="ko-KR" sz="1400" b="1" dirty="0" err="1">
                <a:solidFill>
                  <a:prstClr val="black"/>
                </a:solidFill>
              </a:rPr>
              <a:t>issues</a:t>
            </a:r>
            <a:r>
              <a:rPr lang="de-DE" altLang="ko-KR" sz="1400" b="1" dirty="0">
                <a:solidFill>
                  <a:prstClr val="black"/>
                </a:solidFill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ko-KR" sz="11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ko-KR" sz="11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de-DE" altLang="ko-KR" sz="1400" b="1" dirty="0">
                <a:solidFill>
                  <a:prstClr val="black"/>
                </a:solidFill>
              </a:rPr>
              <a:t>Next </a:t>
            </a:r>
            <a:r>
              <a:rPr lang="de-DE" altLang="ko-KR" sz="1400" b="1" dirty="0" err="1">
                <a:solidFill>
                  <a:prstClr val="black"/>
                </a:solidFill>
              </a:rPr>
              <a:t>steps</a:t>
            </a:r>
            <a:r>
              <a:rPr lang="de-DE" altLang="ko-KR" sz="1400" b="1" dirty="0">
                <a:solidFill>
                  <a:prstClr val="black"/>
                </a:solidFill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de-DE" sz="1100" dirty="0"/>
              <a:t>Continue maintenance work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8F96393-2AA1-80FD-69B6-636574E88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542996"/>
              </p:ext>
            </p:extLst>
          </p:nvPr>
        </p:nvGraphicFramePr>
        <p:xfrm>
          <a:off x="2063687" y="1022660"/>
          <a:ext cx="8194072" cy="95350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65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3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053">
                  <a:extLst>
                    <a:ext uri="{9D8B030D-6E8A-4147-A177-3AD203B41FA5}">
                      <a16:colId xmlns:a16="http://schemas.microsoft.com/office/drawing/2014/main" val="3247145955"/>
                    </a:ext>
                  </a:extLst>
                </a:gridCol>
                <a:gridCol w="419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05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1010032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Extended Reality and Media Service (XRM) Phase 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FS_XRM_Ph2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09/09/2024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SP-231671</a:t>
                      </a: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marL="0" algn="ctr" defTabSz="991155" rtl="0" eaLnBrk="1" latinLnBrk="0" hangingPunct="1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3505781107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1040032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Extended Reality and Media Service (XRM) Phase 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XRM_Ph2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12/03/2025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SP-241385</a:t>
                      </a:r>
                      <a:endParaRPr lang="en-GB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38347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E27AA-AE59-6D09-7B7E-8560C14DD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D4F4A-3D83-74C9-5CEF-8DFB02708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283" y="289787"/>
            <a:ext cx="7291602" cy="632637"/>
          </a:xfrm>
        </p:spPr>
        <p:txBody>
          <a:bodyPr/>
          <a:lstStyle/>
          <a:p>
            <a:r>
              <a:rPr lang="en-US" altLang="de-DE" sz="2800" dirty="0">
                <a:solidFill>
                  <a:schemeClr val="tx1"/>
                </a:solidFill>
              </a:rPr>
              <a:t>FS_XRM_Ph2/XRM_Ph2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23222CAC-B1CD-FD97-2AE0-B68AD4200A5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755690" y="2315212"/>
            <a:ext cx="8810067" cy="33257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Progress since </a:t>
            </a:r>
            <a:r>
              <a:rPr lang="en-US" altLang="zh-CN" sz="1400" b="1" dirty="0">
                <a:solidFill>
                  <a:prstClr val="black"/>
                </a:solidFill>
              </a:rPr>
              <a:t>SA2#168: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Maintenance work at SA2#169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SA2#169: 2 LS OUT (Transport level marking on N3/N9, RTP retransmissions) with 1 related CR and 4 more CRs are approved (KI#9: 1 CR, KI#1: 1 CR, Multimodal awareness at RAN: 1 CR, Dynamic detection of L4S traffic: 1 CR)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cs typeface="+mn-ea"/>
              </a:rPr>
              <a:t>All KIs completed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Impacts and dependencies on other WGs: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solidFill>
                  <a:prstClr val="black"/>
                </a:solidFill>
                <a:sym typeface="+mn-ea"/>
              </a:rPr>
              <a:t>None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2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400" b="1" dirty="0" err="1"/>
              <a:t>Controversial</a:t>
            </a:r>
            <a:r>
              <a:rPr lang="de-DE" altLang="ko-KR" sz="1400" b="1" dirty="0"/>
              <a:t> </a:t>
            </a:r>
            <a:r>
              <a:rPr lang="de-DE" altLang="ko-KR" sz="1400" b="1" dirty="0" err="1"/>
              <a:t>issues</a:t>
            </a:r>
            <a:r>
              <a:rPr lang="de-DE" altLang="ko-KR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ko-KR" sz="1200" dirty="0"/>
              <a:t>None</a:t>
            </a:r>
            <a:endParaRPr lang="de-DE" altLang="ko-KR" sz="105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ko-KR" sz="105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400" b="1" dirty="0"/>
              <a:t>Next </a:t>
            </a:r>
            <a:r>
              <a:rPr lang="de-DE" altLang="ko-KR" sz="1400" b="1" dirty="0" err="1"/>
              <a:t>steps</a:t>
            </a:r>
            <a:r>
              <a:rPr lang="de-DE" altLang="ko-KR" sz="1400" b="1" dirty="0"/>
              <a:t> (SA2#170):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de-DE" sz="1200" dirty="0"/>
              <a:t>Continue maintenance work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13AF4CF7-D1C2-C77E-A51B-3C4F26FB4896}"/>
              </a:ext>
            </a:extLst>
          </p:cNvPr>
          <p:cNvGraphicFramePr>
            <a:graphicFrameLocks noGrp="1"/>
          </p:cNvGraphicFramePr>
          <p:nvPr/>
        </p:nvGraphicFramePr>
        <p:xfrm>
          <a:off x="2063687" y="1022660"/>
          <a:ext cx="8194072" cy="95350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65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3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053">
                  <a:extLst>
                    <a:ext uri="{9D8B030D-6E8A-4147-A177-3AD203B41FA5}">
                      <a16:colId xmlns:a16="http://schemas.microsoft.com/office/drawing/2014/main" val="3247145955"/>
                    </a:ext>
                  </a:extLst>
                </a:gridCol>
                <a:gridCol w="419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05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1010032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Extended Reality and Media Service (XRM) Phase 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FS_XRM_Ph2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09/09/2024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SP-231671</a:t>
                      </a: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marL="0" algn="ctr" defTabSz="991155" rtl="0" eaLnBrk="1" latinLnBrk="0" hangingPunct="1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3505781107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1040032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Extended Reality and Media Service (XRM) Phase 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XRM_Ph2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12/03/2025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SP-241385</a:t>
                      </a:r>
                      <a:endParaRPr lang="en-GB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22656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283" y="289787"/>
            <a:ext cx="7291602" cy="632637"/>
          </a:xfrm>
        </p:spPr>
        <p:txBody>
          <a:bodyPr/>
          <a:lstStyle/>
          <a:p>
            <a:r>
              <a:rPr lang="en-US" altLang="de-DE" sz="2800" dirty="0">
                <a:solidFill>
                  <a:schemeClr val="tx1"/>
                </a:solidFill>
              </a:rPr>
              <a:t>FS_XRM_Ph2/XRM_Ph2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1755690" y="2315212"/>
            <a:ext cx="8810067" cy="33257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Progress since </a:t>
            </a:r>
            <a:r>
              <a:rPr lang="en-US" altLang="zh-CN" sz="1400" b="1" dirty="0">
                <a:solidFill>
                  <a:prstClr val="black"/>
                </a:solidFill>
              </a:rPr>
              <a:t>SA2#167: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Maintenance work at SA2#168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SA2#168: 2 LS OUT (</a:t>
            </a:r>
            <a:r>
              <a:rPr lang="en-US" altLang="de-DE" sz="1200" dirty="0" err="1"/>
              <a:t>MoQ</a:t>
            </a:r>
            <a:r>
              <a:rPr lang="en-US" altLang="de-DE" sz="1200" dirty="0"/>
              <a:t> Relay address in UPF profile, Uplink rate control) with 1 related CR and 8 more CRs are approved (KI#9: 4 CRs, KI#1: 4 CRs)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cs typeface="+mn-ea"/>
              </a:rPr>
              <a:t>All KIs completed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2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</a:pPr>
            <a:r>
              <a:rPr lang="en-US" altLang="ko-KR" sz="1400" b="1" dirty="0">
                <a:solidFill>
                  <a:prstClr val="black"/>
                </a:solidFill>
              </a:rPr>
              <a:t>Impacts and dependencies on other WGs:</a:t>
            </a:r>
            <a:endParaRPr lang="de-DE" altLang="ko-KR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solidFill>
                  <a:prstClr val="black"/>
                </a:solidFill>
                <a:sym typeface="+mn-ea"/>
              </a:rPr>
              <a:t>None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de-DE" sz="12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400" b="1" dirty="0" err="1"/>
              <a:t>Controversial</a:t>
            </a:r>
            <a:r>
              <a:rPr lang="de-DE" altLang="ko-KR" sz="1400" b="1" dirty="0"/>
              <a:t> </a:t>
            </a:r>
            <a:r>
              <a:rPr lang="de-DE" altLang="ko-KR" sz="1400" b="1" dirty="0" err="1"/>
              <a:t>issues</a:t>
            </a:r>
            <a:r>
              <a:rPr lang="de-DE" altLang="ko-KR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ko-KR" sz="1200" dirty="0"/>
              <a:t>None</a:t>
            </a:r>
            <a:endParaRPr lang="de-DE" altLang="ko-KR" sz="105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ko-KR" sz="105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ko-KR" sz="1400" b="1" dirty="0"/>
              <a:t>Next </a:t>
            </a:r>
            <a:r>
              <a:rPr lang="de-DE" altLang="ko-KR" sz="1400" b="1" dirty="0" err="1"/>
              <a:t>steps</a:t>
            </a:r>
            <a:r>
              <a:rPr lang="de-DE" altLang="ko-KR" sz="1400" b="1" dirty="0"/>
              <a:t> (SA2#169):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de-DE" sz="1200" dirty="0"/>
              <a:t>Continue maintenance work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EEA0742-A27E-2E84-4817-4AD63D85A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786375"/>
              </p:ext>
            </p:extLst>
          </p:nvPr>
        </p:nvGraphicFramePr>
        <p:xfrm>
          <a:off x="2063687" y="1022660"/>
          <a:ext cx="8194072" cy="95350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65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31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053">
                  <a:extLst>
                    <a:ext uri="{9D8B030D-6E8A-4147-A177-3AD203B41FA5}">
                      <a16:colId xmlns:a16="http://schemas.microsoft.com/office/drawing/2014/main" val="3247145955"/>
                    </a:ext>
                  </a:extLst>
                </a:gridCol>
                <a:gridCol w="419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05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1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Target (dd/mm/</a:t>
                      </a:r>
                      <a:r>
                        <a:rPr lang="en-GB" sz="1200" dirty="0" err="1">
                          <a:latin typeface="+mn-lt"/>
                        </a:rPr>
                        <a:t>yyyy</a:t>
                      </a:r>
                      <a:r>
                        <a:rPr lang="en-GB" sz="1200" dirty="0">
                          <a:latin typeface="+mn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latin typeface="+mn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New %</a:t>
                      </a:r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n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1010032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Extended Reality and Media Service (XRM) Phase 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FS_XRM_Ph2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09/09/2024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1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SP-231671</a:t>
                      </a:r>
                      <a:endParaRPr lang="en-GB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marL="0" algn="ctr" defTabSz="991155" rtl="0" eaLnBrk="1" latinLnBrk="0" hangingPunct="1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3505781107"/>
                  </a:ext>
                </a:extLst>
              </a:tr>
              <a:tr h="225934"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1040032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Extended Reality and Media Service (XRM) Phase 2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XRM_Ph2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12/03/2025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9525" marR="9525" marT="951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SP-241385</a:t>
                      </a:r>
                      <a:endParaRPr lang="en-GB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2590421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31709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E4C225F-83EB-BF8F-9985-362749890189}"/>
              </a:ext>
            </a:extLst>
          </p:cNvPr>
          <p:cNvSpPr txBox="1">
            <a:spLocks/>
          </p:cNvSpPr>
          <p:nvPr/>
        </p:nvSpPr>
        <p:spPr bwMode="auto">
          <a:xfrm>
            <a:off x="1818759" y="184636"/>
            <a:ext cx="772177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de-DE" sz="2800" b="1" kern="0" dirty="0"/>
              <a:t>(FS)_XRM_Ph2 Work plan</a:t>
            </a:r>
            <a:endParaRPr lang="en-US" kern="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D6B9139-F0E0-6FAC-8C0A-8F21852FEA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031517"/>
              </p:ext>
            </p:extLst>
          </p:nvPr>
        </p:nvGraphicFramePr>
        <p:xfrm>
          <a:off x="1946359" y="1432561"/>
          <a:ext cx="8340640" cy="42949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6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Planned</a:t>
                      </a:r>
                      <a:r>
                        <a:rPr lang="en-US" sz="1400" b="1" baseline="0" dirty="0"/>
                        <a:t> TU’s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Actual TU’s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Action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dirty="0"/>
                        <a:t>SA2</a:t>
                      </a:r>
                      <a:r>
                        <a:rPr lang="en-US" sz="1100" b="0" baseline="0" dirty="0"/>
                        <a:t>#159</a:t>
                      </a:r>
                      <a:endParaRPr lang="en-US" sz="1100" b="0" dirty="0"/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Oct 2023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 Skeleton, TR Scope, Key Issues discussion, Arch Assumptions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1" marR="51441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dirty="0"/>
                        <a:t>SA2#160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Nov 2023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Focus on Key Issues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1" marR="51441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dirty="0"/>
                        <a:t>SA2#160E-AH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Jan 2024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Solutions discussions, Complete Key Issues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1" marR="51441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239">
                <a:tc>
                  <a:txBody>
                    <a:bodyPr/>
                    <a:lstStyle/>
                    <a:p>
                      <a:r>
                        <a:rPr lang="en-US" sz="1100" b="0" dirty="0"/>
                        <a:t>SA2#161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Feb 2024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Solutions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1" marR="51441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100" b="0" dirty="0"/>
                        <a:t>SA2#162</a:t>
                      </a:r>
                      <a:endParaRPr lang="en-US" sz="1100" b="0" dirty="0"/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Apr 2024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postponed/unhandled papers for new solutions. Focus on solution updates mainly. Start with evaluation and conclusion</a:t>
                      </a:r>
                    </a:p>
                  </a:txBody>
                  <a:tcPr marL="51441" marR="51441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dirty="0"/>
                        <a:t>SA2#163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May 2024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1.5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1.5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new solutions. Critical solution updates essential for conclusion. Complete conclusions</a:t>
                      </a:r>
                    </a:p>
                  </a:txBody>
                  <a:tcPr marL="51441" marR="51441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dirty="0"/>
                        <a:t>SA2#164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0" baseline="0" dirty="0"/>
                        <a:t>Aug 2024</a:t>
                      </a:r>
                      <a:endParaRPr lang="en-US" sz="1100" b="0" dirty="0"/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0.5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Resolution of open items in the conclusion to complete the study. Discuss normative CRs</a:t>
                      </a:r>
                    </a:p>
                  </a:txBody>
                  <a:tcPr marL="51441" marR="51441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 dirty="0"/>
                        <a:t>SA2#165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/>
                        <a:t>Oct 2024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Normative work</a:t>
                      </a:r>
                    </a:p>
                  </a:txBody>
                  <a:tcPr marL="51441" marR="51441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712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SA2#166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Nov 2024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Normative work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78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763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E4C225F-83EB-BF8F-9985-362749890189}"/>
              </a:ext>
            </a:extLst>
          </p:cNvPr>
          <p:cNvSpPr txBox="1">
            <a:spLocks/>
          </p:cNvSpPr>
          <p:nvPr/>
        </p:nvSpPr>
        <p:spPr bwMode="auto">
          <a:xfrm>
            <a:off x="1818759" y="184636"/>
            <a:ext cx="7721777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de-DE" sz="2800" b="1" kern="0" dirty="0"/>
              <a:t>XRM_Ph2 Work plan</a:t>
            </a:r>
            <a:endParaRPr lang="en-US" kern="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D6B9139-F0E0-6FAC-8C0A-8F21852FEA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32406"/>
              </p:ext>
            </p:extLst>
          </p:nvPr>
        </p:nvGraphicFramePr>
        <p:xfrm>
          <a:off x="1946359" y="912442"/>
          <a:ext cx="8340640" cy="4617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5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6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Planned</a:t>
                      </a:r>
                      <a:r>
                        <a:rPr lang="en-US" sz="1400" b="1" baseline="0" dirty="0"/>
                        <a:t> TU’s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Actual TU’s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Action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SA2#166-AH-e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Jan 2025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Normative work on: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AQP 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 PDU Set QoS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PDU Set QoS information for DSCP marking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Exposure of rate limitation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Expedited Data Transfer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Differentiated QoS handling (in DL only) of ciphered multiplexed XRM traffic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TS 23.502, TS 23.503 CRs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78812"/>
                  </a:ext>
                </a:extLst>
              </a:tr>
              <a:tr h="19809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SA2#167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Feb 2025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1.8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Normative work on: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PDU Set Information marking in case of no DL PDU Set QoS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AL-FEC awareness at NG-RAN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Exposure of available data rate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Differentiated QoS handling (in DL only) of ciphered multiplexed XRM traffic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Expedited Data Transfer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TS 23.502, TS 23.503 CRs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AQP with PDU Set QoS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Exposure of rate limitation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7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SA2#168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Apr 2025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Maintenance work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067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SA2#169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May 2025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Maintenance work</a:t>
                      </a:r>
                    </a:p>
                  </a:txBody>
                  <a:tcPr marL="68588" marR="68588" marT="34308" marB="34308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19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Total</a:t>
                      </a:r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15.55</a:t>
                      </a:r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17.5</a:t>
                      </a:r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8" marR="68588" marT="34308" marB="3430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21778"/>
                  </a:ext>
                </a:extLst>
              </a:tr>
            </a:tbl>
          </a:graphicData>
        </a:graphic>
      </p:graphicFrame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774E0DCA-708C-F0D3-8EAB-0F8D93AA7FB9}"/>
              </a:ext>
            </a:extLst>
          </p:cNvPr>
          <p:cNvSpPr txBox="1">
            <a:spLocks/>
          </p:cNvSpPr>
          <p:nvPr/>
        </p:nvSpPr>
        <p:spPr>
          <a:xfrm>
            <a:off x="2038130" y="5720621"/>
            <a:ext cx="6415088" cy="663575"/>
          </a:xfrm>
          <a:prstGeom prst="rect">
            <a:avLst/>
          </a:prstGeom>
        </p:spPr>
        <p:txBody>
          <a:bodyPr/>
          <a:lstStyle>
            <a:lvl1pPr marL="457200" indent="-4572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en-US" altLang="zh-CN" sz="1200" dirty="0">
                <a:ea typeface="宋体" panose="02010600030101010101" pitchFamily="2" charset="-122"/>
              </a:rPr>
              <a:t>Total Actual 17.5 TUs</a:t>
            </a:r>
          </a:p>
          <a:p>
            <a:pPr lvl="1">
              <a:spcBef>
                <a:spcPct val="0"/>
              </a:spcBef>
            </a:pPr>
            <a:r>
              <a:rPr lang="en-US" altLang="zh-CN" sz="1050" dirty="0"/>
              <a:t>7.0 TUs for Study Phase</a:t>
            </a:r>
          </a:p>
          <a:p>
            <a:pPr lvl="1">
              <a:spcBef>
                <a:spcPct val="0"/>
              </a:spcBef>
            </a:pPr>
            <a:r>
              <a:rPr lang="en-US" altLang="zh-CN" sz="1050" dirty="0"/>
              <a:t>10.5 TUs for Normative Work</a:t>
            </a:r>
          </a:p>
        </p:txBody>
      </p:sp>
    </p:spTree>
    <p:extLst>
      <p:ext uri="{BB962C8B-B14F-4D97-AF65-F5344CB8AC3E}">
        <p14:creationId xmlns:p14="http://schemas.microsoft.com/office/powerpoint/2010/main" val="2563652308"/>
      </p:ext>
    </p:extLst>
  </p:cSld>
  <p:clrMapOvr>
    <a:masterClrMapping/>
  </p:clrMapOvr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83686</TotalTime>
  <Words>833</Words>
  <Application>Microsoft Office PowerPoint</Application>
  <PresentationFormat>Widescreen</PresentationFormat>
  <Paragraphs>211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宋体</vt:lpstr>
      <vt:lpstr>Arial</vt:lpstr>
      <vt:lpstr>Calibri</vt:lpstr>
      <vt:lpstr>Nokia Pure Headline Ultra Light</vt:lpstr>
      <vt:lpstr>Nokia Pure Text</vt:lpstr>
      <vt:lpstr>Nokia Pure Text Light</vt:lpstr>
      <vt:lpstr>Wingdings</vt:lpstr>
      <vt:lpstr>Nokia White Master with headline</vt:lpstr>
      <vt:lpstr>2_Office Theme</vt:lpstr>
      <vt:lpstr>XRM_Ph2 Status Report</vt:lpstr>
      <vt:lpstr>FS_XRM_Ph2/XRM_Ph2 </vt:lpstr>
      <vt:lpstr>FS_XRM_Ph2/XRM_Ph2 </vt:lpstr>
      <vt:lpstr>FS_XRM_Ph2/XRM_Ph2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Georgios Gkellas (Nokia)</cp:lastModifiedBy>
  <cp:revision>1059</cp:revision>
  <cp:lastPrinted>2023-08-02T08:25:48Z</cp:lastPrinted>
  <dcterms:created xsi:type="dcterms:W3CDTF">2018-05-24T11:49:12Z</dcterms:created>
  <dcterms:modified xsi:type="dcterms:W3CDTF">2025-05-26T17:24:41Z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