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9"/>
  </p:handoutMasterIdLst>
  <p:sldIdLst>
    <p:sldId id="303" r:id="rId2"/>
    <p:sldId id="1125" r:id="rId3"/>
    <p:sldId id="1139" r:id="rId4"/>
    <p:sldId id="1140" r:id="rId5"/>
    <p:sldId id="1127" r:id="rId6"/>
    <p:sldId id="1136"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3">
          <p15:clr>
            <a:srgbClr val="A4A3A4"/>
          </p15:clr>
        </p15:guide>
        <p15:guide id="2" pos="2888">
          <p15:clr>
            <a:srgbClr val="A4A3A4"/>
          </p15:clr>
        </p15:guide>
      </p15:sldGuideLst>
    </p:ext>
    <p:ext uri="{2D200454-40CA-4A62-9FC3-DE9A4176ACB9}">
      <p15:notesGuideLst xmlns:p15="http://schemas.microsoft.com/office/powerpoint/2012/main">
        <p15:guide id="1" orient="horz" pos="3088">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1" autoAdjust="0"/>
    <p:restoredTop sz="95760" autoAdjust="0"/>
  </p:normalViewPr>
  <p:slideViewPr>
    <p:cSldViewPr snapToGrid="0">
      <p:cViewPr varScale="1">
        <p:scale>
          <a:sx n="99" d="100"/>
          <a:sy n="99" d="100"/>
        </p:scale>
        <p:origin x="1058" y="46"/>
      </p:cViewPr>
      <p:guideLst>
        <p:guide orient="horz" pos="2133"/>
        <p:guide pos="2888"/>
      </p:guideLst>
    </p:cSldViewPr>
  </p:slideViewPr>
  <p:notesTextViewPr>
    <p:cViewPr>
      <p:scale>
        <a:sx n="1" d="1"/>
        <a:sy n="1" d="1"/>
      </p:scale>
      <p:origin x="0" y="0"/>
    </p:cViewPr>
  </p:notesTextViewPr>
  <p:notesViewPr>
    <p:cSldViewPr snapToGrid="0">
      <p:cViewPr varScale="1">
        <p:scale>
          <a:sx n="76" d="100"/>
          <a:sy n="76" d="100"/>
        </p:scale>
        <p:origin x="3192" y="96"/>
      </p:cViewPr>
      <p:guideLst>
        <p:guide orient="horz" pos="3088"/>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4/16/2025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3089DC-F83A-406C-9953-2B0B90139739}"/>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8E6F58B-365E-42B9-9FAC-DB197C78238E}"/>
              </a:ext>
            </a:extLst>
          </p:cNvPr>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41577B36-3C10-48BC-8EAC-E8A804770217}" type="datetimeFigureOut">
              <a:rPr lang="en-GB" smtClean="0"/>
              <a:t>16/04/2025</a:t>
            </a:fld>
            <a:endParaRPr lang="en-GB"/>
          </a:p>
        </p:txBody>
      </p:sp>
      <p:sp>
        <p:nvSpPr>
          <p:cNvPr id="4" name="Slide Image Placeholder 3">
            <a:extLst>
              <a:ext uri="{FF2B5EF4-FFF2-40B4-BE49-F238E27FC236}">
                <a16:creationId xmlns:a16="http://schemas.microsoft.com/office/drawing/2014/main" id="{D12B519B-ED5F-4424-9941-5B5CC579CA27}"/>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a:extLst>
              <a:ext uri="{FF2B5EF4-FFF2-40B4-BE49-F238E27FC236}">
                <a16:creationId xmlns:a16="http://schemas.microsoft.com/office/drawing/2014/main" id="{BA191444-6AD0-4304-8162-226125C7C6F4}"/>
              </a:ext>
            </a:extLst>
          </p:cNvPr>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F7742F78-83EB-4078-B06A-F05CB64264AD}"/>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a:extLst>
              <a:ext uri="{FF2B5EF4-FFF2-40B4-BE49-F238E27FC236}">
                <a16:creationId xmlns:a16="http://schemas.microsoft.com/office/drawing/2014/main" id="{46D47A23-0973-48CC-830F-6C1F8854B3E7}"/>
              </a:ext>
            </a:extLst>
          </p:cNvPr>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E8A6CD2C-A2A9-4D72-B0A8-7202530CD113}"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2</a:t>
            </a:fld>
            <a:endParaRPr lang="en-GB"/>
          </a:p>
        </p:txBody>
      </p:sp>
    </p:spTree>
    <p:extLst>
      <p:ext uri="{BB962C8B-B14F-4D97-AF65-F5344CB8AC3E}">
        <p14:creationId xmlns:p14="http://schemas.microsoft.com/office/powerpoint/2010/main" val="1660108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3</a:t>
            </a:fld>
            <a:endParaRPr lang="en-GB"/>
          </a:p>
        </p:txBody>
      </p:sp>
    </p:spTree>
    <p:extLst>
      <p:ext uri="{BB962C8B-B14F-4D97-AF65-F5344CB8AC3E}">
        <p14:creationId xmlns:p14="http://schemas.microsoft.com/office/powerpoint/2010/main" val="3458799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4</a:t>
            </a:fld>
            <a:endParaRPr lang="en-GB"/>
          </a:p>
        </p:txBody>
      </p:sp>
    </p:spTree>
    <p:extLst>
      <p:ext uri="{BB962C8B-B14F-4D97-AF65-F5344CB8AC3E}">
        <p14:creationId xmlns:p14="http://schemas.microsoft.com/office/powerpoint/2010/main" val="2403497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5</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05620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6</a:t>
            </a:fld>
            <a:endParaRPr lang="en-GB"/>
          </a:p>
        </p:txBody>
      </p:sp>
    </p:spTree>
    <p:extLst>
      <p:ext uri="{BB962C8B-B14F-4D97-AF65-F5344CB8AC3E}">
        <p14:creationId xmlns:p14="http://schemas.microsoft.com/office/powerpoint/2010/main" val="3338904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S2-2504439</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sv-SE" altLang="en-US" sz="12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3GPP TSG SA WG2 Meeting #168</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07 – 11 April, 2025, Goteborg, Sweden</a:t>
            </a:r>
            <a:endParaRPr kumimoji="0" lang="zh-CN" altLang="zh-CN"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sz="1400" b="1" dirty="0">
                <a:effectLst/>
              </a:rPr>
              <a:t>409351</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400" b="1" kern="1200" dirty="0">
                <a:solidFill>
                  <a:schemeClr val="tx1"/>
                </a:solidFill>
                <a:latin typeface="+mn-lt"/>
                <a:ea typeface="+mn-ea"/>
                <a:cs typeface="Arial" panose="020B0604020202020204" pitchFamily="34" charset="0"/>
              </a:rPr>
              <a:t>3GPP TSG SA WG2 Meeting #1</a:t>
            </a:r>
            <a:r>
              <a:rPr lang="en-US" sz="1400" b="1" kern="1200" dirty="0">
                <a:solidFill>
                  <a:schemeClr val="tx1"/>
                </a:solidFill>
                <a:latin typeface="+mn-lt"/>
                <a:ea typeface="+mn-ea"/>
                <a:cs typeface="Arial" panose="020B0604020202020204" pitchFamily="34" charset="0"/>
              </a:rPr>
              <a:t>64</a:t>
            </a:r>
            <a:endParaRPr lang="de-DE" altLang="ko-KR" sz="1400" b="1" kern="1200" dirty="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400" b="1" kern="1200" dirty="0">
                <a:solidFill>
                  <a:schemeClr val="tx1"/>
                </a:solidFill>
                <a:latin typeface="+mn-lt"/>
                <a:ea typeface="+mn-ea"/>
                <a:cs typeface="Arial" panose="020B0604020202020204" pitchFamily="34" charset="0"/>
              </a:rPr>
              <a:t>Maastricht, Netherlands, 19 - 23 August, 2024</a:t>
            </a: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US" altLang="en-GB" sz="800" dirty="0"/>
          </a:p>
        </p:txBody>
      </p:sp>
      <p:pic>
        <p:nvPicPr>
          <p:cNvPr id="1033" name="Picture 10" descr="3GPP_TM_RD.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38163" y="6429693"/>
            <a:ext cx="5473170" cy="242887"/>
          </a:xfrm>
          <a:prstGeom prst="rect">
            <a:avLst/>
          </a:prstGeom>
          <a:noFill/>
        </p:spPr>
        <p:txBody>
          <a:bodyPr anchor="ctr">
            <a:normAutofit fontScale="87500" lnSpcReduction="10000"/>
          </a:bodyPr>
          <a:lstStyle/>
          <a:p>
            <a:pPr marL="0" marR="0" algn="l" defTabSz="914400" rtl="0" eaLnBrk="0" fontAlgn="base" latinLnBrk="0" hangingPunct="0">
              <a:lnSpc>
                <a:spcPct val="100000"/>
              </a:lnSpc>
              <a:buClrTx/>
              <a:buSzTx/>
              <a:buFontTx/>
              <a:buNone/>
              <a:defRPr/>
            </a:pPr>
            <a:r>
              <a:rPr lang="en-US" altLang="de-DE" sz="1300" dirty="0">
                <a:solidFill>
                  <a:schemeClr val="bg1"/>
                </a:solidFill>
                <a:latin typeface="+mn-lt"/>
              </a:rPr>
              <a:t>SA WG2 Meeting #168 April 07-11, 2025, Goteborg, Sweden</a:t>
            </a:r>
            <a:endParaRPr lang="en-US" altLang="en-GB" sz="1300" dirty="0">
              <a:solidFill>
                <a:schemeClr val="bg1"/>
              </a:solidFill>
              <a:latin typeface="+mn-lt"/>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48182" y="2191475"/>
            <a:ext cx="8048263" cy="1503743"/>
          </a:xfrm>
        </p:spPr>
        <p:txBody>
          <a:bodyPr>
            <a:noAutofit/>
          </a:bodyPr>
          <a:lstStyle/>
          <a:p>
            <a:pPr>
              <a:defRPr/>
            </a:pPr>
            <a:r>
              <a:rPr lang="en-US" altLang="de-DE" sz="4400" b="1" dirty="0"/>
              <a:t>Status </a:t>
            </a:r>
            <a:r>
              <a:rPr lang="en-GB" altLang="zh-CN" sz="4400" b="1" dirty="0"/>
              <a:t>Report of </a:t>
            </a:r>
            <a:r>
              <a:rPr lang="en-US" altLang="zh-CN" sz="4400" b="1" dirty="0" err="1"/>
              <a:t>FS_Sensing_ARC</a:t>
            </a:r>
            <a:r>
              <a:rPr lang="en-US" altLang="zh-CN" sz="4400" b="1" dirty="0"/>
              <a:t> </a:t>
            </a:r>
            <a:br>
              <a:rPr lang="en-US" altLang="en-GB" sz="4400" b="1" dirty="0"/>
            </a:br>
            <a:endParaRPr lang="en-GB" sz="4400" dirty="0">
              <a:effectLst>
                <a:outerShdw blurRad="38100" dist="38100" dir="2700000" algn="tl">
                  <a:srgbClr val="C0C0C0"/>
                </a:outerShdw>
              </a:effectLst>
            </a:endParaRPr>
          </a:p>
        </p:txBody>
      </p:sp>
      <p:sp>
        <p:nvSpPr>
          <p:cNvPr id="6147" name="Subtitle 6"/>
          <p:cNvSpPr>
            <a:spLocks noGrp="1"/>
          </p:cNvSpPr>
          <p:nvPr>
            <p:ph type="subTitle" idx="1"/>
          </p:nvPr>
        </p:nvSpPr>
        <p:spPr>
          <a:xfrm>
            <a:off x="1953873" y="4023240"/>
            <a:ext cx="4867474" cy="1314450"/>
          </a:xfrm>
        </p:spPr>
        <p:txBody>
          <a:bodyPr/>
          <a:lstStyle/>
          <a:p>
            <a:pPr algn="l">
              <a:lnSpc>
                <a:spcPct val="150000"/>
              </a:lnSpc>
              <a:spcBef>
                <a:spcPts val="1800"/>
              </a:spcBef>
            </a:pPr>
            <a:r>
              <a:rPr lang="fr-FR" altLang="zh-CN" sz="1800" dirty="0">
                <a:latin typeface="Arial" panose="020B0604020202020204" pitchFamily="34" charset="0"/>
              </a:rPr>
              <a:t>Jianning LIU (Xiaomi), Rapporteur </a:t>
            </a:r>
            <a:br>
              <a:rPr lang="en-US" altLang="en-US" sz="1800" dirty="0"/>
            </a:br>
            <a:r>
              <a:rPr lang="en-US" altLang="en-US" sz="1800" dirty="0">
                <a:latin typeface="Arial" panose="020B0604020202020204" pitchFamily="34" charset="0"/>
              </a:rPr>
              <a:t>David Gutierrez </a:t>
            </a:r>
            <a:r>
              <a:rPr lang="en-US" altLang="en-US" sz="1800" dirty="0"/>
              <a:t>(</a:t>
            </a:r>
            <a:r>
              <a:rPr lang="fr-FR" altLang="en-US" sz="1800" dirty="0">
                <a:latin typeface="Arial" panose="020B0604020202020204" pitchFamily="34" charset="0"/>
              </a:rPr>
              <a:t>Apple),</a:t>
            </a:r>
            <a:r>
              <a:rPr lang="fr-FR" altLang="zh-CN" sz="1800" dirty="0">
                <a:latin typeface="Arial" panose="020B0604020202020204" pitchFamily="34" charset="0"/>
              </a:rPr>
              <a:t> Rapporteur</a:t>
            </a:r>
          </a:p>
          <a:p>
            <a:pPr algn="l">
              <a:lnSpc>
                <a:spcPct val="80000"/>
              </a:lnSpc>
              <a:spcBef>
                <a:spcPts val="1800"/>
              </a:spcBef>
              <a:defRPr/>
            </a:pPr>
            <a:endParaRPr lang="en-GB" altLang="en-US" sz="1800" dirty="0">
              <a:latin typeface="Arial" panose="020B0604020202020204" pitchFamily="34"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2800" b="1" dirty="0"/>
              <a:t>Rel-20 </a:t>
            </a:r>
            <a:r>
              <a:rPr lang="en-US" altLang="zh-CN" sz="2800" b="1" dirty="0" err="1"/>
              <a:t>FS_Sensing_ARC</a:t>
            </a:r>
            <a:r>
              <a:rPr lang="en-US" altLang="zh-CN" sz="2800" b="1" dirty="0"/>
              <a:t> </a:t>
            </a:r>
            <a:r>
              <a:rPr lang="en-US" altLang="de-DE" sz="2800" b="1" dirty="0"/>
              <a:t>status in SA2#168 (1/2)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440893" y="2162524"/>
            <a:ext cx="8135485" cy="4079655"/>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de-DE" altLang="de-DE" sz="1600" b="1" dirty="0"/>
              <a:t>Progress since SA2#168</a:t>
            </a:r>
          </a:p>
          <a:p>
            <a:pPr lvl="1">
              <a:spcBef>
                <a:spcPts val="0"/>
              </a:spcBef>
              <a:spcAft>
                <a:spcPts val="600"/>
              </a:spcAft>
            </a:pPr>
            <a:r>
              <a:rPr lang="en-US" altLang="de-DE" sz="1400" kern="0" dirty="0"/>
              <a:t>TR 23.700-14 v0.1.0 is available</a:t>
            </a:r>
          </a:p>
          <a:p>
            <a:pPr lvl="1">
              <a:spcBef>
                <a:spcPts val="0"/>
              </a:spcBef>
              <a:spcAft>
                <a:spcPts val="600"/>
              </a:spcAft>
            </a:pPr>
            <a:r>
              <a:rPr lang="en-US" altLang="de-DE" sz="1400" kern="0" dirty="0"/>
              <a:t>90 papers were submitted (88 </a:t>
            </a:r>
            <a:r>
              <a:rPr lang="en-US" altLang="de-DE" sz="1400" kern="0" dirty="0" err="1"/>
              <a:t>pCR</a:t>
            </a:r>
            <a:r>
              <a:rPr lang="en-US" altLang="de-DE" sz="1400" kern="0" dirty="0"/>
              <a:t>, 2 DP): 11 </a:t>
            </a:r>
            <a:r>
              <a:rPr lang="en-US" altLang="de-DE" sz="1400" kern="0" dirty="0" err="1"/>
              <a:t>pCR</a:t>
            </a:r>
            <a:r>
              <a:rPr lang="en-US" altLang="de-DE" sz="1400" kern="0" dirty="0"/>
              <a:t> agreed, 66 </a:t>
            </a:r>
            <a:r>
              <a:rPr lang="en-US" altLang="de-DE" sz="1400" kern="0" dirty="0" err="1"/>
              <a:t>pCR</a:t>
            </a:r>
            <a:r>
              <a:rPr lang="en-US" altLang="de-DE" sz="1400" kern="0" dirty="0"/>
              <a:t> merged, 13 papers not handled (including 5 new solutions). </a:t>
            </a:r>
          </a:p>
          <a:p>
            <a:pPr lvl="1">
              <a:spcBef>
                <a:spcPts val="0"/>
              </a:spcBef>
              <a:spcAft>
                <a:spcPts val="600"/>
              </a:spcAft>
            </a:pPr>
            <a:r>
              <a:rPr lang="en-US" altLang="de-DE" sz="1400" kern="0" dirty="0"/>
              <a:t>11</a:t>
            </a:r>
            <a:r>
              <a:rPr lang="en-US" altLang="zh-CN" sz="1400" dirty="0"/>
              <a:t> agreed </a:t>
            </a:r>
            <a:r>
              <a:rPr lang="en-US" altLang="zh-CN" sz="1400" dirty="0" err="1"/>
              <a:t>pCR</a:t>
            </a:r>
            <a:r>
              <a:rPr lang="en-US" altLang="zh-CN" sz="1400" kern="0" dirty="0"/>
              <a:t> includes:</a:t>
            </a:r>
          </a:p>
          <a:p>
            <a:pPr lvl="2">
              <a:spcBef>
                <a:spcPts val="0"/>
              </a:spcBef>
              <a:spcAft>
                <a:spcPts val="600"/>
              </a:spcAft>
            </a:pPr>
            <a:r>
              <a:rPr lang="en-US" altLang="zh-CN" sz="1100" kern="0" dirty="0"/>
              <a:t>TR skeleton and scope</a:t>
            </a:r>
          </a:p>
          <a:p>
            <a:pPr lvl="2">
              <a:spcBef>
                <a:spcPts val="0"/>
              </a:spcBef>
              <a:spcAft>
                <a:spcPts val="600"/>
              </a:spcAft>
            </a:pPr>
            <a:r>
              <a:rPr lang="en-US" altLang="zh-CN" sz="1100" kern="0" dirty="0"/>
              <a:t>Terms and definitions</a:t>
            </a:r>
            <a:endParaRPr lang="en-US" altLang="zh-CN" sz="1100" strike="sngStrike" kern="0" dirty="0"/>
          </a:p>
          <a:p>
            <a:pPr lvl="2">
              <a:spcBef>
                <a:spcPts val="0"/>
              </a:spcBef>
              <a:spcAft>
                <a:spcPts val="600"/>
              </a:spcAft>
            </a:pPr>
            <a:r>
              <a:rPr lang="en-US" altLang="de-DE" sz="1100" kern="0" dirty="0"/>
              <a:t>Architectural assumptions </a:t>
            </a:r>
          </a:p>
          <a:p>
            <a:pPr lvl="2">
              <a:spcBef>
                <a:spcPts val="0"/>
              </a:spcBef>
              <a:spcAft>
                <a:spcPts val="600"/>
              </a:spcAft>
            </a:pPr>
            <a:r>
              <a:rPr lang="en-US" altLang="de-DE" sz="1100" kern="0" dirty="0"/>
              <a:t>Architectural requirements</a:t>
            </a:r>
            <a:endParaRPr lang="en-US" altLang="zh-CN" sz="1100" strike="sngStrike" kern="0" dirty="0"/>
          </a:p>
          <a:p>
            <a:pPr lvl="2">
              <a:spcBef>
                <a:spcPts val="0"/>
              </a:spcBef>
              <a:spcAft>
                <a:spcPts val="600"/>
              </a:spcAft>
            </a:pPr>
            <a:r>
              <a:rPr lang="de-DE" altLang="de-DE" sz="1100" kern="0" dirty="0"/>
              <a:t>KI#1: System Architecture to Support Sensing</a:t>
            </a:r>
            <a:endParaRPr lang="en-US" sz="1100" strike="sngStrike" kern="0" dirty="0"/>
          </a:p>
          <a:p>
            <a:pPr lvl="2">
              <a:spcBef>
                <a:spcPts val="0"/>
              </a:spcBef>
              <a:spcAft>
                <a:spcPts val="600"/>
              </a:spcAft>
            </a:pPr>
            <a:r>
              <a:rPr lang="en-US" altLang="de-DE" sz="1100" kern="0" dirty="0"/>
              <a:t>KI#2: Authorization and Revocation to Support Sensing Service</a:t>
            </a:r>
            <a:r>
              <a:rPr lang="en-US" altLang="de-DE" sz="1100" strike="sngStrike" kern="0" dirty="0"/>
              <a:t> </a:t>
            </a:r>
          </a:p>
          <a:p>
            <a:pPr lvl="2">
              <a:spcBef>
                <a:spcPts val="0"/>
              </a:spcBef>
              <a:spcAft>
                <a:spcPts val="600"/>
              </a:spcAft>
            </a:pPr>
            <a:r>
              <a:rPr lang="en-GB" sz="1100" kern="0" dirty="0"/>
              <a:t>KI#3</a:t>
            </a:r>
            <a:r>
              <a:rPr lang="en-US" sz="1100" kern="0" dirty="0"/>
              <a:t>:</a:t>
            </a:r>
            <a:r>
              <a:rPr lang="zh-CN" altLang="en-US" sz="1100" kern="0" dirty="0"/>
              <a:t> </a:t>
            </a:r>
            <a:r>
              <a:rPr lang="en-GB" altLang="zh-CN" sz="1100" kern="0" dirty="0"/>
              <a:t>Sensing entity and Sensing Function discovery and (re-)selection </a:t>
            </a:r>
          </a:p>
          <a:p>
            <a:pPr lvl="2">
              <a:spcBef>
                <a:spcPts val="0"/>
              </a:spcBef>
              <a:spcAft>
                <a:spcPts val="600"/>
              </a:spcAft>
            </a:pPr>
            <a:r>
              <a:rPr lang="en-US" altLang="de-DE" sz="1100" kern="0" dirty="0"/>
              <a:t>KI#4: Sensing data and the associated information collection and transport </a:t>
            </a:r>
          </a:p>
          <a:p>
            <a:pPr lvl="2">
              <a:spcBef>
                <a:spcPts val="0"/>
              </a:spcBef>
              <a:spcAft>
                <a:spcPts val="600"/>
              </a:spcAft>
            </a:pPr>
            <a:r>
              <a:rPr lang="en-GB" altLang="zh-CN" sz="1100" kern="0" dirty="0"/>
              <a:t>KI#5</a:t>
            </a:r>
            <a:r>
              <a:rPr lang="en-US" altLang="zh-CN" sz="1100" kern="0" dirty="0"/>
              <a:t>:</a:t>
            </a:r>
            <a:r>
              <a:rPr lang="zh-CN" altLang="en-US" sz="1100" kern="0" dirty="0"/>
              <a:t> </a:t>
            </a:r>
            <a:r>
              <a:rPr lang="en-GB" altLang="zh-CN" sz="1100" kern="0" dirty="0"/>
              <a:t>Sensing result exposure</a:t>
            </a:r>
            <a:r>
              <a:rPr lang="en-US" altLang="zh-CN" sz="1100" strike="sngStrike" kern="0" dirty="0"/>
              <a:t> </a:t>
            </a:r>
          </a:p>
          <a:p>
            <a:pPr lvl="2">
              <a:spcBef>
                <a:spcPts val="0"/>
              </a:spcBef>
              <a:spcAft>
                <a:spcPts val="600"/>
              </a:spcAft>
            </a:pPr>
            <a:r>
              <a:rPr lang="en-US" altLang="de-DE" sz="1100" kern="0" dirty="0"/>
              <a:t>KI#6:  Configuration parameter provisioning of sensing entities.</a:t>
            </a:r>
          </a:p>
          <a:p>
            <a:pPr lvl="2">
              <a:spcBef>
                <a:spcPts val="0"/>
              </a:spcBef>
              <a:spcAft>
                <a:spcPts val="600"/>
              </a:spcAft>
              <a:buFontTx/>
              <a:buChar char="-"/>
            </a:pPr>
            <a:endParaRPr lang="en-US" altLang="zh-CN" sz="105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ext uri="{D42A27DB-BD31-4B8C-83A1-F6EECF244321}">
                <p14:modId xmlns:p14="http://schemas.microsoft.com/office/powerpoint/2010/main" val="3574765408"/>
              </p:ext>
            </p:extLst>
          </p:nvPr>
        </p:nvGraphicFramePr>
        <p:xfrm>
          <a:off x="103006" y="1210870"/>
          <a:ext cx="8811260" cy="853440"/>
        </p:xfrm>
        <a:graphic>
          <a:graphicData uri="http://schemas.openxmlformats.org/drawingml/2006/table">
            <a:tbl>
              <a:tblPr firstRow="1" bandRow="1">
                <a:tableStyleId>{5C22544A-7EE6-4342-B048-85BDC9FD1C3A}</a:tableStyleId>
              </a:tblPr>
              <a:tblGrid>
                <a:gridCol w="761237">
                  <a:extLst>
                    <a:ext uri="{9D8B030D-6E8A-4147-A177-3AD203B41FA5}">
                      <a16:colId xmlns:a16="http://schemas.microsoft.com/office/drawing/2014/main" val="1804355055"/>
                    </a:ext>
                  </a:extLst>
                </a:gridCol>
                <a:gridCol w="2403676">
                  <a:extLst>
                    <a:ext uri="{9D8B030D-6E8A-4147-A177-3AD203B41FA5}">
                      <a16:colId xmlns:a16="http://schemas.microsoft.com/office/drawing/2014/main" val="1992931470"/>
                    </a:ext>
                  </a:extLst>
                </a:gridCol>
                <a:gridCol w="1161327">
                  <a:extLst>
                    <a:ext uri="{9D8B030D-6E8A-4147-A177-3AD203B41FA5}">
                      <a16:colId xmlns:a16="http://schemas.microsoft.com/office/drawing/2014/main" val="3295809654"/>
                    </a:ext>
                  </a:extLst>
                </a:gridCol>
                <a:gridCol w="1034005">
                  <a:extLst>
                    <a:ext uri="{9D8B030D-6E8A-4147-A177-3AD203B41FA5}">
                      <a16:colId xmlns:a16="http://schemas.microsoft.com/office/drawing/2014/main" val="1561833349"/>
                    </a:ext>
                  </a:extLst>
                </a:gridCol>
                <a:gridCol w="644324">
                  <a:extLst>
                    <a:ext uri="{9D8B030D-6E8A-4147-A177-3AD203B41FA5}">
                      <a16:colId xmlns:a16="http://schemas.microsoft.com/office/drawing/2014/main" val="2291393075"/>
                    </a:ext>
                  </a:extLst>
                </a:gridCol>
                <a:gridCol w="995422">
                  <a:extLst>
                    <a:ext uri="{9D8B030D-6E8A-4147-A177-3AD203B41FA5}">
                      <a16:colId xmlns:a16="http://schemas.microsoft.com/office/drawing/2014/main" val="3103228198"/>
                    </a:ext>
                  </a:extLst>
                </a:gridCol>
                <a:gridCol w="601884">
                  <a:extLst>
                    <a:ext uri="{9D8B030D-6E8A-4147-A177-3AD203B41FA5}">
                      <a16:colId xmlns:a16="http://schemas.microsoft.com/office/drawing/2014/main" val="2394023734"/>
                    </a:ext>
                  </a:extLst>
                </a:gridCol>
                <a:gridCol w="1209385">
                  <a:extLst>
                    <a:ext uri="{9D8B030D-6E8A-4147-A177-3AD203B41FA5}">
                      <a16:colId xmlns:a16="http://schemas.microsoft.com/office/drawing/2014/main" val="1398770480"/>
                    </a:ext>
                  </a:extLst>
                </a:gridCol>
              </a:tblGrid>
              <a:tr h="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a:t>Target</a:t>
                      </a:r>
                    </a:p>
                    <a:p>
                      <a:pPr algn="ctr">
                        <a:buNone/>
                      </a:pPr>
                      <a:r>
                        <a:rPr lang="en-US" altLang="zh-CN" sz="1100"/>
                        <a:t>(dd/mm/yyyy)</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a:solidFill>
                            <a:srgbClr val="FF0000"/>
                          </a:solidFill>
                        </a:rPr>
                        <a:t>New %</a:t>
                      </a:r>
                    </a:p>
                  </a:txBody>
                  <a:tcPr>
                    <a:solidFill>
                      <a:schemeClr val="accent3"/>
                    </a:solidFill>
                  </a:tcPr>
                </a:tc>
                <a:tc>
                  <a:txBody>
                    <a:bodyPr/>
                    <a:lstStyle/>
                    <a:p>
                      <a:pPr algn="ctr">
                        <a:buNone/>
                      </a:pPr>
                      <a:r>
                        <a:rPr lang="en-US" altLang="zh-CN" sz="1100" dirty="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0">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chemeClr val="tx1"/>
                          </a:solidFill>
                          <a:latin typeface="+mn-lt"/>
                          <a:ea typeface="+mn-ea"/>
                          <a:cs typeface="+mn-cs"/>
                        </a:rPr>
                        <a:t>15</a:t>
                      </a:r>
                    </a:p>
                  </a:txBody>
                  <a:tcPr>
                    <a:solidFill>
                      <a:schemeClr val="accent3">
                        <a:lumMod val="40000"/>
                        <a:lumOff val="60000"/>
                      </a:schemeClr>
                    </a:solidFill>
                  </a:tcPr>
                </a:tc>
                <a:tc>
                  <a:txBody>
                    <a:bodyPr/>
                    <a:lstStyle/>
                    <a:p>
                      <a:pPr>
                        <a:buNone/>
                      </a:pPr>
                      <a:endParaRPr lang="en-US" altLang="zh-CN" sz="11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384310263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2800" b="1" dirty="0"/>
              <a:t>Rel-20 </a:t>
            </a:r>
            <a:r>
              <a:rPr lang="en-US" altLang="zh-CN" sz="2800" b="1" dirty="0" err="1"/>
              <a:t>FS_Sensing_ARC</a:t>
            </a:r>
            <a:r>
              <a:rPr lang="en-US" altLang="zh-CN" sz="2800" b="1" dirty="0"/>
              <a:t> </a:t>
            </a:r>
            <a:r>
              <a:rPr lang="en-US" altLang="de-DE" sz="2800" b="1" dirty="0"/>
              <a:t>status in SA2#168 (2/2)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362950" y="2116525"/>
            <a:ext cx="8278360" cy="4211376"/>
          </a:xfrm>
          <a:prstGeom prst="rect">
            <a:avLst/>
          </a:prstGeom>
        </p:spPr>
        <p:txBody>
          <a:bodyPr>
            <a:norm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en-US" altLang="zh-CN" sz="1600" b="1" dirty="0">
                <a:solidFill>
                  <a:prstClr val="black"/>
                </a:solidFill>
              </a:rPr>
              <a:t>Impacts and dependence with other WGs:</a:t>
            </a:r>
            <a:endParaRPr lang="de-DE" altLang="zh-CN" sz="1600" b="1" dirty="0">
              <a:solidFill>
                <a:prstClr val="black"/>
              </a:solidFill>
            </a:endParaRPr>
          </a:p>
          <a:p>
            <a:pPr lvl="1">
              <a:spcBef>
                <a:spcPts val="0"/>
              </a:spcBef>
              <a:spcAft>
                <a:spcPts val="600"/>
              </a:spcAft>
            </a:pPr>
            <a:r>
              <a:rPr lang="en-US" altLang="zh-CN" sz="1400" b="1" kern="0" dirty="0"/>
              <a:t>Impact on SA3: </a:t>
            </a:r>
            <a:r>
              <a:rPr lang="en-US" altLang="zh-CN" sz="1400" kern="0" dirty="0"/>
              <a:t>Privacy protection and other security aspects will be coordinated with SA3, and the related impact to architecture enhancement will be based on SA3 conclusion.</a:t>
            </a:r>
          </a:p>
          <a:p>
            <a:pPr lvl="1">
              <a:spcBef>
                <a:spcPts val="0"/>
              </a:spcBef>
              <a:spcAft>
                <a:spcPts val="600"/>
              </a:spcAft>
            </a:pPr>
            <a:r>
              <a:rPr lang="en-US" altLang="zh-CN" sz="1400" b="1" kern="0" dirty="0"/>
              <a:t>Impact on SA5: </a:t>
            </a:r>
            <a:r>
              <a:rPr lang="en-US" altLang="zh-CN" sz="1400" kern="0" dirty="0"/>
              <a:t>Charging and OAM aspects will be coordinated with SA5, and the related impact to architecture enhancement will be based on SA5 conclusion.</a:t>
            </a:r>
          </a:p>
          <a:p>
            <a:pPr lvl="1">
              <a:spcBef>
                <a:spcPts val="0"/>
              </a:spcBef>
              <a:spcAft>
                <a:spcPts val="600"/>
              </a:spcAft>
            </a:pPr>
            <a:r>
              <a:rPr lang="en-US" altLang="zh-CN" sz="1400" b="1" kern="0" dirty="0"/>
              <a:t>Dependency</a:t>
            </a:r>
            <a:r>
              <a:rPr lang="en-US" altLang="zh-CN" sz="1400" b="1" kern="0" dirty="0">
                <a:solidFill>
                  <a:srgbClr val="C00000"/>
                </a:solidFill>
              </a:rPr>
              <a:t> </a:t>
            </a:r>
            <a:r>
              <a:rPr lang="en-US" altLang="zh-CN" sz="1400" b="1" kern="0" dirty="0">
                <a:solidFill>
                  <a:prstClr val="black"/>
                </a:solidFill>
              </a:rPr>
              <a:t>on RAN TSG/WG: </a:t>
            </a:r>
            <a:r>
              <a:rPr lang="en-US" altLang="zh-CN" sz="1400" kern="0" dirty="0">
                <a:solidFill>
                  <a:prstClr val="black"/>
                </a:solidFill>
              </a:rPr>
              <a:t>The scope of the sensing study (incl. TUs) will be further aligned in plenary TSG#108 together with RAN TSG. </a:t>
            </a:r>
            <a:endParaRPr lang="en-US" altLang="zh-CN" sz="1400" dirty="0">
              <a:solidFill>
                <a:prstClr val="black"/>
              </a:solidFill>
            </a:endParaRPr>
          </a:p>
          <a:p>
            <a:pPr marL="457200" lvl="1" indent="-457200">
              <a:spcBef>
                <a:spcPts val="0"/>
              </a:spcBef>
              <a:spcAft>
                <a:spcPts val="400"/>
              </a:spcAft>
              <a:buBlip>
                <a:blip r:embed="rId4"/>
              </a:buBlip>
            </a:pPr>
            <a:r>
              <a:rPr lang="en-US" altLang="zh-CN" sz="1600" b="1" dirty="0">
                <a:solidFill>
                  <a:prstClr val="black"/>
                </a:solidFill>
              </a:rPr>
              <a:t>Controversial issues </a:t>
            </a:r>
          </a:p>
          <a:p>
            <a:pPr lvl="1">
              <a:spcBef>
                <a:spcPts val="0"/>
              </a:spcBef>
              <a:spcAft>
                <a:spcPts val="300"/>
              </a:spcAft>
            </a:pPr>
            <a:r>
              <a:rPr lang="en-US" altLang="zh-CN" sz="1400" b="1" kern="0" dirty="0"/>
              <a:t>N/A</a:t>
            </a:r>
            <a:endParaRPr lang="en-US" altLang="zh-CN" sz="1400" kern="0" dirty="0"/>
          </a:p>
          <a:p>
            <a:pPr marL="457200" lvl="1" indent="-457200">
              <a:spcBef>
                <a:spcPts val="0"/>
              </a:spcBef>
              <a:spcAft>
                <a:spcPts val="400"/>
              </a:spcAft>
              <a:buBlip>
                <a:blip r:embed="rId4"/>
              </a:buBlip>
            </a:pPr>
            <a:r>
              <a:rPr lang="en-US" altLang="zh-CN" sz="1600" b="1" dirty="0">
                <a:solidFill>
                  <a:prstClr val="black"/>
                </a:solidFill>
              </a:rPr>
              <a:t>Next Steps</a:t>
            </a:r>
          </a:p>
          <a:p>
            <a:pPr lvl="1">
              <a:spcBef>
                <a:spcPts val="0"/>
              </a:spcBef>
              <a:spcAft>
                <a:spcPts val="300"/>
              </a:spcAft>
            </a:pPr>
            <a:r>
              <a:rPr lang="en-US" altLang="zh-CN" sz="1400" kern="0" dirty="0"/>
              <a:t>Update key issues if required</a:t>
            </a:r>
          </a:p>
          <a:p>
            <a:pPr lvl="1">
              <a:spcBef>
                <a:spcPts val="0"/>
              </a:spcBef>
              <a:spcAft>
                <a:spcPts val="300"/>
              </a:spcAft>
            </a:pPr>
            <a:r>
              <a:rPr lang="en-US" altLang="zh-CN" sz="1400" kern="0" dirty="0"/>
              <a:t>New solutions (only common aspect) </a:t>
            </a:r>
          </a:p>
          <a:p>
            <a:pPr lvl="2">
              <a:spcBef>
                <a:spcPts val="0"/>
              </a:spcBef>
              <a:spcAft>
                <a:spcPts val="300"/>
              </a:spcAft>
            </a:pPr>
            <a:r>
              <a:rPr lang="en-US" altLang="zh-CN" sz="1200" kern="0" dirty="0"/>
              <a:t>Any study work on Sensing in Q2 should be limited to common aspects for the study without any RAN specific or UE specific sensing modes. Any UE/RAN aspects will be aligned with RAN after TSG#108 (Guidance from SA#107, SP-250418) </a:t>
            </a:r>
          </a:p>
        </p:txBody>
      </p:sp>
      <p:graphicFrame>
        <p:nvGraphicFramePr>
          <p:cNvPr id="6" name="表格 5">
            <a:extLst>
              <a:ext uri="{FF2B5EF4-FFF2-40B4-BE49-F238E27FC236}">
                <a16:creationId xmlns:a16="http://schemas.microsoft.com/office/drawing/2014/main" id="{19119F88-1A0D-45D0-ABE5-9F80514929B9}"/>
              </a:ext>
            </a:extLst>
          </p:cNvPr>
          <p:cNvGraphicFramePr>
            <a:graphicFrameLocks noGrp="1"/>
          </p:cNvGraphicFramePr>
          <p:nvPr>
            <p:extLst>
              <p:ext uri="{D42A27DB-BD31-4B8C-83A1-F6EECF244321}">
                <p14:modId xmlns:p14="http://schemas.microsoft.com/office/powerpoint/2010/main" val="3622649060"/>
              </p:ext>
            </p:extLst>
          </p:nvPr>
        </p:nvGraphicFramePr>
        <p:xfrm>
          <a:off x="103006" y="1210870"/>
          <a:ext cx="8811260" cy="853440"/>
        </p:xfrm>
        <a:graphic>
          <a:graphicData uri="http://schemas.openxmlformats.org/drawingml/2006/table">
            <a:tbl>
              <a:tblPr firstRow="1" bandRow="1">
                <a:tableStyleId>{5C22544A-7EE6-4342-B048-85BDC9FD1C3A}</a:tableStyleId>
              </a:tblPr>
              <a:tblGrid>
                <a:gridCol w="761237">
                  <a:extLst>
                    <a:ext uri="{9D8B030D-6E8A-4147-A177-3AD203B41FA5}">
                      <a16:colId xmlns:a16="http://schemas.microsoft.com/office/drawing/2014/main" val="1804355055"/>
                    </a:ext>
                  </a:extLst>
                </a:gridCol>
                <a:gridCol w="2403676">
                  <a:extLst>
                    <a:ext uri="{9D8B030D-6E8A-4147-A177-3AD203B41FA5}">
                      <a16:colId xmlns:a16="http://schemas.microsoft.com/office/drawing/2014/main" val="1992931470"/>
                    </a:ext>
                  </a:extLst>
                </a:gridCol>
                <a:gridCol w="1161327">
                  <a:extLst>
                    <a:ext uri="{9D8B030D-6E8A-4147-A177-3AD203B41FA5}">
                      <a16:colId xmlns:a16="http://schemas.microsoft.com/office/drawing/2014/main" val="3295809654"/>
                    </a:ext>
                  </a:extLst>
                </a:gridCol>
                <a:gridCol w="1034005">
                  <a:extLst>
                    <a:ext uri="{9D8B030D-6E8A-4147-A177-3AD203B41FA5}">
                      <a16:colId xmlns:a16="http://schemas.microsoft.com/office/drawing/2014/main" val="1561833349"/>
                    </a:ext>
                  </a:extLst>
                </a:gridCol>
                <a:gridCol w="644324">
                  <a:extLst>
                    <a:ext uri="{9D8B030D-6E8A-4147-A177-3AD203B41FA5}">
                      <a16:colId xmlns:a16="http://schemas.microsoft.com/office/drawing/2014/main" val="2291393075"/>
                    </a:ext>
                  </a:extLst>
                </a:gridCol>
                <a:gridCol w="995422">
                  <a:extLst>
                    <a:ext uri="{9D8B030D-6E8A-4147-A177-3AD203B41FA5}">
                      <a16:colId xmlns:a16="http://schemas.microsoft.com/office/drawing/2014/main" val="3103228198"/>
                    </a:ext>
                  </a:extLst>
                </a:gridCol>
                <a:gridCol w="601884">
                  <a:extLst>
                    <a:ext uri="{9D8B030D-6E8A-4147-A177-3AD203B41FA5}">
                      <a16:colId xmlns:a16="http://schemas.microsoft.com/office/drawing/2014/main" val="2394023734"/>
                    </a:ext>
                  </a:extLst>
                </a:gridCol>
                <a:gridCol w="1209385">
                  <a:extLst>
                    <a:ext uri="{9D8B030D-6E8A-4147-A177-3AD203B41FA5}">
                      <a16:colId xmlns:a16="http://schemas.microsoft.com/office/drawing/2014/main" val="1398770480"/>
                    </a:ext>
                  </a:extLst>
                </a:gridCol>
              </a:tblGrid>
              <a:tr h="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a:t>Target</a:t>
                      </a:r>
                    </a:p>
                    <a:p>
                      <a:pPr algn="ctr">
                        <a:buNone/>
                      </a:pPr>
                      <a:r>
                        <a:rPr lang="en-US" altLang="zh-CN" sz="1100"/>
                        <a:t>(dd/mm/yyyy)</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a:solidFill>
                            <a:srgbClr val="FF0000"/>
                          </a:solidFill>
                        </a:rPr>
                        <a:t>New %</a:t>
                      </a:r>
                    </a:p>
                  </a:txBody>
                  <a:tcPr>
                    <a:solidFill>
                      <a:schemeClr val="accent3"/>
                    </a:solidFill>
                  </a:tcPr>
                </a:tc>
                <a:tc>
                  <a:txBody>
                    <a:bodyPr/>
                    <a:lstStyle/>
                    <a:p>
                      <a:pPr algn="ctr">
                        <a:buNone/>
                      </a:pPr>
                      <a:r>
                        <a:rPr lang="en-US" altLang="zh-CN" sz="11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0">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chemeClr val="tx1"/>
                          </a:solidFill>
                          <a:latin typeface="+mn-lt"/>
                          <a:ea typeface="+mn-ea"/>
                          <a:cs typeface="+mn-cs"/>
                        </a:rPr>
                        <a:t>15</a:t>
                      </a:r>
                    </a:p>
                  </a:txBody>
                  <a:tcPr>
                    <a:solidFill>
                      <a:schemeClr val="accent3">
                        <a:lumMod val="40000"/>
                        <a:lumOff val="60000"/>
                      </a:schemeClr>
                    </a:solidFill>
                  </a:tcPr>
                </a:tc>
                <a:tc>
                  <a:txBody>
                    <a:bodyPr/>
                    <a:lstStyle/>
                    <a:p>
                      <a:pPr>
                        <a:buNone/>
                      </a:pPr>
                      <a:endParaRPr lang="en-US" altLang="zh-CN" sz="11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395463965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pPr algn="l"/>
            <a:r>
              <a:rPr lang="en-US" altLang="zh-CN" sz="2800" b="1" dirty="0"/>
              <a:t>Work plan for Rel-20 </a:t>
            </a:r>
            <a:r>
              <a:rPr lang="en-US" altLang="zh-CN" sz="2800" b="1" dirty="0" err="1"/>
              <a:t>FS_Sensing_ARC</a:t>
            </a:r>
            <a:endParaRPr lang="en-US" sz="2800" b="1" dirty="0"/>
          </a:p>
        </p:txBody>
      </p:sp>
      <p:graphicFrame>
        <p:nvGraphicFramePr>
          <p:cNvPr id="5" name="Table 1">
            <a:extLst>
              <a:ext uri="{FF2B5EF4-FFF2-40B4-BE49-F238E27FC236}">
                <a16:creationId xmlns:a16="http://schemas.microsoft.com/office/drawing/2014/main" id="{457F6E46-3D16-4E9D-8FA6-B21C5C1D6B31}"/>
              </a:ext>
            </a:extLst>
          </p:cNvPr>
          <p:cNvGraphicFramePr>
            <a:graphicFrameLocks noGrp="1"/>
          </p:cNvGraphicFramePr>
          <p:nvPr>
            <p:extLst>
              <p:ext uri="{D42A27DB-BD31-4B8C-83A1-F6EECF244321}">
                <p14:modId xmlns:p14="http://schemas.microsoft.com/office/powerpoint/2010/main" val="356321730"/>
              </p:ext>
            </p:extLst>
          </p:nvPr>
        </p:nvGraphicFramePr>
        <p:xfrm>
          <a:off x="333668" y="1234622"/>
          <a:ext cx="8623280" cy="3125154"/>
        </p:xfrm>
        <a:graphic>
          <a:graphicData uri="http://schemas.openxmlformats.org/drawingml/2006/table">
            <a:tbl>
              <a:tblPr firstRow="1" bandRow="1">
                <a:tableStyleId>{5940675A-B579-460E-94D1-54222C63F5DA}</a:tableStyleId>
              </a:tblPr>
              <a:tblGrid>
                <a:gridCol w="1295107">
                  <a:extLst>
                    <a:ext uri="{9D8B030D-6E8A-4147-A177-3AD203B41FA5}">
                      <a16:colId xmlns:a16="http://schemas.microsoft.com/office/drawing/2014/main" val="20000"/>
                    </a:ext>
                  </a:extLst>
                </a:gridCol>
                <a:gridCol w="886733">
                  <a:extLst>
                    <a:ext uri="{9D8B030D-6E8A-4147-A177-3AD203B41FA5}">
                      <a16:colId xmlns:a16="http://schemas.microsoft.com/office/drawing/2014/main" val="20001"/>
                    </a:ext>
                  </a:extLst>
                </a:gridCol>
                <a:gridCol w="817880">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373584">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a:t>
                      </a:r>
                    </a:p>
                    <a:p>
                      <a:pPr algn="ctr"/>
                      <a:r>
                        <a:rPr lang="en-US" sz="1100" b="1" baseline="0" dirty="0"/>
                        <a:t>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317546">
                <a:tc>
                  <a:txBody>
                    <a:bodyPr/>
                    <a:lstStyle/>
                    <a:p>
                      <a:r>
                        <a:rPr lang="en-US" sz="1100" b="0" dirty="0"/>
                        <a:t>SA2</a:t>
                      </a:r>
                      <a:r>
                        <a:rPr lang="en-US" sz="1100" b="0" baseline="0" dirty="0"/>
                        <a:t> #168</a:t>
                      </a:r>
                      <a:endParaRPr lang="en-US" sz="1100" b="0" dirty="0"/>
                    </a:p>
                  </a:txBody>
                  <a:tcPr>
                    <a:solidFill>
                      <a:schemeClr val="bg1">
                        <a:lumMod val="85000"/>
                      </a:schemeClr>
                    </a:solidFill>
                  </a:tcPr>
                </a:tc>
                <a:tc>
                  <a:txBody>
                    <a:bodyPr/>
                    <a:lstStyle/>
                    <a:p>
                      <a:r>
                        <a:rPr lang="en-US" sz="1100" b="0" dirty="0"/>
                        <a:t>April 2025</a:t>
                      </a:r>
                    </a:p>
                  </a:txBody>
                  <a:tcPr>
                    <a:solidFill>
                      <a:schemeClr val="bg1">
                        <a:lumMod val="85000"/>
                      </a:schemeClr>
                    </a:solidFill>
                  </a:tcPr>
                </a:tc>
                <a:tc>
                  <a:txBody>
                    <a:bodyPr/>
                    <a:lstStyle/>
                    <a:p>
                      <a:pPr algn="ctr"/>
                      <a:r>
                        <a:rPr lang="en-US" sz="1100" dirty="0"/>
                        <a:t>1</a:t>
                      </a:r>
                    </a:p>
                  </a:txBody>
                  <a:tcPr>
                    <a:solidFill>
                      <a:schemeClr val="bg1">
                        <a:lumMod val="85000"/>
                      </a:schemeClr>
                    </a:solidFill>
                  </a:tcPr>
                </a:tc>
                <a:tc>
                  <a:txBody>
                    <a:bodyPr/>
                    <a:lstStyle/>
                    <a:p>
                      <a:pPr algn="ctr"/>
                      <a:r>
                        <a:rPr lang="en-US" sz="1100" kern="100" dirty="0">
                          <a:solidFill>
                            <a:schemeClr val="tx1"/>
                          </a:solidFill>
                          <a:effectLst/>
                          <a:latin typeface="Calibri" panose="020F0502020204030204" pitchFamily="34" charset="0"/>
                          <a:cs typeface="Times New Roman" panose="02020603050405020304" pitchFamily="18" charset="0"/>
                        </a:rPr>
                        <a:t>1</a:t>
                      </a:r>
                    </a:p>
                  </a:txBody>
                  <a:tcPr>
                    <a:solidFill>
                      <a:schemeClr val="bg1">
                        <a:lumMod val="85000"/>
                      </a:schemeClr>
                    </a:solidFill>
                  </a:tcPr>
                </a:tc>
                <a:tc>
                  <a:txBody>
                    <a:bodyPr/>
                    <a:lstStyle/>
                    <a:p>
                      <a:pPr marL="0" marR="0">
                        <a:lnSpc>
                          <a:spcPct val="107000"/>
                        </a:lnSpc>
                        <a:spcBef>
                          <a:spcPts val="0"/>
                        </a:spcBef>
                        <a:spcAft>
                          <a:spcPts val="0"/>
                        </a:spcAft>
                      </a:pPr>
                      <a:r>
                        <a:rPr lang="en-US" sz="1100" kern="100" dirty="0">
                          <a:solidFill>
                            <a:schemeClr val="tx1"/>
                          </a:solidFill>
                          <a:effectLst/>
                          <a:latin typeface="Calibri" panose="020F0502020204030204" pitchFamily="34" charset="0"/>
                          <a:ea typeface="+mn-ea"/>
                          <a:cs typeface="Times New Roman" panose="02020603050405020304" pitchFamily="18" charset="0"/>
                        </a:rPr>
                        <a:t>TR 23.700-14 Skeleton/scope, Terms, Arch Assumptions and requirements, key issues #1/2/3/4/5/6.</a:t>
                      </a:r>
                    </a:p>
                  </a:txBody>
                  <a:tcPr marL="68580" marR="68580" marT="0" marB="0">
                    <a:solidFill>
                      <a:schemeClr val="bg1">
                        <a:lumMod val="85000"/>
                      </a:schemeClr>
                    </a:solidFill>
                  </a:tcPr>
                </a:tc>
                <a:extLst>
                  <a:ext uri="{0D108BD9-81ED-4DB2-BD59-A6C34878D82A}">
                    <a16:rowId xmlns:a16="http://schemas.microsoft.com/office/drawing/2014/main" val="10003"/>
                  </a:ext>
                </a:extLst>
              </a:tr>
              <a:tr h="317546">
                <a:tc>
                  <a:txBody>
                    <a:bodyPr/>
                    <a:lstStyle/>
                    <a:p>
                      <a:r>
                        <a:rPr lang="en-US" sz="1100" b="0" dirty="0"/>
                        <a:t>SA2</a:t>
                      </a:r>
                      <a:r>
                        <a:rPr lang="en-US" sz="1100" b="0" baseline="0" dirty="0"/>
                        <a:t> #169</a:t>
                      </a:r>
                      <a:endParaRPr lang="en-US" sz="1100" b="0" dirty="0"/>
                    </a:p>
                  </a:txBody>
                  <a:tcPr>
                    <a:solidFill>
                      <a:schemeClr val="bg1"/>
                    </a:solidFill>
                  </a:tcPr>
                </a:tc>
                <a:tc>
                  <a:txBody>
                    <a:bodyPr/>
                    <a:lstStyle/>
                    <a:p>
                      <a:r>
                        <a:rPr lang="en-US" sz="1100" b="0" dirty="0"/>
                        <a:t>May 2025</a:t>
                      </a:r>
                    </a:p>
                  </a:txBody>
                  <a:tcPr>
                    <a:solidFill>
                      <a:schemeClr val="bg1"/>
                    </a:solidFill>
                  </a:tcPr>
                </a:tc>
                <a:tc>
                  <a:txBody>
                    <a:bodyPr/>
                    <a:lstStyle/>
                    <a:p>
                      <a:pPr algn="ctr"/>
                      <a:r>
                        <a:rPr lang="en-US" sz="1100" dirty="0"/>
                        <a:t>2</a:t>
                      </a:r>
                    </a:p>
                  </a:txBody>
                  <a:tcPr>
                    <a:solidFill>
                      <a:schemeClr val="bg1"/>
                    </a:solidFill>
                  </a:tcPr>
                </a:tc>
                <a:tc>
                  <a:txBody>
                    <a:bodyPr/>
                    <a:lstStyle/>
                    <a:p>
                      <a:pPr algn="ctr"/>
                      <a:r>
                        <a:rPr lang="en-US" sz="1100" kern="100" dirty="0">
                          <a:solidFill>
                            <a:schemeClr val="tx1"/>
                          </a:solidFill>
                          <a:effectLst/>
                          <a:latin typeface="Calibri" panose="020F0502020204030204" pitchFamily="34" charset="0"/>
                          <a:cs typeface="Times New Roman" panose="02020603050405020304" pitchFamily="18" charset="0"/>
                        </a:rPr>
                        <a:t>2</a:t>
                      </a:r>
                    </a:p>
                  </a:txBody>
                  <a:tcPr>
                    <a:solidFill>
                      <a:schemeClr val="bg1"/>
                    </a:solidFill>
                  </a:tcPr>
                </a:tc>
                <a:tc>
                  <a:txBody>
                    <a:bodyPr/>
                    <a:lstStyle/>
                    <a:p>
                      <a:pPr marL="0" marR="0">
                        <a:lnSpc>
                          <a:spcPct val="107000"/>
                        </a:lnSpc>
                        <a:spcBef>
                          <a:spcPts val="0"/>
                        </a:spcBef>
                        <a:spcAft>
                          <a:spcPts val="0"/>
                        </a:spcAft>
                      </a:pPr>
                      <a:r>
                        <a:rPr lang="en-US" sz="1100" kern="100" dirty="0">
                          <a:solidFill>
                            <a:schemeClr val="tx1"/>
                          </a:solidFill>
                          <a:effectLst/>
                          <a:latin typeface="Calibri" panose="020F0502020204030204" pitchFamily="34" charset="0"/>
                          <a:ea typeface="+mn-ea"/>
                          <a:cs typeface="Times New Roman" panose="02020603050405020304" pitchFamily="18" charset="0"/>
                        </a:rPr>
                        <a:t>Key issues updates if need</a:t>
                      </a:r>
                    </a:p>
                    <a:p>
                      <a:pPr marL="0" marR="0">
                        <a:lnSpc>
                          <a:spcPct val="107000"/>
                        </a:lnSpc>
                        <a:spcBef>
                          <a:spcPts val="0"/>
                        </a:spcBef>
                        <a:spcAft>
                          <a:spcPts val="0"/>
                        </a:spcAft>
                      </a:pPr>
                      <a:r>
                        <a:rPr lang="en-US" sz="1100" kern="100" dirty="0">
                          <a:solidFill>
                            <a:schemeClr val="tx1"/>
                          </a:solidFill>
                          <a:effectLst/>
                          <a:latin typeface="Calibri" panose="020F0502020204030204" pitchFamily="34" charset="0"/>
                          <a:ea typeface="+mn-ea"/>
                          <a:cs typeface="Times New Roman" panose="02020603050405020304" pitchFamily="18" charset="0"/>
                        </a:rPr>
                        <a:t>New solutions (only common aspect)</a:t>
                      </a:r>
                    </a:p>
                  </a:txBody>
                  <a:tcPr marL="68580" marR="68580" marT="0" marB="0">
                    <a:solidFill>
                      <a:schemeClr val="bg1"/>
                    </a:solidFill>
                  </a:tcPr>
                </a:tc>
                <a:extLst>
                  <a:ext uri="{0D108BD9-81ED-4DB2-BD59-A6C34878D82A}">
                    <a16:rowId xmlns:a16="http://schemas.microsoft.com/office/drawing/2014/main" val="10004"/>
                  </a:ext>
                </a:extLst>
              </a:tr>
              <a:tr h="221815">
                <a:tc>
                  <a:txBody>
                    <a:bodyPr/>
                    <a:lstStyle/>
                    <a:p>
                      <a:pPr marL="0" algn="l" defTabSz="914400" rtl="0" eaLnBrk="1" latinLnBrk="0" hangingPunct="1"/>
                      <a:r>
                        <a:rPr lang="en-US" sz="1100" b="0" kern="1200" dirty="0">
                          <a:solidFill>
                            <a:schemeClr val="tx1"/>
                          </a:solidFill>
                          <a:latin typeface="+mn-lt"/>
                          <a:ea typeface="+mn-ea"/>
                          <a:cs typeface="+mn-cs"/>
                        </a:rPr>
                        <a:t>SA2#170</a:t>
                      </a:r>
                    </a:p>
                  </a:txBody>
                  <a:tcPr>
                    <a:solidFill>
                      <a:schemeClr val="bg1">
                        <a:lumMod val="85000"/>
                      </a:schemeClr>
                    </a:solidFill>
                  </a:tcPr>
                </a:tc>
                <a:tc>
                  <a:txBody>
                    <a:bodyPr/>
                    <a:lstStyle/>
                    <a:p>
                      <a:r>
                        <a:rPr lang="en-US" sz="1100" b="0" dirty="0"/>
                        <a:t>Aug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solidFill>
                      <a:schemeClr val="bg1">
                        <a:lumMod val="85000"/>
                      </a:schemeClr>
                    </a:solidFill>
                  </a:tcPr>
                </a:tc>
                <a:tc>
                  <a:txBody>
                    <a:bodyPr/>
                    <a:lstStyle/>
                    <a:p>
                      <a:pPr algn="ctr"/>
                      <a:endParaRPr lang="en-US" sz="1100" dirty="0">
                        <a:solidFill>
                          <a:srgbClr val="FF0000"/>
                        </a:solidFill>
                        <a:highlight>
                          <a:srgbClr val="FFFF00"/>
                        </a:highlight>
                      </a:endParaRPr>
                    </a:p>
                  </a:txBody>
                  <a:tcPr>
                    <a:solidFill>
                      <a:schemeClr val="bg1">
                        <a:lumMod val="85000"/>
                      </a:schemeClr>
                    </a:solidFill>
                  </a:tcPr>
                </a:tc>
                <a:tc>
                  <a:txBody>
                    <a:bodyPr/>
                    <a:lstStyle/>
                    <a:p>
                      <a:pPr marL="0" marR="0">
                        <a:lnSpc>
                          <a:spcPct val="107000"/>
                        </a:lnSpc>
                        <a:spcBef>
                          <a:spcPts val="0"/>
                        </a:spcBef>
                        <a:spcAft>
                          <a:spcPts val="0"/>
                        </a:spcAft>
                      </a:pPr>
                      <a:r>
                        <a:rPr lang="en-US" sz="1100" kern="100" dirty="0">
                          <a:solidFill>
                            <a:schemeClr val="tx1"/>
                          </a:solidFill>
                          <a:effectLst/>
                          <a:latin typeface="Calibri" panose="020F0502020204030204" pitchFamily="34" charset="0"/>
                          <a:ea typeface="+mn-ea"/>
                          <a:cs typeface="Times New Roman" panose="02020603050405020304" pitchFamily="18" charset="0"/>
                        </a:rPr>
                        <a:t>Continue study</a:t>
                      </a:r>
                    </a:p>
                  </a:txBody>
                  <a:tcPr marL="68580" marR="68580" marT="0" marB="0">
                    <a:solidFill>
                      <a:schemeClr val="bg1">
                        <a:lumMod val="85000"/>
                      </a:schemeClr>
                    </a:solidFill>
                  </a:tcPr>
                </a:tc>
                <a:extLst>
                  <a:ext uri="{0D108BD9-81ED-4DB2-BD59-A6C34878D82A}">
                    <a16:rowId xmlns:a16="http://schemas.microsoft.com/office/drawing/2014/main" val="10005"/>
                  </a:ext>
                </a:extLst>
              </a:tr>
              <a:tr h="226285">
                <a:tc>
                  <a:txBody>
                    <a:bodyPr/>
                    <a:lstStyle/>
                    <a:p>
                      <a:r>
                        <a:rPr lang="en-US" sz="1100" b="0" dirty="0"/>
                        <a:t>SA2</a:t>
                      </a:r>
                      <a:r>
                        <a:rPr lang="en-US" sz="1100" b="0" baseline="0" dirty="0"/>
                        <a:t> #171</a:t>
                      </a:r>
                      <a:endParaRPr lang="en-US" sz="1100" b="0" dirty="0"/>
                    </a:p>
                  </a:txBody>
                  <a:tcPr>
                    <a:solidFill>
                      <a:schemeClr val="bg1">
                        <a:lumMod val="85000"/>
                      </a:schemeClr>
                    </a:solidFill>
                  </a:tcPr>
                </a:tc>
                <a:tc>
                  <a:txBody>
                    <a:bodyPr/>
                    <a:lstStyle/>
                    <a:p>
                      <a:r>
                        <a:rPr lang="en-US" sz="1100" b="0" dirty="0"/>
                        <a:t>Oct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solidFill>
                      <a:schemeClr val="bg1">
                        <a:lumMod val="85000"/>
                      </a:schemeClr>
                    </a:solidFill>
                  </a:tcPr>
                </a:tc>
                <a:tc>
                  <a:txBody>
                    <a:bodyPr/>
                    <a:lstStyle/>
                    <a:p>
                      <a:pPr algn="ctr"/>
                      <a:endParaRPr lang="en-US" sz="1100" kern="100" dirty="0">
                        <a:solidFill>
                          <a:srgbClr val="FF0000"/>
                        </a:solidFill>
                        <a:effectLst/>
                        <a:highlight>
                          <a:srgbClr val="FFFF00"/>
                        </a:highlight>
                        <a:latin typeface="Calibri" panose="020F0502020204030204" pitchFamily="34" charset="0"/>
                        <a:cs typeface="Times New Roman" panose="02020603050405020304" pitchFamily="18" charset="0"/>
                      </a:endParaRPr>
                    </a:p>
                  </a:txBody>
                  <a:tcP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100" kern="100" dirty="0">
                          <a:solidFill>
                            <a:schemeClr val="tx1"/>
                          </a:solidFill>
                          <a:effectLst/>
                          <a:latin typeface="Calibri" panose="020F0502020204030204" pitchFamily="34" charset="0"/>
                          <a:ea typeface="+mn-ea"/>
                          <a:cs typeface="Times New Roman" panose="02020603050405020304" pitchFamily="18" charset="0"/>
                        </a:rPr>
                        <a:t>Continue study</a:t>
                      </a:r>
                    </a:p>
                  </a:txBody>
                  <a:tcPr marL="68580" marR="68580" marT="0" marB="0">
                    <a:solidFill>
                      <a:schemeClr val="bg1">
                        <a:lumMod val="85000"/>
                      </a:schemeClr>
                    </a:solidFill>
                  </a:tcPr>
                </a:tc>
                <a:extLst>
                  <a:ext uri="{0D108BD9-81ED-4DB2-BD59-A6C34878D82A}">
                    <a16:rowId xmlns:a16="http://schemas.microsoft.com/office/drawing/2014/main" val="10006"/>
                  </a:ext>
                </a:extLst>
              </a:tr>
              <a:tr h="221815">
                <a:tc>
                  <a:txBody>
                    <a:bodyPr/>
                    <a:lstStyle/>
                    <a:p>
                      <a:r>
                        <a:rPr lang="en-US" sz="1100" b="0" dirty="0"/>
                        <a:t>SA2</a:t>
                      </a:r>
                      <a:r>
                        <a:rPr lang="en-US" sz="1100" b="0" baseline="0" dirty="0"/>
                        <a:t> #172</a:t>
                      </a:r>
                      <a:endParaRPr lang="en-US" sz="1100" b="0" dirty="0"/>
                    </a:p>
                  </a:txBody>
                  <a:tcPr>
                    <a:solidFill>
                      <a:schemeClr val="bg1">
                        <a:lumMod val="85000"/>
                      </a:schemeClr>
                    </a:solidFill>
                  </a:tcPr>
                </a:tc>
                <a:tc>
                  <a:txBody>
                    <a:bodyPr/>
                    <a:lstStyle/>
                    <a:p>
                      <a:r>
                        <a:rPr lang="en-US" sz="1100" b="0" dirty="0"/>
                        <a:t>Nov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solidFill>
                      <a:schemeClr val="bg1">
                        <a:lumMod val="85000"/>
                      </a:schemeClr>
                    </a:solidFill>
                  </a:tcPr>
                </a:tc>
                <a:tc>
                  <a:txBody>
                    <a:bodyPr/>
                    <a:lstStyle/>
                    <a:p>
                      <a:pPr algn="ctr"/>
                      <a:endParaRPr lang="en-US" sz="1100" kern="100" dirty="0">
                        <a:solidFill>
                          <a:schemeClr val="tx1"/>
                        </a:solidFill>
                        <a:effectLst/>
                        <a:latin typeface="Calibri" panose="020F0502020204030204" pitchFamily="34" charset="0"/>
                        <a:cs typeface="Times New Roman" panose="02020603050405020304" pitchFamily="18" charset="0"/>
                      </a:endParaRPr>
                    </a:p>
                  </a:txBody>
                  <a:tcP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100" kern="100" dirty="0">
                          <a:solidFill>
                            <a:schemeClr val="tx1"/>
                          </a:solidFill>
                          <a:effectLst/>
                          <a:latin typeface="Calibri" panose="020F0502020204030204" pitchFamily="34" charset="0"/>
                          <a:ea typeface="+mn-ea"/>
                          <a:cs typeface="Times New Roman" panose="02020603050405020304" pitchFamily="18" charset="0"/>
                        </a:rPr>
                        <a:t>Continue study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100" kern="100" dirty="0">
                          <a:solidFill>
                            <a:schemeClr val="tx1"/>
                          </a:solidFill>
                          <a:effectLst/>
                          <a:latin typeface="Calibri" panose="020F0502020204030204" pitchFamily="34" charset="0"/>
                          <a:ea typeface="+mn-ea"/>
                          <a:cs typeface="Times New Roman" panose="02020603050405020304" pitchFamily="18" charset="0"/>
                        </a:rPr>
                        <a:t>(TR 23.700-14 sent to SA for approval)</a:t>
                      </a:r>
                    </a:p>
                  </a:txBody>
                  <a:tcPr>
                    <a:solidFill>
                      <a:schemeClr val="bg1">
                        <a:lumMod val="85000"/>
                      </a:schemeClr>
                    </a:solidFill>
                  </a:tcPr>
                </a:tc>
                <a:extLst>
                  <a:ext uri="{0D108BD9-81ED-4DB2-BD59-A6C34878D82A}">
                    <a16:rowId xmlns:a16="http://schemas.microsoft.com/office/drawing/2014/main" val="10007"/>
                  </a:ext>
                </a:extLst>
              </a:tr>
              <a:tr h="2218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dirty="0"/>
                        <a:t>SA2#173</a:t>
                      </a:r>
                    </a:p>
                  </a:txBody>
                  <a:tcPr>
                    <a:solidFill>
                      <a:schemeClr val="bg1">
                        <a:lumMod val="85000"/>
                      </a:schemeClr>
                    </a:solidFill>
                  </a:tcPr>
                </a:tc>
                <a:tc>
                  <a:txBody>
                    <a:bodyPr/>
                    <a:lstStyle/>
                    <a:p>
                      <a:r>
                        <a:rPr lang="en-US" sz="1100" dirty="0"/>
                        <a:t>Feb 2026</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solidFill>
                      <a:schemeClr val="bg1">
                        <a:lumMod val="85000"/>
                      </a:schemeClr>
                    </a:solidFill>
                  </a:tcPr>
                </a:tc>
                <a:tc>
                  <a:txBody>
                    <a:bodyPr/>
                    <a:lstStyle/>
                    <a:p>
                      <a:pPr algn="ctr"/>
                      <a:endParaRPr lang="en-US" sz="1100" dirty="0"/>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Normative </a:t>
                      </a:r>
                    </a:p>
                  </a:txBody>
                  <a:tcPr>
                    <a:solidFill>
                      <a:schemeClr val="bg1">
                        <a:lumMod val="85000"/>
                      </a:schemeClr>
                    </a:solidFill>
                  </a:tcPr>
                </a:tc>
                <a:extLst>
                  <a:ext uri="{0D108BD9-81ED-4DB2-BD59-A6C34878D82A}">
                    <a16:rowId xmlns:a16="http://schemas.microsoft.com/office/drawing/2014/main" val="2096441323"/>
                  </a:ext>
                </a:extLst>
              </a:tr>
              <a:tr h="2218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SA2#174</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April 2026</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kern="1200" dirty="0">
                        <a:solidFill>
                          <a:schemeClr val="tx1"/>
                        </a:solidFill>
                        <a:latin typeface="+mn-lt"/>
                        <a:ea typeface="+mn-ea"/>
                        <a:cs typeface="+mn-cs"/>
                      </a:endParaRP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Normative </a:t>
                      </a:r>
                    </a:p>
                  </a:txBody>
                  <a:tcPr>
                    <a:solidFill>
                      <a:schemeClr val="bg1">
                        <a:lumMod val="85000"/>
                      </a:schemeClr>
                    </a:solidFill>
                  </a:tcPr>
                </a:tc>
                <a:extLst>
                  <a:ext uri="{0D108BD9-81ED-4DB2-BD59-A6C34878D82A}">
                    <a16:rowId xmlns:a16="http://schemas.microsoft.com/office/drawing/2014/main" val="936295810"/>
                  </a:ext>
                </a:extLst>
              </a:tr>
              <a:tr h="2218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SA2#175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May 2026</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kern="1200" dirty="0">
                        <a:solidFill>
                          <a:schemeClr val="tx1"/>
                        </a:solidFill>
                        <a:latin typeface="+mn-lt"/>
                        <a:ea typeface="+mn-ea"/>
                        <a:cs typeface="+mn-cs"/>
                      </a:endParaRP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Normative </a:t>
                      </a:r>
                    </a:p>
                  </a:txBody>
                  <a:tcPr>
                    <a:solidFill>
                      <a:schemeClr val="bg1">
                        <a:lumMod val="85000"/>
                      </a:schemeClr>
                    </a:solidFill>
                  </a:tcPr>
                </a:tc>
                <a:extLst>
                  <a:ext uri="{0D108BD9-81ED-4DB2-BD59-A6C34878D82A}">
                    <a16:rowId xmlns:a16="http://schemas.microsoft.com/office/drawing/2014/main" val="1238574892"/>
                  </a:ext>
                </a:extLst>
              </a:tr>
              <a:tr h="2218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SA2#176</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Aug 2026</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rPr>
                        <a:t>TBD</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kern="1200" dirty="0">
                        <a:solidFill>
                          <a:schemeClr val="tx1"/>
                        </a:solidFill>
                        <a:latin typeface="+mn-lt"/>
                        <a:ea typeface="+mn-ea"/>
                        <a:cs typeface="+mn-cs"/>
                      </a:endParaRP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Normative </a:t>
                      </a:r>
                    </a:p>
                  </a:txBody>
                  <a:tcPr>
                    <a:solidFill>
                      <a:schemeClr val="bg1">
                        <a:lumMod val="85000"/>
                      </a:schemeClr>
                    </a:solidFill>
                  </a:tcPr>
                </a:tc>
                <a:extLst>
                  <a:ext uri="{0D108BD9-81ED-4DB2-BD59-A6C34878D82A}">
                    <a16:rowId xmlns:a16="http://schemas.microsoft.com/office/drawing/2014/main" val="3548216855"/>
                  </a:ext>
                </a:extLst>
              </a:tr>
            </a:tbl>
          </a:graphicData>
        </a:graphic>
      </p:graphicFrame>
      <p:sp>
        <p:nvSpPr>
          <p:cNvPr id="7" name="Content Placeholder 7">
            <a:extLst>
              <a:ext uri="{FF2B5EF4-FFF2-40B4-BE49-F238E27FC236}">
                <a16:creationId xmlns:a16="http://schemas.microsoft.com/office/drawing/2014/main" id="{579DC4F5-2166-4C07-8C51-FBEAD3F94023}"/>
              </a:ext>
            </a:extLst>
          </p:cNvPr>
          <p:cNvSpPr txBox="1">
            <a:spLocks/>
          </p:cNvSpPr>
          <p:nvPr/>
        </p:nvSpPr>
        <p:spPr>
          <a:xfrm>
            <a:off x="333668" y="4493299"/>
            <a:ext cx="8749073" cy="1087482"/>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800" kern="0" dirty="0"/>
              <a:t>Total: </a:t>
            </a:r>
            <a:r>
              <a:rPr lang="en-US" altLang="zh-CN" sz="1800" kern="0" dirty="0">
                <a:highlight>
                  <a:srgbClr val="FFFF00"/>
                </a:highlight>
              </a:rPr>
              <a:t>??</a:t>
            </a:r>
            <a:r>
              <a:rPr lang="zh-CN" altLang="en-US" sz="1800" kern="0" dirty="0"/>
              <a:t> </a:t>
            </a:r>
            <a:r>
              <a:rPr lang="en-US" altLang="zh-CN" sz="1800" kern="0" dirty="0"/>
              <a:t>TUs </a:t>
            </a:r>
            <a:endParaRPr lang="en-US" altLang="zh-CN" sz="1800" kern="0" dirty="0">
              <a:highlight>
                <a:srgbClr val="FFFF00"/>
              </a:highlight>
            </a:endParaRPr>
          </a:p>
          <a:p>
            <a:pPr lvl="1">
              <a:spcBef>
                <a:spcPts val="0"/>
              </a:spcBef>
              <a:spcAft>
                <a:spcPts val="0"/>
              </a:spcAft>
            </a:pPr>
            <a:r>
              <a:rPr lang="en-US" altLang="zh-CN" sz="1400" kern="0" dirty="0">
                <a:highlight>
                  <a:srgbClr val="FFFF00"/>
                </a:highlight>
              </a:rPr>
              <a:t>??</a:t>
            </a:r>
            <a:r>
              <a:rPr lang="zh-CN" altLang="en-US" sz="1400" kern="0" dirty="0"/>
              <a:t> </a:t>
            </a:r>
            <a:r>
              <a:rPr lang="en-US" altLang="zh-CN" sz="1400" kern="0" dirty="0"/>
              <a:t>TUs for Study Work </a:t>
            </a:r>
          </a:p>
          <a:p>
            <a:pPr lvl="1">
              <a:spcBef>
                <a:spcPts val="0"/>
              </a:spcBef>
              <a:spcAft>
                <a:spcPts val="0"/>
              </a:spcAft>
            </a:pPr>
            <a:r>
              <a:rPr lang="en-US" altLang="zh-CN" sz="1400" kern="0" dirty="0">
                <a:highlight>
                  <a:srgbClr val="FFFF00"/>
                </a:highlight>
              </a:rPr>
              <a:t>??</a:t>
            </a:r>
            <a:r>
              <a:rPr lang="zh-CN" altLang="en-US" sz="1400" kern="0" dirty="0"/>
              <a:t> </a:t>
            </a:r>
            <a:r>
              <a:rPr lang="en-US" altLang="zh-CN" sz="1400" kern="0" dirty="0"/>
              <a:t>TUs for Normative Work </a:t>
            </a:r>
          </a:p>
        </p:txBody>
      </p:sp>
      <p:sp>
        <p:nvSpPr>
          <p:cNvPr id="10" name="文本框 9">
            <a:extLst>
              <a:ext uri="{FF2B5EF4-FFF2-40B4-BE49-F238E27FC236}">
                <a16:creationId xmlns:a16="http://schemas.microsoft.com/office/drawing/2014/main" id="{A9D8903F-1B63-4F05-AD67-EF17BB940201}"/>
              </a:ext>
            </a:extLst>
          </p:cNvPr>
          <p:cNvSpPr txBox="1"/>
          <p:nvPr/>
        </p:nvSpPr>
        <p:spPr>
          <a:xfrm>
            <a:off x="187053" y="5369105"/>
            <a:ext cx="8623279" cy="646331"/>
          </a:xfrm>
          <a:prstGeom prst="rect">
            <a:avLst/>
          </a:prstGeom>
          <a:noFill/>
        </p:spPr>
        <p:txBody>
          <a:bodyPr wrap="square">
            <a:spAutoFit/>
          </a:bodyPr>
          <a:lstStyle/>
          <a:p>
            <a:pPr marL="720725" indent="-540385" hangingPunct="0">
              <a:spcAft>
                <a:spcPts val="900"/>
              </a:spcAft>
            </a:pPr>
            <a:r>
              <a:rPr lang="fr-FR" altLang="zh-CN" sz="1200" dirty="0">
                <a:solidFill>
                  <a:srgbClr val="FF0000"/>
                </a:solidFill>
                <a:effectLst/>
                <a:latin typeface="Times New Roman" panose="02020603050405020304" pitchFamily="18" charset="0"/>
                <a:ea typeface="等线" panose="02010600030101010101" pitchFamily="2" charset="-122"/>
              </a:rPr>
              <a:t>NOTE 6: SA2 couldn’t reach consensus on TU estimation. </a:t>
            </a:r>
            <a:r>
              <a:rPr lang="en-GB" altLang="zh-CN" sz="1200" dirty="0">
                <a:solidFill>
                  <a:srgbClr val="FF0000"/>
                </a:solidFill>
                <a:effectLst/>
                <a:latin typeface="Times New Roman" panose="02020603050405020304" pitchFamily="18" charset="0"/>
                <a:ea typeface="等线" panose="02010600030101010101" pitchFamily="2" charset="-122"/>
              </a:rPr>
              <a:t>However, the TU could be considered approximately in the range from 10 to 20 TUs for the study work. Determination of the final TU values is dependent on the SI scope in SA2 and based on alignment with RAN at TSG#108. (SP-250401)  </a:t>
            </a:r>
            <a:endParaRPr lang="zh-CN" altLang="zh-CN" sz="1200" dirty="0">
              <a:solidFill>
                <a:srgbClr val="FF0000"/>
              </a:solidFill>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37034640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a:extLst>
              <a:ext uri="{FF2B5EF4-FFF2-40B4-BE49-F238E27FC236}">
                <a16:creationId xmlns:a16="http://schemas.microsoft.com/office/drawing/2014/main" id="{A44A5FDD-3275-428B-87A3-A6EBA598BB7D}"/>
              </a:ext>
            </a:extLst>
          </p:cNvPr>
          <p:cNvSpPr>
            <a:spLocks noGrp="1"/>
          </p:cNvSpPr>
          <p:nvPr>
            <p:ph type="ctrTitle"/>
          </p:nvPr>
        </p:nvSpPr>
        <p:spPr>
          <a:xfrm>
            <a:off x="516038" y="2404360"/>
            <a:ext cx="7772400" cy="1470025"/>
          </a:xfrm>
        </p:spPr>
        <p:txBody>
          <a:bodyPr/>
          <a:lstStyle/>
          <a:p>
            <a:r>
              <a:rPr lang="en-US" sz="5400" dirty="0"/>
              <a:t>Annex</a:t>
            </a:r>
          </a:p>
        </p:txBody>
      </p:sp>
    </p:spTree>
    <p:extLst>
      <p:ext uri="{BB962C8B-B14F-4D97-AF65-F5344CB8AC3E}">
        <p14:creationId xmlns:p14="http://schemas.microsoft.com/office/powerpoint/2010/main" val="320860453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nb-NO" altLang="zh-CN" sz="2800" dirty="0"/>
              <a:t>Rel-20 planning – 5GA item planning</a:t>
            </a:r>
            <a:endParaRPr lang="en-US" sz="2800" dirty="0"/>
          </a:p>
        </p:txBody>
      </p:sp>
      <p:graphicFrame>
        <p:nvGraphicFramePr>
          <p:cNvPr id="7" name="Table 1">
            <a:extLst>
              <a:ext uri="{FF2B5EF4-FFF2-40B4-BE49-F238E27FC236}">
                <a16:creationId xmlns:a16="http://schemas.microsoft.com/office/drawing/2014/main" id="{ED147E18-A2C3-457F-817C-8493D9CEC6C2}"/>
              </a:ext>
            </a:extLst>
          </p:cNvPr>
          <p:cNvGraphicFramePr>
            <a:graphicFrameLocks noGrp="1"/>
          </p:cNvGraphicFramePr>
          <p:nvPr>
            <p:extLst>
              <p:ext uri="{D42A27DB-BD31-4B8C-83A1-F6EECF244321}">
                <p14:modId xmlns:p14="http://schemas.microsoft.com/office/powerpoint/2010/main" val="445666734"/>
              </p:ext>
            </p:extLst>
          </p:nvPr>
        </p:nvGraphicFramePr>
        <p:xfrm>
          <a:off x="523305" y="2073835"/>
          <a:ext cx="8097390" cy="3329940"/>
        </p:xfrm>
        <a:graphic>
          <a:graphicData uri="http://schemas.openxmlformats.org/drawingml/2006/table">
            <a:tbl>
              <a:tblPr>
                <a:tableStyleId>{5940675A-B579-460E-94D1-54222C63F5DA}</a:tableStyleId>
              </a:tblPr>
              <a:tblGrid>
                <a:gridCol w="809739">
                  <a:extLst>
                    <a:ext uri="{9D8B030D-6E8A-4147-A177-3AD203B41FA5}">
                      <a16:colId xmlns:a16="http://schemas.microsoft.com/office/drawing/2014/main" val="1418284590"/>
                    </a:ext>
                  </a:extLst>
                </a:gridCol>
                <a:gridCol w="809739">
                  <a:extLst>
                    <a:ext uri="{9D8B030D-6E8A-4147-A177-3AD203B41FA5}">
                      <a16:colId xmlns:a16="http://schemas.microsoft.com/office/drawing/2014/main" val="82605609"/>
                    </a:ext>
                  </a:extLst>
                </a:gridCol>
                <a:gridCol w="809739">
                  <a:extLst>
                    <a:ext uri="{9D8B030D-6E8A-4147-A177-3AD203B41FA5}">
                      <a16:colId xmlns:a16="http://schemas.microsoft.com/office/drawing/2014/main" val="716737345"/>
                    </a:ext>
                  </a:extLst>
                </a:gridCol>
                <a:gridCol w="809739">
                  <a:extLst>
                    <a:ext uri="{9D8B030D-6E8A-4147-A177-3AD203B41FA5}">
                      <a16:colId xmlns:a16="http://schemas.microsoft.com/office/drawing/2014/main" val="3801273448"/>
                    </a:ext>
                  </a:extLst>
                </a:gridCol>
                <a:gridCol w="809739">
                  <a:extLst>
                    <a:ext uri="{9D8B030D-6E8A-4147-A177-3AD203B41FA5}">
                      <a16:colId xmlns:a16="http://schemas.microsoft.com/office/drawing/2014/main" val="2015153858"/>
                    </a:ext>
                  </a:extLst>
                </a:gridCol>
                <a:gridCol w="821267">
                  <a:extLst>
                    <a:ext uri="{9D8B030D-6E8A-4147-A177-3AD203B41FA5}">
                      <a16:colId xmlns:a16="http://schemas.microsoft.com/office/drawing/2014/main" val="3313785119"/>
                    </a:ext>
                  </a:extLst>
                </a:gridCol>
                <a:gridCol w="798211">
                  <a:extLst>
                    <a:ext uri="{9D8B030D-6E8A-4147-A177-3AD203B41FA5}">
                      <a16:colId xmlns:a16="http://schemas.microsoft.com/office/drawing/2014/main" val="3092039055"/>
                    </a:ext>
                  </a:extLst>
                </a:gridCol>
                <a:gridCol w="809739">
                  <a:extLst>
                    <a:ext uri="{9D8B030D-6E8A-4147-A177-3AD203B41FA5}">
                      <a16:colId xmlns:a16="http://schemas.microsoft.com/office/drawing/2014/main" val="2676243810"/>
                    </a:ext>
                  </a:extLst>
                </a:gridCol>
                <a:gridCol w="809739">
                  <a:extLst>
                    <a:ext uri="{9D8B030D-6E8A-4147-A177-3AD203B41FA5}">
                      <a16:colId xmlns:a16="http://schemas.microsoft.com/office/drawing/2014/main" val="2478398997"/>
                    </a:ext>
                  </a:extLst>
                </a:gridCol>
                <a:gridCol w="809739">
                  <a:extLst>
                    <a:ext uri="{9D8B030D-6E8A-4147-A177-3AD203B41FA5}">
                      <a16:colId xmlns:a16="http://schemas.microsoft.com/office/drawing/2014/main" val="579281362"/>
                    </a:ext>
                  </a:extLst>
                </a:gridCol>
              </a:tblGrid>
              <a:tr h="0">
                <a:tc>
                  <a:txBody>
                    <a:bodyPr/>
                    <a:lstStyle/>
                    <a:p>
                      <a:pPr algn="ctr" fontAlgn="t"/>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2025</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2025</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2025</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2025</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2025</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extLst>
                  <a:ext uri="{0D108BD9-81ED-4DB2-BD59-A6C34878D82A}">
                    <a16:rowId xmlns:a16="http://schemas.microsoft.com/office/drawing/2014/main" val="3052733993"/>
                  </a:ext>
                </a:extLst>
              </a:tr>
              <a:tr h="0">
                <a:tc>
                  <a:txBody>
                    <a:bodyPr/>
                    <a:lstStyle/>
                    <a:p>
                      <a:pPr algn="ctr" fontAlgn="t"/>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Apr #168 Goteborg</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May #169 Fukuoka</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Aug #170 Goteborg</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Oct #171 China</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Nov #172 Dallas</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Feb #173 India</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Apr #174 EU</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May #175 China</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Aug #176 EU</a:t>
                      </a:r>
                      <a:endParaRPr lang="en-GB" sz="1100" b="1" i="0" u="none" strike="noStrike" dirty="0">
                        <a:solidFill>
                          <a:srgbClr val="000000"/>
                        </a:solidFill>
                        <a:effectLst/>
                        <a:latin typeface="Calibri" panose="020F0502020204030204" pitchFamily="34" charset="0"/>
                      </a:endParaRPr>
                    </a:p>
                  </a:txBody>
                  <a:tcPr marL="34290" marR="34290" marT="34290" marB="34290"/>
                </a:tc>
                <a:extLst>
                  <a:ext uri="{0D108BD9-81ED-4DB2-BD59-A6C34878D82A}">
                    <a16:rowId xmlns:a16="http://schemas.microsoft.com/office/drawing/2014/main" val="755848631"/>
                  </a:ext>
                </a:extLst>
              </a:tr>
              <a:tr h="0">
                <a:tc>
                  <a:txBody>
                    <a:bodyPr/>
                    <a:lstStyle/>
                    <a:p>
                      <a:pPr algn="ctr" fontAlgn="t"/>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a:effectLst/>
                        </a:rPr>
                        <a:t> </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Study deadline A</a:t>
                      </a:r>
                      <a:endParaRPr lang="en-GB" sz="1100" b="1" i="1"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Study deadline B</a:t>
                      </a:r>
                      <a:endParaRPr lang="en-GB" sz="1100" b="1" i="1"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Stage 2 80%</a:t>
                      </a:r>
                      <a:endParaRPr lang="en-GB" sz="1100" b="1" i="1"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Stage 2 100%</a:t>
                      </a:r>
                      <a:endParaRPr lang="en-GB" sz="1100" b="1" i="1" u="none" strike="noStrike" dirty="0">
                        <a:solidFill>
                          <a:srgbClr val="000000"/>
                        </a:solidFill>
                        <a:effectLst/>
                        <a:latin typeface="Calibri" panose="020F0502020204030204" pitchFamily="34" charset="0"/>
                      </a:endParaRPr>
                    </a:p>
                  </a:txBody>
                  <a:tcPr marL="34290" marR="34290" marT="34290" marB="34290"/>
                </a:tc>
                <a:extLst>
                  <a:ext uri="{0D108BD9-81ED-4DB2-BD59-A6C34878D82A}">
                    <a16:rowId xmlns:a16="http://schemas.microsoft.com/office/drawing/2014/main" val="4187813245"/>
                  </a:ext>
                </a:extLst>
              </a:tr>
              <a:tr h="0">
                <a:tc>
                  <a:txBody>
                    <a:bodyPr/>
                    <a:lstStyle/>
                    <a:p>
                      <a:pPr algn="l" fontAlgn="t"/>
                      <a:r>
                        <a:rPr lang="en-GB" sz="1100" b="0" i="0" u="none" strike="noStrike" dirty="0">
                          <a:solidFill>
                            <a:srgbClr val="000000"/>
                          </a:solidFill>
                          <a:effectLst/>
                          <a:latin typeface="Calibri" panose="020F0502020204030204" pitchFamily="34" charset="0"/>
                        </a:rPr>
                        <a:t>Items starting in April</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a:t>
                      </a:r>
                      <a:r>
                        <a:rPr lang="en-GB" sz="1100" b="0" i="0" u="none" strike="noStrike" baseline="0" dirty="0">
                          <a:solidFill>
                            <a:srgbClr val="000000"/>
                          </a:solidFill>
                          <a:effectLst/>
                          <a:latin typeface="Calibri" panose="020F0502020204030204" pitchFamily="34" charset="0"/>
                        </a:rPr>
                        <a:t> #1</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#2</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#3</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#4</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#5</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#6</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#7</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#8</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#9</a:t>
                      </a:r>
                    </a:p>
                  </a:txBody>
                  <a:tcPr marL="34290" marR="34290" marT="34290" marB="34290">
                    <a:solidFill>
                      <a:schemeClr val="bg2">
                        <a:lumMod val="90000"/>
                      </a:schemeClr>
                    </a:solidFill>
                  </a:tcPr>
                </a:tc>
                <a:extLst>
                  <a:ext uri="{0D108BD9-81ED-4DB2-BD59-A6C34878D82A}">
                    <a16:rowId xmlns:a16="http://schemas.microsoft.com/office/drawing/2014/main" val="1820683421"/>
                  </a:ext>
                </a:extLst>
              </a:tr>
              <a:tr h="0">
                <a:tc>
                  <a:txBody>
                    <a:bodyPr/>
                    <a:lstStyle/>
                    <a:p>
                      <a:pPr algn="l" fontAlgn="t"/>
                      <a:r>
                        <a:rPr lang="en-GB" sz="1100" b="0" i="0" u="none" strike="noStrike" dirty="0">
                          <a:solidFill>
                            <a:srgbClr val="000000"/>
                          </a:solidFill>
                          <a:effectLst/>
                          <a:latin typeface="Calibri" panose="020F0502020204030204" pitchFamily="34" charset="0"/>
                        </a:rPr>
                        <a:t>Priority</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KI’s</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Solutions</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Solutions</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Solution updates, conclusions</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Solution updates, conclusions</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extLst>
                  <a:ext uri="{0D108BD9-81ED-4DB2-BD59-A6C34878D82A}">
                    <a16:rowId xmlns:a16="http://schemas.microsoft.com/office/drawing/2014/main" val="3619709794"/>
                  </a:ext>
                </a:extLst>
              </a:tr>
              <a:tr h="0">
                <a:tc>
                  <a:txBody>
                    <a:bodyPr/>
                    <a:lstStyle/>
                    <a:p>
                      <a:pPr algn="l" fontAlgn="t"/>
                      <a:r>
                        <a:rPr lang="en-GB" sz="1100" b="0" i="0" u="none" strike="noStrike" dirty="0">
                          <a:solidFill>
                            <a:srgbClr val="000000"/>
                          </a:solidFill>
                          <a:effectLst/>
                          <a:latin typeface="Calibri" panose="020F0502020204030204" pitchFamily="34" charset="0"/>
                        </a:rPr>
                        <a:t>Items starting in August</a:t>
                      </a: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a:t>
                      </a:r>
                      <a:r>
                        <a:rPr lang="en-GB" sz="1100" b="0" i="0" u="none" strike="noStrike" baseline="0" dirty="0">
                          <a:solidFill>
                            <a:srgbClr val="000000"/>
                          </a:solidFill>
                          <a:effectLst/>
                          <a:latin typeface="Calibri" panose="020F0502020204030204" pitchFamily="34" charset="0"/>
                        </a:rPr>
                        <a:t> #1</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#2</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#3</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#4</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#5</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#6</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#7</a:t>
                      </a:r>
                    </a:p>
                  </a:txBody>
                  <a:tcPr marL="34290" marR="34290" marT="34290" marB="34290">
                    <a:solidFill>
                      <a:schemeClr val="bg2">
                        <a:lumMod val="75000"/>
                      </a:schemeClr>
                    </a:solidFill>
                  </a:tcPr>
                </a:tc>
                <a:extLst>
                  <a:ext uri="{0D108BD9-81ED-4DB2-BD59-A6C34878D82A}">
                    <a16:rowId xmlns:a16="http://schemas.microsoft.com/office/drawing/2014/main" val="563288325"/>
                  </a:ext>
                </a:extLst>
              </a:tr>
              <a:tr h="0">
                <a:tc>
                  <a:txBody>
                    <a:bodyPr/>
                    <a:lstStyle/>
                    <a:p>
                      <a:pPr algn="l" fontAlgn="t"/>
                      <a:r>
                        <a:rPr lang="en-GB" sz="1100" b="0" i="0" u="none" strike="noStrike" dirty="0">
                          <a:solidFill>
                            <a:srgbClr val="000000"/>
                          </a:solidFill>
                          <a:effectLst/>
                          <a:latin typeface="Calibri" panose="020F0502020204030204" pitchFamily="34" charset="0"/>
                        </a:rPr>
                        <a:t>Priority</a:t>
                      </a: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KI’s</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Solutions</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Solutions, conclusions</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Solution updates, conclusions</a:t>
                      </a:r>
                    </a:p>
                  </a:txBody>
                  <a:tcPr marL="34290" marR="34290" marT="34290" marB="34290">
                    <a:solidFill>
                      <a:schemeClr val="bg2">
                        <a:lumMod val="75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75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75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75000"/>
                      </a:schemeClr>
                    </a:solidFill>
                  </a:tcPr>
                </a:tc>
                <a:extLst>
                  <a:ext uri="{0D108BD9-81ED-4DB2-BD59-A6C34878D82A}">
                    <a16:rowId xmlns:a16="http://schemas.microsoft.com/office/drawing/2014/main" val="3947990603"/>
                  </a:ext>
                </a:extLst>
              </a:tr>
            </a:tbl>
          </a:graphicData>
        </a:graphic>
      </p:graphicFrame>
      <p:sp>
        <p:nvSpPr>
          <p:cNvPr id="11" name="文本框 10">
            <a:extLst>
              <a:ext uri="{FF2B5EF4-FFF2-40B4-BE49-F238E27FC236}">
                <a16:creationId xmlns:a16="http://schemas.microsoft.com/office/drawing/2014/main" id="{C826EAB6-05F7-4632-A5D4-99DC58D79BE5}"/>
              </a:ext>
            </a:extLst>
          </p:cNvPr>
          <p:cNvSpPr txBox="1"/>
          <p:nvPr/>
        </p:nvSpPr>
        <p:spPr>
          <a:xfrm>
            <a:off x="335071" y="1376685"/>
            <a:ext cx="5450662" cy="413959"/>
          </a:xfrm>
          <a:prstGeom prst="rect">
            <a:avLst/>
          </a:prstGeom>
          <a:noFill/>
        </p:spPr>
        <p:txBody>
          <a:bodyPr wrap="square">
            <a:spAutoFit/>
          </a:bodyPr>
          <a:lstStyle/>
          <a:p>
            <a:pPr marL="371684" marR="0" lvl="0" indent="-371684" algn="l" defTabSz="914400" rtl="0" eaLnBrk="0" fontAlgn="base" latinLnBrk="0" hangingPunct="0">
              <a:lnSpc>
                <a:spcPct val="110000"/>
              </a:lnSpc>
              <a:spcBef>
                <a:spcPct val="20000"/>
              </a:spcBef>
              <a:spcAft>
                <a:spcPct val="0"/>
              </a:spcAft>
              <a:buClrTx/>
              <a:buSzTx/>
              <a:buFontTx/>
              <a:buBlip>
                <a:blip r:embed="rId3"/>
              </a:buBlip>
              <a:tabLst/>
              <a:defRPr/>
            </a:pPr>
            <a:r>
              <a:rPr kumimoji="0" lang="en-US" altLang="zh-CN" sz="2000" b="0" i="0" u="none" strike="noStrike" kern="0" cap="none" spc="0" normalizeH="0" baseline="0" noProof="0" dirty="0">
                <a:ln>
                  <a:noFill/>
                </a:ln>
                <a:solidFill>
                  <a:prstClr val="black"/>
                </a:solidFill>
                <a:effectLst/>
                <a:uLnTx/>
                <a:uFillTx/>
                <a:latin typeface="Calibri"/>
                <a:ea typeface="+mn-ea"/>
                <a:cs typeface="+mn-cs"/>
              </a:rPr>
              <a:t>Planning of 5GA study and normative work</a:t>
            </a:r>
            <a:endParaRPr kumimoji="0" lang="en-US" altLang="zh-CN" sz="1800" b="1" i="0" u="none" strike="noStrike" kern="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6382944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4580</TotalTime>
  <Words>950</Words>
  <Application>Microsoft Office PowerPoint</Application>
  <PresentationFormat>全屏显示(4:3)</PresentationFormat>
  <Paragraphs>198</Paragraphs>
  <Slides>6</Slides>
  <Notes>6</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vt:i4>
      </vt:variant>
    </vt:vector>
  </HeadingPairs>
  <TitlesOfParts>
    <vt:vector size="11" baseType="lpstr">
      <vt:lpstr>等线</vt:lpstr>
      <vt:lpstr>Arial</vt:lpstr>
      <vt:lpstr>Calibri</vt:lpstr>
      <vt:lpstr>Times New Roman</vt:lpstr>
      <vt:lpstr>Office Theme</vt:lpstr>
      <vt:lpstr>Status Report of FS_Sensing_ARC  </vt:lpstr>
      <vt:lpstr>Rel-20 FS_Sensing_ARC status in SA2#168 (1/2) </vt:lpstr>
      <vt:lpstr>Rel-20 FS_Sensing_ARC status in SA2#168 (2/2) </vt:lpstr>
      <vt:lpstr>Work plan for Rel-20 FS_Sensing_ARC</vt:lpstr>
      <vt:lpstr>Annex</vt:lpstr>
      <vt:lpstr>Rel-20 planning – 5GA item planning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FS_AIML_CN Status Report</dc:title>
  <dc:creator>程思涵</dc:creator>
  <cp:lastModifiedBy>Jianning LIU</cp:lastModifiedBy>
  <cp:revision>171</cp:revision>
  <dcterms:modified xsi:type="dcterms:W3CDTF">2025-04-16T11:23:13Z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084001f013bb11f08000676900006769">
    <vt:lpwstr>CWMOeYxRiykuqomVB8Z4QYUbCvinY+WqDw1IUb5Ojnkx1Y1VXPj8cZyaqhEX4tt5EnzpY/LbrmLOa2Ih4AJXEHsaQ==</vt:lpwstr>
  </property>
  <property fmtid="{D5CDD505-2E9C-101B-9397-08002B2CF9AE}" pid="3" name="fileWhereFroms">
    <vt:lpwstr>PpjeLB1gRN0lwrPqMaCTkrjFIfXAixl2aF+HuWmxQlzpS4D1gj6ZSq/43svas+OMLKlSfXm0c9pQryjKQKL4Vtq9B7llDOybEhZJuA4uLe2L1Kex5PfDuKQOg5o6epURZ2KBi09qQiSQcz2TKFVmrPPTC/QKZo+aNGAfs6q71+VZh5di6ENTdjGoesxJ/cxZot5JR8Y+QGCOLvKTf+HdogefIICPGzdAk0hW/Z73SXWyWMHnuxIC/sX++qIHJvdxmDyHQwmz8N+qU/LuAHOBJkfZmfxtWzb9f7CDO10SvC9ueNfxCCGVlOuiNqluo/86</vt:lpwstr>
  </property>
</Properties>
</file>