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3" r:id="rId6"/>
    <p:sldId id="365" r:id="rId7"/>
    <p:sldId id="366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438" autoAdjust="0"/>
    <p:restoredTop sz="94679" autoAdjust="0"/>
  </p:normalViewPr>
  <p:slideViewPr>
    <p:cSldViewPr snapToGrid="0">
      <p:cViewPr varScale="1">
        <p:scale>
          <a:sx n="154" d="100"/>
          <a:sy n="154" d="100"/>
        </p:scale>
        <p:origin x="162" y="3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45333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99937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400" b="1" dirty="0">
                <a:latin typeface="Arial "/>
              </a:rPr>
              <a:t>3GPP TSG-WG2 Meeting #168	</a:t>
            </a:r>
          </a:p>
          <a:p>
            <a:pPr eaLnBrk="1" hangingPunct="1">
              <a:defRPr/>
            </a:pPr>
            <a:r>
              <a:rPr lang="en-GB" altLang="en-US" sz="1400" b="1" dirty="0" err="1">
                <a:latin typeface="Arial "/>
              </a:rPr>
              <a:t>Göteborg</a:t>
            </a:r>
            <a:r>
              <a:rPr lang="en-GB" altLang="en-US" sz="1400" b="1" dirty="0">
                <a:latin typeface="Arial "/>
              </a:rPr>
              <a:t>, SE, 07 – 11 Apr 2025</a:t>
            </a:r>
          </a:p>
          <a:p>
            <a:pPr eaLnBrk="1" hangingPunct="1">
              <a:defRPr/>
            </a:pP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S2-2503162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1636" y="2340142"/>
            <a:ext cx="7886700" cy="1680912"/>
          </a:xfrm>
        </p:spPr>
        <p:txBody>
          <a:bodyPr/>
          <a:lstStyle/>
          <a:p>
            <a:pPr eaLnBrk="1" hangingPunct="1"/>
            <a:r>
              <a:rPr lang="en-GB" altLang="en-US" dirty="0">
                <a:solidFill>
                  <a:srgbClr val="FF0000"/>
                </a:solidFill>
              </a:rPr>
              <a:t>6G C</a:t>
            </a:r>
            <a:r>
              <a:rPr lang="en-US" altLang="zh-CN" dirty="0">
                <a:solidFill>
                  <a:srgbClr val="FF0000"/>
                </a:solidFill>
              </a:rPr>
              <a:t>ore SID scope</a:t>
            </a:r>
            <a:endParaRPr lang="en-GB" altLang="en-US" dirty="0">
              <a:solidFill>
                <a:srgbClr val="FF0000"/>
              </a:solidFill>
            </a:endParaRP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Huawei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050" y="490537"/>
            <a:ext cx="10515600" cy="1130301"/>
          </a:xfrm>
        </p:spPr>
        <p:txBody>
          <a:bodyPr/>
          <a:lstStyle/>
          <a:p>
            <a:r>
              <a:rPr lang="en-GB" altLang="en-US" sz="3600" dirty="0">
                <a:solidFill>
                  <a:srgbClr val="FF0000"/>
                </a:solidFill>
              </a:rPr>
              <a:t>Principle in high level for 6G Architecture/Core design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sz="2400" b="1" dirty="0"/>
              <a:t>Define a 6G Core</a:t>
            </a:r>
          </a:p>
          <a:p>
            <a:r>
              <a:rPr lang="en-GB" altLang="zh-CN" sz="2400" b="1" dirty="0"/>
              <a:t>Support the new 6G RAT</a:t>
            </a:r>
          </a:p>
          <a:p>
            <a:r>
              <a:rPr lang="en-US" altLang="zh-CN" sz="2400" b="1" dirty="0"/>
              <a:t>Flexible and extensible architecture </a:t>
            </a:r>
            <a:r>
              <a:rPr lang="en-US" altLang="zh-CN" sz="2400" dirty="0"/>
              <a:t>to support both connectivity and beyond connectivity </a:t>
            </a:r>
          </a:p>
          <a:p>
            <a:r>
              <a:rPr lang="en-US" altLang="zh-CN" sz="2400" b="1" dirty="0"/>
              <a:t>System optimizations </a:t>
            </a:r>
            <a:r>
              <a:rPr lang="en-US" altLang="zh-CN" sz="2400" dirty="0"/>
              <a:t>to improve efficiency and reduce TCO</a:t>
            </a:r>
          </a:p>
          <a:p>
            <a:r>
              <a:rPr lang="en-US" altLang="zh-CN" sz="2400" b="1" dirty="0"/>
              <a:t>Adopt latest AI technology </a:t>
            </a:r>
            <a:r>
              <a:rPr lang="en-US" altLang="zh-CN" sz="2400" dirty="0"/>
              <a:t>for telco platform transformation to offer new services and create new revenues for the operators.</a:t>
            </a:r>
            <a:endParaRPr lang="zh-CN" altLang="zh-CN" sz="2400" i="1" dirty="0">
              <a:solidFill>
                <a:srgbClr val="FF0000"/>
              </a:solidFill>
            </a:endParaRPr>
          </a:p>
          <a:p>
            <a:endParaRPr lang="zh-CN" altLang="zh-CN" sz="2400" i="1" dirty="0">
              <a:solidFill>
                <a:srgbClr val="FF0000"/>
              </a:solidFill>
            </a:endParaRPr>
          </a:p>
          <a:p>
            <a:endParaRPr lang="en-US" altLang="en-US" sz="2400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GB" altLang="en-US" sz="3600" dirty="0">
                <a:solidFill>
                  <a:srgbClr val="FF0000"/>
                </a:solidFill>
              </a:rPr>
              <a:t>6G SID scope content for architecture/SA2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443D1633-C670-416B-8287-F2FC830B67B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59731877"/>
              </p:ext>
            </p:extLst>
          </p:nvPr>
        </p:nvGraphicFramePr>
        <p:xfrm>
          <a:off x="121716" y="1811338"/>
          <a:ext cx="11698027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779">
                  <a:extLst>
                    <a:ext uri="{9D8B030D-6E8A-4147-A177-3AD203B41FA5}">
                      <a16:colId xmlns:a16="http://schemas.microsoft.com/office/drawing/2014/main" val="824553124"/>
                    </a:ext>
                  </a:extLst>
                </a:gridCol>
                <a:gridCol w="4720379">
                  <a:extLst>
                    <a:ext uri="{9D8B030D-6E8A-4147-A177-3AD203B41FA5}">
                      <a16:colId xmlns:a16="http://schemas.microsoft.com/office/drawing/2014/main" val="4265244648"/>
                    </a:ext>
                  </a:extLst>
                </a:gridCol>
                <a:gridCol w="1576869">
                  <a:extLst>
                    <a:ext uri="{9D8B030D-6E8A-4147-A177-3AD203B41FA5}">
                      <a16:colId xmlns:a16="http://schemas.microsoft.com/office/drawing/2014/main" val="13909493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Key Objectives</a:t>
                      </a:r>
                    </a:p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Justifications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Potential dependencies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668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altLang="zh-CN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AI native architecture design including both NET4AI and AI4NET</a:t>
                      </a:r>
                      <a:endParaRPr lang="zh-CN" altLang="zh-CN" sz="1200" i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1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AI native/Agentic-AI in run time to support more personalized and dynamic services, flexible coordination between connectivity and beyond connectivity, </a:t>
                      </a:r>
                      <a:r>
                        <a:rPr lang="en-US" altLang="zh-CN" sz="11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generate more MNO owned AI services, </a:t>
                      </a:r>
                      <a:r>
                        <a:rPr lang="en-GB" altLang="zh-CN" sz="11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improve network efficiency,</a:t>
                      </a:r>
                      <a:r>
                        <a:rPr lang="en-US" altLang="zh-CN" sz="11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extend new business opportunities and monetize the network</a:t>
                      </a:r>
                      <a:r>
                        <a:rPr lang="en-GB" altLang="zh-CN" sz="11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E2E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2549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Unified Data framework including data collection, distribution, processing, storage and exposure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Data-as-a-Service augments the traditional ‘connection pipe’ into a data platform to lead new revenue for MNO.</a:t>
                      </a:r>
                      <a:endParaRPr lang="en-US" sz="1100" i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/>
                        <a:t>E2E</a:t>
                      </a:r>
                    </a:p>
                    <a:p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2150196"/>
                  </a:ext>
                </a:extLst>
              </a:tr>
              <a:tr h="46338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Full integration of sensing and communication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design to enable </a:t>
                      </a:r>
                      <a:r>
                        <a:rPr lang="en-US" sz="1100" i="1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US" altLang="zh-CN" sz="1100" i="1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oordination for connectivity, sensing, data and AI services to achieve an efficient and high-experienced sensing services.</a:t>
                      </a:r>
                    </a:p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/>
                        <a:t>E2E</a:t>
                      </a:r>
                    </a:p>
                    <a:p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0157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AI native control plane design</a:t>
                      </a:r>
                      <a:endParaRPr lang="en-US" sz="1200" i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Enable dynamic and customized new service, support distributed subnet, control plane reconstruction,</a:t>
                      </a:r>
                      <a:r>
                        <a:rPr lang="zh-CN" altLang="en-US" sz="11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e.g. </a:t>
                      </a:r>
                      <a:r>
                        <a:rPr lang="en-US" altLang="zh-CN" sz="11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decoupling generic NAS termination from AMF,  further improvement of the efficiency.</a:t>
                      </a:r>
                      <a:endParaRPr lang="en-US" sz="1100" i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/>
                        <a:t>E2E</a:t>
                      </a:r>
                    </a:p>
                    <a:p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39302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User plane design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More efficient and flexible traffic transport for terminals/users including the AI phone, AI robot, AI agent/assistance, support in band QoS real time control for better </a:t>
                      </a:r>
                      <a:r>
                        <a:rPr lang="en-US" sz="1100" i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QoE</a:t>
                      </a:r>
                      <a:r>
                        <a:rPr lang="en-US" sz="11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computing offload to core network for UE and/or application.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/>
                        <a:t>E2E</a:t>
                      </a:r>
                    </a:p>
                    <a:p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16491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IMS architecture enhancement</a:t>
                      </a:r>
                      <a:endParaRPr lang="zh-CN" altLang="en-US" sz="1200" i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200" i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intelligent communication assistant service, multi-modal communication, and the immersive communication with AI+AR glasses to subscribers.</a:t>
                      </a:r>
                      <a:r>
                        <a:rPr lang="en-GB" altLang="zh-CN" sz="11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Simplified and agile network architecture for voice service.</a:t>
                      </a:r>
                      <a:endParaRPr lang="en-US" sz="1100" i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UE, CN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710846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GB" altLang="en-US" sz="3600" dirty="0">
                <a:solidFill>
                  <a:srgbClr val="FF0000"/>
                </a:solidFill>
              </a:rPr>
              <a:t>SA2 6G SID process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Single study item with key objectives/work tasks in high level</a:t>
            </a:r>
          </a:p>
          <a:p>
            <a:r>
              <a:rPr lang="en-US" altLang="zh-CN" dirty="0"/>
              <a:t>Study should consider all avenues that allow us to prepare the next generation architecture for the demands of 2030+.</a:t>
            </a:r>
          </a:p>
        </p:txBody>
      </p:sp>
    </p:spTree>
    <p:extLst>
      <p:ext uri="{BB962C8B-B14F-4D97-AF65-F5344CB8AC3E}">
        <p14:creationId xmlns:p14="http://schemas.microsoft.com/office/powerpoint/2010/main" val="242453817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www.w3.org/XML/1998/namespace"/>
    <ds:schemaRef ds:uri="http://purl.org/dc/terms/"/>
    <ds:schemaRef ds:uri="http://schemas.microsoft.com/office/2006/documentManagement/types"/>
    <ds:schemaRef ds:uri="http://purl.org/dc/dcmitype/"/>
    <ds:schemaRef ds:uri="http://purl.org/dc/elements/1.1/"/>
    <ds:schemaRef ds:uri="http://schemas.microsoft.com/office/infopath/2007/PartnerControls"/>
    <ds:schemaRef ds:uri="679a257e-872f-4c98-9e8a-0a9c104f72cd"/>
    <ds:schemaRef ds:uri="http://schemas.openxmlformats.org/package/2006/metadata/core-properties"/>
    <ds:schemaRef ds:uri="280d8efa-eff2-4910-88d2-79ca146720c4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15446</TotalTime>
  <Words>355</Words>
  <Application>Microsoft Office PowerPoint</Application>
  <PresentationFormat>Widescreen</PresentationFormat>
  <Paragraphs>34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 </vt:lpstr>
      <vt:lpstr>Arial</vt:lpstr>
      <vt:lpstr>Calibri</vt:lpstr>
      <vt:lpstr>Calibri Light</vt:lpstr>
      <vt:lpstr>Times New Roman</vt:lpstr>
      <vt:lpstr>Office Theme</vt:lpstr>
      <vt:lpstr>6G Core SID scope</vt:lpstr>
      <vt:lpstr>Principle in high level for 6G Architecture/Core design</vt:lpstr>
      <vt:lpstr>6G SID scope content for architecture/SA2</vt:lpstr>
      <vt:lpstr>SA2 6G SID process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Patrice Hédé, Huawei</cp:lastModifiedBy>
  <cp:revision>662</cp:revision>
  <dcterms:created xsi:type="dcterms:W3CDTF">2010-02-05T13:52:04Z</dcterms:created>
  <dcterms:modified xsi:type="dcterms:W3CDTF">2025-03-28T17:21:28Z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1743150850</vt:lpwstr>
  </property>
</Properties>
</file>