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6"/>
  </p:notesMasterIdLst>
  <p:handoutMasterIdLst>
    <p:handoutMasterId r:id="rId17"/>
  </p:handoutMasterIdLst>
  <p:sldIdLst>
    <p:sldId id="303" r:id="rId5"/>
    <p:sldId id="977" r:id="rId6"/>
    <p:sldId id="978" r:id="rId7"/>
    <p:sldId id="909" r:id="rId8"/>
    <p:sldId id="972" r:id="rId9"/>
    <p:sldId id="976" r:id="rId10"/>
    <p:sldId id="971" r:id="rId11"/>
    <p:sldId id="974" r:id="rId12"/>
    <p:sldId id="910" r:id="rId13"/>
    <p:sldId id="973" r:id="rId14"/>
    <p:sldId id="975" r:id="rId1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96" d="100"/>
          <a:sy n="96" d="100"/>
        </p:scale>
        <p:origin x="1301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798" y="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dalagudde, Meghashree Dattatri" userId="3bdde223-3cc2-46f9-a18e-ffee047e675d" providerId="ADAL" clId="{BDD0F1A8-7091-41BC-B9A5-318F035EA024}"/>
    <pc:docChg chg="modSld">
      <pc:chgData name="Kedalagudde, Meghashree Dattatri" userId="3bdde223-3cc2-46f9-a18e-ffee047e675d" providerId="ADAL" clId="{BDD0F1A8-7091-41BC-B9A5-318F035EA024}" dt="2025-02-25T17:29:55.170" v="11" actId="20577"/>
      <pc:docMkLst>
        <pc:docMk/>
      </pc:docMkLst>
      <pc:sldChg chg="modSp mod">
        <pc:chgData name="Kedalagudde, Meghashree Dattatri" userId="3bdde223-3cc2-46f9-a18e-ffee047e675d" providerId="ADAL" clId="{BDD0F1A8-7091-41BC-B9A5-318F035EA024}" dt="2025-02-25T17:29:51.190" v="9" actId="20577"/>
        <pc:sldMkLst>
          <pc:docMk/>
          <pc:sldMk cId="1805340441" sldId="977"/>
        </pc:sldMkLst>
        <pc:spChg chg="mod">
          <ac:chgData name="Kedalagudde, Meghashree Dattatri" userId="3bdde223-3cc2-46f9-a18e-ffee047e675d" providerId="ADAL" clId="{BDD0F1A8-7091-41BC-B9A5-318F035EA024}" dt="2025-02-25T17:29:51.190" v="9" actId="20577"/>
          <ac:spMkLst>
            <pc:docMk/>
            <pc:sldMk cId="1805340441" sldId="977"/>
            <ac:spMk id="5" creationId="{CC7ACF7A-5B09-6D55-9EB9-BB7E844A01F6}"/>
          </ac:spMkLst>
        </pc:spChg>
      </pc:sldChg>
      <pc:sldChg chg="modSp mod">
        <pc:chgData name="Kedalagudde, Meghashree Dattatri" userId="3bdde223-3cc2-46f9-a18e-ffee047e675d" providerId="ADAL" clId="{BDD0F1A8-7091-41BC-B9A5-318F035EA024}" dt="2025-02-25T17:29:55.170" v="11" actId="20577"/>
        <pc:sldMkLst>
          <pc:docMk/>
          <pc:sldMk cId="2032765659" sldId="978"/>
        </pc:sldMkLst>
        <pc:spChg chg="mod">
          <ac:chgData name="Kedalagudde, Meghashree Dattatri" userId="3bdde223-3cc2-46f9-a18e-ffee047e675d" providerId="ADAL" clId="{BDD0F1A8-7091-41BC-B9A5-318F035EA024}" dt="2025-02-25T17:29:55.170" v="11" actId="20577"/>
          <ac:spMkLst>
            <pc:docMk/>
            <pc:sldMk cId="2032765659" sldId="978"/>
            <ac:spMk id="5" creationId="{675F718C-CE16-0E2C-30BF-17A263A36F2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2/25/2025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15201BC-3CE3-92FE-CC3E-A4D870B5E37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6DC3DC-E149-6FE0-E596-4DC0990DBBD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44005590-6FBC-E4BE-C6EB-F495BABBD8C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3127" userDrawn="1">
          <p15:clr>
            <a:srgbClr val="F26B43"/>
          </p15:clr>
        </p15:guide>
        <p15:guide id="2" pos="2141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51275" y="9431338"/>
            <a:ext cx="2946400" cy="4968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prstGeom prst="rect">
            <a:avLst/>
          </a:prstGeo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#167</a:t>
            </a:r>
          </a:p>
          <a:p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February 17</a:t>
            </a:r>
            <a:r>
              <a:rPr lang="en-US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- 21</a:t>
            </a:r>
            <a:r>
              <a:rPr lang="en-US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st 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Athens, Greece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S2-2502599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37FF7CD-C2EB-4C86-9F7B-AB6554535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870" y="1210806"/>
            <a:ext cx="6827838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AAA5B1F-6AF8-60EE-A2FC-75FF59993DF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FBCA2D-CEF8-F3F4-BA38-A4F4D265C20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D33B501-03BA-7802-AB32-D26EE9AA41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b="1" dirty="0"/>
              <a:t>Rel-19 FS_eEDGE_5GC_Ph3/ eEDGE_5GC_Ph3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Intel, OPPO (Rapporteurs)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129128" y="0"/>
            <a:ext cx="7548057" cy="974558"/>
          </a:xfrm>
        </p:spPr>
        <p:txBody>
          <a:bodyPr/>
          <a:lstStyle/>
          <a:p>
            <a:pPr algn="l" eaLnBrk="1" hangingPunct="1"/>
            <a:r>
              <a:rPr lang="en-US" altLang="de-DE" sz="2000" b="1" dirty="0"/>
              <a:t>FS_eEDGE_5GC_Ph3/eEDGE_5GC_Ph3 Status Report to SA#105</a:t>
            </a:r>
            <a:endParaRPr lang="de-DE" altLang="de-DE" sz="2000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242845"/>
            <a:ext cx="8666038" cy="409756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SA#104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FS_eEDGE_5GC_Ph3: 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zh-CN" sz="1200" kern="0" dirty="0"/>
              <a:t>2 papers were approved including 1 evaluation paper and 1 conclusion paper for KI#3. 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zh-CN" sz="1200" kern="0" dirty="0"/>
              <a:t>TR 23.700-49 is sent to SA Plenary for approval.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zh-CN" sz="1200" kern="0" dirty="0"/>
              <a:t>71 papers were received, 7 CRs were approved, 11 CRs were postponed due to lack of revision session time, all other CRs were merged into selected baseline CRs.</a:t>
            </a:r>
          </a:p>
          <a:p>
            <a:pPr marL="893763" lvl="2" indent="-179388">
              <a:spcBef>
                <a:spcPts val="0"/>
              </a:spcBef>
              <a:spcAft>
                <a:spcPts val="200"/>
              </a:spcAft>
            </a:pPr>
            <a:r>
              <a:rPr lang="en-US" altLang="zh-CN" sz="1200" kern="0" dirty="0"/>
              <a:t>The WID was revised to remove the justification for KI#3.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400" kern="0" dirty="0"/>
              <a:t>RAN impacts and dependencies</a:t>
            </a:r>
            <a:endParaRPr lang="de-DE" sz="1400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Outstanding 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</a:t>
            </a:r>
            <a:endParaRPr kumimoji="0" lang="de-DE" altLang="ko-KR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Finalize the normative work in accordance with the conclusions drawn by the TR and as specified in the WID.</a:t>
            </a:r>
            <a:endParaRPr lang="en-US" altLang="ko-KR" sz="1400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/>
        </p:nvGraphicFramePr>
        <p:xfrm>
          <a:off x="288181" y="1078075"/>
          <a:ext cx="8266044" cy="115834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264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75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6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90%-&gt;100%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/>
                      <a:r>
                        <a:rPr kumimoji="0" lang="en-GB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0%-&gt;30%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30178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41373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SA#105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47 papers were received, 13 CRs were approved, 4 CRs were postponed due to controversy.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400" kern="0" dirty="0"/>
              <a:t>KI#1: I-SMF selection, AF traffic influence information usage at I-SMF.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Process the CRs for KI#1 and #2.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Resolve the controversial issue for KI#1.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521570-2D09-44C4-38E7-52AB00909C3F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for SA2#165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CF9AE7B-6F5E-EEC0-D00D-A15D89997274}"/>
              </a:ext>
            </a:extLst>
          </p:cNvPr>
          <p:cNvGraphicFramePr>
            <a:graphicFrameLocks noGrp="1"/>
          </p:cNvGraphicFramePr>
          <p:nvPr/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30%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825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502CB-F39D-B1E0-678D-243604AE10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CC7ACF7A-5B09-6D55-9EB9-BB7E844A01F6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SA#106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45 </a:t>
            </a:r>
            <a:r>
              <a:rPr lang="en-US" altLang="de-DE" sz="1400" kern="0" dirty="0" err="1"/>
              <a:t>Tdocs</a:t>
            </a:r>
            <a:r>
              <a:rPr lang="en-US" altLang="de-DE" sz="1400" kern="0" dirty="0"/>
              <a:t> received, 25 CRs were approved. 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  <a:r>
              <a:rPr lang="en-US" altLang="zh-CN" sz="1400" dirty="0">
                <a:solidFill>
                  <a:prstClr val="black"/>
                </a:solidFill>
              </a:rPr>
              <a:t> 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sz="1400" dirty="0">
                <a:solidFill>
                  <a:prstClr val="black"/>
                </a:solidFill>
              </a:rPr>
              <a:t>None</a:t>
            </a:r>
            <a:endParaRPr lang="de-DE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Continue normative maintenance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8CB014F-4B7E-A348-C020-8F7EA4D89E2D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to SA#107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EFAFB17-A0EE-B529-81E6-B667906260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943740"/>
              </p:ext>
            </p:extLst>
          </p:nvPr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97%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53404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312212-4C98-6BD4-4EEE-7FA0942B7D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675F718C-CE16-0E2C-30BF-17A263A36F24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at SA2#166AH-e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US" altLang="de-DE" sz="1400" kern="0" dirty="0"/>
              <a:t>45 </a:t>
            </a:r>
            <a:r>
              <a:rPr lang="en-US" altLang="de-DE" sz="1400" kern="0" dirty="0" err="1"/>
              <a:t>Tdocs</a:t>
            </a:r>
            <a:r>
              <a:rPr lang="en-US" altLang="de-DE" sz="1400" kern="0" dirty="0"/>
              <a:t> received</a:t>
            </a:r>
            <a:r>
              <a:rPr lang="en-US" altLang="de-DE" sz="1400" kern="0"/>
              <a:t>, 25 </a:t>
            </a:r>
            <a:r>
              <a:rPr lang="en-US" altLang="de-DE" sz="1400" kern="0" dirty="0"/>
              <a:t>CRs were approved. </a:t>
            </a:r>
            <a:r>
              <a:rPr lang="en-US" altLang="de-DE" sz="1000" kern="0" dirty="0"/>
              <a:t>	</a:t>
            </a:r>
            <a:endParaRPr lang="en-US" altLang="de-DE" sz="10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sz="1400" dirty="0">
                <a:solidFill>
                  <a:prstClr val="black"/>
                </a:solidFill>
              </a:rPr>
              <a:t>None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kern="0" dirty="0"/>
              <a:t>Continue normative maintenance </a:t>
            </a: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r>
              <a:rPr lang="en-US" altLang="zh-CN" sz="1200" kern="0" dirty="0"/>
              <a:t> </a:t>
            </a: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sz="1200" b="1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CF5E193-77F3-4DEF-3935-5E54607CBF27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for SA2#166AH-e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AA50CFE-4E72-9261-9613-45075F0A1C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2023813"/>
              </p:ext>
            </p:extLst>
          </p:nvPr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97%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27656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52176" y="5443728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7.5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4.5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3 TUs for Normative Work.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FS_eEDGE_5GC_Ph3/ eEDGE_5GC_Ph3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3237656"/>
              </p:ext>
            </p:extLst>
          </p:nvPr>
        </p:nvGraphicFramePr>
        <p:xfrm>
          <a:off x="294758" y="1117938"/>
          <a:ext cx="8669318" cy="42107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7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66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34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106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TR, Skeleton, TR Scope, Key Issues, Arch Assumptions 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solutions, solution update, evaluation if possible, conclusion if possible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Evaluation, conclusion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SA2#164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Aug.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Final conclusion for KI#3, process CRs for normative work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2090">
                <a:tc>
                  <a:txBody>
                    <a:bodyPr/>
                    <a:lstStyle/>
                    <a:p>
                      <a:r>
                        <a:rPr lang="en-US" sz="1400" dirty="0"/>
                        <a:t>SA2#165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Oct.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Process CRs for normative work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6858837"/>
                  </a:ext>
                </a:extLst>
              </a:tr>
              <a:tr h="119380">
                <a:tc>
                  <a:txBody>
                    <a:bodyPr/>
                    <a:lstStyle/>
                    <a:p>
                      <a:r>
                        <a:rPr lang="en-US" sz="1400" dirty="0"/>
                        <a:t>SA2#166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Nov. 2024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Process CRs for normative work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700685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SA2#166-Ad Hoc-e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Jan.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Process CAT-F CRs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81821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1400" dirty="0"/>
                        <a:t>SA2#167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Feb.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Process CAT-F CRs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6317467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r>
                        <a:rPr lang="en-US" sz="1400" dirty="0"/>
                        <a:t>SA2#168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Apr.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Process CAT-F CRs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074240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May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Process CAT-F CRs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04761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4D53C12D-06DC-DB8F-16FB-9D7CA142DB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2324819"/>
            <a:ext cx="6400800" cy="1752600"/>
          </a:xfrm>
        </p:spPr>
        <p:txBody>
          <a:bodyPr/>
          <a:lstStyle/>
          <a:p>
            <a:r>
              <a:rPr lang="en-US" dirty="0"/>
              <a:t>Backup slides</a:t>
            </a:r>
          </a:p>
        </p:txBody>
      </p:sp>
    </p:spTree>
    <p:extLst>
      <p:ext uri="{BB962C8B-B14F-4D97-AF65-F5344CB8AC3E}">
        <p14:creationId xmlns:p14="http://schemas.microsoft.com/office/powerpoint/2010/main" val="320147216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SA#105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96 papers were received, 30 CRs were approved.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400" kern="0" dirty="0"/>
              <a:t>KI#1: AF traffic influence information usage at I-SMF.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Resolve the remaining ENs via CAT-F CRs and process other CAT-F CRs.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521570-2D09-44C4-38E7-52AB00909C3F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to SA#106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CF9AE7B-6F5E-EEC0-D00D-A15D899972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5373846"/>
              </p:ext>
            </p:extLst>
          </p:nvPr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97%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98785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at SA2#166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eEDGE_5GC_Ph3: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49 papers were received, 17 CRs were approved.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400" kern="0" dirty="0"/>
              <a:t>KI#1: AF traffic influence information usage at I-SMF.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Resolve the remaining ENs via CAT-F CRs and process other CAT-F CRs.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521570-2D09-44C4-38E7-52AB00909C3F}"/>
              </a:ext>
            </a:extLst>
          </p:cNvPr>
          <p:cNvSpPr txBox="1">
            <a:spLocks/>
          </p:cNvSpPr>
          <p:nvPr/>
        </p:nvSpPr>
        <p:spPr bwMode="auto">
          <a:xfrm>
            <a:off x="146649" y="18000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/>
              <a:t>FS_eEDGE_5GC_Ph3/ eEDGE_5GC_Ph3 status report for SA2#166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CF9AE7B-6F5E-EEC0-D00D-A15D899972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3531019"/>
              </p:ext>
            </p:extLst>
          </p:nvPr>
        </p:nvGraphicFramePr>
        <p:xfrm>
          <a:off x="238980" y="1240247"/>
          <a:ext cx="8666040" cy="1476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4221666777"/>
                    </a:ext>
                  </a:extLst>
                </a:gridCol>
                <a:gridCol w="2838256">
                  <a:extLst>
                    <a:ext uri="{9D8B030D-6E8A-4147-A177-3AD203B41FA5}">
                      <a16:colId xmlns:a16="http://schemas.microsoft.com/office/drawing/2014/main" val="1285785252"/>
                    </a:ext>
                  </a:extLst>
                </a:gridCol>
                <a:gridCol w="871267">
                  <a:extLst>
                    <a:ext uri="{9D8B030D-6E8A-4147-A177-3AD203B41FA5}">
                      <a16:colId xmlns:a16="http://schemas.microsoft.com/office/drawing/2014/main" val="2665398135"/>
                    </a:ext>
                  </a:extLst>
                </a:gridCol>
                <a:gridCol w="681487">
                  <a:extLst>
                    <a:ext uri="{9D8B030D-6E8A-4147-A177-3AD203B41FA5}">
                      <a16:colId xmlns:a16="http://schemas.microsoft.com/office/drawing/2014/main" val="408233181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162573901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3570849066"/>
                    </a:ext>
                  </a:extLst>
                </a:gridCol>
                <a:gridCol w="808324">
                  <a:extLst>
                    <a:ext uri="{9D8B030D-6E8A-4147-A177-3AD203B41FA5}">
                      <a16:colId xmlns:a16="http://schemas.microsoft.com/office/drawing/2014/main" val="4160104015"/>
                    </a:ext>
                  </a:extLst>
                </a:gridCol>
                <a:gridCol w="977345">
                  <a:extLst>
                    <a:ext uri="{9D8B030D-6E8A-4147-A177-3AD203B41FA5}">
                      <a16:colId xmlns:a16="http://schemas.microsoft.com/office/drawing/2014/main" val="2671356548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134936"/>
                  </a:ext>
                </a:extLst>
              </a:tr>
              <a:tr h="373494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989924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97%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1000" b="1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4745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23521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FS_eEDGE_5GC_Ph3 status </a:t>
            </a:r>
            <a:r>
              <a:rPr lang="en-US" altLang="zh-CN" sz="2800" b="1" dirty="0"/>
              <a:t>report to SA#103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231977"/>
          <a:ext cx="8810067" cy="85354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3241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7488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/>
                      <a:r>
                        <a:rPr kumimoji="0" lang="en-GB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18574" y="2085523"/>
            <a:ext cx="8695692" cy="454387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57 papers were received, 15 papers were not handled due to TU budget/quota limitation or lack of session time.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31 papers were approved in total: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1 paper for TR skeleton and 1 paper for scope;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1 paper for Architecture assumption and 1 paper for Architecture requirements;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3 Key Issues papers;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200" kern="0" dirty="0"/>
              <a:t>1 Key Issue update paper;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200" kern="0" dirty="0"/>
              <a:t>7 solution papers for key issue #1;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200" kern="0" dirty="0"/>
              <a:t>9 Solution papers for key issue #2;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200" kern="0" dirty="0"/>
              <a:t>7 solution papers for key issue #3.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/>
              <a:t>Impacts and dependencies on other WGs</a:t>
            </a:r>
            <a:endParaRPr lang="de-DE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None</a:t>
            </a: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800" b="1" kern="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None.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800" b="1" kern="0" dirty="0"/>
              <a:t>Plan for SA2#162: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Process the unhanded papers at SA2#161, new solution papers and solution update papers.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Kick off the early evaluation and conclusion for some stable key issues if possible.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b="1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</p:txBody>
      </p:sp>
    </p:spTree>
    <p:extLst>
      <p:ext uri="{BB962C8B-B14F-4D97-AF65-F5344CB8AC3E}">
        <p14:creationId xmlns:p14="http://schemas.microsoft.com/office/powerpoint/2010/main" val="375395467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FS_eEDGE_5GC_Ph3 status </a:t>
            </a:r>
            <a:r>
              <a:rPr lang="en-US" altLang="zh-CN" sz="2800" b="1" dirty="0"/>
              <a:t>report to SA#104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268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213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/>
                      <a:r>
                        <a:rPr kumimoji="0" lang="en-GB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75%-&gt;90%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2024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 Sep.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18574" y="2290439"/>
            <a:ext cx="8695692" cy="394645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Since SA2#161, 64 papers were received, 33 papers were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WID is approved, TR Coversheet for 23.700-49 is sent to SA Plenary for information.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Key Issue #1 and #2 are completely concluded, interim conclusion is reached for KI#3: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For key issue #1, final conclusion is made to move forward with I-SMF based solution.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For key issue #2, final conclusion is made to move forward with SMF collecting N6 delay from UPF in normative phase; EAS load aspect and NWDAF analytics aspect will not be pursued in normative phase.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For key issue #3, interim conclusion is made, further discussion on solution principle is needed at SA2#164.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kern="0" dirty="0">
                <a:cs typeface="Arial" panose="020B0604020202020204" pitchFamily="34" charset="0"/>
              </a:rPr>
              <a:t>Contentious issue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Solution principle for KI#3 conclusion, potential </a:t>
            </a:r>
            <a:r>
              <a:rPr lang="en-US" altLang="zh-CN" sz="1400" kern="0" dirty="0" err="1"/>
              <a:t>SoH</a:t>
            </a:r>
            <a:r>
              <a:rPr lang="en-US" altLang="zh-CN" sz="1400" kern="0" dirty="0"/>
              <a:t> on KI#3 conclusion may be needed.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kern="0" dirty="0">
                <a:cs typeface="Arial" panose="020B0604020202020204" pitchFamily="34" charset="0"/>
              </a:rPr>
              <a:t>Plan for 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Process the CRs for KI#1 and #2.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Reach final conclusion for key issue#3.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</p:txBody>
      </p:sp>
    </p:spTree>
    <p:extLst>
      <p:ext uri="{BB962C8B-B14F-4D97-AF65-F5344CB8AC3E}">
        <p14:creationId xmlns:p14="http://schemas.microsoft.com/office/powerpoint/2010/main" val="417093388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www.w3.org/XML/1998/namespace"/>
    <ds:schemaRef ds:uri="09cef1fd-e61b-4dbf-b745-21988b13f978"/>
    <ds:schemaRef ds:uri="http://purl.org/dc/elements/1.1/"/>
    <ds:schemaRef ds:uri="http://schemas.microsoft.com/office/2006/documentManagement/types"/>
    <ds:schemaRef ds:uri="http://purl.org/dc/terms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dcc30912-d230-4cc2-b11f-bb5ca2a6b6f5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46090</TotalTime>
  <Words>1540</Words>
  <Application>Microsoft Office PowerPoint</Application>
  <PresentationFormat>On-screen Show (4:3)</PresentationFormat>
  <Paragraphs>311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Arial </vt:lpstr>
      <vt:lpstr>Calibri</vt:lpstr>
      <vt:lpstr>Symbol</vt:lpstr>
      <vt:lpstr>Times New Roman</vt:lpstr>
      <vt:lpstr>Office Theme</vt:lpstr>
      <vt:lpstr>Rel-19 FS_eEDGE_5GC_Ph3/ eEDGE_5GC_Ph3 Status Report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FS_eEDGE_5GC_Ph3 status report to SA#103</vt:lpstr>
      <vt:lpstr>FS_eEDGE_5GC_Ph3 status report to SA#104</vt:lpstr>
      <vt:lpstr>FS_eEDGE_5GC_Ph3/eEDGE_5GC_Ph3 Status Report to SA#105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Intel</cp:lastModifiedBy>
  <cp:revision>1951</cp:revision>
  <dcterms:created xsi:type="dcterms:W3CDTF">2008-08-30T09:32:10Z</dcterms:created>
  <dcterms:modified xsi:type="dcterms:W3CDTF">2025-02-25T17:29:55Z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