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  <p:sldMasterId id="2147485164" r:id="rId5"/>
  </p:sldMasterIdLst>
  <p:notesMasterIdLst>
    <p:notesMasterId r:id="rId22"/>
  </p:notesMasterIdLst>
  <p:handoutMasterIdLst>
    <p:handoutMasterId r:id="rId23"/>
  </p:handoutMasterIdLst>
  <p:sldIdLst>
    <p:sldId id="341" r:id="rId6"/>
    <p:sldId id="342" r:id="rId7"/>
    <p:sldId id="345" r:id="rId8"/>
    <p:sldId id="352" r:id="rId9"/>
    <p:sldId id="353" r:id="rId10"/>
    <p:sldId id="354" r:id="rId11"/>
    <p:sldId id="355" r:id="rId12"/>
    <p:sldId id="356" r:id="rId13"/>
    <p:sldId id="2147475947" r:id="rId14"/>
    <p:sldId id="357" r:id="rId15"/>
    <p:sldId id="351" r:id="rId16"/>
    <p:sldId id="358" r:id="rId17"/>
    <p:sldId id="360" r:id="rId18"/>
    <p:sldId id="359" r:id="rId19"/>
    <p:sldId id="361" r:id="rId20"/>
    <p:sldId id="362" r:id="rId21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1D254"/>
    <a:srgbClr val="FFFFFF"/>
    <a:srgbClr val="FF6600"/>
    <a:srgbClr val="1A4669"/>
    <a:srgbClr val="C6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07" autoAdjust="0"/>
    <p:restoredTop sz="95847" autoAdjust="0"/>
  </p:normalViewPr>
  <p:slideViewPr>
    <p:cSldViewPr snapToGrid="0">
      <p:cViewPr varScale="1">
        <p:scale>
          <a:sx n="79" d="100"/>
          <a:sy n="79" d="100"/>
        </p:scale>
        <p:origin x="88" y="196"/>
      </p:cViewPr>
      <p:guideLst>
        <p:guide orient="horz" pos="2160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1064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112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33350" y="36513"/>
            <a:ext cx="3848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en-US" altLang="zh-CN" sz="1200" b="1" dirty="0">
                <a:latin typeface="Arial "/>
              </a:rPr>
              <a:t>TSG-WG SA2 Meeting #166-AHe </a:t>
            </a:r>
            <a:r>
              <a:rPr lang="sv-SE" altLang="en-US" sz="1200" b="1" dirty="0">
                <a:latin typeface="Arial "/>
              </a:rPr>
              <a:t>	</a:t>
            </a:r>
          </a:p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e-meeting, Jan 20-Jan 24, 2025</a:t>
            </a: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highlight>
                  <a:srgbClr val="FFFF00"/>
                </a:highlight>
                <a:latin typeface="Arial "/>
              </a:rPr>
              <a:t>S2-250</a:t>
            </a:r>
            <a:r>
              <a:rPr lang="en-US" altLang="zh-CN" sz="1200" b="1" dirty="0" err="1">
                <a:highlight>
                  <a:srgbClr val="FFFF00"/>
                </a:highlight>
                <a:latin typeface="Arial "/>
              </a:rPr>
              <a:t>xxxx</a:t>
            </a:r>
            <a:endParaRPr lang="sv-SE" altLang="en-US" sz="1200" b="1" dirty="0">
              <a:highlight>
                <a:srgbClr val="FFFF00"/>
              </a:highlight>
              <a:latin typeface="Arial 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785A3D6-1271-D247-9E96-1B376F4BE7BE}"/>
              </a:ext>
            </a:extLst>
          </p:cNvPr>
          <p:cNvSpPr txBox="1"/>
          <p:nvPr userDrawn="1"/>
        </p:nvSpPr>
        <p:spPr>
          <a:xfrm>
            <a:off x="1095040" y="6356939"/>
            <a:ext cx="350259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900" b="0" kern="1200" baseline="0" dirty="0">
                <a:solidFill>
                  <a:srgbClr val="1D1D1B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Huawei Proprietary - Restricted Distribution</a:t>
            </a:r>
            <a:endParaRPr lang="en-US" sz="900" b="0" kern="1200" baseline="0" dirty="0">
              <a:solidFill>
                <a:srgbClr val="1D1D1B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BEE2EE-BF4D-7A4A-B3C6-9E47668CCD98}"/>
              </a:ext>
            </a:extLst>
          </p:cNvPr>
          <p:cNvSpPr txBox="1"/>
          <p:nvPr userDrawn="1"/>
        </p:nvSpPr>
        <p:spPr>
          <a:xfrm>
            <a:off x="733845" y="6402807"/>
            <a:ext cx="499534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49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3837181-38C6-AD4F-B8BA-B444770388BB}" type="slidenum">
              <a:rPr lang="en-US" sz="900" smtClean="0">
                <a:solidFill>
                  <a:srgbClr val="1D1D1B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l" defTabSz="89049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900" dirty="0">
              <a:solidFill>
                <a:srgbClr val="1D1D1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8" name="Group 87">
            <a:extLst>
              <a:ext uri="{FF2B5EF4-FFF2-40B4-BE49-F238E27FC236}">
                <a16:creationId xmlns:a16="http://schemas.microsoft.com/office/drawing/2014/main" id="{37333705-F8D6-2847-B3CB-F2FAB51E2A3B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12285671" y="2625390"/>
            <a:ext cx="1967204" cy="4233515"/>
            <a:chOff x="5343885" y="-48857"/>
            <a:chExt cx="3271316" cy="7037279"/>
          </a:xfrm>
        </p:grpSpPr>
        <p:sp>
          <p:nvSpPr>
            <p:cNvPr id="89" name="矩形 13">
              <a:extLst>
                <a:ext uri="{FF2B5EF4-FFF2-40B4-BE49-F238E27FC236}">
                  <a16:creationId xmlns:a16="http://schemas.microsoft.com/office/drawing/2014/main" id="{B14DFA89-D483-CF47-82CC-DD86D7CAB09E}"/>
                </a:ext>
              </a:extLst>
            </p:cNvPr>
            <p:cNvSpPr/>
            <p:nvPr userDrawn="1"/>
          </p:nvSpPr>
          <p:spPr>
            <a:xfrm>
              <a:off x="5356401" y="1934171"/>
              <a:ext cx="791510" cy="664397"/>
            </a:xfrm>
            <a:prstGeom prst="rect">
              <a:avLst/>
            </a:prstGeom>
            <a:solidFill>
              <a:srgbClr val="C4005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196/0/84</a:t>
              </a:r>
            </a:p>
          </p:txBody>
        </p:sp>
        <p:sp>
          <p:nvSpPr>
            <p:cNvPr id="90" name="文本框 15">
              <a:extLst>
                <a:ext uri="{FF2B5EF4-FFF2-40B4-BE49-F238E27FC236}">
                  <a16:creationId xmlns:a16="http://schemas.microsoft.com/office/drawing/2014/main" id="{8223ADA0-340A-794B-93B7-24AFF612A719}"/>
                </a:ext>
              </a:extLst>
            </p:cNvPr>
            <p:cNvSpPr txBox="1"/>
            <p:nvPr userDrawn="1"/>
          </p:nvSpPr>
          <p:spPr>
            <a:xfrm>
              <a:off x="5352723" y="1694497"/>
              <a:ext cx="1052647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公司辅助色</a:t>
              </a:r>
            </a:p>
          </p:txBody>
        </p:sp>
        <p:sp>
          <p:nvSpPr>
            <p:cNvPr id="91" name="矩形 13">
              <a:extLst>
                <a:ext uri="{FF2B5EF4-FFF2-40B4-BE49-F238E27FC236}">
                  <a16:creationId xmlns:a16="http://schemas.microsoft.com/office/drawing/2014/main" id="{5F63E0E3-4F22-7948-AB1A-40A84ECA92EC}"/>
                </a:ext>
              </a:extLst>
            </p:cNvPr>
            <p:cNvSpPr/>
            <p:nvPr userDrawn="1"/>
          </p:nvSpPr>
          <p:spPr>
            <a:xfrm>
              <a:off x="6184680" y="1934171"/>
              <a:ext cx="791510" cy="664397"/>
            </a:xfrm>
            <a:prstGeom prst="rect">
              <a:avLst/>
            </a:prstGeom>
            <a:solidFill>
              <a:srgbClr val="CB377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203/55/120</a:t>
              </a:r>
            </a:p>
          </p:txBody>
        </p:sp>
        <p:sp>
          <p:nvSpPr>
            <p:cNvPr id="92" name="矩形 13">
              <a:extLst>
                <a:ext uri="{FF2B5EF4-FFF2-40B4-BE49-F238E27FC236}">
                  <a16:creationId xmlns:a16="http://schemas.microsoft.com/office/drawing/2014/main" id="{29C4A3C6-7C7B-7140-8F73-591E9F49143F}"/>
                </a:ext>
              </a:extLst>
            </p:cNvPr>
            <p:cNvSpPr/>
            <p:nvPr userDrawn="1"/>
          </p:nvSpPr>
          <p:spPr>
            <a:xfrm>
              <a:off x="5356401" y="3403061"/>
              <a:ext cx="791510" cy="664397"/>
            </a:xfrm>
            <a:prstGeom prst="rect">
              <a:avLst/>
            </a:prstGeom>
            <a:solidFill>
              <a:srgbClr val="ED6D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237/109/0</a:t>
              </a:r>
            </a:p>
          </p:txBody>
        </p:sp>
        <p:sp>
          <p:nvSpPr>
            <p:cNvPr id="93" name="矩形 13">
              <a:extLst>
                <a:ext uri="{FF2B5EF4-FFF2-40B4-BE49-F238E27FC236}">
                  <a16:creationId xmlns:a16="http://schemas.microsoft.com/office/drawing/2014/main" id="{BE4C9A8D-46B0-5B40-BC47-DB6C4899227F}"/>
                </a:ext>
              </a:extLst>
            </p:cNvPr>
            <p:cNvSpPr/>
            <p:nvPr userDrawn="1"/>
          </p:nvSpPr>
          <p:spPr>
            <a:xfrm>
              <a:off x="6184680" y="2673360"/>
              <a:ext cx="791510" cy="664397"/>
            </a:xfrm>
            <a:prstGeom prst="rect">
              <a:avLst/>
            </a:prstGeom>
            <a:solidFill>
              <a:srgbClr val="99363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153/54/54</a:t>
              </a:r>
            </a:p>
          </p:txBody>
        </p:sp>
        <p:sp>
          <p:nvSpPr>
            <p:cNvPr id="94" name="矩形 13">
              <a:extLst>
                <a:ext uri="{FF2B5EF4-FFF2-40B4-BE49-F238E27FC236}">
                  <a16:creationId xmlns:a16="http://schemas.microsoft.com/office/drawing/2014/main" id="{612F2ED4-F7A4-9E48-95E1-8D07B3BBE962}"/>
                </a:ext>
              </a:extLst>
            </p:cNvPr>
            <p:cNvSpPr/>
            <p:nvPr userDrawn="1"/>
          </p:nvSpPr>
          <p:spPr>
            <a:xfrm>
              <a:off x="5356401" y="4866463"/>
              <a:ext cx="791510" cy="664397"/>
            </a:xfrm>
            <a:prstGeom prst="rect">
              <a:avLst/>
            </a:prstGeom>
            <a:solidFill>
              <a:srgbClr val="62B23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98/178/48</a:t>
              </a:r>
            </a:p>
          </p:txBody>
        </p:sp>
        <p:sp>
          <p:nvSpPr>
            <p:cNvPr id="95" name="矩形 13">
              <a:extLst>
                <a:ext uri="{FF2B5EF4-FFF2-40B4-BE49-F238E27FC236}">
                  <a16:creationId xmlns:a16="http://schemas.microsoft.com/office/drawing/2014/main" id="{A9E1D476-C288-8945-A68A-1F20C557294B}"/>
                </a:ext>
              </a:extLst>
            </p:cNvPr>
            <p:cNvSpPr/>
            <p:nvPr userDrawn="1"/>
          </p:nvSpPr>
          <p:spPr>
            <a:xfrm>
              <a:off x="6184680" y="3415851"/>
              <a:ext cx="791510" cy="664397"/>
            </a:xfrm>
            <a:prstGeom prst="rect">
              <a:avLst/>
            </a:prstGeom>
            <a:solidFill>
              <a:srgbClr val="F289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242/137/68</a:t>
              </a:r>
              <a:endParaRPr kumimoji="1" lang="mr-IN" altLang="zh-CN" sz="500" b="1" dirty="0">
                <a:solidFill>
                  <a:srgbClr val="FFFFFF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96" name="矩形 13">
              <a:extLst>
                <a:ext uri="{FF2B5EF4-FFF2-40B4-BE49-F238E27FC236}">
                  <a16:creationId xmlns:a16="http://schemas.microsoft.com/office/drawing/2014/main" id="{42823EBB-E62E-F149-AC9A-09950051F283}"/>
                </a:ext>
              </a:extLst>
            </p:cNvPr>
            <p:cNvSpPr/>
            <p:nvPr userDrawn="1"/>
          </p:nvSpPr>
          <p:spPr>
            <a:xfrm>
              <a:off x="5353240" y="184963"/>
              <a:ext cx="791510" cy="664397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185C</a:t>
              </a:r>
            </a:p>
            <a:p>
              <a:pPr algn="ctr">
                <a:lnSpc>
                  <a:spcPts val="620"/>
                </a:lnSpc>
                <a:spcBef>
                  <a:spcPts val="0"/>
                </a:spcBef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199/0/11  </a:t>
              </a:r>
            </a:p>
          </p:txBody>
        </p:sp>
        <p:sp>
          <p:nvSpPr>
            <p:cNvPr id="97" name="文本框 15">
              <a:extLst>
                <a:ext uri="{FF2B5EF4-FFF2-40B4-BE49-F238E27FC236}">
                  <a16:creationId xmlns:a16="http://schemas.microsoft.com/office/drawing/2014/main" id="{EA01C299-6FF2-3642-AAEC-A1DF62D9C654}"/>
                </a:ext>
              </a:extLst>
            </p:cNvPr>
            <p:cNvSpPr txBox="1"/>
            <p:nvPr userDrawn="1"/>
          </p:nvSpPr>
          <p:spPr>
            <a:xfrm>
              <a:off x="5343885" y="-48857"/>
              <a:ext cx="726488" cy="204645"/>
            </a:xfrm>
            <a:prstGeom prst="rect">
              <a:avLst/>
            </a:prstGeom>
            <a:noFill/>
          </p:spPr>
          <p:txBody>
            <a:bodyPr wrap="square" lIns="0" tIns="0" rIns="0" bIns="0" rtlCol="0" anchor="b" anchorCtr="0"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kumimoji="1" lang="zh-CN" altLang="en-US" sz="800" b="0" i="0" dirty="0">
                  <a:solidFill>
                    <a:schemeClr val="tx1"/>
                  </a:solidFill>
                  <a:latin typeface="Microsoft YaHei" panose="020B0503020204020204" pitchFamily="34" charset="-122"/>
                  <a:ea typeface="Microsoft YaHei" panose="020B0503020204020204" pitchFamily="34" charset="-122"/>
                </a:rPr>
                <a:t>公司色</a:t>
              </a:r>
            </a:p>
          </p:txBody>
        </p:sp>
        <p:sp>
          <p:nvSpPr>
            <p:cNvPr id="98" name="矩形 13">
              <a:extLst>
                <a:ext uri="{FF2B5EF4-FFF2-40B4-BE49-F238E27FC236}">
                  <a16:creationId xmlns:a16="http://schemas.microsoft.com/office/drawing/2014/main" id="{B84AB502-165F-764A-9621-65CA8CBBEAEA}"/>
                </a:ext>
              </a:extLst>
            </p:cNvPr>
            <p:cNvSpPr/>
            <p:nvPr userDrawn="1"/>
          </p:nvSpPr>
          <p:spPr>
            <a:xfrm>
              <a:off x="5352600" y="918047"/>
              <a:ext cx="791510" cy="664397"/>
            </a:xfrm>
            <a:prstGeom prst="rect">
              <a:avLst/>
            </a:prstGeom>
            <a:solidFill>
              <a:srgbClr val="C810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PANTONE 186C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chemeClr val="tx2"/>
                  </a:solidFill>
                  <a:latin typeface="Arial" charset="0"/>
                  <a:ea typeface="Arial" charset="0"/>
                  <a:cs typeface="Arial" charset="0"/>
                </a:rPr>
                <a:t>200/16/46  </a:t>
              </a:r>
            </a:p>
          </p:txBody>
        </p:sp>
        <p:sp>
          <p:nvSpPr>
            <p:cNvPr id="99" name="矩形 13">
              <a:extLst>
                <a:ext uri="{FF2B5EF4-FFF2-40B4-BE49-F238E27FC236}">
                  <a16:creationId xmlns:a16="http://schemas.microsoft.com/office/drawing/2014/main" id="{CB8870E8-3E95-764C-B621-A168E194CC7A}"/>
                </a:ext>
              </a:extLst>
            </p:cNvPr>
            <p:cNvSpPr/>
            <p:nvPr userDrawn="1"/>
          </p:nvSpPr>
          <p:spPr>
            <a:xfrm>
              <a:off x="5354164" y="2665974"/>
              <a:ext cx="791510" cy="664397"/>
            </a:xfrm>
            <a:prstGeom prst="rect">
              <a:avLst/>
            </a:prstGeom>
            <a:solidFill>
              <a:srgbClr val="7F000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127/0/1</a:t>
              </a:r>
            </a:p>
          </p:txBody>
        </p:sp>
        <p:sp>
          <p:nvSpPr>
            <p:cNvPr id="100" name="矩形 13">
              <a:extLst>
                <a:ext uri="{FF2B5EF4-FFF2-40B4-BE49-F238E27FC236}">
                  <a16:creationId xmlns:a16="http://schemas.microsoft.com/office/drawing/2014/main" id="{356EF69A-1936-544F-A95F-0664F4E186D5}"/>
                </a:ext>
              </a:extLst>
            </p:cNvPr>
            <p:cNvSpPr/>
            <p:nvPr userDrawn="1"/>
          </p:nvSpPr>
          <p:spPr>
            <a:xfrm>
              <a:off x="5354164" y="4134866"/>
              <a:ext cx="791510" cy="664397"/>
            </a:xfrm>
            <a:prstGeom prst="rect">
              <a:avLst/>
            </a:prstGeom>
            <a:solidFill>
              <a:srgbClr val="FCC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52/200/0</a:t>
              </a:r>
            </a:p>
          </p:txBody>
        </p:sp>
        <p:sp>
          <p:nvSpPr>
            <p:cNvPr id="101" name="矩形 13">
              <a:extLst>
                <a:ext uri="{FF2B5EF4-FFF2-40B4-BE49-F238E27FC236}">
                  <a16:creationId xmlns:a16="http://schemas.microsoft.com/office/drawing/2014/main" id="{03EBAB43-95A5-1C4A-8458-B86EB3D51FCA}"/>
                </a:ext>
              </a:extLst>
            </p:cNvPr>
            <p:cNvSpPr/>
            <p:nvPr userDrawn="1"/>
          </p:nvSpPr>
          <p:spPr>
            <a:xfrm>
              <a:off x="5354164" y="5596166"/>
              <a:ext cx="791510" cy="664397"/>
            </a:xfrm>
            <a:prstGeom prst="rect">
              <a:avLst/>
            </a:prstGeom>
            <a:solidFill>
              <a:srgbClr val="30B5C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48/181/197</a:t>
              </a:r>
            </a:p>
          </p:txBody>
        </p:sp>
        <p:sp>
          <p:nvSpPr>
            <p:cNvPr id="102" name="矩形 13">
              <a:extLst>
                <a:ext uri="{FF2B5EF4-FFF2-40B4-BE49-F238E27FC236}">
                  <a16:creationId xmlns:a16="http://schemas.microsoft.com/office/drawing/2014/main" id="{371A8520-F934-304C-B57F-B49F768694E2}"/>
                </a:ext>
              </a:extLst>
            </p:cNvPr>
            <p:cNvSpPr/>
            <p:nvPr userDrawn="1"/>
          </p:nvSpPr>
          <p:spPr>
            <a:xfrm>
              <a:off x="6184543" y="4866463"/>
              <a:ext cx="791510" cy="664398"/>
            </a:xfrm>
            <a:prstGeom prst="rect">
              <a:avLst/>
            </a:prstGeom>
            <a:solidFill>
              <a:srgbClr val="81C15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129/193/95</a:t>
              </a:r>
            </a:p>
          </p:txBody>
        </p:sp>
        <p:sp>
          <p:nvSpPr>
            <p:cNvPr id="103" name="矩形 13">
              <a:extLst>
                <a:ext uri="{FF2B5EF4-FFF2-40B4-BE49-F238E27FC236}">
                  <a16:creationId xmlns:a16="http://schemas.microsoft.com/office/drawing/2014/main" id="{B83004D7-279B-C14E-9FCF-870FA1B74FDF}"/>
                </a:ext>
              </a:extLst>
            </p:cNvPr>
            <p:cNvSpPr/>
            <p:nvPr userDrawn="1"/>
          </p:nvSpPr>
          <p:spPr>
            <a:xfrm>
              <a:off x="6182308" y="4134866"/>
              <a:ext cx="791510" cy="664398"/>
            </a:xfrm>
            <a:prstGeom prst="rect">
              <a:avLst/>
            </a:prstGeom>
            <a:solidFill>
              <a:srgbClr val="FDD35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253/211/81</a:t>
              </a:r>
            </a:p>
          </p:txBody>
        </p:sp>
        <p:sp>
          <p:nvSpPr>
            <p:cNvPr id="104" name="矩形 13">
              <a:extLst>
                <a:ext uri="{FF2B5EF4-FFF2-40B4-BE49-F238E27FC236}">
                  <a16:creationId xmlns:a16="http://schemas.microsoft.com/office/drawing/2014/main" id="{99635968-4E69-CC41-9D78-6DF253FE3035}"/>
                </a:ext>
              </a:extLst>
            </p:cNvPr>
            <p:cNvSpPr/>
            <p:nvPr userDrawn="1"/>
          </p:nvSpPr>
          <p:spPr>
            <a:xfrm>
              <a:off x="6177324" y="5596166"/>
              <a:ext cx="791510" cy="664398"/>
            </a:xfrm>
            <a:prstGeom prst="rect">
              <a:avLst/>
            </a:prstGeom>
            <a:solidFill>
              <a:srgbClr val="56C4D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86/196/210</a:t>
              </a:r>
            </a:p>
          </p:txBody>
        </p:sp>
        <p:sp>
          <p:nvSpPr>
            <p:cNvPr id="105" name="矩形 13">
              <a:extLst>
                <a:ext uri="{FF2B5EF4-FFF2-40B4-BE49-F238E27FC236}">
                  <a16:creationId xmlns:a16="http://schemas.microsoft.com/office/drawing/2014/main" id="{BDBE4949-07B7-F046-AD95-68E4B0C11CCD}"/>
                </a:ext>
              </a:extLst>
            </p:cNvPr>
            <p:cNvSpPr/>
            <p:nvPr/>
          </p:nvSpPr>
          <p:spPr>
            <a:xfrm>
              <a:off x="6186245" y="184963"/>
              <a:ext cx="791510" cy="664397"/>
            </a:xfrm>
            <a:prstGeom prst="rect">
              <a:avLst/>
            </a:prstGeom>
            <a:solidFill>
              <a:srgbClr val="D3394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211/57/65</a:t>
              </a:r>
            </a:p>
          </p:txBody>
        </p:sp>
        <p:sp>
          <p:nvSpPr>
            <p:cNvPr id="106" name="矩形 13">
              <a:extLst>
                <a:ext uri="{FF2B5EF4-FFF2-40B4-BE49-F238E27FC236}">
                  <a16:creationId xmlns:a16="http://schemas.microsoft.com/office/drawing/2014/main" id="{AA9F9E00-6A31-F14B-A2E4-79908835FD14}"/>
                </a:ext>
              </a:extLst>
            </p:cNvPr>
            <p:cNvSpPr/>
            <p:nvPr/>
          </p:nvSpPr>
          <p:spPr>
            <a:xfrm>
              <a:off x="6185604" y="918047"/>
              <a:ext cx="791510" cy="664397"/>
            </a:xfrm>
            <a:prstGeom prst="rect">
              <a:avLst/>
            </a:prstGeom>
            <a:solidFill>
              <a:srgbClr val="D338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211/56/89</a:t>
              </a:r>
            </a:p>
          </p:txBody>
        </p:sp>
        <p:sp>
          <p:nvSpPr>
            <p:cNvPr id="107" name="矩形 13">
              <a:extLst>
                <a:ext uri="{FF2B5EF4-FFF2-40B4-BE49-F238E27FC236}">
                  <a16:creationId xmlns:a16="http://schemas.microsoft.com/office/drawing/2014/main" id="{38715A31-485E-B744-B409-43F9F04B48F7}"/>
                </a:ext>
              </a:extLst>
            </p:cNvPr>
            <p:cNvSpPr/>
            <p:nvPr/>
          </p:nvSpPr>
          <p:spPr>
            <a:xfrm>
              <a:off x="6996262" y="1934171"/>
              <a:ext cx="791510" cy="664397"/>
            </a:xfrm>
            <a:prstGeom prst="rect">
              <a:avLst/>
            </a:prstGeom>
            <a:solidFill>
              <a:srgbClr val="DD80A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221/128/170</a:t>
              </a:r>
            </a:p>
          </p:txBody>
        </p:sp>
        <p:sp>
          <p:nvSpPr>
            <p:cNvPr id="108" name="矩形 13">
              <a:extLst>
                <a:ext uri="{FF2B5EF4-FFF2-40B4-BE49-F238E27FC236}">
                  <a16:creationId xmlns:a16="http://schemas.microsoft.com/office/drawing/2014/main" id="{4AE1609B-25DD-2C4A-B05B-D18ADBC39C71}"/>
                </a:ext>
              </a:extLst>
            </p:cNvPr>
            <p:cNvSpPr/>
            <p:nvPr/>
          </p:nvSpPr>
          <p:spPr>
            <a:xfrm>
              <a:off x="6996262" y="2673360"/>
              <a:ext cx="791510" cy="664397"/>
            </a:xfrm>
            <a:prstGeom prst="rect">
              <a:avLst/>
            </a:prstGeom>
            <a:solidFill>
              <a:srgbClr val="BF80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191/128/130</a:t>
              </a:r>
            </a:p>
          </p:txBody>
        </p:sp>
        <p:sp>
          <p:nvSpPr>
            <p:cNvPr id="109" name="矩形 13">
              <a:extLst>
                <a:ext uri="{FF2B5EF4-FFF2-40B4-BE49-F238E27FC236}">
                  <a16:creationId xmlns:a16="http://schemas.microsoft.com/office/drawing/2014/main" id="{ECE90F9F-DBBC-0B49-A42C-8B62397E473E}"/>
                </a:ext>
              </a:extLst>
            </p:cNvPr>
            <p:cNvSpPr/>
            <p:nvPr/>
          </p:nvSpPr>
          <p:spPr>
            <a:xfrm>
              <a:off x="6996262" y="3415851"/>
              <a:ext cx="791510" cy="664397"/>
            </a:xfrm>
            <a:prstGeom prst="rect">
              <a:avLst/>
            </a:prstGeom>
            <a:solidFill>
              <a:srgbClr val="F6B7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246/183/140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0" name="矩形 13">
              <a:extLst>
                <a:ext uri="{FF2B5EF4-FFF2-40B4-BE49-F238E27FC236}">
                  <a16:creationId xmlns:a16="http://schemas.microsoft.com/office/drawing/2014/main" id="{D5B387BA-F8B8-B54E-966E-F24E271747C4}"/>
                </a:ext>
              </a:extLst>
            </p:cNvPr>
            <p:cNvSpPr/>
            <p:nvPr/>
          </p:nvSpPr>
          <p:spPr>
            <a:xfrm>
              <a:off x="7006093" y="4866463"/>
              <a:ext cx="791510" cy="664397"/>
            </a:xfrm>
            <a:prstGeom prst="rect">
              <a:avLst/>
            </a:prstGeom>
            <a:solidFill>
              <a:srgbClr val="AFD89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176/216/156</a:t>
              </a:r>
            </a:p>
          </p:txBody>
        </p:sp>
        <p:sp>
          <p:nvSpPr>
            <p:cNvPr id="111" name="矩形 13">
              <a:extLst>
                <a:ext uri="{FF2B5EF4-FFF2-40B4-BE49-F238E27FC236}">
                  <a16:creationId xmlns:a16="http://schemas.microsoft.com/office/drawing/2014/main" id="{E6C9B99E-8C1C-2B49-B82E-3C754B8E5C02}"/>
                </a:ext>
              </a:extLst>
            </p:cNvPr>
            <p:cNvSpPr/>
            <p:nvPr/>
          </p:nvSpPr>
          <p:spPr>
            <a:xfrm>
              <a:off x="7003856" y="4134866"/>
              <a:ext cx="791510" cy="664397"/>
            </a:xfrm>
            <a:prstGeom prst="rect">
              <a:avLst/>
            </a:prstGeom>
            <a:solidFill>
              <a:srgbClr val="FDE39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253/227/181</a:t>
              </a:r>
            </a:p>
          </p:txBody>
        </p:sp>
        <p:sp>
          <p:nvSpPr>
            <p:cNvPr id="112" name="矩形 13">
              <a:extLst>
                <a:ext uri="{FF2B5EF4-FFF2-40B4-BE49-F238E27FC236}">
                  <a16:creationId xmlns:a16="http://schemas.microsoft.com/office/drawing/2014/main" id="{0106BFA2-9DE1-3A42-A6C6-69BCE0FA34F4}"/>
                </a:ext>
              </a:extLst>
            </p:cNvPr>
            <p:cNvSpPr/>
            <p:nvPr/>
          </p:nvSpPr>
          <p:spPr>
            <a:xfrm>
              <a:off x="7003856" y="5596166"/>
              <a:ext cx="791510" cy="664397"/>
            </a:xfrm>
            <a:prstGeom prst="rect">
              <a:avLst/>
            </a:prstGeom>
            <a:solidFill>
              <a:srgbClr val="94DAE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148/218/226</a:t>
              </a:r>
            </a:p>
          </p:txBody>
        </p:sp>
        <p:sp>
          <p:nvSpPr>
            <p:cNvPr id="113" name="矩形 13">
              <a:extLst>
                <a:ext uri="{FF2B5EF4-FFF2-40B4-BE49-F238E27FC236}">
                  <a16:creationId xmlns:a16="http://schemas.microsoft.com/office/drawing/2014/main" id="{F760C1C5-4342-C346-A7D2-D101978EDF66}"/>
                </a:ext>
              </a:extLst>
            </p:cNvPr>
            <p:cNvSpPr/>
            <p:nvPr/>
          </p:nvSpPr>
          <p:spPr>
            <a:xfrm>
              <a:off x="6997826" y="184963"/>
              <a:ext cx="791510" cy="664397"/>
            </a:xfrm>
            <a:prstGeom prst="rect">
              <a:avLst/>
            </a:prstGeom>
            <a:solidFill>
              <a:srgbClr val="E2818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226/129/137</a:t>
              </a:r>
            </a:p>
          </p:txBody>
        </p:sp>
        <p:sp>
          <p:nvSpPr>
            <p:cNvPr id="114" name="矩形 13">
              <a:extLst>
                <a:ext uri="{FF2B5EF4-FFF2-40B4-BE49-F238E27FC236}">
                  <a16:creationId xmlns:a16="http://schemas.microsoft.com/office/drawing/2014/main" id="{5BB50A4A-0B64-7E4C-824C-1EBCA1A992CF}"/>
                </a:ext>
              </a:extLst>
            </p:cNvPr>
            <p:cNvSpPr/>
            <p:nvPr/>
          </p:nvSpPr>
          <p:spPr>
            <a:xfrm>
              <a:off x="6997185" y="918047"/>
              <a:ext cx="791510" cy="664397"/>
            </a:xfrm>
            <a:prstGeom prst="rect">
              <a:avLst/>
            </a:prstGeom>
            <a:solidFill>
              <a:srgbClr val="E2819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226/129/152</a:t>
              </a:r>
            </a:p>
          </p:txBody>
        </p:sp>
        <p:sp>
          <p:nvSpPr>
            <p:cNvPr id="115" name="矩形 13">
              <a:extLst>
                <a:ext uri="{FF2B5EF4-FFF2-40B4-BE49-F238E27FC236}">
                  <a16:creationId xmlns:a16="http://schemas.microsoft.com/office/drawing/2014/main" id="{756A7E25-6C44-8A44-A8C5-61D19BC9EDAF}"/>
                </a:ext>
              </a:extLst>
            </p:cNvPr>
            <p:cNvSpPr/>
            <p:nvPr userDrawn="1"/>
          </p:nvSpPr>
          <p:spPr>
            <a:xfrm>
              <a:off x="7806130" y="1934171"/>
              <a:ext cx="791510" cy="664397"/>
            </a:xfrm>
            <a:prstGeom prst="rect">
              <a:avLst/>
            </a:prstGeom>
            <a:solidFill>
              <a:srgbClr val="EBB3C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235/179/204</a:t>
              </a:r>
            </a:p>
          </p:txBody>
        </p:sp>
        <p:sp>
          <p:nvSpPr>
            <p:cNvPr id="116" name="矩形 13">
              <a:extLst>
                <a:ext uri="{FF2B5EF4-FFF2-40B4-BE49-F238E27FC236}">
                  <a16:creationId xmlns:a16="http://schemas.microsoft.com/office/drawing/2014/main" id="{96588389-39CD-DF4E-B9AC-92091E25724E}"/>
                </a:ext>
              </a:extLst>
            </p:cNvPr>
            <p:cNvSpPr/>
            <p:nvPr/>
          </p:nvSpPr>
          <p:spPr>
            <a:xfrm>
              <a:off x="7806130" y="2673360"/>
              <a:ext cx="791510" cy="664397"/>
            </a:xfrm>
            <a:prstGeom prst="rect">
              <a:avLst/>
            </a:prstGeom>
            <a:solidFill>
              <a:srgbClr val="D8B3B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112" rtl="0" eaLnBrk="1" fontAlgn="auto" latinLnBrk="0" hangingPunct="1">
                <a:lnSpc>
                  <a:spcPts val="62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216/179/179</a:t>
              </a:r>
            </a:p>
          </p:txBody>
        </p:sp>
        <p:sp>
          <p:nvSpPr>
            <p:cNvPr id="117" name="矩形 13">
              <a:extLst>
                <a:ext uri="{FF2B5EF4-FFF2-40B4-BE49-F238E27FC236}">
                  <a16:creationId xmlns:a16="http://schemas.microsoft.com/office/drawing/2014/main" id="{20725C9F-31AE-DB44-B70A-B4ECDEC0BC00}"/>
                </a:ext>
              </a:extLst>
            </p:cNvPr>
            <p:cNvSpPr/>
            <p:nvPr/>
          </p:nvSpPr>
          <p:spPr>
            <a:xfrm>
              <a:off x="7811114" y="3415851"/>
              <a:ext cx="791510" cy="664398"/>
            </a:xfrm>
            <a:prstGeom prst="rect">
              <a:avLst/>
            </a:prstGeom>
            <a:solidFill>
              <a:srgbClr val="FAD3B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250/211/187</a:t>
              </a:r>
              <a:endParaRPr kumimoji="1" lang="mr-IN" altLang="zh-CN" sz="500" b="1" dirty="0">
                <a:solidFill>
                  <a:srgbClr val="595757"/>
                </a:solidFill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18" name="矩形 13">
              <a:extLst>
                <a:ext uri="{FF2B5EF4-FFF2-40B4-BE49-F238E27FC236}">
                  <a16:creationId xmlns:a16="http://schemas.microsoft.com/office/drawing/2014/main" id="{AC5BCC27-B68D-0743-8E0B-E25F8D01C3A4}"/>
                </a:ext>
              </a:extLst>
            </p:cNvPr>
            <p:cNvSpPr/>
            <p:nvPr/>
          </p:nvSpPr>
          <p:spPr>
            <a:xfrm>
              <a:off x="7820945" y="4866463"/>
              <a:ext cx="791510" cy="664398"/>
            </a:xfrm>
            <a:prstGeom prst="rect">
              <a:avLst/>
            </a:prstGeom>
            <a:solidFill>
              <a:srgbClr val="D0E8C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208/232/196</a:t>
              </a:r>
            </a:p>
          </p:txBody>
        </p:sp>
        <p:sp>
          <p:nvSpPr>
            <p:cNvPr id="119" name="矩形 13">
              <a:extLst>
                <a:ext uri="{FF2B5EF4-FFF2-40B4-BE49-F238E27FC236}">
                  <a16:creationId xmlns:a16="http://schemas.microsoft.com/office/drawing/2014/main" id="{51C2E83A-C975-6945-B2FD-5B22BBB53DB7}"/>
                </a:ext>
              </a:extLst>
            </p:cNvPr>
            <p:cNvSpPr/>
            <p:nvPr/>
          </p:nvSpPr>
          <p:spPr>
            <a:xfrm>
              <a:off x="7818707" y="4134866"/>
              <a:ext cx="791510" cy="664398"/>
            </a:xfrm>
            <a:prstGeom prst="rect">
              <a:avLst/>
            </a:prstGeom>
            <a:solidFill>
              <a:srgbClr val="FEEE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254/238/193</a:t>
              </a:r>
            </a:p>
          </p:txBody>
        </p:sp>
        <p:sp>
          <p:nvSpPr>
            <p:cNvPr id="120" name="矩形 13">
              <a:extLst>
                <a:ext uri="{FF2B5EF4-FFF2-40B4-BE49-F238E27FC236}">
                  <a16:creationId xmlns:a16="http://schemas.microsoft.com/office/drawing/2014/main" id="{BEE9A95F-6965-354F-A2C7-2E8C81DDA52F}"/>
                </a:ext>
              </a:extLst>
            </p:cNvPr>
            <p:cNvSpPr/>
            <p:nvPr/>
          </p:nvSpPr>
          <p:spPr>
            <a:xfrm>
              <a:off x="7823691" y="5596166"/>
              <a:ext cx="791510" cy="664398"/>
            </a:xfrm>
            <a:prstGeom prst="rect">
              <a:avLst/>
            </a:prstGeom>
            <a:solidFill>
              <a:srgbClr val="BEE9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190/233/238</a:t>
              </a:r>
            </a:p>
          </p:txBody>
        </p:sp>
        <p:sp>
          <p:nvSpPr>
            <p:cNvPr id="121" name="矩形 13">
              <a:extLst>
                <a:ext uri="{FF2B5EF4-FFF2-40B4-BE49-F238E27FC236}">
                  <a16:creationId xmlns:a16="http://schemas.microsoft.com/office/drawing/2014/main" id="{509164EB-3DC4-7A4F-9E7C-06EBC981CD0A}"/>
                </a:ext>
              </a:extLst>
            </p:cNvPr>
            <p:cNvSpPr/>
            <p:nvPr/>
          </p:nvSpPr>
          <p:spPr>
            <a:xfrm>
              <a:off x="7807694" y="184963"/>
              <a:ext cx="791510" cy="664397"/>
            </a:xfrm>
            <a:prstGeom prst="rect">
              <a:avLst/>
            </a:prstGeom>
            <a:solidFill>
              <a:srgbClr val="EEB3B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239/178/184</a:t>
              </a:r>
            </a:p>
          </p:txBody>
        </p:sp>
        <p:sp>
          <p:nvSpPr>
            <p:cNvPr id="122" name="矩形 13">
              <a:extLst>
                <a:ext uri="{FF2B5EF4-FFF2-40B4-BE49-F238E27FC236}">
                  <a16:creationId xmlns:a16="http://schemas.microsoft.com/office/drawing/2014/main" id="{667867DD-D3E6-3040-A7B5-39345C0CE2E3}"/>
                </a:ext>
              </a:extLst>
            </p:cNvPr>
            <p:cNvSpPr/>
            <p:nvPr/>
          </p:nvSpPr>
          <p:spPr>
            <a:xfrm>
              <a:off x="7807054" y="918047"/>
              <a:ext cx="791510" cy="664397"/>
            </a:xfrm>
            <a:prstGeom prst="rect">
              <a:avLst/>
            </a:prstGeom>
            <a:solidFill>
              <a:srgbClr val="EEB3C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238/179/193</a:t>
              </a:r>
            </a:p>
          </p:txBody>
        </p:sp>
        <p:sp>
          <p:nvSpPr>
            <p:cNvPr id="123" name="矩形 13">
              <a:extLst>
                <a:ext uri="{FF2B5EF4-FFF2-40B4-BE49-F238E27FC236}">
                  <a16:creationId xmlns:a16="http://schemas.microsoft.com/office/drawing/2014/main" id="{9EE10597-3782-AB46-8453-89FA049C6C46}"/>
                </a:ext>
              </a:extLst>
            </p:cNvPr>
            <p:cNvSpPr/>
            <p:nvPr userDrawn="1"/>
          </p:nvSpPr>
          <p:spPr>
            <a:xfrm>
              <a:off x="5354169" y="6324025"/>
              <a:ext cx="513579" cy="664397"/>
            </a:xfrm>
            <a:prstGeom prst="rect">
              <a:avLst/>
            </a:prstGeom>
            <a:solidFill>
              <a:srgbClr val="22181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0/0/0</a:t>
              </a:r>
            </a:p>
          </p:txBody>
        </p:sp>
        <p:sp>
          <p:nvSpPr>
            <p:cNvPr id="124" name="矩形 13">
              <a:extLst>
                <a:ext uri="{FF2B5EF4-FFF2-40B4-BE49-F238E27FC236}">
                  <a16:creationId xmlns:a16="http://schemas.microsoft.com/office/drawing/2014/main" id="{966B3529-B594-884C-BED0-5887B34BBBB8}"/>
                </a:ext>
              </a:extLst>
            </p:cNvPr>
            <p:cNvSpPr/>
            <p:nvPr userDrawn="1"/>
          </p:nvSpPr>
          <p:spPr>
            <a:xfrm>
              <a:off x="5900626" y="6324025"/>
              <a:ext cx="513579" cy="664397"/>
            </a:xfrm>
            <a:prstGeom prst="rect">
              <a:avLst/>
            </a:prstGeom>
            <a:solidFill>
              <a:srgbClr val="59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 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89/87/87</a:t>
              </a:r>
            </a:p>
          </p:txBody>
        </p:sp>
        <p:sp>
          <p:nvSpPr>
            <p:cNvPr id="125" name="矩形 13">
              <a:extLst>
                <a:ext uri="{FF2B5EF4-FFF2-40B4-BE49-F238E27FC236}">
                  <a16:creationId xmlns:a16="http://schemas.microsoft.com/office/drawing/2014/main" id="{0B0545C9-147F-584F-80D2-EF13876D7D33}"/>
                </a:ext>
              </a:extLst>
            </p:cNvPr>
            <p:cNvSpPr/>
            <p:nvPr userDrawn="1"/>
          </p:nvSpPr>
          <p:spPr>
            <a:xfrm>
              <a:off x="6445335" y="6324024"/>
              <a:ext cx="513579" cy="664398"/>
            </a:xfrm>
            <a:prstGeom prst="rect">
              <a:avLst/>
            </a:prstGeom>
            <a:solidFill>
              <a:srgbClr val="8888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137/137/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137</a:t>
              </a:r>
            </a:p>
          </p:txBody>
        </p:sp>
        <p:sp>
          <p:nvSpPr>
            <p:cNvPr id="126" name="矩形 13">
              <a:extLst>
                <a:ext uri="{FF2B5EF4-FFF2-40B4-BE49-F238E27FC236}">
                  <a16:creationId xmlns:a16="http://schemas.microsoft.com/office/drawing/2014/main" id="{44FD0A0B-0D45-3340-A523-465AC24134BF}"/>
                </a:ext>
              </a:extLst>
            </p:cNvPr>
            <p:cNvSpPr/>
            <p:nvPr userDrawn="1"/>
          </p:nvSpPr>
          <p:spPr>
            <a:xfrm>
              <a:off x="7003279" y="6324024"/>
              <a:ext cx="513579" cy="664398"/>
            </a:xfrm>
            <a:prstGeom prst="rect">
              <a:avLst/>
            </a:prstGeom>
            <a:solidFill>
              <a:srgbClr val="B5B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181/181/</a:t>
              </a:r>
              <a:b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FFFFFF"/>
                  </a:solidFill>
                  <a:latin typeface="Arial" charset="0"/>
                  <a:ea typeface="Arial" charset="0"/>
                  <a:cs typeface="Arial" charset="0"/>
                </a:rPr>
                <a:t>181</a:t>
              </a:r>
            </a:p>
          </p:txBody>
        </p:sp>
        <p:sp>
          <p:nvSpPr>
            <p:cNvPr id="127" name="矩形 13">
              <a:extLst>
                <a:ext uri="{FF2B5EF4-FFF2-40B4-BE49-F238E27FC236}">
                  <a16:creationId xmlns:a16="http://schemas.microsoft.com/office/drawing/2014/main" id="{2C404A07-276B-3648-BB25-4EDB5905448C}"/>
                </a:ext>
              </a:extLst>
            </p:cNvPr>
            <p:cNvSpPr/>
            <p:nvPr userDrawn="1"/>
          </p:nvSpPr>
          <p:spPr>
            <a:xfrm>
              <a:off x="7551547" y="6324024"/>
              <a:ext cx="513579" cy="664398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 221/221/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221</a:t>
              </a:r>
            </a:p>
          </p:txBody>
        </p:sp>
        <p:sp>
          <p:nvSpPr>
            <p:cNvPr id="128" name="矩形 13">
              <a:extLst>
                <a:ext uri="{FF2B5EF4-FFF2-40B4-BE49-F238E27FC236}">
                  <a16:creationId xmlns:a16="http://schemas.microsoft.com/office/drawing/2014/main" id="{72B0F29C-A346-8946-9B8E-8F1B9DFF7AD0}"/>
                </a:ext>
              </a:extLst>
            </p:cNvPr>
            <p:cNvSpPr/>
            <p:nvPr userDrawn="1"/>
          </p:nvSpPr>
          <p:spPr>
            <a:xfrm>
              <a:off x="8098559" y="6324024"/>
              <a:ext cx="513579" cy="664398"/>
            </a:xfrm>
            <a:prstGeom prst="rect">
              <a:avLst/>
            </a:prstGeom>
            <a:solidFill>
              <a:srgbClr val="FFFFFF"/>
            </a:solidFill>
            <a:ln w="6350">
              <a:solidFill>
                <a:srgbClr val="B5B5B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RGB</a:t>
              </a:r>
            </a:p>
            <a:p>
              <a:pPr algn="ctr">
                <a:lnSpc>
                  <a:spcPts val="620"/>
                </a:lnSpc>
              </a:pP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255/255/</a:t>
              </a:r>
              <a:b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</a:br>
              <a:r>
                <a:rPr kumimoji="1" lang="en-US" altLang="zh-CN" sz="500" b="1" dirty="0">
                  <a:solidFill>
                    <a:srgbClr val="595757"/>
                  </a:solidFill>
                  <a:latin typeface="Arial" charset="0"/>
                  <a:ea typeface="Arial" charset="0"/>
                  <a:cs typeface="Arial" charset="0"/>
                </a:rPr>
                <a:t>255</a:t>
              </a:r>
            </a:p>
          </p:txBody>
        </p:sp>
      </p:grpSp>
      <p:pic>
        <p:nvPicPr>
          <p:cNvPr id="47" name="Picture 46">
            <a:extLst>
              <a:ext uri="{FF2B5EF4-FFF2-40B4-BE49-F238E27FC236}">
                <a16:creationId xmlns:a16="http://schemas.microsoft.com/office/drawing/2014/main" id="{92D9040A-3082-2F49-987E-B51574332EF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2194" y="6323416"/>
            <a:ext cx="1270304" cy="275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450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1187323" rtl="0" eaLnBrk="1" latinLnBrk="0" hangingPunct="1">
        <a:lnSpc>
          <a:spcPct val="90000"/>
        </a:lnSpc>
        <a:spcBef>
          <a:spcPct val="0"/>
        </a:spcBef>
        <a:buNone/>
        <a:defRPr sz="571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6831" indent="-296831" algn="l" defTabSz="1187323" rtl="0" eaLnBrk="1" latinLnBrk="0" hangingPunct="1">
        <a:lnSpc>
          <a:spcPct val="90000"/>
        </a:lnSpc>
        <a:spcBef>
          <a:spcPts val="1298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49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17" kern="1200">
          <a:solidFill>
            <a:schemeClr val="tx1"/>
          </a:solidFill>
          <a:latin typeface="+mn-lt"/>
          <a:ea typeface="+mn-ea"/>
          <a:cs typeface="+mn-cs"/>
        </a:defRPr>
      </a:lvl2pPr>
      <a:lvl3pPr marL="1484154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597" kern="1200">
          <a:solidFill>
            <a:schemeClr val="tx1"/>
          </a:solidFill>
          <a:latin typeface="+mn-lt"/>
          <a:ea typeface="+mn-ea"/>
          <a:cs typeface="+mn-cs"/>
        </a:defRPr>
      </a:lvl3pPr>
      <a:lvl4pPr marL="2077817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671478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3265140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858802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452463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5046125" indent="-296831" algn="l" defTabSz="1187323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1pPr>
      <a:lvl2pPr marL="593662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2pPr>
      <a:lvl3pPr marL="1187323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3pPr>
      <a:lvl4pPr marL="1780986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4pPr>
      <a:lvl5pPr marL="2374648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5pPr>
      <a:lvl6pPr marL="2968309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6pPr>
      <a:lvl7pPr marL="3561971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7pPr>
      <a:lvl8pPr marL="4155634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8pPr>
      <a:lvl9pPr marL="4749295" algn="l" defTabSz="1187323" rtl="0" eaLnBrk="1" latinLnBrk="0" hangingPunct="1">
        <a:defRPr sz="233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295" y="2219660"/>
            <a:ext cx="11205410" cy="1458578"/>
          </a:xfrm>
        </p:spPr>
        <p:txBody>
          <a:bodyPr/>
          <a:lstStyle/>
          <a:p>
            <a:pPr algn="ctr" eaLnBrk="1" hangingPunct="1"/>
            <a:r>
              <a:rPr lang="en-US" altLang="en-US" sz="4400" b="1" dirty="0"/>
              <a:t>SA2#166-AHe Ambient IoT pre-meeting call</a:t>
            </a:r>
            <a:endParaRPr lang="en-GB" altLang="en-US" sz="4400" b="1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52650" y="4192421"/>
            <a:ext cx="7886700" cy="50390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dirty="0"/>
              <a:t>Huawei, OPPO (rapporteurs)</a:t>
            </a:r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contribution plan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6A8E4EA-DB41-4901-B5C6-4FEB4830B7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696589"/>
              </p:ext>
            </p:extLst>
          </p:nvPr>
        </p:nvGraphicFramePr>
        <p:xfrm>
          <a:off x="419416" y="1966042"/>
          <a:ext cx="11026290" cy="3236545"/>
        </p:xfrm>
        <a:graphic>
          <a:graphicData uri="http://schemas.openxmlformats.org/drawingml/2006/table">
            <a:tbl>
              <a:tblPr/>
              <a:tblGrid>
                <a:gridCol w="2025864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6660181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340245">
                  <a:extLst>
                    <a:ext uri="{9D8B030D-6E8A-4147-A177-3AD203B41FA5}">
                      <a16:colId xmlns:a16="http://schemas.microsoft.com/office/drawing/2014/main" val="1885242873"/>
                    </a:ext>
                  </a:extLst>
                </a:gridCol>
              </a:tblGrid>
              <a:tr h="4486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Contribution for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Rapporteur suggestion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# of papers to be handled in meeting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11919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Contribution needs to focus on a particular topic (indicated in the </a:t>
                      </a:r>
                      <a:r>
                        <a:rPr lang="en-US" sz="16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pCR</a:t>
                      </a: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title)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Baseline papers will be selected after the submission deadline</a:t>
                      </a:r>
                    </a:p>
                    <a:p>
                      <a:pPr marL="285750" indent="-285750" algn="l" fontAlgn="ctr">
                        <a:buFont typeface="Arial" panose="020B0604020202020204" pitchFamily="34" charset="0"/>
                        <a:buChar char="•"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Other papers for the same topic will be merged into the baseline paper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 fontAlgn="ctr">
                        <a:buFont typeface="Arial" panose="020B0604020202020204" pitchFamily="34" charset="0"/>
                        <a:buNone/>
                      </a:pPr>
                      <a:r>
                        <a:rPr lang="en-US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9 </a:t>
                      </a:r>
                      <a:r>
                        <a:rPr lang="en-US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-&gt;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718494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Huawei holds the pen:</a:t>
                      </a:r>
                    </a:p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the EN to notes / remove the EN, with necessary clarification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TR editor’s notes ---category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OPPO holds the pen:</a:t>
                      </a:r>
                    </a:p>
                    <a:p>
                      <a:pPr algn="l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Clarify no more work for these issues in rel-19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</a:t>
                      </a:r>
                      <a:endParaRPr lang="zh-CN" altLang="en-US" sz="16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79B9B6F1-6EFD-402F-AA12-CEAFABD332A7}"/>
              </a:ext>
            </a:extLst>
          </p:cNvPr>
          <p:cNvSpPr txBox="1"/>
          <p:nvPr/>
        </p:nvSpPr>
        <p:spPr>
          <a:xfrm>
            <a:off x="419416" y="5465740"/>
            <a:ext cx="933148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Around </a:t>
            </a:r>
            <a:r>
              <a:rPr lang="en-US" altLang="zh-CN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10</a:t>
            </a:r>
            <a:r>
              <a:rPr lang="en-US" altLang="zh-CN" sz="1800" b="1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</a:t>
            </a:r>
            <a:r>
              <a:rPr lang="en-US" altLang="zh-CN" sz="1800" b="1" dirty="0" err="1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pCR</a:t>
            </a:r>
            <a:r>
              <a:rPr lang="en-US" altLang="zh-CN" b="1" dirty="0" err="1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s</a:t>
            </a:r>
            <a:r>
              <a:rPr lang="en-US" altLang="zh-CN" b="1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will be discussed during the e-meeting, other papers will be merged</a:t>
            </a:r>
          </a:p>
        </p:txBody>
      </p:sp>
    </p:spTree>
    <p:extLst>
      <p:ext uri="{BB962C8B-B14F-4D97-AF65-F5344CB8AC3E}">
        <p14:creationId xmlns:p14="http://schemas.microsoft.com/office/powerpoint/2010/main" val="22029368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TS skeleton review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C7498063-0E9C-42BA-AF93-BC46A0BACFF0}"/>
              </a:ext>
            </a:extLst>
          </p:cNvPr>
          <p:cNvSpPr txBox="1"/>
          <p:nvPr/>
        </p:nvSpPr>
        <p:spPr>
          <a:xfrm>
            <a:off x="524638" y="1933997"/>
            <a:ext cx="9443405" cy="87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Any comments on TS skeleton?</a:t>
            </a:r>
          </a:p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rgbClr val="FF0000"/>
                </a:solidFill>
              </a:rPr>
              <a:t>- See changes / comments in the draft TS skeleton</a:t>
            </a:r>
          </a:p>
        </p:txBody>
      </p:sp>
    </p:spTree>
    <p:extLst>
      <p:ext uri="{BB962C8B-B14F-4D97-AF65-F5344CB8AC3E}">
        <p14:creationId xmlns:p14="http://schemas.microsoft.com/office/powerpoint/2010/main" val="196681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779493"/>
              </p:ext>
            </p:extLst>
          </p:nvPr>
        </p:nvGraphicFramePr>
        <p:xfrm>
          <a:off x="913055" y="2425381"/>
          <a:ext cx="7556005" cy="174234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862512">
                  <a:extLst>
                    <a:ext uri="{9D8B030D-6E8A-4147-A177-3AD203B41FA5}">
                      <a16:colId xmlns:a16="http://schemas.microsoft.com/office/drawing/2014/main" val="643268457"/>
                    </a:ext>
                  </a:extLst>
                </a:gridCol>
                <a:gridCol w="5693493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235475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Clause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Volunteers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662270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 1 Scope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744793"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2 References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</a:tbl>
          </a:graphicData>
        </a:graphic>
      </p:graphicFrame>
      <p:sp>
        <p:nvSpPr>
          <p:cNvPr id="5" name="文本框 4">
            <a:extLst>
              <a:ext uri="{FF2B5EF4-FFF2-40B4-BE49-F238E27FC236}">
                <a16:creationId xmlns:a16="http://schemas.microsoft.com/office/drawing/2014/main" id="{8D40A7CC-FE40-4F06-85E7-3CC6657A1E47}"/>
              </a:ext>
            </a:extLst>
          </p:cNvPr>
          <p:cNvSpPr txBox="1"/>
          <p:nvPr/>
        </p:nvSpPr>
        <p:spPr>
          <a:xfrm>
            <a:off x="913055" y="5932634"/>
            <a:ext cx="617017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zh-CN" sz="1400" dirty="0">
                <a:solidFill>
                  <a:srgbClr val="FF0000"/>
                </a:solidFill>
              </a:rPr>
              <a:t>(More volunteers are expected to be added, for all TS clauses)</a:t>
            </a:r>
            <a:endParaRPr lang="zh-CN" altLang="en-US" sz="1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50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7806113"/>
              </p:ext>
            </p:extLst>
          </p:nvPr>
        </p:nvGraphicFramePr>
        <p:xfrm>
          <a:off x="524638" y="1828274"/>
          <a:ext cx="10445918" cy="37490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33635">
                  <a:extLst>
                    <a:ext uri="{9D8B030D-6E8A-4147-A177-3AD203B41FA5}">
                      <a16:colId xmlns:a16="http://schemas.microsoft.com/office/drawing/2014/main" val="643268457"/>
                    </a:ext>
                  </a:extLst>
                </a:gridCol>
                <a:gridCol w="2546748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6465535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20497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Clause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Sub-clauses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Volunteers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20497">
                <a:tc rowSpan="3"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3 Definitions of terms, symbols and abbreviations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3.1 Terms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3.2 Symbols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3.3 Abbreviations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20497">
                <a:tc rowSpan="7">
                  <a:txBody>
                    <a:bodyPr/>
                    <a:lstStyle/>
                    <a:p>
                      <a:pPr algn="l"/>
                      <a:r>
                        <a:rPr lang="en-US" altLang="zh-CN" sz="1600" dirty="0"/>
                        <a:t>4 Architecture model and concepts </a:t>
                      </a:r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4.1 General concept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4.2 Architecture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4.3 Reference points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4.4 Service-based interfaces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4.5 Functional Entities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OPPO, China Mobile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7796207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4.6 Protocol Stacks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OPPO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385743"/>
                  </a:ext>
                </a:extLst>
              </a:tr>
              <a:tr h="320497">
                <a:tc vMerge="1">
                  <a:txBody>
                    <a:bodyPr/>
                    <a:lstStyle/>
                    <a:p>
                      <a:pPr algn="ctr"/>
                      <a:endParaRPr lang="zh-CN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4.7 Identifiers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Huawei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6578670"/>
                  </a:ext>
                </a:extLst>
              </a:tr>
            </a:tbl>
          </a:graphicData>
        </a:graphic>
      </p:graphicFrame>
      <p:sp>
        <p:nvSpPr>
          <p:cNvPr id="6" name="文本框 5">
            <a:extLst>
              <a:ext uri="{FF2B5EF4-FFF2-40B4-BE49-F238E27FC236}">
                <a16:creationId xmlns:a16="http://schemas.microsoft.com/office/drawing/2014/main" id="{6E70256D-4D05-447A-86DB-A3F655191131}"/>
              </a:ext>
            </a:extLst>
          </p:cNvPr>
          <p:cNvSpPr txBox="1"/>
          <p:nvPr/>
        </p:nvSpPr>
        <p:spPr>
          <a:xfrm>
            <a:off x="540822" y="5613459"/>
            <a:ext cx="1007592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Proposals: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Huawei will be pen holder of baseline papers (clause 4.1 – 4.4)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OPPO</a:t>
            </a:r>
            <a:r>
              <a:rPr lang="en-US" altLang="zh-CN" sz="1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will be pen holder of baseline papers (clause 4.5 – 4.6) 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2936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763810"/>
              </p:ext>
            </p:extLst>
          </p:nvPr>
        </p:nvGraphicFramePr>
        <p:xfrm>
          <a:off x="362121" y="2006299"/>
          <a:ext cx="11208813" cy="32207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490955">
                  <a:extLst>
                    <a:ext uri="{9D8B030D-6E8A-4147-A177-3AD203B41FA5}">
                      <a16:colId xmlns:a16="http://schemas.microsoft.com/office/drawing/2014/main" val="1232710183"/>
                    </a:ext>
                  </a:extLst>
                </a:gridCol>
                <a:gridCol w="4717657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5000201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Clause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Sub-clauses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Volunteers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70840">
                <a:tc rowSpan="7">
                  <a:txBody>
                    <a:bodyPr/>
                    <a:lstStyle/>
                    <a:p>
                      <a:pPr algn="l"/>
                      <a:r>
                        <a:rPr lang="en-US" altLang="zh-CN" dirty="0"/>
                        <a:t>5 High level functionality and features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448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5.2 Ambient IoT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5.3 </a:t>
                      </a:r>
                      <a:r>
                        <a:rPr lang="en-US" altLang="zh-CN" dirty="0" err="1"/>
                        <a:t>AIoT</a:t>
                      </a:r>
                      <a:r>
                        <a:rPr lang="en-US" altLang="zh-CN" dirty="0"/>
                        <a:t> Reader Selection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China Mobile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5.4 Assistance Information used by </a:t>
                      </a:r>
                      <a:r>
                        <a:rPr lang="en-US" altLang="zh-CN" dirty="0" err="1"/>
                        <a:t>AIoT</a:t>
                      </a:r>
                      <a:r>
                        <a:rPr lang="en-US" altLang="zh-CN" dirty="0"/>
                        <a:t> Reader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5.5 Subscription-like Information Management for Ambient IoT Device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/>
                        <a:t>Huawei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5.6 AF authorization to the Ambient IoT Services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/>
                        <a:t>Huawei</a:t>
                      </a:r>
                      <a:endParaRPr lang="zh-CN" alt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5.X (to be decided)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337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v</a:t>
            </a: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olunteers for contributing each clauses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4D24943B-1F36-4BE7-965A-93A0246607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5961689"/>
              </p:ext>
            </p:extLst>
          </p:nvPr>
        </p:nvGraphicFramePr>
        <p:xfrm>
          <a:off x="524638" y="2249060"/>
          <a:ext cx="10723292" cy="331724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29550">
                  <a:extLst>
                    <a:ext uri="{9D8B030D-6E8A-4147-A177-3AD203B41FA5}">
                      <a16:colId xmlns:a16="http://schemas.microsoft.com/office/drawing/2014/main" val="2217095299"/>
                    </a:ext>
                  </a:extLst>
                </a:gridCol>
                <a:gridCol w="3851808">
                  <a:extLst>
                    <a:ext uri="{9D8B030D-6E8A-4147-A177-3AD203B41FA5}">
                      <a16:colId xmlns:a16="http://schemas.microsoft.com/office/drawing/2014/main" val="3162742817"/>
                    </a:ext>
                  </a:extLst>
                </a:gridCol>
                <a:gridCol w="4741934">
                  <a:extLst>
                    <a:ext uri="{9D8B030D-6E8A-4147-A177-3AD203B41FA5}">
                      <a16:colId xmlns:a16="http://schemas.microsoft.com/office/drawing/2014/main" val="21008402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Clause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Sub-clauses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Volunteers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014045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en-US" altLang="zh-CN" dirty="0"/>
                        <a:t>6 Ambient IoT Procedures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2855141"/>
                  </a:ext>
                </a:extLst>
              </a:tr>
              <a:tr h="324485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6.2 Procedure for Inventory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902984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6.3 Procedure for Command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Huawei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1970995"/>
                  </a:ext>
                </a:extLst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altLang="zh-CN" dirty="0"/>
                        <a:t>7 Network Functions Services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7.1 Overview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046348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7.2 AIOTF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9708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7.3 AMF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China Mobile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6949010"/>
                  </a:ext>
                </a:extLst>
              </a:tr>
              <a:tr h="278130"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7.4 NEF services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5666455"/>
                  </a:ext>
                </a:extLst>
              </a:tr>
              <a:tr h="278130">
                <a:tc>
                  <a:txBody>
                    <a:bodyPr/>
                    <a:lstStyle/>
                    <a:p>
                      <a:r>
                        <a:rPr lang="en-US" altLang="zh-CN" dirty="0"/>
                        <a:t>Annex </a:t>
                      </a:r>
                      <a:endParaRPr lang="zh-CN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(to be decided)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0729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3580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Plan for call after submission deadline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F627FB4C-F5FC-44D1-8E4E-A234969C0A96}"/>
              </a:ext>
            </a:extLst>
          </p:cNvPr>
          <p:cNvSpPr txBox="1"/>
          <p:nvPr/>
        </p:nvSpPr>
        <p:spPr>
          <a:xfrm>
            <a:off x="746490" y="2408985"/>
            <a:ext cx="9344277" cy="33650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Purpose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Review the way forward for TR open issues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Have a look on baseline papers for TS (ideally with the merged contents)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b="1" dirty="0"/>
              <a:t>Time suggested: </a:t>
            </a:r>
            <a:r>
              <a:rPr lang="en-US" altLang="zh-CN" dirty="0"/>
              <a:t>Jan 17</a:t>
            </a:r>
            <a:r>
              <a:rPr lang="en-US" altLang="zh-CN" baseline="30000" dirty="0"/>
              <a:t>th</a:t>
            </a:r>
            <a:r>
              <a:rPr lang="en-US" altLang="zh-CN" dirty="0"/>
              <a:t> 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</a:rPr>
              <a:t>To Use Email process to discuss key papers</a:t>
            </a:r>
          </a:p>
          <a:p>
            <a:pPr>
              <a:lnSpc>
                <a:spcPct val="150000"/>
              </a:lnSpc>
            </a:pPr>
            <a:r>
              <a:rPr lang="en-US" altLang="zh-CN" dirty="0">
                <a:solidFill>
                  <a:srgbClr val="FF0000"/>
                </a:solidFill>
                <a:highlight>
                  <a:srgbClr val="FFFF00"/>
                </a:highlight>
              </a:rPr>
              <a:t>(to be decided) organize a non-official call</a:t>
            </a:r>
          </a:p>
        </p:txBody>
      </p:sp>
    </p:spTree>
    <p:extLst>
      <p:ext uri="{BB962C8B-B14F-4D97-AF65-F5344CB8AC3E}">
        <p14:creationId xmlns:p14="http://schemas.microsoft.com/office/powerpoint/2010/main" val="742678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Agenda</a:t>
            </a:r>
            <a:endParaRPr kumimoji="0" lang="zh-CN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F41D367B-154B-45ED-9F6F-9AB8ED2064B6}"/>
              </a:ext>
            </a:extLst>
          </p:cNvPr>
          <p:cNvSpPr txBox="1"/>
          <p:nvPr/>
        </p:nvSpPr>
        <p:spPr>
          <a:xfrm>
            <a:off x="651209" y="2013612"/>
            <a:ext cx="1041784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</a:t>
            </a: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plan (~60 mins)</a:t>
            </a:r>
          </a:p>
          <a:p>
            <a:pPr marL="342900" lvl="0" indent="-342900" algn="l" fontAlgn="ctr">
              <a:lnSpc>
                <a:spcPct val="200000"/>
              </a:lnSpc>
              <a:buFont typeface="+mj-lt"/>
              <a:buAutoNum type="arabicPeriod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TS work</a:t>
            </a:r>
            <a:r>
              <a:rPr lang="en-US" altLang="zh-CN" sz="24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 plan (~50 mins)</a:t>
            </a:r>
            <a:endParaRPr lang="en-US" altLang="zh-CN" sz="2400" dirty="0">
              <a:latin typeface="等线" panose="02010600030101010101" pitchFamily="2" charset="-122"/>
              <a:ea typeface="等线" panose="02010600030101010101" pitchFamily="2" charset="-122"/>
              <a:cs typeface="宋体" panose="02010600030101010101" pitchFamily="2" charset="-122"/>
            </a:endParaRPr>
          </a:p>
          <a:p>
            <a:pPr marL="342900" indent="-342900" fontAlgn="ctr">
              <a:lnSpc>
                <a:spcPct val="200000"/>
              </a:lnSpc>
              <a:buFont typeface="+mj-lt"/>
              <a:buAutoNum type="arabicPeriod" startAt="3"/>
            </a:pPr>
            <a:r>
              <a:rPr lang="en-US" altLang="zh-CN" sz="2400" dirty="0">
                <a:latin typeface="Calibri" panose="020F0502020204030204" pitchFamily="34" charset="0"/>
                <a:ea typeface="等线" panose="02010600030101010101" pitchFamily="2" charset="-122"/>
              </a:rPr>
              <a:t>Plan for call after submission deadline (~10 mins)</a:t>
            </a:r>
            <a:endParaRPr lang="zh-CN" altLang="zh-CN" sz="2400" dirty="0">
              <a:latin typeface="Calibri" panose="020F0502020204030204" pitchFamily="34" charset="0"/>
              <a:ea typeface="等线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44175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overall plan for Jan e-meeting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A1FB6BBE-5102-4069-A589-D7F08A2F45FA}"/>
              </a:ext>
            </a:extLst>
          </p:cNvPr>
          <p:cNvSpPr txBox="1"/>
          <p:nvPr/>
        </p:nvSpPr>
        <p:spPr>
          <a:xfrm>
            <a:off x="524638" y="1933997"/>
            <a:ext cx="9443405" cy="29495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/>
              <a:t>Target of Jan e-meeting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Resolve all open issues that need SA2 work in the study phase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Complete TR to 100%</a:t>
            </a:r>
          </a:p>
          <a:p>
            <a:pPr>
              <a:lnSpc>
                <a:spcPct val="150000"/>
              </a:lnSpc>
            </a:pPr>
            <a:endParaRPr lang="en-US" altLang="zh-CN" dirty="0"/>
          </a:p>
          <a:p>
            <a:pPr>
              <a:lnSpc>
                <a:spcPct val="150000"/>
              </a:lnSpc>
            </a:pPr>
            <a:r>
              <a:rPr lang="en-US" altLang="zh-CN" b="1" dirty="0"/>
              <a:t>SA2 open issues consider the following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TR conclusion editor’s notes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/>
              <a:t>Issue listed in the TR cover sheet</a:t>
            </a:r>
          </a:p>
        </p:txBody>
      </p:sp>
    </p:spTree>
    <p:extLst>
      <p:ext uri="{BB962C8B-B14F-4D97-AF65-F5344CB8AC3E}">
        <p14:creationId xmlns:p14="http://schemas.microsoft.com/office/powerpoint/2010/main" val="8250127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proposal of handling open issues 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BED29B1F-0262-4E6F-807A-9545D91D56E4}"/>
              </a:ext>
            </a:extLst>
          </p:cNvPr>
          <p:cNvSpPr txBox="1"/>
          <p:nvPr/>
        </p:nvSpPr>
        <p:spPr>
          <a:xfrm>
            <a:off x="524638" y="2149904"/>
            <a:ext cx="10165754" cy="203401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2000" b="1" dirty="0"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One of the following approach will be taken for each open issue: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Resolve in the study phase, to reach conclusion principles --- category 1 issues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Convert the EN to note or remove the EN --- category 2 issues</a:t>
            </a:r>
          </a:p>
          <a:p>
            <a:pPr marL="285750" indent="-285750"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kumimoji="1" lang="en-US" altLang="zh-CN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No more work in this release --- category 3 issues</a:t>
            </a:r>
          </a:p>
          <a:p>
            <a:pPr defTabSz="91447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1600" u="sng" dirty="0">
                <a:solidFill>
                  <a:srgbClr val="000000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rPr>
              <a:t>Note: for issues need coordination with other WG, decide which WG to lead the work</a:t>
            </a:r>
          </a:p>
        </p:txBody>
      </p:sp>
    </p:spTree>
    <p:extLst>
      <p:ext uri="{BB962C8B-B14F-4D97-AF65-F5344CB8AC3E}">
        <p14:creationId xmlns:p14="http://schemas.microsoft.com/office/powerpoint/2010/main" val="2788627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1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C7036BFF-2AB9-4574-812A-093AD5B773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38548"/>
              </p:ext>
            </p:extLst>
          </p:nvPr>
        </p:nvGraphicFramePr>
        <p:xfrm>
          <a:off x="119596" y="1746200"/>
          <a:ext cx="11576483" cy="4458365"/>
        </p:xfrm>
        <a:graphic>
          <a:graphicData uri="http://schemas.openxmlformats.org/drawingml/2006/table">
            <a:tbl>
              <a:tblPr/>
              <a:tblGrid>
                <a:gridCol w="1140630">
                  <a:extLst>
                    <a:ext uri="{9D8B030D-6E8A-4147-A177-3AD203B41FA5}">
                      <a16:colId xmlns:a16="http://schemas.microsoft.com/office/drawing/2014/main" val="365618329"/>
                    </a:ext>
                  </a:extLst>
                </a:gridCol>
                <a:gridCol w="6460901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184757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790195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16389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476390"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The details of the NF profile are FFS.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-&gt; cat 2 issue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endParaRPr 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826533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AIOTF selects BS readers or AIOT RAN nodes in topology 1 needs coordination between SA2 and RAN WG(s)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RAN3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Conclude principles for both options in SA2, and send LS to RAN3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the aggregation can be done is FFS</a:t>
                      </a:r>
                    </a:p>
                    <a:p>
                      <a:pPr algn="l" fontAlgn="ctr"/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Already covered in RAN TR conclusion. 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TR conclusion to align with RAN,  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and if needed, add necessary clarification.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77744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 is FFS whether to support any other messages besides Inventory Response, Command (e.g. Read and Write) Request and Response over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NAS layer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466467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this AIOT device related information is used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Topic#5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Related issues, consider to address together, another one in next slide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341605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Where to store the AIOT device related information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  <a:tr h="34160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addressing works for UL traffic (i.e. how the BS Reader identifies the appropriate AMF to which to forward UL messages) in the indirect path via AMF is FFS </a:t>
                      </a: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-&gt; cat 2 issue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NOTE: align with RAN conclusion in the normative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7424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2687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1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4D5A73B5-F883-4A99-A9B8-FA977763D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003305"/>
              </p:ext>
            </p:extLst>
          </p:nvPr>
        </p:nvGraphicFramePr>
        <p:xfrm>
          <a:off x="87669" y="1799635"/>
          <a:ext cx="11686242" cy="4566290"/>
        </p:xfrm>
        <a:graphic>
          <a:graphicData uri="http://schemas.openxmlformats.org/drawingml/2006/table">
            <a:tbl>
              <a:tblPr/>
              <a:tblGrid>
                <a:gridCol w="1505901">
                  <a:extLst>
                    <a:ext uri="{9D8B030D-6E8A-4147-A177-3AD203B41FA5}">
                      <a16:colId xmlns:a16="http://schemas.microsoft.com/office/drawing/2014/main" val="1075165095"/>
                    </a:ext>
                  </a:extLst>
                </a:gridCol>
                <a:gridCol w="5519329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844363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816649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61959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116720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The length of Identifier is fixed or dynamical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RAN? CT4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may reach some principles.</a:t>
                      </a:r>
                    </a:p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If not, leave the issue to normative work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Topic#7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OPPO: note for stage 3 WG, + consideration from SA2</a:t>
                      </a:r>
                      <a:endParaRPr lang="en-US" altLang="zh-CN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593898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Where to store the </a:t>
                      </a:r>
                      <a:r>
                        <a:rPr lang="en-US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subscription is FFS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 #10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583602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 is FFS whether and how to support enabling temporarily disabled </a:t>
                      </a:r>
                      <a:r>
                        <a:rPr lang="en-US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  <a:endParaRPr lang="zh-CN" alt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decide whether to support “temporarily disabled </a:t>
                      </a:r>
                      <a:r>
                        <a:rPr lang="en-US" altLang="zh-CN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devices”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1361739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If the “command-only” case applies, pending SA3, if a command and paging can be performed in a single operation, then an </a:t>
                      </a:r>
                      <a:r>
                        <a:rPr lang="en-US" altLang="zh-CN" sz="14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altLang="zh-CN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specific NAS message may be included in the request</a:t>
                      </a:r>
                      <a:endParaRPr lang="en-US" altLang="zh-CN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SA3, RAN2, RAN3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 study concluded “inventory + command”.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decide whether to support “command-only” 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Topic#9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Several companies don’t want to support this mechanism</a:t>
                      </a: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5510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2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A940919F-9203-4858-8176-455C4D081E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964729"/>
              </p:ext>
            </p:extLst>
          </p:nvPr>
        </p:nvGraphicFramePr>
        <p:xfrm>
          <a:off x="119123" y="1846019"/>
          <a:ext cx="11593137" cy="4650782"/>
        </p:xfrm>
        <a:graphic>
          <a:graphicData uri="http://schemas.openxmlformats.org/drawingml/2006/table">
            <a:tbl>
              <a:tblPr/>
              <a:tblGrid>
                <a:gridCol w="980286">
                  <a:extLst>
                    <a:ext uri="{9D8B030D-6E8A-4147-A177-3AD203B41FA5}">
                      <a16:colId xmlns:a16="http://schemas.microsoft.com/office/drawing/2014/main" val="456946593"/>
                    </a:ext>
                  </a:extLst>
                </a:gridCol>
                <a:gridCol w="7057363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1488934">
                  <a:extLst>
                    <a:ext uri="{9D8B030D-6E8A-4147-A177-3AD203B41FA5}">
                      <a16:colId xmlns:a16="http://schemas.microsoft.com/office/drawing/2014/main" val="2329044010"/>
                    </a:ext>
                  </a:extLst>
                </a:gridCol>
                <a:gridCol w="2066554">
                  <a:extLst>
                    <a:ext uri="{9D8B030D-6E8A-4147-A177-3AD203B41FA5}">
                      <a16:colId xmlns:a16="http://schemas.microsoft.com/office/drawing/2014/main" val="1929853645"/>
                    </a:ext>
                  </a:extLst>
                </a:gridCol>
              </a:tblGrid>
              <a:tr h="40284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Potential associated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4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Proposal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371047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Final conclusions are assumed to be taken in coordination with RAN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345291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Other assistance information may be added later if necessary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RAN2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354337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Further information on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service type may be determined later in cooperation with RAN WGs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RAN2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378295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the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Device ID privacy protection and ID authentication is done will be concluded by SA WG3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</a:t>
                      </a:r>
                      <a:endParaRPr lang="zh-CN" alt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  <a:endParaRPr lang="en-US" sz="12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345291">
                <a:tc rowSpan="4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Part2 information for the operator assigned and 3rd party assigned ID needs further study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517937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the temporary ID in the </a:t>
                      </a:r>
                      <a:r>
                        <a:rPr lang="en-US" sz="1200" b="0" i="0" u="none" strike="noStrike" dirty="0" err="1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AIoT</a:t>
                      </a: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NAS layer is required for the privacy protection is FFS and is pending SA WG3 decision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to align if needed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EN to note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  <a:tr h="345291"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SA2 will align security related materials in subscription data with SA3 decision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</a:t>
                      </a:r>
                    </a:p>
                    <a:p>
                      <a:pPr marL="0" algn="l" defTabSz="1187798" rtl="0" eaLnBrk="1" fontAlgn="ctr" latinLnBrk="0" hangingPunct="1"/>
                      <a:endParaRPr lang="en-US" altLang="zh-CN" sz="1200" b="0" i="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 leads the work.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9742452"/>
                  </a:ext>
                </a:extLst>
              </a:tr>
              <a:tr h="345291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Items within the subscription data for 3rd party AF need to be figured out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5544555"/>
                  </a:ext>
                </a:extLst>
              </a:tr>
              <a:tr h="345291">
                <a:tc row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Key issue 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Additional conclusions are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l" defTabSz="1187798" rtl="0" eaLnBrk="1" fontAlgn="ctr" latinLnBrk="0" hangingPunct="1"/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No clear action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2089334"/>
                  </a:ext>
                </a:extLst>
              </a:tr>
              <a:tr h="345291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NEF event exposure aspect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None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Convert to NOTE</a:t>
                      </a:r>
                    </a:p>
                    <a:p>
                      <a:pPr algn="l" fontAlgn="ctr"/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For TS work if needed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7799628"/>
                  </a:ext>
                </a:extLst>
              </a:tr>
              <a:tr h="345291"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the A-IoT Device Identification information will be security protected will be concluded by SA WG3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SA3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Remove EN</a:t>
                      </a:r>
                    </a:p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SA3 leads the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D1D1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0043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85430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category 3 issues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6DDA6C8D-AF1C-4F38-AC46-C974C47CCE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397277"/>
              </p:ext>
            </p:extLst>
          </p:nvPr>
        </p:nvGraphicFramePr>
        <p:xfrm>
          <a:off x="389787" y="1823910"/>
          <a:ext cx="10770569" cy="4458408"/>
        </p:xfrm>
        <a:graphic>
          <a:graphicData uri="http://schemas.openxmlformats.org/drawingml/2006/table">
            <a:tbl>
              <a:tblPr/>
              <a:tblGrid>
                <a:gridCol w="7717403">
                  <a:extLst>
                    <a:ext uri="{9D8B030D-6E8A-4147-A177-3AD203B41FA5}">
                      <a16:colId xmlns:a16="http://schemas.microsoft.com/office/drawing/2014/main" val="4139224338"/>
                    </a:ext>
                  </a:extLst>
                </a:gridCol>
                <a:gridCol w="3053166">
                  <a:extLst>
                    <a:ext uri="{9D8B030D-6E8A-4147-A177-3AD203B41FA5}">
                      <a16:colId xmlns:a16="http://schemas.microsoft.com/office/drawing/2014/main" val="2443765219"/>
                    </a:ext>
                  </a:extLst>
                </a:gridCol>
              </a:tblGrid>
              <a:tr h="44867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Editor’s note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7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600" b="1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T2 related issues</a:t>
                      </a:r>
                    </a:p>
                    <a:p>
                      <a:pPr algn="ctr" fontAlgn="ctr"/>
                      <a:endParaRPr lang="en-US" sz="1600" b="1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clarify these issues will not be pursued in this released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0688196"/>
                  </a:ext>
                </a:extLst>
              </a:tr>
              <a:tr h="10248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 Additional subscription information, e.g. validity information, for the UE Reader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0101795"/>
                  </a:ext>
                </a:extLst>
              </a:tr>
              <a:tr h="62195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how to enable authorization to the UE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3213514"/>
                  </a:ext>
                </a:extLst>
              </a:tr>
              <a:tr h="777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Whether and which additional methods to dynamically provision the UE with this information can be specified and in which release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187798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401074"/>
                  </a:ext>
                </a:extLst>
              </a:tr>
              <a:tr h="7774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addressing works for UL for Option B is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4448044"/>
                  </a:ext>
                </a:extLst>
              </a:tr>
              <a:tr h="46646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Further details how the RRC option works are FFS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050529"/>
                  </a:ext>
                </a:extLst>
              </a:tr>
              <a:tr h="34160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l" fontAlgn="ctr"/>
                      <a:r>
                        <a:rPr lang="en-US" sz="1400" b="0" i="0" u="none" strike="noStrike" dirty="0"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How to authorize the UE Reader will be determined later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algn="l" fontAlgn="ctr"/>
                      <a:endParaRPr lang="en-US" sz="1400" b="0" i="0" u="none" strike="noStrike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6225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95170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副标题 1">
            <a:extLst>
              <a:ext uri="{FF2B5EF4-FFF2-40B4-BE49-F238E27FC236}">
                <a16:creationId xmlns:a16="http://schemas.microsoft.com/office/drawing/2014/main" id="{440CEA78-CE02-4527-B55F-6208E30C5C72}"/>
              </a:ext>
            </a:extLst>
          </p:cNvPr>
          <p:cNvSpPr txBox="1">
            <a:spLocks/>
          </p:cNvSpPr>
          <p:nvPr/>
        </p:nvSpPr>
        <p:spPr>
          <a:xfrm>
            <a:off x="524638" y="925366"/>
            <a:ext cx="8968278" cy="475628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 defTabSz="1187798" rtl="0" eaLnBrk="1" latinLnBrk="0" hangingPunct="1">
              <a:lnSpc>
                <a:spcPts val="343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  <a:cs typeface="+mn-cs"/>
              </a:defRPr>
            </a:lvl1pPr>
            <a:lvl2pPr marL="593900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5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877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33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81699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375598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9694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563396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157297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751195" indent="0" algn="ctr" defTabSz="1187798" rtl="0" eaLnBrk="1" latinLnBrk="0" hangingPunct="1">
              <a:lnSpc>
                <a:spcPct val="90000"/>
              </a:lnSpc>
              <a:spcBef>
                <a:spcPts val="650"/>
              </a:spcBef>
              <a:buFont typeface="Arial" panose="020B0604020202020204" pitchFamily="34" charset="0"/>
              <a:buNone/>
              <a:defRPr sz="207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1187798" rtl="0" eaLnBrk="1" fontAlgn="auto" latinLnBrk="0" hangingPunct="1">
              <a:lnSpc>
                <a:spcPts val="343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altLang="zh-CN" sz="2800" dirty="0">
                <a:effectLst/>
                <a:latin typeface="Calibri" panose="020F0502020204030204" pitchFamily="34" charset="0"/>
                <a:ea typeface="等线" panose="02010600030101010101" pitchFamily="2" charset="-122"/>
                <a:cs typeface="宋体" panose="02010600030101010101" pitchFamily="2" charset="-122"/>
              </a:rPr>
              <a:t>TR work plan --- TR cover sheet issue lists</a:t>
            </a:r>
            <a:endParaRPr kumimoji="0" lang="en-US" altLang="zh-CN" sz="280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n-cs"/>
            </a:endParaRPr>
          </a:p>
        </p:txBody>
      </p:sp>
      <p:graphicFrame>
        <p:nvGraphicFramePr>
          <p:cNvPr id="6" name="表格 6">
            <a:extLst>
              <a:ext uri="{FF2B5EF4-FFF2-40B4-BE49-F238E27FC236}">
                <a16:creationId xmlns:a16="http://schemas.microsoft.com/office/drawing/2014/main" id="{C13E934E-9615-4F10-AC54-B9175D2D51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3509"/>
              </p:ext>
            </p:extLst>
          </p:nvPr>
        </p:nvGraphicFramePr>
        <p:xfrm>
          <a:off x="427137" y="2437116"/>
          <a:ext cx="11207892" cy="2017986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6405293">
                  <a:extLst>
                    <a:ext uri="{9D8B030D-6E8A-4147-A177-3AD203B41FA5}">
                      <a16:colId xmlns:a16="http://schemas.microsoft.com/office/drawing/2014/main" val="3645506590"/>
                    </a:ext>
                  </a:extLst>
                </a:gridCol>
                <a:gridCol w="4802599">
                  <a:extLst>
                    <a:ext uri="{9D8B030D-6E8A-4147-A177-3AD203B41FA5}">
                      <a16:colId xmlns:a16="http://schemas.microsoft.com/office/drawing/2014/main" val="1196714036"/>
                    </a:ext>
                  </a:extLst>
                </a:gridCol>
              </a:tblGrid>
              <a:tr h="41937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Issues listed in the TR cover sheet</a:t>
                      </a:r>
                      <a:endParaRPr lang="zh-CN" altLang="en-US" sz="1600" dirty="0"/>
                    </a:p>
                  </a:txBody>
                  <a:tcPr marL="91404" marR="91404" marT="45702" marB="4570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/>
                        <a:t>Proposals</a:t>
                      </a:r>
                      <a:endParaRPr lang="zh-CN" altLang="en-US" sz="1600" dirty="0"/>
                    </a:p>
                  </a:txBody>
                  <a:tcPr marL="91404" marR="91404" marT="45702" marB="45702"/>
                </a:tc>
                <a:extLst>
                  <a:ext uri="{0D108BD9-81ED-4DB2-BD59-A6C34878D82A}">
                    <a16:rowId xmlns:a16="http://schemas.microsoft.com/office/drawing/2014/main" val="253754921"/>
                  </a:ext>
                </a:extLst>
              </a:tr>
              <a:tr h="653770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Whether and which additional methods for dynamically provisioning the UE with DNN/S-NSSAI and </a:t>
                      </a:r>
                      <a:r>
                        <a:rPr lang="en-US" altLang="zh-CN" sz="1400" dirty="0" err="1"/>
                        <a:t>AIoT</a:t>
                      </a:r>
                      <a:r>
                        <a:rPr lang="en-US" altLang="zh-CN" sz="1400" dirty="0"/>
                        <a:t> NF FQDN can be specified and in which release.</a:t>
                      </a:r>
                    </a:p>
                  </a:txBody>
                  <a:tcPr marL="91404" marR="91404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Fits into Category 3 issue (Topology 2 related)</a:t>
                      </a:r>
                    </a:p>
                  </a:txBody>
                  <a:tcPr marL="91404" marR="91404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706736"/>
                  </a:ext>
                </a:extLst>
              </a:tr>
              <a:tr h="731234">
                <a:tc>
                  <a:txBody>
                    <a:bodyPr/>
                    <a:lstStyle/>
                    <a:p>
                      <a:r>
                        <a:rPr lang="en-US" altLang="zh-CN" sz="1400" dirty="0"/>
                        <a:t>Whether and how to define areas or Reader sets to select Readers.</a:t>
                      </a:r>
                    </a:p>
                  </a:txBody>
                  <a:tcPr marL="91404" marR="91404" marT="45702" marB="45702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Fits into Category 2 issue</a:t>
                      </a:r>
                    </a:p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TR concluded “target area information” input from AF can be used for target area information.</a:t>
                      </a:r>
                    </a:p>
                    <a:p>
                      <a:r>
                        <a:rPr lang="en-US" altLang="zh-CN" sz="1400" dirty="0">
                          <a:solidFill>
                            <a:srgbClr val="FF0000"/>
                          </a:solidFill>
                        </a:rPr>
                        <a:t>Details should be addressed in the TS </a:t>
                      </a:r>
                    </a:p>
                  </a:txBody>
                  <a:tcPr marL="91404" marR="91404" marT="45702" marB="45702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032865"/>
                  </a:ext>
                </a:extLst>
              </a:tr>
            </a:tbl>
          </a:graphicData>
        </a:graphic>
      </p:graphicFrame>
      <p:sp>
        <p:nvSpPr>
          <p:cNvPr id="7" name="文本框 6">
            <a:extLst>
              <a:ext uri="{FF2B5EF4-FFF2-40B4-BE49-F238E27FC236}">
                <a16:creationId xmlns:a16="http://schemas.microsoft.com/office/drawing/2014/main" id="{B999877B-83EC-4281-A52C-01722C6ABF1A}"/>
              </a:ext>
            </a:extLst>
          </p:cNvPr>
          <p:cNvSpPr txBox="1"/>
          <p:nvPr/>
        </p:nvSpPr>
        <p:spPr>
          <a:xfrm>
            <a:off x="427136" y="1895981"/>
            <a:ext cx="1096644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1600" dirty="0"/>
              <a:t>Following issues are listed in the TR cover sheet (SP-241506), and not covered by editor’s notes in TR conclusion  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2906622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章节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kumimoji="1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T 模板" id="{9BBB633E-5E45-41C7-B61B-A7FDDADD335C}" vid="{FC34AD67-7538-4717-9A73-50191031DBF3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CA3727-A4EB-4398-9783-D0148B061093}">
  <ds:schemaRefs>
    <ds:schemaRef ds:uri="http://purl.org/dc/elements/1.1/"/>
    <ds:schemaRef ds:uri="679a257e-872f-4c98-9e8a-0a9c104f72cd"/>
    <ds:schemaRef ds:uri="http://www.w3.org/XML/1998/namespace"/>
    <ds:schemaRef ds:uri="http://purl.org/dc/dcmitype/"/>
    <ds:schemaRef ds:uri="http://schemas.microsoft.com/office/2006/documentManagement/types"/>
    <ds:schemaRef ds:uri="http://purl.org/dc/terms/"/>
    <ds:schemaRef ds:uri="280d8efa-eff2-4910-88d2-79ca146720c4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10207</TotalTime>
  <Words>1483</Words>
  <Application>Microsoft Office PowerPoint</Application>
  <PresentationFormat>宽屏</PresentationFormat>
  <Paragraphs>249</Paragraphs>
  <Slides>16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16</vt:i4>
      </vt:variant>
    </vt:vector>
  </HeadingPairs>
  <TitlesOfParts>
    <vt:vector size="25" baseType="lpstr">
      <vt:lpstr>Arial </vt:lpstr>
      <vt:lpstr>等线</vt:lpstr>
      <vt:lpstr>Microsoft YaHei</vt:lpstr>
      <vt:lpstr>Arial</vt:lpstr>
      <vt:lpstr>Calibri</vt:lpstr>
      <vt:lpstr>Calibri Light</vt:lpstr>
      <vt:lpstr>Times New Roman</vt:lpstr>
      <vt:lpstr>Office Theme</vt:lpstr>
      <vt:lpstr>章节页</vt:lpstr>
      <vt:lpstr>SA2#166-AHe Ambient IoT pre-meeting call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Huawei User</cp:lastModifiedBy>
  <cp:revision>681</cp:revision>
  <dcterms:created xsi:type="dcterms:W3CDTF">2010-02-05T13:52:04Z</dcterms:created>
  <dcterms:modified xsi:type="dcterms:W3CDTF">2025-01-09T04:09:25Z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  <property fmtid="{D5CDD505-2E9C-101B-9397-08002B2CF9AE}" pid="3" name="_2015_ms_pID_725343">
    <vt:lpwstr>(3)GNWKD3TnupE6J6ep/Fgkbnh4RzTecmWI+mkyKlRGz4mWONpWWzH51Z926uLcIPI1Ivou0kwk
OduERbJeZALT3HVE2uogHcu5VoLaDThhxmNSVMa1sDID8zIAbcP4Ze3Imik374KdnHunsB1+
qRWh/ur8G5SVWOaSLakkw8/qOXiatgZz1LCpbVnjqijT2bZ0zezjDMuNyqaPImBRbo8U2rG5
U71GzfBsp6dKQEO46x</vt:lpwstr>
  </property>
  <property fmtid="{D5CDD505-2E9C-101B-9397-08002B2CF9AE}" pid="4" name="_2015_ms_pID_7253431">
    <vt:lpwstr>cT9ZxNncH+tUjMN2cWXojGPJTO/OdTTHDAUAUGFN3ii2OeBUAaaMhY
kF65tMjb147tEh04jFm7+Ah+5WMY+7WVktLUaFk01oIuL/ezShv3Afaz7WtCw/VEqcUUWKCB
63dvoHy0oh2dM0+U02wmzfvAkw5qq+cBWnvJmqV0TXk8ei/VW9m0M1YFgHkLeuO8wwTMyhXl
8N9aP2eHyMEkCNJmpeSAwAM84psOh59S40ll</vt:lpwstr>
  </property>
  <property fmtid="{D5CDD505-2E9C-101B-9397-08002B2CF9AE}" pid="5" name="_2015_ms_pID_7253432">
    <vt:lpwstr>Nz9FJdUSDmFMYACWqWmX9ks=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1723789042</vt:lpwstr>
  </property>
</Properties>
</file>