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3"/>
  </p:notesMasterIdLst>
  <p:sldIdLst>
    <p:sldId id="1130" r:id="rId3"/>
    <p:sldId id="1131" r:id="rId4"/>
    <p:sldId id="1132" r:id="rId5"/>
    <p:sldId id="1133" r:id="rId6"/>
    <p:sldId id="1137" r:id="rId7"/>
    <p:sldId id="1138" r:id="rId8"/>
    <p:sldId id="1134" r:id="rId9"/>
    <p:sldId id="1139" r:id="rId10"/>
    <p:sldId id="1135" r:id="rId11"/>
    <p:sldId id="1136" r:id="rId12"/>
  </p:sldIdLst>
  <p:sldSz cx="12192000" cy="6858000"/>
  <p:notesSz cx="7102475" cy="9037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Bennett/Communications Research /SRUK/Principal Engineer/Samsung Electronics" initials="ABR/EE" lastIdx="3" clrIdx="0">
    <p:extLst>
      <p:ext uri="{19B8F6BF-5375-455C-9EA6-DF929625EA0E}">
        <p15:presenceInfo xmlns:p15="http://schemas.microsoft.com/office/powerpoint/2012/main" userId="S-1-5-21-1569490900-2152479555-3239727262-3394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657"/>
    <a:srgbClr val="0066FF"/>
    <a:srgbClr val="92D050"/>
    <a:srgbClr val="C5C5C5"/>
    <a:srgbClr val="C800BE"/>
    <a:srgbClr val="FA7100"/>
    <a:srgbClr val="FFA7A7"/>
    <a:srgbClr val="53FFA1"/>
    <a:srgbClr val="FF5B5B"/>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29" autoAdjust="0"/>
    <p:restoredTop sz="94660"/>
  </p:normalViewPr>
  <p:slideViewPr>
    <p:cSldViewPr snapToGrid="0">
      <p:cViewPr varScale="1">
        <p:scale>
          <a:sx n="71" d="100"/>
          <a:sy n="71" d="100"/>
        </p:scale>
        <p:origin x="84" y="36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5345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2" y="0"/>
            <a:ext cx="3077739" cy="453451"/>
          </a:xfrm>
          <a:prstGeom prst="rect">
            <a:avLst/>
          </a:prstGeom>
        </p:spPr>
        <p:txBody>
          <a:bodyPr vert="horz" lIns="91440" tIns="45720" rIns="91440" bIns="45720" rtlCol="0"/>
          <a:lstStyle>
            <a:lvl1pPr algn="r">
              <a:defRPr sz="1200"/>
            </a:lvl1pPr>
          </a:lstStyle>
          <a:p>
            <a:fld id="{A4948FFD-DDE0-4E13-8CF4-6D833C916B90}" type="datetimeFigureOut">
              <a:rPr lang="en-US" smtClean="0"/>
              <a:t>1/23/2025</a:t>
            </a:fld>
            <a:endParaRPr lang="en-US"/>
          </a:p>
        </p:txBody>
      </p:sp>
      <p:sp>
        <p:nvSpPr>
          <p:cNvPr id="4" name="Slide Image Placeholder 3"/>
          <p:cNvSpPr>
            <a:spLocks noGrp="1" noRot="1" noChangeAspect="1"/>
          </p:cNvSpPr>
          <p:nvPr>
            <p:ph type="sldImg" idx="2"/>
          </p:nvPr>
        </p:nvSpPr>
        <p:spPr>
          <a:xfrm>
            <a:off x="839788" y="1130300"/>
            <a:ext cx="5422900" cy="30495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349363"/>
            <a:ext cx="5681980" cy="355857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84188"/>
            <a:ext cx="3077739" cy="4534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584188"/>
            <a:ext cx="3077739" cy="453450"/>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4" y="374418"/>
            <a:ext cx="11078400" cy="846355"/>
          </a:xfrm>
          <a:prstGeom prst="rect">
            <a:avLst/>
          </a:prstGeom>
        </p:spPr>
        <p:txBody>
          <a:bodyPr lIns="0" tIns="0" rIns="0" bIns="0"/>
          <a:lstStyle>
            <a:lvl1pPr marL="0" indent="0">
              <a:buNone/>
              <a:defRPr sz="4769"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4" y="1440000"/>
            <a:ext cx="11078400" cy="4747200"/>
          </a:xfrm>
          <a:prstGeom prst="rect">
            <a:avLst/>
          </a:prstGeom>
        </p:spPr>
        <p:txBody>
          <a:bodyPr lIns="0" tIns="0" rIns="0" bIns="0">
            <a:normAutofit/>
          </a:bodyPr>
          <a:lstStyle>
            <a:lvl1pPr marL="249511" indent="-249511">
              <a:spcBef>
                <a:spcPts val="0"/>
              </a:spcBef>
              <a:spcAft>
                <a:spcPts val="650"/>
              </a:spcAft>
              <a:buFont typeface="Nokia Pure Text Light" panose="020B0304040602060303" pitchFamily="34" charset="0"/>
              <a:buChar char="‑"/>
              <a:defRPr sz="1733" b="0">
                <a:solidFill>
                  <a:schemeClr val="bg1"/>
                </a:solidFill>
                <a:latin typeface="Nokia Pure Text Light" panose="020B0403020202020204" pitchFamily="34" charset="0"/>
                <a:ea typeface="Nokia Pure Text Light" panose="020B0403020202020204" pitchFamily="34" charset="0"/>
              </a:defRPr>
            </a:lvl1pPr>
            <a:lvl2pPr marL="495577" indent="-246068">
              <a:spcBef>
                <a:spcPts val="0"/>
              </a:spcBef>
              <a:spcAft>
                <a:spcPts val="650"/>
              </a:spcAft>
              <a:buFont typeface="Nokia Pure Text Light" panose="020B0304040602060303" pitchFamily="34" charset="0"/>
              <a:buChar char="‑"/>
              <a:defRPr sz="1518">
                <a:solidFill>
                  <a:schemeClr val="bg1"/>
                </a:solidFill>
                <a:latin typeface="Nokia Pure Text Light" panose="020B0403020202020204" pitchFamily="34" charset="0"/>
                <a:ea typeface="Nokia Pure Text Light" panose="020B0403020202020204" pitchFamily="34" charset="0"/>
              </a:defRPr>
            </a:lvl2pPr>
            <a:lvl3pPr marL="687271" indent="-185841">
              <a:spcBef>
                <a:spcPts val="0"/>
              </a:spcBef>
              <a:spcAft>
                <a:spcPts val="650"/>
              </a:spcAft>
              <a:buSzPct val="66000"/>
              <a:buFont typeface="Wingdings" panose="05000000000000000000" pitchFamily="2" charset="2"/>
              <a:buChar char="§"/>
              <a:defRPr sz="1300">
                <a:solidFill>
                  <a:schemeClr val="bg1"/>
                </a:solidFill>
                <a:latin typeface="Nokia Pure Text Light" panose="020B0403020202020204" pitchFamily="34" charset="0"/>
                <a:ea typeface="Nokia Pure Text Light" panose="020B0403020202020204" pitchFamily="34" charset="0"/>
              </a:defRPr>
            </a:lvl3pPr>
            <a:lvl4pPr marL="868982" indent="0">
              <a:spcBef>
                <a:spcPts val="0"/>
              </a:spcBef>
              <a:spcAft>
                <a:spcPts val="650"/>
              </a:spcAft>
              <a:buNone/>
              <a:defRPr sz="1084">
                <a:solidFill>
                  <a:schemeClr val="bg1"/>
                </a:solidFill>
                <a:latin typeface="Nokia Pure Text Light" panose="020B0403020202020204" pitchFamily="34" charset="0"/>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bg1"/>
                </a:solidFill>
                <a:latin typeface="Nokia Pure Text Light" panose="020B0403020202020204" pitchFamily="34" charset="0"/>
                <a:ea typeface="Nokia Pure Text Light" panose="020B0403020202020204" pitchFamily="34" charset="0"/>
              </a:defRPr>
            </a:lvl5pPr>
            <a:lvl6pPr marL="1250650" indent="0">
              <a:spcBef>
                <a:spcPts val="0"/>
              </a:spcBef>
              <a:spcAft>
                <a:spcPts val="650"/>
              </a:spcAft>
              <a:buFont typeface="Nokia Pure Text" panose="020B0503020202020204" pitchFamily="34" charset="0"/>
              <a:buNone/>
              <a:defRPr sz="868" baseline="0">
                <a:solidFill>
                  <a:schemeClr val="bg1"/>
                </a:solidFill>
                <a:latin typeface="Nokia Pure Text Light" panose="020B0403020202020204" pitchFamily="34" charset="0"/>
                <a:ea typeface="Nokia Pure Text Light" panose="020B0403020202020204" pitchFamily="34" charset="0"/>
              </a:defRPr>
            </a:lvl6pPr>
            <a:lvl7pPr marL="1500389" indent="0">
              <a:spcBef>
                <a:spcPts val="0"/>
              </a:spcBef>
              <a:spcAft>
                <a:spcPts val="650"/>
              </a:spcAft>
              <a:buNone/>
              <a:defRPr sz="759">
                <a:solidFill>
                  <a:schemeClr val="bg1"/>
                </a:solidFill>
                <a:latin typeface="Nokia Pure Text Light" panose="020B0403020202020204" pitchFamily="34" charset="0"/>
                <a:ea typeface="Nokia Pure Text Light" panose="020B0403020202020204" pitchFamily="34" charset="0"/>
              </a:defRPr>
            </a:lvl7pPr>
            <a:lvl8pPr marL="1750128" indent="0">
              <a:spcBef>
                <a:spcPts val="0"/>
              </a:spcBef>
              <a:spcAft>
                <a:spcPts val="650"/>
              </a:spcAft>
              <a:buNone/>
              <a:defRPr sz="65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7" cy="566400"/>
          </a:xfrm>
          <a:prstGeom prst="rect">
            <a:avLst/>
          </a:prstGeom>
        </p:spPr>
      </p:pic>
      <p:sp>
        <p:nvSpPr>
          <p:cNvPr id="10"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50"/>
              </a:spcAft>
              <a:defRPr baseline="0"/>
            </a:lvl1pPr>
            <a:lvl2pPr>
              <a:spcAft>
                <a:spcPts val="650"/>
              </a:spcAft>
              <a:defRPr/>
            </a:lvl2pPr>
            <a:lvl3pPr>
              <a:spcAft>
                <a:spcPts val="650"/>
              </a:spcAft>
              <a:defRPr/>
            </a:lvl3pPr>
            <a:lvl4pPr>
              <a:spcAft>
                <a:spcPts val="650"/>
              </a:spcAft>
              <a:defRPr/>
            </a:lvl4pPr>
            <a:lvl5pPr>
              <a:spcAft>
                <a:spcPts val="6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6" y="372353"/>
            <a:ext cx="10972801"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501" y="717056"/>
            <a:ext cx="10970199" cy="402167"/>
          </a:xfrm>
        </p:spPr>
        <p:txBody>
          <a:bodyPr/>
          <a:lstStyle>
            <a:lvl1pPr marL="0" indent="0">
              <a:buFont typeface="Arial"/>
              <a:buNone/>
              <a:defRPr sz="1951">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82" y="6319707"/>
            <a:ext cx="2046914"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52" tIns="78052" rIns="78052" bIns="78052" numCol="1" spcCol="0" rtlCol="0" fromWordArt="0" anchor="t" anchorCtr="0" forceAA="0" compatLnSpc="1">
            <a:prstTxWarp prst="textNoShape">
              <a:avLst/>
            </a:prstTxWarp>
            <a:noAutofit/>
          </a:bodyPr>
          <a:lstStyle/>
          <a:p>
            <a:pPr algn="l"/>
            <a:endParaRPr lang="fi-FI" sz="13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5" y="6422400"/>
            <a:ext cx="6048000" cy="163200"/>
          </a:xfrm>
          <a:prstGeom prst="rect">
            <a:avLst/>
          </a:prstGeom>
        </p:spPr>
        <p:txBody>
          <a:bodyPr/>
          <a:lstStyle/>
          <a:p>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92" y="19"/>
            <a:ext cx="5145615"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3" y="2130448"/>
            <a:ext cx="10363201"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5" y="3839308"/>
            <a:ext cx="8534401" cy="1752600"/>
          </a:xfrm>
        </p:spPr>
        <p:txBody>
          <a:bodyPr/>
          <a:lstStyle>
            <a:lvl1pPr marL="0" indent="0" algn="ctr">
              <a:buNone/>
              <a:defRPr/>
            </a:lvl1pPr>
            <a:lvl2pPr marL="495577" indent="0" algn="ctr">
              <a:buNone/>
              <a:defRPr/>
            </a:lvl2pPr>
            <a:lvl3pPr marL="991155" indent="0" algn="ctr">
              <a:buNone/>
              <a:defRPr/>
            </a:lvl3pPr>
            <a:lvl4pPr marL="1486731" indent="0" algn="ctr">
              <a:buNone/>
              <a:defRPr/>
            </a:lvl4pPr>
            <a:lvl5pPr marL="1982308" indent="0" algn="ctr">
              <a:buNone/>
              <a:defRPr/>
            </a:lvl5pPr>
            <a:lvl6pPr marL="2477886" indent="0" algn="ctr">
              <a:buNone/>
              <a:defRPr/>
            </a:lvl6pPr>
            <a:lvl7pPr marL="2973463" indent="0" algn="ctr">
              <a:buNone/>
              <a:defRPr/>
            </a:lvl7pPr>
            <a:lvl8pPr marL="3469041" indent="0" algn="ctr">
              <a:buNone/>
              <a:defRPr/>
            </a:lvl8pPr>
            <a:lvl9pPr marL="3964618" indent="0" algn="ctr">
              <a:buNone/>
              <a:defRPr/>
            </a:lvl9pPr>
          </a:lstStyle>
          <a:p>
            <a:r>
              <a:rPr lang="en-US" dirty="0"/>
              <a:t>Click to edit Master subtitle style</a:t>
            </a:r>
            <a:endParaRPr lang="en-GB" dirty="0"/>
          </a:p>
        </p:txBody>
      </p:sp>
      <p:pic>
        <p:nvPicPr>
          <p:cNvPr id="7" name="Picture 1">
            <a:extLst>
              <a:ext uri="{FF2B5EF4-FFF2-40B4-BE49-F238E27FC236}">
                <a16:creationId xmlns:a16="http://schemas.microsoft.com/office/drawing/2014/main" id="{C5E5EFE4-EEED-4067-9F76-AC2A2D76691B}"/>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7406" y="0"/>
            <a:ext cx="1948374" cy="1492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71684" indent="-371684">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n-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4" y="1440000"/>
            <a:ext cx="110784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mn-lt"/>
                <a:ea typeface="Nokia Pure Text Light" panose="020B0403020202020204" pitchFamily="34" charset="0"/>
              </a:defRPr>
            </a:lvl1pPr>
            <a:lvl2pPr marL="249741" indent="0">
              <a:spcBef>
                <a:spcPts val="0"/>
              </a:spcBef>
              <a:spcAft>
                <a:spcPts val="650"/>
              </a:spcAft>
              <a:buNone/>
              <a:defRPr sz="1518">
                <a:solidFill>
                  <a:schemeClr val="tx2"/>
                </a:solidFill>
                <a:latin typeface="+mn-lt"/>
                <a:ea typeface="Nokia Pure Text Light" panose="020B0403020202020204" pitchFamily="34" charset="0"/>
              </a:defRPr>
            </a:lvl2pPr>
            <a:lvl3pPr marL="501432" indent="0">
              <a:spcBef>
                <a:spcPts val="0"/>
              </a:spcBef>
              <a:spcAft>
                <a:spcPts val="650"/>
              </a:spcAft>
              <a:buNone/>
              <a:defRPr sz="1300">
                <a:solidFill>
                  <a:schemeClr val="tx2"/>
                </a:solidFill>
                <a:latin typeface="+mn-lt"/>
                <a:ea typeface="Nokia Pure Text Light" panose="020B0403020202020204" pitchFamily="34" charset="0"/>
              </a:defRPr>
            </a:lvl3pPr>
            <a:lvl4pPr marL="751170" indent="0">
              <a:spcBef>
                <a:spcPts val="0"/>
              </a:spcBef>
              <a:spcAft>
                <a:spcPts val="650"/>
              </a:spcAft>
              <a:buNone/>
              <a:defRPr sz="1084">
                <a:solidFill>
                  <a:schemeClr val="tx2"/>
                </a:solidFill>
                <a:latin typeface="+mn-lt"/>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mn-lt"/>
                <a:ea typeface="Nokia Pure Text Light" panose="020B0403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latin typeface="Nokia Pure Text Light" panose="020B0403020202020204" pitchFamily="34" charset="0"/>
                <a:ea typeface="Nokia Pure Text Light" panose="020B0403020202020204" pitchFamily="34" charset="0"/>
              </a:defRPr>
            </a:lvl6pPr>
            <a:lvl7pPr marL="1748177">
              <a:spcBef>
                <a:spcPts val="0"/>
              </a:spcBef>
              <a:spcAft>
                <a:spcPts val="650"/>
              </a:spcAft>
              <a:defRPr sz="759">
                <a:solidFill>
                  <a:schemeClr val="tx2"/>
                </a:solidFill>
                <a:latin typeface="Nokia Pure Text Light" panose="020B0403020202020204" pitchFamily="34" charset="0"/>
                <a:ea typeface="Nokia Pure Text Light" panose="020B0403020202020204" pitchFamily="34" charset="0"/>
              </a:defRPr>
            </a:lvl7pPr>
            <a:lvl8pPr marL="1997917">
              <a:spcBef>
                <a:spcPts val="0"/>
              </a:spcBef>
              <a:spcAft>
                <a:spcPts val="650"/>
              </a:spcAft>
              <a:defRPr sz="65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mn-lt"/>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4" y="1435200"/>
            <a:ext cx="11078400" cy="4752000"/>
          </a:xfrm>
          <a:prstGeom prst="rect">
            <a:avLst/>
          </a:prstGeom>
        </p:spPr>
        <p:txBody>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4" y="1435200"/>
            <a:ext cx="11078400" cy="4752000"/>
          </a:xfrm>
          <a:prstGeom prst="rect">
            <a:avLst/>
          </a:prstGeom>
        </p:spPr>
        <p:txBody>
          <a:bodyPr/>
          <a:lstStyle>
            <a:lvl1pPr marL="0" indent="0">
              <a:buNone/>
              <a:defRPr sz="1084">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2" y="1440000"/>
            <a:ext cx="5347201"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9"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5"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4"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6" y="6452039"/>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hdr="0" dt="0"/>
  <p:txStyles>
    <p:titleStyle>
      <a:lvl1pPr algn="l" defTabSz="991155" rtl="0" eaLnBrk="1" latinLnBrk="0" hangingPunct="1">
        <a:spcBef>
          <a:spcPct val="0"/>
        </a:spcBef>
        <a:buNone/>
        <a:defRPr sz="2167" kern="1200" baseline="0">
          <a:solidFill>
            <a:schemeClr val="tx1"/>
          </a:solidFill>
          <a:latin typeface="+mj-lt"/>
          <a:ea typeface="+mj-ea"/>
          <a:cs typeface="+mj-cs"/>
        </a:defRPr>
      </a:lvl1pPr>
    </p:titleStyle>
    <p:bodyStyle>
      <a:lvl1pPr marL="371684" indent="-371684" algn="l" defTabSz="991155" rtl="0" eaLnBrk="1" latinLnBrk="0" hangingPunct="1">
        <a:spcBef>
          <a:spcPct val="20000"/>
        </a:spcBef>
        <a:buFont typeface="Arial" panose="020B0604020202020204" pitchFamily="34" charset="0"/>
        <a:buChar char="•"/>
        <a:defRPr sz="3469" kern="1200">
          <a:solidFill>
            <a:schemeClr val="tx1"/>
          </a:solidFill>
          <a:latin typeface="+mn-lt"/>
          <a:ea typeface="+mn-ea"/>
          <a:cs typeface="+mn-cs"/>
        </a:defRPr>
      </a:lvl1pPr>
      <a:lvl2pPr marL="805312" indent="-309735" algn="l" defTabSz="991155" rtl="0" eaLnBrk="1" latinLnBrk="0" hangingPunct="1">
        <a:spcBef>
          <a:spcPct val="20000"/>
        </a:spcBef>
        <a:buFont typeface="Arial" panose="020B0604020202020204" pitchFamily="34" charset="0"/>
        <a:buChar char="–"/>
        <a:defRPr sz="3034" kern="1200">
          <a:solidFill>
            <a:schemeClr val="tx1"/>
          </a:solidFill>
          <a:latin typeface="+mn-lt"/>
          <a:ea typeface="+mn-ea"/>
          <a:cs typeface="+mn-cs"/>
        </a:defRPr>
      </a:lvl2pPr>
      <a:lvl3pPr marL="1238943" indent="-247788" algn="l" defTabSz="991155" rtl="0" eaLnBrk="1" latinLnBrk="0" hangingPunct="1">
        <a:spcBef>
          <a:spcPct val="20000"/>
        </a:spcBef>
        <a:buFont typeface="Arial" panose="020B0604020202020204" pitchFamily="34" charset="0"/>
        <a:buChar char="•"/>
        <a:defRPr sz="2602" kern="1200">
          <a:solidFill>
            <a:schemeClr val="tx1"/>
          </a:solidFill>
          <a:latin typeface="+mn-lt"/>
          <a:ea typeface="+mn-ea"/>
          <a:cs typeface="+mn-cs"/>
        </a:defRPr>
      </a:lvl3pPr>
      <a:lvl4pPr marL="1734520"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4pPr>
      <a:lvl5pPr marL="2230097"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5pPr>
      <a:lvl6pPr marL="2725674"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6pPr>
      <a:lvl7pPr marL="3221252"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7pPr>
      <a:lvl8pPr marL="3716829"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8pPr>
      <a:lvl9pPr marL="4212406"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8"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3"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5" y="3304123"/>
            <a:ext cx="1042273" cy="25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84" dirty="0">
                <a:solidFill>
                  <a:schemeClr val="bg1"/>
                </a:solidFill>
              </a:rPr>
              <a:t>© 3GPP 2012</a:t>
            </a:r>
            <a:endParaRPr lang="en-GB" altLang="en-US" sz="1084" dirty="0"/>
          </a:p>
        </p:txBody>
      </p:sp>
      <p:sp>
        <p:nvSpPr>
          <p:cNvPr id="5" name="Slide Number Placeholder 5">
            <a:extLst>
              <a:ext uri="{FF2B5EF4-FFF2-40B4-BE49-F238E27FC236}">
                <a16:creationId xmlns:a16="http://schemas.microsoft.com/office/drawing/2014/main" id="{E1B2C798-C6B2-4522-A8CF-E337BBB7A7E8}"/>
              </a:ext>
            </a:extLst>
          </p:cNvPr>
          <p:cNvSpPr txBox="1">
            <a:spLocks/>
          </p:cNvSpPr>
          <p:nvPr userDrawn="1"/>
        </p:nvSpPr>
        <p:spPr>
          <a:xfrm>
            <a:off x="11816871" y="6644545"/>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
        <p:nvSpPr>
          <p:cNvPr id="6" name="TextBox 5"/>
          <p:cNvSpPr txBox="1"/>
          <p:nvPr userDrawn="1"/>
        </p:nvSpPr>
        <p:spPr>
          <a:xfrm>
            <a:off x="10026502" y="223284"/>
            <a:ext cx="1839433" cy="461665"/>
          </a:xfrm>
          <a:prstGeom prst="rect">
            <a:avLst/>
          </a:prstGeom>
          <a:noFill/>
        </p:spPr>
        <p:txBody>
          <a:bodyPr wrap="square" rtlCol="0">
            <a:spAutoFit/>
          </a:bodyPr>
          <a:lstStyle/>
          <a:p>
            <a:pPr algn="r"/>
            <a:r>
              <a:rPr lang="en-GB" sz="2400" dirty="0" smtClean="0"/>
              <a:t>S2-2500002</a:t>
            </a:r>
            <a:endParaRPr lang="en-GB" sz="2400"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spd="slow"/>
  <p:hf hdr="0" ftr="0" dt="0"/>
  <p:txStyles>
    <p:titleStyle>
      <a:lvl1pPr algn="ctr" rtl="0" eaLnBrk="0" fontAlgn="base" hangingPunct="0">
        <a:spcBef>
          <a:spcPct val="0"/>
        </a:spcBef>
        <a:spcAft>
          <a:spcPct val="0"/>
        </a:spcAft>
        <a:defRPr sz="3469">
          <a:solidFill>
            <a:srgbClr val="FF0000"/>
          </a:solidFill>
          <a:latin typeface="+mj-lt"/>
          <a:ea typeface="+mj-ea"/>
          <a:cs typeface="+mj-cs"/>
        </a:defRPr>
      </a:lvl1pPr>
      <a:lvl2pPr algn="ctr" rtl="0" eaLnBrk="0" fontAlgn="base" hangingPunct="0">
        <a:spcBef>
          <a:spcPct val="0"/>
        </a:spcBef>
        <a:spcAft>
          <a:spcPct val="0"/>
        </a:spcAft>
        <a:defRPr sz="3469">
          <a:solidFill>
            <a:srgbClr val="FF0000"/>
          </a:solidFill>
          <a:latin typeface="Calibri" pitchFamily="34" charset="0"/>
        </a:defRPr>
      </a:lvl2pPr>
      <a:lvl3pPr algn="ctr" rtl="0" eaLnBrk="0" fontAlgn="base" hangingPunct="0">
        <a:spcBef>
          <a:spcPct val="0"/>
        </a:spcBef>
        <a:spcAft>
          <a:spcPct val="0"/>
        </a:spcAft>
        <a:defRPr sz="3469">
          <a:solidFill>
            <a:srgbClr val="FF0000"/>
          </a:solidFill>
          <a:latin typeface="Calibri" pitchFamily="34" charset="0"/>
        </a:defRPr>
      </a:lvl3pPr>
      <a:lvl4pPr algn="ctr" rtl="0" eaLnBrk="0" fontAlgn="base" hangingPunct="0">
        <a:spcBef>
          <a:spcPct val="0"/>
        </a:spcBef>
        <a:spcAft>
          <a:spcPct val="0"/>
        </a:spcAft>
        <a:defRPr sz="3469">
          <a:solidFill>
            <a:srgbClr val="FF0000"/>
          </a:solidFill>
          <a:latin typeface="Calibri" pitchFamily="34" charset="0"/>
        </a:defRPr>
      </a:lvl4pPr>
      <a:lvl5pPr algn="ctr" rtl="0" eaLnBrk="0" fontAlgn="base" hangingPunct="0">
        <a:spcBef>
          <a:spcPct val="0"/>
        </a:spcBef>
        <a:spcAft>
          <a:spcPct val="0"/>
        </a:spcAft>
        <a:defRPr sz="3469">
          <a:solidFill>
            <a:srgbClr val="FF0000"/>
          </a:solidFill>
          <a:latin typeface="Calibri" pitchFamily="34" charset="0"/>
        </a:defRPr>
      </a:lvl5pPr>
      <a:lvl6pPr marL="495577" algn="ctr" rtl="0" eaLnBrk="0" fontAlgn="base" hangingPunct="0">
        <a:spcBef>
          <a:spcPct val="0"/>
        </a:spcBef>
        <a:spcAft>
          <a:spcPct val="0"/>
        </a:spcAft>
        <a:defRPr sz="3469">
          <a:solidFill>
            <a:srgbClr val="FF0000"/>
          </a:solidFill>
          <a:latin typeface="Calibri" pitchFamily="34" charset="0"/>
        </a:defRPr>
      </a:lvl6pPr>
      <a:lvl7pPr marL="991155" algn="ctr" rtl="0" eaLnBrk="0" fontAlgn="base" hangingPunct="0">
        <a:spcBef>
          <a:spcPct val="0"/>
        </a:spcBef>
        <a:spcAft>
          <a:spcPct val="0"/>
        </a:spcAft>
        <a:defRPr sz="3469">
          <a:solidFill>
            <a:srgbClr val="FF0000"/>
          </a:solidFill>
          <a:latin typeface="Calibri" pitchFamily="34" charset="0"/>
        </a:defRPr>
      </a:lvl7pPr>
      <a:lvl8pPr marL="1486731" algn="ctr" rtl="0" eaLnBrk="0" fontAlgn="base" hangingPunct="0">
        <a:spcBef>
          <a:spcPct val="0"/>
        </a:spcBef>
        <a:spcAft>
          <a:spcPct val="0"/>
        </a:spcAft>
        <a:defRPr sz="3469">
          <a:solidFill>
            <a:srgbClr val="FF0000"/>
          </a:solidFill>
          <a:latin typeface="Calibri" pitchFamily="34" charset="0"/>
        </a:defRPr>
      </a:lvl8pPr>
      <a:lvl9pPr marL="1982308" algn="ctr" rtl="0" eaLnBrk="0" fontAlgn="base" hangingPunct="0">
        <a:spcBef>
          <a:spcPct val="0"/>
        </a:spcBef>
        <a:spcAft>
          <a:spcPct val="0"/>
        </a:spcAft>
        <a:defRPr sz="3469">
          <a:solidFill>
            <a:srgbClr val="FF0000"/>
          </a:solidFill>
          <a:latin typeface="Calibri" pitchFamily="34" charset="0"/>
        </a:defRPr>
      </a:lvl9pPr>
    </p:titleStyle>
    <p:bodyStyle>
      <a:lvl1pPr marL="371684" indent="-371684" algn="l" rtl="0" eaLnBrk="0" fontAlgn="base" hangingPunct="0">
        <a:spcBef>
          <a:spcPct val="20000"/>
        </a:spcBef>
        <a:spcAft>
          <a:spcPct val="0"/>
        </a:spcAft>
        <a:buBlip>
          <a:blip r:embed="rId5"/>
        </a:buBlip>
        <a:defRPr sz="3034">
          <a:solidFill>
            <a:schemeClr val="tx1"/>
          </a:solidFill>
          <a:latin typeface="+mn-lt"/>
          <a:ea typeface="+mn-ea"/>
          <a:cs typeface="+mn-cs"/>
        </a:defRPr>
      </a:lvl1pPr>
      <a:lvl2pPr marL="805312" indent="-309735" algn="l" rtl="0" eaLnBrk="0" fontAlgn="base" hangingPunct="0">
        <a:spcBef>
          <a:spcPct val="20000"/>
        </a:spcBef>
        <a:spcAft>
          <a:spcPct val="0"/>
        </a:spcAft>
        <a:buClr>
          <a:srgbClr val="C00000"/>
        </a:buClr>
        <a:buFont typeface="Arial" panose="020B0604020202020204" pitchFamily="34" charset="0"/>
        <a:buChar char="•"/>
        <a:defRPr sz="2602">
          <a:solidFill>
            <a:schemeClr val="tx1"/>
          </a:solidFill>
          <a:latin typeface="+mn-lt"/>
        </a:defRPr>
      </a:lvl2pPr>
      <a:lvl3pPr marL="1238943"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3pPr>
      <a:lvl4pPr marL="1734520"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4pPr>
      <a:lvl5pPr marL="2230097" indent="-247788" algn="l" rtl="0" eaLnBrk="0" fontAlgn="base" hangingPunct="0">
        <a:spcBef>
          <a:spcPct val="20000"/>
        </a:spcBef>
        <a:spcAft>
          <a:spcPct val="0"/>
        </a:spcAft>
        <a:buFont typeface="Arial" panose="020B0604020202020204" pitchFamily="34" charset="0"/>
        <a:buChar char="»"/>
        <a:defRPr sz="1733">
          <a:solidFill>
            <a:schemeClr val="tx1"/>
          </a:solidFill>
          <a:latin typeface="+mn-lt"/>
        </a:defRPr>
      </a:lvl5pPr>
      <a:lvl6pPr marL="2725674" indent="-247788" algn="l" rtl="0" eaLnBrk="0" fontAlgn="base" hangingPunct="0">
        <a:spcBef>
          <a:spcPct val="20000"/>
        </a:spcBef>
        <a:spcAft>
          <a:spcPct val="0"/>
        </a:spcAft>
        <a:buFont typeface="Arial" charset="0"/>
        <a:buChar char="»"/>
        <a:defRPr sz="1733">
          <a:solidFill>
            <a:schemeClr val="tx1"/>
          </a:solidFill>
          <a:latin typeface="+mn-lt"/>
        </a:defRPr>
      </a:lvl6pPr>
      <a:lvl7pPr marL="3221252" indent="-247788" algn="l" rtl="0" eaLnBrk="0" fontAlgn="base" hangingPunct="0">
        <a:spcBef>
          <a:spcPct val="20000"/>
        </a:spcBef>
        <a:spcAft>
          <a:spcPct val="0"/>
        </a:spcAft>
        <a:buFont typeface="Arial" charset="0"/>
        <a:buChar char="»"/>
        <a:defRPr sz="1733">
          <a:solidFill>
            <a:schemeClr val="tx1"/>
          </a:solidFill>
          <a:latin typeface="+mn-lt"/>
        </a:defRPr>
      </a:lvl7pPr>
      <a:lvl8pPr marL="3716829" indent="-247788" algn="l" rtl="0" eaLnBrk="0" fontAlgn="base" hangingPunct="0">
        <a:spcBef>
          <a:spcPct val="20000"/>
        </a:spcBef>
        <a:spcAft>
          <a:spcPct val="0"/>
        </a:spcAft>
        <a:buFont typeface="Arial" charset="0"/>
        <a:buChar char="»"/>
        <a:defRPr sz="1733">
          <a:solidFill>
            <a:schemeClr val="tx1"/>
          </a:solidFill>
          <a:latin typeface="+mn-lt"/>
        </a:defRPr>
      </a:lvl8pPr>
      <a:lvl9pPr marL="4212406" indent="-247788" algn="l" rtl="0" eaLnBrk="0" fontAlgn="base" hangingPunct="0">
        <a:spcBef>
          <a:spcPct val="20000"/>
        </a:spcBef>
        <a:spcAft>
          <a:spcPct val="0"/>
        </a:spcAft>
        <a:buFont typeface="Arial" charset="0"/>
        <a:buChar char="»"/>
        <a:defRPr sz="1733">
          <a:solidFill>
            <a:schemeClr val="tx1"/>
          </a:solidFill>
          <a:latin typeface="+mn-lt"/>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gpp.org/ftp/tsg_sa/WG2_Arch/TSGS2_166AH-e_Electronic_2025-01/INBOX/CCs" TargetMode="Externa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hyperlink" Target="https://protect2.fireeye.com/v1/url?k=2e33d4e0-4fb8c1c0-2e325faf-74fe485fb347-065e5a7e97e17565&amp;q=1&amp;e=8d8ac9d5-5cf0-4b0b-a292-cb3ef1912070&amp;u=https%3A%2F%2Fericssonnam-my.sharepoint.com%2Fpersonal%2Fshabnam_sultana_ericsson_com%2FDocuments%2FDesktop%2FSA2_Meeting%2FDocs%2FS2-2500045.zip" TargetMode="External"/><Relationship Id="rId3" Type="http://schemas.openxmlformats.org/officeDocument/2006/relationships/hyperlink" Target="https://protect2.fireeye.com/v1/url?k=e76a735c-86e1667c-e76bf813-74fe485fb347-fd29c43426edb904&amp;q=1&amp;e=8d8ac9d5-5cf0-4b0b-a292-cb3ef1912070&amp;u=https%3A%2F%2Fericssonnam-my.sharepoint.com%2Fpersonal%2Fshabnam_sultana_ericsson_com%2FDocuments%2FDesktop%2FSA2_Meeting%2FDocs%2FS2-2500039.zip" TargetMode="External"/><Relationship Id="rId7" Type="http://schemas.openxmlformats.org/officeDocument/2006/relationships/hyperlink" Target="https://protect2.fireeye.com/v1/url?k=520bff9f-3380eabf-520a74d0-74fe485fb347-ef755380d81aed73&amp;q=1&amp;e=8d8ac9d5-5cf0-4b0b-a292-cb3ef1912070&amp;u=https%3A%2F%2Fericssonnam-my.sharepoint.com%2Fpersonal%2Fshabnam_sultana_ericsson_com%2FDocuments%2FDesktop%2FSA2_Meeting%2FDocs%2FS2-2500011.zip" TargetMode="External"/><Relationship Id="rId2" Type="http://schemas.openxmlformats.org/officeDocument/2006/relationships/hyperlink" Target="https://protect2.fireeye.com/v1/url?k=8b148b52-ea9f9e72-8b15001d-74fe485fb347-53190d392641d470&amp;q=1&amp;e=8d8ac9d5-5cf0-4b0b-a292-cb3ef1912070&amp;u=https%3A%2F%2Fericssonnam-my.sharepoint.com%2Fpersonal%2Fshabnam_sultana_ericsson_com%2FDocuments%2FDesktop%2FSA2_Meeting%2FDocs%2FS2-2500034.zip" TargetMode="External"/><Relationship Id="rId1" Type="http://schemas.openxmlformats.org/officeDocument/2006/relationships/slideLayout" Target="../slideLayouts/slideLayout14.xml"/><Relationship Id="rId6" Type="http://schemas.openxmlformats.org/officeDocument/2006/relationships/hyperlink" Target="https://protect2.fireeye.com/v1/url?k=9aa07a68-fb2b6f48-9aa1f127-74fe485fb347-1c202e38118a9ad3&amp;q=1&amp;e=8d8ac9d5-5cf0-4b0b-a292-cb3ef1912070&amp;u=https%3A%2F%2Fericssonnam-my.sharepoint.com%2Fpersonal%2Fshabnam_sultana_ericsson_com%2FDocuments%2FDesktop%2FSA2_Meeting%2FDocs%2FS2-2500014.zip" TargetMode="External"/><Relationship Id="rId5" Type="http://schemas.openxmlformats.org/officeDocument/2006/relationships/hyperlink" Target="https://protect2.fireeye.com/v1/url?k=0508c2ed-6483d7cd-050949a2-74fe485fb347-c5a356ecfe4a32c0&amp;q=1&amp;e=8d8ac9d5-5cf0-4b0b-a292-cb3ef1912070&amp;u=https%3A%2F%2Fericssonnam-my.sharepoint.com%2Fpersonal%2Fshabnam_sultana_ericsson_com%2FDocuments%2FDesktop%2FSA2_Meeting%2FDocs%2FS2-2500047.zip" TargetMode="External"/><Relationship Id="rId4" Type="http://schemas.openxmlformats.org/officeDocument/2006/relationships/hyperlink" Target="https://protect2.fireeye.com/v1/url?k=2e95b595-4f1ea0b5-2e943eda-74fe485fb347-9a4e1ec0a2c83429&amp;q=1&amp;e=8d8ac9d5-5cf0-4b0b-a292-cb3ef1912070&amp;u=https%3A%2F%2Fericssonnam-my.sharepoint.com%2Fpersonal%2Fshabnam_sultana_ericsson_com%2FDocuments%2FDesktop%2FSA2_Meeting%2FDocs%2FS2-2500036.zip" TargetMode="External"/><Relationship Id="rId9" Type="http://schemas.openxmlformats.org/officeDocument/2006/relationships/hyperlink" Target="https://protect2.fireeye.com/v1/url?k=27fd52ed-467647cd-27fcd9a2-74fe485fb347-31386aba0cf5747f&amp;q=1&amp;e=8d8ac9d5-5cf0-4b0b-a292-cb3ef1912070&amp;u=https%3A%2F%2Fericssonnam-my.sharepoint.com%2Fpersonal%2Fshabnam_sultana_ericsson_com%2FDocuments%2FDesktop%2FSA2_Meeting%2FDocs%2FS2-2500022.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rotect2.fireeye.com/v1/url?k=c5978de9-a41c98c9-c59606a6-74fe485fb347-bb63aa9376b28eee&amp;q=1&amp;e=8d8ac9d5-5cf0-4b0b-a292-cb3ef1912070&amp;u=https%3A%2F%2Fericssonnam-my.sharepoint.com%2Fpersonal%2Fshabnam_sultana_ericsson_com%2FDocuments%2FDesktop%2FSA2_Meeting%2FDocs%2FS2-2500053.zip" TargetMode="External"/><Relationship Id="rId2" Type="http://schemas.openxmlformats.org/officeDocument/2006/relationships/hyperlink" Target="https://protect2.fireeye.com/v1/url?k=5d903812-3c1b2d32-5d91b35d-74fe485fb347-cd246206983277f8&amp;q=1&amp;e=8d8ac9d5-5cf0-4b0b-a292-cb3ef1912070&amp;u=https%3A%2F%2Fericssonnam-my.sharepoint.com%2Fpersonal%2Fshabnam_sultana_ericsson_com%2FDocuments%2FDesktop%2FSA2_Meeting%2FDocs%2FS2-2500037.zip" TargetMode="External"/><Relationship Id="rId1" Type="http://schemas.openxmlformats.org/officeDocument/2006/relationships/slideLayout" Target="../slideLayouts/slideLayout14.xml"/><Relationship Id="rId6" Type="http://schemas.openxmlformats.org/officeDocument/2006/relationships/hyperlink" Target="file:///C:\Users\a.bennett\Documents\My%20documents%20and%20presentations\3GPP\Meetings\2025\SA2#166 Ad Hoc e-meeting (January 2025)\INBOX\Chair_Notes\Docs\S2-2500052.zip" TargetMode="External"/><Relationship Id="rId5" Type="http://schemas.openxmlformats.org/officeDocument/2006/relationships/hyperlink" Target="https://protect2.fireeye.com/v1/url?k=b219cbf9-d392ded9-b21840b6-74fe485fb347-08921c0240449271&amp;q=1&amp;e=8d8ac9d5-5cf0-4b0b-a292-cb3ef1912070&amp;u=https%3A%2F%2Fericssonnam-my.sharepoint.com%2Fpersonal%2Fshabnam_sultana_ericsson_com%2FDocuments%2FDesktop%2FSA2_Meeting%2FDocs%2FS2-2500044.zip" TargetMode="External"/><Relationship Id="rId4" Type="http://schemas.openxmlformats.org/officeDocument/2006/relationships/hyperlink" Target="https://protect2.fireeye.com/v1/url?k=f8f15e6a-997a4b4a-f8f0d525-74fe485fb347-756d034e72968b0a&amp;q=1&amp;e=8d8ac9d5-5cf0-4b0b-a292-cb3ef1912070&amp;u=https%3A%2F%2Fericssonnam-my.sharepoint.com%2Fpersonal%2Fshabnam_sultana_ericsson_com%2FDocuments%2FDesktop%2FSA2_Meeting%2FDocs%2FS2-2500066.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SA2#166AHE Conference call planning</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GB" sz="2400" dirty="0"/>
              <a:t>CC#1: Monday 20</a:t>
            </a:r>
            <a:r>
              <a:rPr lang="en-GB" sz="2400" baseline="30000" dirty="0"/>
              <a:t>th</a:t>
            </a:r>
            <a:r>
              <a:rPr lang="en-GB" sz="2400" dirty="0"/>
              <a:t> January	14:00 – 16:00 UTC</a:t>
            </a:r>
          </a:p>
          <a:p>
            <a:pPr>
              <a:lnSpc>
                <a:spcPct val="110000"/>
              </a:lnSpc>
              <a:defRPr/>
            </a:pPr>
            <a:r>
              <a:rPr lang="en-GB" altLang="en-US" sz="2400" dirty="0"/>
              <a:t>CC#2: Wednesday 22nd January	14:00 – 16:00 UTC</a:t>
            </a:r>
          </a:p>
          <a:p>
            <a:pPr>
              <a:lnSpc>
                <a:spcPct val="110000"/>
              </a:lnSpc>
              <a:defRPr/>
            </a:pPr>
            <a:r>
              <a:rPr lang="en-GB" altLang="en-US" sz="2400" dirty="0"/>
              <a:t>CC#3: Thursday 23rd January	14:00 – 16:00 UTC</a:t>
            </a:r>
            <a:endParaRPr lang="en-US" altLang="en-US" sz="2400" dirty="0"/>
          </a:p>
          <a:p>
            <a:pPr>
              <a:lnSpc>
                <a:spcPct val="110000"/>
              </a:lnSpc>
              <a:defRPr/>
            </a:pPr>
            <a:r>
              <a:rPr lang="en-GB" altLang="en-US" sz="2400" dirty="0"/>
              <a:t>CC#4: Friday 24</a:t>
            </a:r>
            <a:r>
              <a:rPr lang="en-GB" altLang="en-US" sz="2400" baseline="30000" dirty="0"/>
              <a:t>th</a:t>
            </a:r>
            <a:r>
              <a:rPr lang="en-GB" altLang="en-US" sz="2400" dirty="0"/>
              <a:t> January		14:00 – 16:00 UTC</a:t>
            </a:r>
          </a:p>
          <a:p>
            <a:pPr>
              <a:lnSpc>
                <a:spcPct val="110000"/>
              </a:lnSpc>
              <a:defRPr/>
            </a:pPr>
            <a:endParaRPr lang="en-GB" altLang="en-US" sz="2400" dirty="0"/>
          </a:p>
          <a:p>
            <a:pPr>
              <a:lnSpc>
                <a:spcPct val="110000"/>
              </a:lnSpc>
              <a:defRPr/>
            </a:pPr>
            <a:r>
              <a:rPr lang="en-US" altLang="en-US" sz="2400" dirty="0"/>
              <a:t>Documents for discussion to be uploaded to the appropriate sub-folder under </a:t>
            </a:r>
            <a:r>
              <a:rPr lang="en-US" altLang="en-US" sz="2400" dirty="0">
                <a:hlinkClick r:id="rId2"/>
              </a:rPr>
              <a:t>https://www.3gpp.org/ftp/tsg_sa/WG2_Arch/TSGS2_166AH-e_Electronic_2025-01/INBOX/CCs</a:t>
            </a:r>
            <a:r>
              <a:rPr lang="en-US" altLang="en-US" sz="2400" dirty="0"/>
              <a:t> </a:t>
            </a:r>
          </a:p>
          <a:p>
            <a:pPr>
              <a:lnSpc>
                <a:spcPct val="110000"/>
              </a:lnSpc>
              <a:defRPr/>
            </a:pPr>
            <a:endParaRPr lang="en-US" altLang="en-US" sz="1800" dirty="0"/>
          </a:p>
        </p:txBody>
      </p:sp>
    </p:spTree>
    <p:extLst>
      <p:ext uri="{BB962C8B-B14F-4D97-AF65-F5344CB8AC3E}">
        <p14:creationId xmlns:p14="http://schemas.microsoft.com/office/powerpoint/2010/main" val="2554567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CC#4: Friday 24</a:t>
            </a:r>
            <a:r>
              <a:rPr lang="en-GB" altLang="en-US" baseline="30000" dirty="0">
                <a:solidFill>
                  <a:schemeClr val="tx1"/>
                </a:solidFill>
              </a:rPr>
              <a:t>th</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Handle open outgoing LS’s</a:t>
            </a:r>
          </a:p>
          <a:p>
            <a:pPr lvl="1">
              <a:lnSpc>
                <a:spcPct val="110000"/>
              </a:lnSpc>
              <a:defRPr/>
            </a:pPr>
            <a:r>
              <a:rPr lang="en-US" altLang="en-US" sz="1968" dirty="0"/>
              <a:t>Revisions after the final (comments) deadline can be uploaded for discussion</a:t>
            </a:r>
          </a:p>
          <a:p>
            <a:pPr>
              <a:lnSpc>
                <a:spcPct val="110000"/>
              </a:lnSpc>
              <a:defRPr/>
            </a:pPr>
            <a:r>
              <a:rPr lang="en-US" altLang="en-US" sz="2400" dirty="0"/>
              <a:t>Handle other open </a:t>
            </a:r>
            <a:r>
              <a:rPr lang="en-US" altLang="en-US" sz="2400" dirty="0" err="1"/>
              <a:t>tdocs</a:t>
            </a:r>
            <a:endParaRPr lang="en-US" altLang="en-US" sz="2400" dirty="0"/>
          </a:p>
          <a:p>
            <a:pPr lvl="1">
              <a:lnSpc>
                <a:spcPct val="110000"/>
              </a:lnSpc>
              <a:defRPr/>
            </a:pPr>
            <a:r>
              <a:rPr lang="en-US" altLang="en-US" sz="1968" dirty="0" err="1"/>
              <a:t>Eg</a:t>
            </a:r>
            <a:r>
              <a:rPr lang="en-US" altLang="en-US" sz="1968" dirty="0"/>
              <a:t> where a revision + small update could allow it to be approved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411619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Monday 20th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IPR and Anti-trust reminder</a:t>
            </a:r>
          </a:p>
          <a:p>
            <a:pPr>
              <a:lnSpc>
                <a:spcPct val="110000"/>
              </a:lnSpc>
              <a:defRPr/>
            </a:pPr>
            <a:r>
              <a:rPr lang="en-US" altLang="en-US" sz="2400" dirty="0"/>
              <a:t>Agenda and CC plan approval</a:t>
            </a:r>
          </a:p>
          <a:p>
            <a:pPr>
              <a:lnSpc>
                <a:spcPct val="110000"/>
              </a:lnSpc>
              <a:defRPr/>
            </a:pPr>
            <a:r>
              <a:rPr lang="en-US" altLang="en-US" sz="2400" dirty="0"/>
              <a:t>Approval of report of previous meeting</a:t>
            </a:r>
          </a:p>
          <a:p>
            <a:pPr>
              <a:lnSpc>
                <a:spcPct val="110000"/>
              </a:lnSpc>
              <a:defRPr/>
            </a:pPr>
            <a:r>
              <a:rPr lang="en-US" altLang="en-US" sz="2400" dirty="0"/>
              <a:t>Check-in reminder</a:t>
            </a:r>
          </a:p>
          <a:p>
            <a:pPr>
              <a:lnSpc>
                <a:spcPct val="110000"/>
              </a:lnSpc>
              <a:defRPr/>
            </a:pPr>
            <a:r>
              <a:rPr lang="en-US" altLang="en-US" sz="2400" dirty="0"/>
              <a:t>Items requiring early discussion</a:t>
            </a:r>
          </a:p>
          <a:p>
            <a:pPr lvl="1">
              <a:lnSpc>
                <a:spcPct val="110000"/>
              </a:lnSpc>
              <a:defRPr/>
            </a:pPr>
            <a:r>
              <a:rPr lang="en-US" altLang="en-US" sz="2000" dirty="0"/>
              <a:t>Including early show of hands if questions are ready and reviewed</a:t>
            </a:r>
          </a:p>
          <a:p>
            <a:pPr>
              <a:lnSpc>
                <a:spcPct val="110000"/>
              </a:lnSpc>
              <a:defRPr/>
            </a:pPr>
            <a:r>
              <a:rPr lang="en-GB" altLang="en-US" sz="2400" dirty="0"/>
              <a:t>Selection of baseline LS responses</a:t>
            </a:r>
          </a:p>
          <a:p>
            <a:pPr>
              <a:lnSpc>
                <a:spcPct val="110000"/>
              </a:lnSpc>
              <a:defRPr/>
            </a:pPr>
            <a:r>
              <a:rPr lang="en-US" altLang="en-US" sz="2400" dirty="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984578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Selection of baseline LS responses</a:t>
            </a:r>
          </a:p>
        </p:txBody>
      </p:sp>
      <p:graphicFrame>
        <p:nvGraphicFramePr>
          <p:cNvPr id="2" name="Table 1"/>
          <p:cNvGraphicFramePr>
            <a:graphicFrameLocks noGrp="1"/>
          </p:cNvGraphicFramePr>
          <p:nvPr>
            <p:extLst>
              <p:ext uri="{D42A27DB-BD31-4B8C-83A1-F6EECF244321}">
                <p14:modId xmlns:p14="http://schemas.microsoft.com/office/powerpoint/2010/main" val="3848959520"/>
              </p:ext>
            </p:extLst>
          </p:nvPr>
        </p:nvGraphicFramePr>
        <p:xfrm>
          <a:off x="515816" y="1371600"/>
          <a:ext cx="10949352" cy="5455920"/>
        </p:xfrm>
        <a:graphic>
          <a:graphicData uri="http://schemas.openxmlformats.org/drawingml/2006/table">
            <a:tbl>
              <a:tblPr firstRow="1" bandRow="1">
                <a:tableStyleId>{5940675A-B579-460E-94D1-54222C63F5DA}</a:tableStyleId>
              </a:tblPr>
              <a:tblGrid>
                <a:gridCol w="1043136">
                  <a:extLst>
                    <a:ext uri="{9D8B030D-6E8A-4147-A177-3AD203B41FA5}">
                      <a16:colId xmlns:a16="http://schemas.microsoft.com/office/drawing/2014/main" val="1143685411"/>
                    </a:ext>
                  </a:extLst>
                </a:gridCol>
                <a:gridCol w="398802">
                  <a:extLst>
                    <a:ext uri="{9D8B030D-6E8A-4147-A177-3AD203B41FA5}">
                      <a16:colId xmlns:a16="http://schemas.microsoft.com/office/drawing/2014/main" val="3588771282"/>
                    </a:ext>
                  </a:extLst>
                </a:gridCol>
                <a:gridCol w="504092">
                  <a:extLst>
                    <a:ext uri="{9D8B030D-6E8A-4147-A177-3AD203B41FA5}">
                      <a16:colId xmlns:a16="http://schemas.microsoft.com/office/drawing/2014/main" val="472168312"/>
                    </a:ext>
                  </a:extLst>
                </a:gridCol>
                <a:gridCol w="2767644">
                  <a:extLst>
                    <a:ext uri="{9D8B030D-6E8A-4147-A177-3AD203B41FA5}">
                      <a16:colId xmlns:a16="http://schemas.microsoft.com/office/drawing/2014/main" val="795833139"/>
                    </a:ext>
                  </a:extLst>
                </a:gridCol>
                <a:gridCol w="1306198">
                  <a:extLst>
                    <a:ext uri="{9D8B030D-6E8A-4147-A177-3AD203B41FA5}">
                      <a16:colId xmlns:a16="http://schemas.microsoft.com/office/drawing/2014/main" val="3721967299"/>
                    </a:ext>
                  </a:extLst>
                </a:gridCol>
                <a:gridCol w="567912">
                  <a:extLst>
                    <a:ext uri="{9D8B030D-6E8A-4147-A177-3AD203B41FA5}">
                      <a16:colId xmlns:a16="http://schemas.microsoft.com/office/drawing/2014/main" val="2548878984"/>
                    </a:ext>
                  </a:extLst>
                </a:gridCol>
                <a:gridCol w="2180784">
                  <a:extLst>
                    <a:ext uri="{9D8B030D-6E8A-4147-A177-3AD203B41FA5}">
                      <a16:colId xmlns:a16="http://schemas.microsoft.com/office/drawing/2014/main" val="110280909"/>
                    </a:ext>
                  </a:extLst>
                </a:gridCol>
                <a:gridCol w="2180784">
                  <a:extLst>
                    <a:ext uri="{9D8B030D-6E8A-4147-A177-3AD203B41FA5}">
                      <a16:colId xmlns:a16="http://schemas.microsoft.com/office/drawing/2014/main" val="1757498490"/>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2"/>
                        </a:rPr>
                        <a:t>S2-2500034</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In</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from CT WG1: Reply LS on Clarification request on usage and control of UE Local Configuration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WG1 (C1-247121)</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S2-2500219, S2-2500519, S2-2500778, S2-2501027</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20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S2-2500039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WG4: LS on UUAA Unsubscribe procedure</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WG4 (C4-245436)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S2-2500437, S2-2500509, S2-2500602, S2-2500941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4"/>
                        </a:rPr>
                        <a:t>S2-2500036</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Action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WG3: LS on handling of </a:t>
                      </a:r>
                      <a:r>
                        <a:rPr lang="en-GB" sz="1200" dirty="0" err="1">
                          <a:solidFill>
                            <a:srgbClr val="000000"/>
                          </a:solidFill>
                          <a:effectLst/>
                          <a:latin typeface="Arial" panose="020B0604020202020204" pitchFamily="34" charset="0"/>
                          <a:ea typeface="Calibri" panose="020F0502020204030204" pitchFamily="34" charset="0"/>
                        </a:rPr>
                        <a:t>Nsmf</a:t>
                      </a:r>
                      <a:r>
                        <a:rPr lang="en-GB" sz="1200" dirty="0">
                          <a:solidFill>
                            <a:srgbClr val="000000"/>
                          </a:solidFill>
                          <a:effectLst/>
                          <a:latin typeface="Arial" panose="020B0604020202020204" pitchFamily="34" charset="0"/>
                          <a:ea typeface="Calibri" panose="020F0502020204030204" pitchFamily="34" charset="0"/>
                        </a:rPr>
                        <a:t> events targeting </a:t>
                      </a:r>
                      <a:r>
                        <a:rPr lang="en-GB" sz="1200" dirty="0" err="1">
                          <a:solidFill>
                            <a:srgbClr val="000000"/>
                          </a:solidFill>
                          <a:effectLst/>
                          <a:latin typeface="Arial" panose="020B0604020202020204" pitchFamily="34" charset="0"/>
                          <a:ea typeface="Calibri" panose="020F0502020204030204" pitchFamily="34" charset="0"/>
                        </a:rPr>
                        <a:t>anyUe</a:t>
                      </a:r>
                      <a:r>
                        <a:rPr lang="en-GB" sz="1200" dirty="0">
                          <a:solidFill>
                            <a:srgbClr val="000000"/>
                          </a:solidFill>
                          <a:effectLst/>
                          <a:latin typeface="Arial" panose="020B0604020202020204" pitchFamily="34" charset="0"/>
                          <a:ea typeface="Calibri" panose="020F0502020204030204" pitchFamily="34" charset="0"/>
                        </a:rPr>
                        <a:t> for I-SMF</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WG3 (C3-246487)</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Rel-18</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S2-2500609, S2-2500866, S2-2500992, S2-2500995, S2-2501052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5"/>
                        </a:rPr>
                        <a:t>S2-2500047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on Satellite IDs for store-and-forward operation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(R2-2411197)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Rel-19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S2-2500138, S2-2500505, S2-2500538, S2-2500549, S2-2500634, S2-2500729, S2-2500781, S2-2500790, S2-2501035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6"/>
                        </a:rPr>
                        <a:t>S2-2500014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Reply to SA2 LS on multi-modality awareness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RAN WG2 (R2-2409272)</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S2-2500124, S2-2500162, S2-2500297, S2-2500752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r>
                        <a:rPr lang="en-GB" sz="1200" u="sng">
                          <a:solidFill>
                            <a:srgbClr val="0000FF"/>
                          </a:solidFill>
                          <a:effectLst/>
                          <a:latin typeface="Arial" panose="020B0604020202020204" pitchFamily="34" charset="0"/>
                          <a:ea typeface="Calibri" panose="020F0502020204030204" pitchFamily="34" charset="0"/>
                          <a:hlinkClick r:id="rId7"/>
                        </a:rPr>
                        <a:t>S2-2500011</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WG4: LS on Support of XRM services in Roaming scenarios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CT WG4 (C4-244534)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S2-2500127, S2-2500167, S2-2500380</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8"/>
                        </a:rPr>
                        <a:t>S2-2500045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to SA2 on relay discovery announcement</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(R2-2411184)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S2-2500323, S2-2500377, S2-2500390, S2-2500433, S2-2500502, S2-2500649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9"/>
                        </a:rPr>
                        <a:t>S2-2500022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WG3: LS on Multi-hop U2N Relay Architecture Aspects</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 WG3 (S3-245259)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S2-2500128, S2-2500326, S2-2500518</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2705581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Selection of baseline LS responses</a:t>
            </a:r>
          </a:p>
        </p:txBody>
      </p:sp>
      <p:graphicFrame>
        <p:nvGraphicFramePr>
          <p:cNvPr id="2" name="Table 1"/>
          <p:cNvGraphicFramePr>
            <a:graphicFrameLocks noGrp="1"/>
          </p:cNvGraphicFramePr>
          <p:nvPr>
            <p:extLst>
              <p:ext uri="{D42A27DB-BD31-4B8C-83A1-F6EECF244321}">
                <p14:modId xmlns:p14="http://schemas.microsoft.com/office/powerpoint/2010/main" val="3845333744"/>
              </p:ext>
            </p:extLst>
          </p:nvPr>
        </p:nvGraphicFramePr>
        <p:xfrm>
          <a:off x="832338" y="1371600"/>
          <a:ext cx="10714893" cy="4133850"/>
        </p:xfrm>
        <a:graphic>
          <a:graphicData uri="http://schemas.openxmlformats.org/drawingml/2006/table">
            <a:tbl>
              <a:tblPr firstRow="1" bandRow="1">
                <a:tableStyleId>{5940675A-B579-460E-94D1-54222C63F5DA}</a:tableStyleId>
              </a:tblPr>
              <a:tblGrid>
                <a:gridCol w="779137">
                  <a:extLst>
                    <a:ext uri="{9D8B030D-6E8A-4147-A177-3AD203B41FA5}">
                      <a16:colId xmlns:a16="http://schemas.microsoft.com/office/drawing/2014/main" val="1143685411"/>
                    </a:ext>
                  </a:extLst>
                </a:gridCol>
                <a:gridCol w="424983">
                  <a:extLst>
                    <a:ext uri="{9D8B030D-6E8A-4147-A177-3AD203B41FA5}">
                      <a16:colId xmlns:a16="http://schemas.microsoft.com/office/drawing/2014/main" val="3588771282"/>
                    </a:ext>
                  </a:extLst>
                </a:gridCol>
                <a:gridCol w="447351">
                  <a:extLst>
                    <a:ext uri="{9D8B030D-6E8A-4147-A177-3AD203B41FA5}">
                      <a16:colId xmlns:a16="http://schemas.microsoft.com/office/drawing/2014/main" val="472168312"/>
                    </a:ext>
                  </a:extLst>
                </a:gridCol>
                <a:gridCol w="2181976">
                  <a:extLst>
                    <a:ext uri="{9D8B030D-6E8A-4147-A177-3AD203B41FA5}">
                      <a16:colId xmlns:a16="http://schemas.microsoft.com/office/drawing/2014/main" val="795833139"/>
                    </a:ext>
                  </a:extLst>
                </a:gridCol>
                <a:gridCol w="915384">
                  <a:extLst>
                    <a:ext uri="{9D8B030D-6E8A-4147-A177-3AD203B41FA5}">
                      <a16:colId xmlns:a16="http://schemas.microsoft.com/office/drawing/2014/main" val="3721967299"/>
                    </a:ext>
                  </a:extLst>
                </a:gridCol>
                <a:gridCol w="620339">
                  <a:extLst>
                    <a:ext uri="{9D8B030D-6E8A-4147-A177-3AD203B41FA5}">
                      <a16:colId xmlns:a16="http://schemas.microsoft.com/office/drawing/2014/main" val="2548878984"/>
                    </a:ext>
                  </a:extLst>
                </a:gridCol>
                <a:gridCol w="3001107">
                  <a:extLst>
                    <a:ext uri="{9D8B030D-6E8A-4147-A177-3AD203B41FA5}">
                      <a16:colId xmlns:a16="http://schemas.microsoft.com/office/drawing/2014/main" val="110280909"/>
                    </a:ext>
                  </a:extLst>
                </a:gridCol>
                <a:gridCol w="2344616">
                  <a:extLst>
                    <a:ext uri="{9D8B030D-6E8A-4147-A177-3AD203B41FA5}">
                      <a16:colId xmlns:a16="http://schemas.microsoft.com/office/drawing/2014/main" val="4022194288"/>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S2-2500037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WG3: LS on Clarification of the scope of QME</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WG3 (C3-246506)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S2-2500265, S2-2500304, S2-2500801, S2-2500862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S2-2500053</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WG3: Reply LS on FS_VMR_Ph2 solution impacts to RAN (MWAB mobility)</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RAN WG3 (R3-247910)</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S2-2500221, S2-2500366, S2-2500514, S2-2500580</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4"/>
                        </a:rPr>
                        <a:t>S2-2500066</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WG4: LS on Time Synchronization for MBS</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SA WG4 (S4-242169)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S2-2500135, S2-2500252, S2-2500576, S2-2500799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5"/>
                        </a:rPr>
                        <a:t>S2-2500044</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WG2: LS on emergency services and </a:t>
                      </a:r>
                      <a:r>
                        <a:rPr lang="en-GB" sz="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eDRX</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RAN WG2 (R2-2411041)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S2-2500362, S2-2500698, S2-2501001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rPr>
                        <a:t>S2-2500052</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In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Action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from RAN WG3: Reply LS on FS_VMR_Ph2 solution impacts to RAN (Access Control and Additional ULI)</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RAN WG3 (R3-247909)</a:t>
                      </a:r>
                      <a:endParaRPr lang="en-GB" sz="1200" dirty="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a:effectLst/>
                          <a:latin typeface="Arial" panose="020B0604020202020204" pitchFamily="34" charset="0"/>
                          <a:ea typeface="Calibri" panose="020F0502020204030204" pitchFamily="34" charset="0"/>
                          <a:cs typeface="Arial" panose="020B0604020202020204" pitchFamily="34" charset="0"/>
                        </a:rPr>
                        <a:t>Rel-19</a:t>
                      </a:r>
                    </a:p>
                  </a:txBody>
                  <a:tcPr marL="9525" marR="9525" marT="9525" marB="9525"/>
                </a:tc>
                <a:tc>
                  <a:txBody>
                    <a:bodyPr/>
                    <a:lstStyle/>
                    <a:p>
                      <a:pPr>
                        <a:spcAft>
                          <a:spcPts val="0"/>
                        </a:spcAft>
                      </a:pPr>
                      <a:r>
                        <a:rPr lang="en-GB" sz="1200" dirty="0">
                          <a:effectLst/>
                          <a:latin typeface="Arial" panose="020B0604020202020204" pitchFamily="34" charset="0"/>
                          <a:ea typeface="Calibri" panose="020F0502020204030204" pitchFamily="34" charset="0"/>
                          <a:cs typeface="Arial" panose="020B0604020202020204" pitchFamily="34" charset="0"/>
                        </a:rPr>
                        <a:t>Responses drafted in S2-2500363, S2-2500582</a:t>
                      </a: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3190285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Ambient </a:t>
            </a:r>
            <a:r>
              <a:rPr lang="en-GB" altLang="en-US" dirty="0" err="1">
                <a:solidFill>
                  <a:schemeClr val="tx1"/>
                </a:solidFill>
              </a:rPr>
              <a:t>IoT</a:t>
            </a:r>
            <a:r>
              <a:rPr lang="en-GB" altLang="en-US" dirty="0">
                <a:solidFill>
                  <a:schemeClr val="tx1"/>
                </a:solidFill>
              </a:rPr>
              <a:t> normative work</a:t>
            </a: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a:t>Maurice’s suggestion</a:t>
            </a:r>
          </a:p>
          <a:p>
            <a:pPr lvl="1"/>
            <a:r>
              <a:rPr lang="en-US" sz="1800" dirty="0"/>
              <a:t>Until the WID is approved and the TS created, these will be SA WG2 internal documents</a:t>
            </a:r>
            <a:endParaRPr lang="en-GB" sz="1800" dirty="0"/>
          </a:p>
          <a:p>
            <a:pPr lvl="1"/>
            <a:r>
              <a:rPr lang="en-US" sz="1800" dirty="0"/>
              <a:t>There is no procedural issue with ‘approving’ the ‘</a:t>
            </a:r>
            <a:r>
              <a:rPr lang="en-US" sz="1800" dirty="0" err="1"/>
              <a:t>pCR</a:t>
            </a:r>
            <a:r>
              <a:rPr lang="en-US" sz="1800" dirty="0"/>
              <a:t>’ documents to update the ‘draft TS’ document, in the usual way, only once we have the WID and the TS allocated, we then start to use the TS number and real </a:t>
            </a:r>
            <a:r>
              <a:rPr lang="en-US" sz="1800" dirty="0" err="1"/>
              <a:t>pCRs</a:t>
            </a:r>
            <a:endParaRPr lang="en-GB" sz="1800" dirty="0"/>
          </a:p>
          <a:p>
            <a:pPr lvl="1"/>
            <a:r>
              <a:rPr lang="en-US" sz="1800" dirty="0"/>
              <a:t>I think we can use the </a:t>
            </a:r>
            <a:r>
              <a:rPr lang="en-US" sz="1800" b="1" dirty="0"/>
              <a:t>normal version numbering for the Skeleton and each update after the meetings until the real TS number is available</a:t>
            </a:r>
            <a:r>
              <a:rPr lang="en-US" sz="1800" dirty="0"/>
              <a:t>. Until then I can upload to SA2_LatestDrafts folder, using 23xyz-0bc numbering.</a:t>
            </a:r>
            <a:endParaRPr lang="en-GB" sz="1800" dirty="0"/>
          </a:p>
          <a:p>
            <a:pPr lvl="1"/>
            <a:r>
              <a:rPr lang="en-US" sz="1800" b="1" dirty="0"/>
              <a:t>I can upload these to 3GU manually once the TS number is availab</a:t>
            </a:r>
            <a:r>
              <a:rPr lang="en-US" sz="1800" dirty="0"/>
              <a:t>le, to provide a kind of history for the future archaeologists, we can then continue the version numbering until TSG approval.</a:t>
            </a:r>
            <a:endParaRPr lang="en-GB" sz="1800" dirty="0"/>
          </a:p>
          <a:p>
            <a:pPr>
              <a:lnSpc>
                <a:spcPct val="110000"/>
              </a:lnSpc>
              <a:defRPr/>
            </a:pPr>
            <a:endParaRPr lang="en-US" altLang="en-US" sz="2400" dirty="0"/>
          </a:p>
        </p:txBody>
      </p:sp>
    </p:spTree>
    <p:extLst>
      <p:ext uri="{BB962C8B-B14F-4D97-AF65-F5344CB8AC3E}">
        <p14:creationId xmlns:p14="http://schemas.microsoft.com/office/powerpoint/2010/main" val="203538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Show of hands topics</a:t>
            </a: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a:t>Proposed for CC#1</a:t>
            </a:r>
          </a:p>
          <a:p>
            <a:pPr lvl="1">
              <a:lnSpc>
                <a:spcPct val="110000"/>
              </a:lnSpc>
              <a:defRPr/>
            </a:pPr>
            <a:r>
              <a:rPr lang="en-GB" altLang="en-US" sz="2000" dirty="0"/>
              <a:t>XRM_Ph2: XR services support in roaming</a:t>
            </a:r>
          </a:p>
          <a:p>
            <a:pPr lvl="1">
              <a:lnSpc>
                <a:spcPct val="110000"/>
              </a:lnSpc>
              <a:defRPr/>
            </a:pPr>
            <a:r>
              <a:rPr lang="en-US" altLang="en-US" sz="2000" dirty="0"/>
              <a:t>5GSAT_PH3-ARC: KI#2 support of list of satellite IDs and/or S&amp;F monitoring list; </a:t>
            </a:r>
          </a:p>
          <a:p>
            <a:pPr lvl="1">
              <a:lnSpc>
                <a:spcPct val="110000"/>
              </a:lnSpc>
              <a:defRPr/>
            </a:pPr>
            <a:r>
              <a:rPr lang="en-US" altLang="en-US" sz="2000" dirty="0"/>
              <a:t>5GSAT_PH3-ARC: KI#3 how to send SIP re-INVITE during the IMS AGW relocation</a:t>
            </a:r>
          </a:p>
          <a:p>
            <a:pPr>
              <a:lnSpc>
                <a:spcPct val="110000"/>
              </a:lnSpc>
              <a:defRPr/>
            </a:pPr>
            <a:r>
              <a:rPr lang="en-US" altLang="en-US" sz="2400" dirty="0"/>
              <a:t>Potential</a:t>
            </a:r>
            <a:endParaRPr lang="en-GB" altLang="en-US" sz="1800" dirty="0"/>
          </a:p>
          <a:p>
            <a:pPr lvl="1">
              <a:lnSpc>
                <a:spcPct val="110000"/>
              </a:lnSpc>
              <a:defRPr/>
            </a:pPr>
            <a:r>
              <a:rPr lang="en-US" altLang="zh-CN" sz="2000" dirty="0"/>
              <a:t>KI#1: Triggering Condition for I-SMF Change after Initial Selection (suggested for CC#2)</a:t>
            </a:r>
          </a:p>
          <a:p>
            <a:pPr lvl="1">
              <a:lnSpc>
                <a:spcPct val="110000"/>
              </a:lnSpc>
              <a:defRPr/>
            </a:pPr>
            <a:r>
              <a:rPr lang="en-GB" altLang="en-US" sz="2000" dirty="0"/>
              <a:t>Ambient IoT: It is FFS whether and how to support enabling temporarily disabled </a:t>
            </a:r>
            <a:r>
              <a:rPr lang="en-GB" altLang="en-US" sz="2000" dirty="0" err="1"/>
              <a:t>AIoT</a:t>
            </a:r>
            <a:r>
              <a:rPr lang="en-GB" altLang="en-US" sz="2000" dirty="0"/>
              <a:t> devices (suggested for CC#2)</a:t>
            </a:r>
          </a:p>
          <a:p>
            <a:pPr lvl="1">
              <a:lnSpc>
                <a:spcPct val="110000"/>
              </a:lnSpc>
              <a:defRPr/>
            </a:pPr>
            <a:r>
              <a:rPr lang="en-GB" altLang="en-US" sz="2000" dirty="0"/>
              <a:t>XRM_Ph2: Multimodality awareness at NG-RAN (suggested for CC#2)</a:t>
            </a:r>
          </a:p>
          <a:p>
            <a:pPr lvl="1">
              <a:lnSpc>
                <a:spcPct val="110000"/>
              </a:lnSpc>
              <a:defRPr/>
            </a:pPr>
            <a:endParaRPr lang="en-US" altLang="zh-CN" sz="2000" dirty="0"/>
          </a:p>
          <a:p>
            <a:pPr>
              <a:lnSpc>
                <a:spcPct val="110000"/>
              </a:lnSpc>
              <a:defRPr/>
            </a:pPr>
            <a:endParaRPr lang="en-US" altLang="en-US" sz="2432" dirty="0"/>
          </a:p>
        </p:txBody>
      </p:sp>
    </p:spTree>
    <p:extLst>
      <p:ext uri="{BB962C8B-B14F-4D97-AF65-F5344CB8AC3E}">
        <p14:creationId xmlns:p14="http://schemas.microsoft.com/office/powerpoint/2010/main" val="2916655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CC#2: Wednesday 22</a:t>
            </a:r>
            <a:r>
              <a:rPr lang="en-GB" altLang="en-US" baseline="30000" dirty="0">
                <a:solidFill>
                  <a:schemeClr val="tx1"/>
                </a:solidFill>
              </a:rPr>
              <a:t>nd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Work planning</a:t>
            </a:r>
          </a:p>
          <a:p>
            <a:pPr lvl="1">
              <a:lnSpc>
                <a:spcPct val="110000"/>
              </a:lnSpc>
              <a:defRPr/>
            </a:pPr>
            <a:r>
              <a:rPr lang="en-GB" altLang="en-US" sz="2000" dirty="0"/>
              <a:t>S2-2500984	SA WG2#166 AHE Work Planning slides</a:t>
            </a:r>
          </a:p>
          <a:p>
            <a:pPr lvl="1">
              <a:lnSpc>
                <a:spcPct val="110000"/>
              </a:lnSpc>
              <a:defRPr/>
            </a:pPr>
            <a:r>
              <a:rPr lang="en-GB" altLang="en-US" sz="2000" dirty="0"/>
              <a:t>S2-2500986	SA WG2#166AHE Work Planning spreadsheet</a:t>
            </a:r>
          </a:p>
          <a:p>
            <a:pPr lvl="1">
              <a:lnSpc>
                <a:spcPct val="110000"/>
              </a:lnSpc>
              <a:defRPr/>
            </a:pPr>
            <a:r>
              <a:rPr lang="en-GB" altLang="en-US" sz="2000" dirty="0"/>
              <a:t>S2-2500996	Rel-20 5GA NWM discussion guidance and plan</a:t>
            </a:r>
          </a:p>
          <a:p>
            <a:pPr lvl="1">
              <a:lnSpc>
                <a:spcPct val="110000"/>
              </a:lnSpc>
              <a:defRPr/>
            </a:pPr>
            <a:r>
              <a:rPr lang="en-GB" altLang="en-US" sz="2000" dirty="0"/>
              <a:t>Way of working discussion update</a:t>
            </a:r>
            <a:endParaRPr lang="en-GB" altLang="en-US" sz="2432" dirty="0"/>
          </a:p>
          <a:p>
            <a:pPr>
              <a:lnSpc>
                <a:spcPct val="110000"/>
              </a:lnSpc>
              <a:defRPr/>
            </a:pPr>
            <a:r>
              <a:rPr lang="en-GB" altLang="en-US" sz="2400" dirty="0"/>
              <a:t>Other</a:t>
            </a:r>
          </a:p>
          <a:p>
            <a:pPr lvl="1">
              <a:lnSpc>
                <a:spcPct val="110000"/>
              </a:lnSpc>
              <a:defRPr/>
            </a:pPr>
            <a:r>
              <a:rPr lang="en-GB" altLang="en-US" sz="2000" strike="sngStrike" dirty="0" smtClean="0"/>
              <a:t>S2-2500080</a:t>
            </a:r>
            <a:r>
              <a:rPr lang="en-GB" altLang="en-US" sz="2000" strike="sngStrike" dirty="0"/>
              <a:t>	Structure of WID Names &amp; </a:t>
            </a:r>
            <a:r>
              <a:rPr lang="en-GB" altLang="en-US" sz="2000" strike="sngStrike" dirty="0" smtClean="0"/>
              <a:t>Acronyms</a:t>
            </a:r>
          </a:p>
          <a:p>
            <a:pPr>
              <a:lnSpc>
                <a:spcPct val="110000"/>
              </a:lnSpc>
              <a:defRPr/>
            </a:pPr>
            <a:r>
              <a:rPr lang="en-GB" altLang="en-US" sz="2432" dirty="0" smtClean="0"/>
              <a:t>Ambient </a:t>
            </a:r>
            <a:r>
              <a:rPr lang="en-GB" altLang="en-US" sz="2432" dirty="0" err="1" smtClean="0"/>
              <a:t>IoT</a:t>
            </a:r>
            <a:r>
              <a:rPr lang="en-GB" altLang="en-US" sz="2432" dirty="0" smtClean="0"/>
              <a:t> normative work handling</a:t>
            </a:r>
            <a:endParaRPr lang="en-GB" altLang="en-US" sz="2432" dirty="0"/>
          </a:p>
        </p:txBody>
      </p:sp>
    </p:spTree>
    <p:extLst>
      <p:ext uri="{BB962C8B-B14F-4D97-AF65-F5344CB8AC3E}">
        <p14:creationId xmlns:p14="http://schemas.microsoft.com/office/powerpoint/2010/main" val="10893822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CC#2: Wednesday 22</a:t>
            </a:r>
            <a:r>
              <a:rPr lang="en-GB" altLang="en-US" baseline="30000" dirty="0">
                <a:solidFill>
                  <a:schemeClr val="tx1"/>
                </a:solidFill>
              </a:rPr>
              <a:t>nd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smtClean="0"/>
              <a:t>Other </a:t>
            </a:r>
            <a:r>
              <a:rPr lang="en-US" altLang="en-US" sz="2400" dirty="0"/>
              <a:t>items that would benefit from discussion during the CC</a:t>
            </a:r>
          </a:p>
          <a:p>
            <a:pPr lvl="1">
              <a:lnSpc>
                <a:spcPct val="110000"/>
              </a:lnSpc>
              <a:defRPr/>
            </a:pPr>
            <a:r>
              <a:rPr lang="en-US" altLang="zh-CN" sz="2000" strike="sngStrike" dirty="0"/>
              <a:t>KI#1: Triggering Condition for I-SMF Change after Initial Selection (suggested for CC#2)</a:t>
            </a:r>
          </a:p>
          <a:p>
            <a:pPr lvl="1">
              <a:lnSpc>
                <a:spcPct val="110000"/>
              </a:lnSpc>
              <a:defRPr/>
            </a:pPr>
            <a:r>
              <a:rPr lang="en-GB" altLang="en-US" sz="2000" dirty="0"/>
              <a:t>Ambient </a:t>
            </a:r>
            <a:r>
              <a:rPr lang="en-GB" altLang="en-US" sz="2000" dirty="0" err="1"/>
              <a:t>IoT</a:t>
            </a:r>
            <a:r>
              <a:rPr lang="en-GB" altLang="en-US" sz="2000" dirty="0"/>
              <a:t>: It is FFS whether and how to support enabling temporarily disabled </a:t>
            </a:r>
            <a:r>
              <a:rPr lang="en-GB" altLang="en-US" sz="2000" dirty="0" err="1"/>
              <a:t>AIoT</a:t>
            </a:r>
            <a:r>
              <a:rPr lang="en-GB" altLang="en-US" sz="2000" dirty="0"/>
              <a:t> devices (suggested for CC#2)</a:t>
            </a:r>
          </a:p>
          <a:p>
            <a:pPr lvl="1">
              <a:lnSpc>
                <a:spcPct val="110000"/>
              </a:lnSpc>
              <a:defRPr/>
            </a:pPr>
            <a:r>
              <a:rPr lang="en-GB" altLang="en-US" sz="2000" dirty="0"/>
              <a:t>XRM_Ph2: Multimodality awareness at NG-RAN (suggested for CC#2</a:t>
            </a:r>
            <a:r>
              <a:rPr lang="en-GB" altLang="en-US" sz="2000" dirty="0" smtClean="0"/>
              <a:t>)</a:t>
            </a:r>
          </a:p>
          <a:p>
            <a:pPr lvl="1">
              <a:lnSpc>
                <a:spcPct val="110000"/>
              </a:lnSpc>
              <a:defRPr/>
            </a:pPr>
            <a:r>
              <a:rPr lang="en-US" altLang="en-US" sz="2000" dirty="0"/>
              <a:t>KI#8 of NG_RTC_Ph2 </a:t>
            </a:r>
            <a:endParaRPr lang="en-US" altLang="en-US" sz="2000" dirty="0" smtClean="0"/>
          </a:p>
          <a:p>
            <a:pPr>
              <a:lnSpc>
                <a:spcPct val="110000"/>
              </a:lnSpc>
              <a:defRPr/>
            </a:pPr>
            <a:r>
              <a:rPr lang="en-US" altLang="en-US" sz="2400" dirty="0" smtClean="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827173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CC#3: Thursday 23</a:t>
            </a:r>
            <a:r>
              <a:rPr lang="en-GB" altLang="en-US" baseline="30000" dirty="0">
                <a:solidFill>
                  <a:schemeClr val="tx1"/>
                </a:solidFill>
              </a:rPr>
              <a:t>rd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Show of Hands </a:t>
            </a:r>
            <a:r>
              <a:rPr lang="en-US" altLang="en-US" sz="2400" dirty="0" smtClean="0"/>
              <a:t>items</a:t>
            </a:r>
          </a:p>
          <a:p>
            <a:pPr lvl="1">
              <a:lnSpc>
                <a:spcPct val="110000"/>
              </a:lnSpc>
              <a:defRPr/>
            </a:pPr>
            <a:r>
              <a:rPr lang="en-US" altLang="en-US" sz="1968" dirty="0" smtClean="0"/>
              <a:t>Ambient </a:t>
            </a:r>
            <a:r>
              <a:rPr lang="en-US" altLang="en-US" sz="1968" dirty="0" err="1" smtClean="0"/>
              <a:t>IoT</a:t>
            </a:r>
            <a:r>
              <a:rPr lang="en-US" altLang="en-US" sz="1968" dirty="0" smtClean="0"/>
              <a:t>: Progress on discussion of Option 1 (S2-2500374)</a:t>
            </a:r>
          </a:p>
          <a:p>
            <a:pPr lvl="1">
              <a:lnSpc>
                <a:spcPct val="110000"/>
              </a:lnSpc>
              <a:defRPr/>
            </a:pPr>
            <a:r>
              <a:rPr lang="en-US" altLang="en-US" sz="1968" dirty="0" smtClean="0"/>
              <a:t>XRM_Ph2: Progress on discussion of Option 1 (S2-2500159r07</a:t>
            </a:r>
            <a:r>
              <a:rPr lang="en-US" altLang="en-US" sz="1968" dirty="0" smtClean="0"/>
              <a:t>)</a:t>
            </a:r>
          </a:p>
          <a:p>
            <a:pPr lvl="1">
              <a:lnSpc>
                <a:spcPct val="110000"/>
              </a:lnSpc>
              <a:defRPr/>
            </a:pPr>
            <a:r>
              <a:rPr lang="en-US" altLang="en-US" sz="1968" dirty="0" smtClean="0"/>
              <a:t>AIML KI#2 VFL training and </a:t>
            </a:r>
            <a:r>
              <a:rPr lang="en-US" altLang="en-US" sz="1968" smtClean="0"/>
              <a:t>service operation</a:t>
            </a:r>
            <a:endParaRPr lang="en-US" altLang="en-US" sz="1968" dirty="0"/>
          </a:p>
          <a:p>
            <a:pPr>
              <a:lnSpc>
                <a:spcPct val="110000"/>
              </a:lnSpc>
              <a:defRPr/>
            </a:pPr>
            <a:r>
              <a:rPr lang="en-US" altLang="en-US" sz="2400" dirty="0"/>
              <a:t>Other items that would benefit from discussion during the CC</a:t>
            </a:r>
          </a:p>
          <a:p>
            <a:pPr>
              <a:lnSpc>
                <a:spcPct val="110000"/>
              </a:lnSpc>
              <a:defRPr/>
            </a:pPr>
            <a:r>
              <a:rPr lang="en-GB" altLang="en-US" sz="2400" dirty="0" smtClean="0"/>
              <a:t>Other</a:t>
            </a:r>
          </a:p>
          <a:p>
            <a:pPr lvl="1">
              <a:lnSpc>
                <a:spcPct val="110000"/>
              </a:lnSpc>
              <a:defRPr/>
            </a:pPr>
            <a:r>
              <a:rPr lang="en-GB" altLang="en-US" sz="2000" dirty="0" smtClean="0"/>
              <a:t>S2-2500080</a:t>
            </a:r>
            <a:r>
              <a:rPr lang="en-GB" altLang="en-US" sz="2000" dirty="0"/>
              <a:t>	Structure of WID Names &amp; </a:t>
            </a:r>
            <a:r>
              <a:rPr lang="en-GB" altLang="en-US" sz="2000" dirty="0" smtClean="0"/>
              <a:t>Acronyms</a:t>
            </a:r>
            <a:endParaRPr lang="en-US" altLang="en-US" sz="2000" dirty="0" smtClean="0"/>
          </a:p>
          <a:p>
            <a:pPr>
              <a:lnSpc>
                <a:spcPct val="110000"/>
              </a:lnSpc>
              <a:defRPr/>
            </a:pPr>
            <a:r>
              <a:rPr lang="en-US" altLang="en-US" sz="2400" dirty="0" smtClean="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2061682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contentBits="0" removed="0"/>
</clbl:labelList>
</file>

<file path=docProps/app.xml><?xml version="1.0" encoding="utf-8"?>
<Properties xmlns="http://schemas.openxmlformats.org/officeDocument/2006/extended-properties" xmlns:vt="http://schemas.openxmlformats.org/officeDocument/2006/docPropsVTypes">
  <TotalTime>115635</TotalTime>
  <Words>1036</Words>
  <Application>Microsoft Office PowerPoint</Application>
  <PresentationFormat>Widescreen</PresentationFormat>
  <Paragraphs>158</Paragraphs>
  <Slides>10</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10</vt:i4>
      </vt:variant>
    </vt:vector>
  </HeadingPairs>
  <TitlesOfParts>
    <vt:vector size="20" baseType="lpstr">
      <vt:lpstr>Arial</vt:lpstr>
      <vt:lpstr>Calibri</vt:lpstr>
      <vt:lpstr>DengXian</vt:lpstr>
      <vt:lpstr>Nokia Pure Headline Ultra Light</vt:lpstr>
      <vt:lpstr>Nokia Pure Text</vt:lpstr>
      <vt:lpstr>Nokia Pure Text Light</vt:lpstr>
      <vt:lpstr>Times New Roman</vt:lpstr>
      <vt:lpstr>Wingdings</vt:lpstr>
      <vt:lpstr>Nokia White Master with headline</vt:lpstr>
      <vt:lpstr>2_Office Theme</vt:lpstr>
      <vt:lpstr>SA2#166AHE Conference call planning</vt:lpstr>
      <vt:lpstr>CC#1: Monday 20th January</vt:lpstr>
      <vt:lpstr>CC#1: Selection of baseline LS responses</vt:lpstr>
      <vt:lpstr>CC#1: Selection of baseline LS responses</vt:lpstr>
      <vt:lpstr>CC#1: Ambient IoT normative work</vt:lpstr>
      <vt:lpstr>CC#1: Show of hands topics</vt:lpstr>
      <vt:lpstr>CC#2: Wednesday 22nd January</vt:lpstr>
      <vt:lpstr>CC#2: Wednesday 22nd January</vt:lpstr>
      <vt:lpstr>CC#3: Thursday 23rd January</vt:lpstr>
      <vt:lpstr>CC#4: Friday 24th January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Andrew Bennett/Communications Research /SRUK/Principal Engineer/Samsung Electronics</cp:lastModifiedBy>
  <cp:revision>1197</cp:revision>
  <cp:lastPrinted>2023-08-02T08:25:48Z</cp:lastPrinted>
  <dcterms:created xsi:type="dcterms:W3CDTF">2018-05-24T11:49:12Z</dcterms:created>
  <dcterms:modified xsi:type="dcterms:W3CDTF">2025-01-23T13:30:59Z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