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2"/>
    <p:sldMasterId id="2147484162" r:id="rId3"/>
  </p:sldMasterIdLst>
  <p:notesMasterIdLst>
    <p:notesMasterId r:id="rId7"/>
  </p:notesMasterIdLst>
  <p:handoutMasterIdLst>
    <p:handoutMasterId r:id="rId8"/>
  </p:handoutMasterIdLst>
  <p:sldIdLst>
    <p:sldId id="303" r:id="rId4"/>
    <p:sldId id="1115" r:id="rId5"/>
    <p:sldId id="1116" r:id="rId6"/>
  </p:sldIdLst>
  <p:sldSz cx="9144000" cy="5143500" type="screen16x9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1pPr>
    <a:lvl2pPr marL="4556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2pPr>
    <a:lvl3pPr marL="9128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3pPr>
    <a:lvl4pPr marL="13700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4pPr>
    <a:lvl5pPr marL="18272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C000"/>
    <a:srgbClr val="B6BEC8"/>
    <a:srgbClr val="BFBFBF"/>
    <a:srgbClr val="00CC00"/>
    <a:srgbClr val="00B0F0"/>
    <a:srgbClr val="339933"/>
    <a:srgbClr val="632523"/>
    <a:srgbClr val="00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54" autoAdjust="0"/>
    <p:restoredTop sz="91922"/>
  </p:normalViewPr>
  <p:slideViewPr>
    <p:cSldViewPr snapToGrid="0">
      <p:cViewPr varScale="1">
        <p:scale>
          <a:sx n="109" d="100"/>
          <a:sy n="109" d="100"/>
        </p:scale>
        <p:origin x="1022" y="77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7" d="100"/>
          <a:sy n="57" d="100"/>
        </p:scale>
        <p:origin x="3269" y="77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Master" Target="slideMasters/slideMaster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Master" Target="slideMasters/slide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3.xml"/><Relationship Id="rId11" Type="http://schemas.openxmlformats.org/officeDocument/2006/relationships/theme" Target="theme/theme1.xml"/><Relationship Id="rId5" Type="http://schemas.openxmlformats.org/officeDocument/2006/relationships/slide" Target="slides/slide2.xml"/><Relationship Id="rId10" Type="http://schemas.openxmlformats.org/officeDocument/2006/relationships/viewProps" Target="viewProps.xml"/><Relationship Id="rId4" Type="http://schemas.openxmlformats.org/officeDocument/2006/relationships/slide" Target="slides/slide1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64DA661E-C3E8-4282-868F-9F577685B4D4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C4BEE12E-7F8E-4A43-949F-E35BEB5A0299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fld id="{A7E2D400-8CCD-4120-A940-3CEF4588B729}" type="datetime1">
              <a:rPr lang="en-US" altLang="en-US"/>
              <a:pPr>
                <a:defRPr/>
              </a:pPr>
              <a:t>3/8/2024</a:t>
            </a:fld>
            <a:endParaRPr lang="en-US" altLang="en-US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2CC42812-5C27-4744-B955-2AFDDCEDF13B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E2B2B2FF-6522-4779-83DD-563684FF96C0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fld id="{2EB16AF0-370C-4F1D-BFFF-1ED52815B03D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9834E86A-5CCA-4468-8604-44371AE8E952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4EC49453-1480-432A-9D4F-8BFAB4A36499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fld id="{62DBFD32-486D-4FB8-A4C6-AC4DD4967A94}" type="datetime1">
              <a:rPr lang="en-US" altLang="en-US"/>
              <a:pPr>
                <a:defRPr/>
              </a:pPr>
              <a:t>3/8/2024</a:t>
            </a:fld>
            <a:endParaRPr lang="en-US" altLang="en-US"/>
          </a:p>
        </p:txBody>
      </p:sp>
      <p:sp>
        <p:nvSpPr>
          <p:cNvPr id="4100" name="Rectangle 4">
            <a:extLst>
              <a:ext uri="{FF2B5EF4-FFF2-40B4-BE49-F238E27FC236}">
                <a16:creationId xmlns:a16="http://schemas.microsoft.com/office/drawing/2014/main" id="{8D28163C-FDA5-4BDA-A93F-E46EBF749543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8A7345E0-6F68-41EE-A152-1B16DF3CD690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042B6E5-1EF3-4D9D-A112-F89A924DF7B6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1E085733-CCFC-4CD6-A1BE-11859EDA16C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fld id="{CA50306F-4D55-4A12-8EFF-E2BB4108304C}" type="slidenum">
              <a:rPr lang="en-GB" altLang="en-US"/>
              <a:pPr/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ＭＳ Ｐゴシック" charset="0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5pPr>
    <a:lvl6pPr marL="2285740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888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036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184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>
            <a:extLst>
              <a:ext uri="{FF2B5EF4-FFF2-40B4-BE49-F238E27FC236}">
                <a16:creationId xmlns:a16="http://schemas.microsoft.com/office/drawing/2014/main" id="{5E8564E5-72A4-4823-8EFB-CC0E70BC5D8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63" y="0"/>
            <a:ext cx="3859212" cy="474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7852" y="2859161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148" indent="0" algn="ctr">
              <a:buNone/>
              <a:defRPr/>
            </a:lvl2pPr>
            <a:lvl3pPr marL="914296" indent="0" algn="ctr">
              <a:buNone/>
              <a:defRPr/>
            </a:lvl3pPr>
            <a:lvl4pPr marL="1371444" indent="0" algn="ctr">
              <a:buNone/>
              <a:defRPr/>
            </a:lvl4pPr>
            <a:lvl5pPr marL="1828592" indent="0" algn="ctr">
              <a:buNone/>
              <a:defRPr/>
            </a:lvl5pPr>
            <a:lvl6pPr marL="2285740" indent="0" algn="ctr">
              <a:buNone/>
              <a:defRPr/>
            </a:lvl6pPr>
            <a:lvl7pPr marL="2742888" indent="0" algn="ctr">
              <a:buNone/>
              <a:defRPr/>
            </a:lvl7pPr>
            <a:lvl8pPr marL="3200036" indent="0" algn="ctr">
              <a:buNone/>
              <a:defRPr/>
            </a:lvl8pPr>
            <a:lvl9pPr marL="3657184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6596896"/>
      </p:ext>
    </p:extLst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9D19C13B-F996-46F1-821E-5EC89E8E28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167184-921D-4231-B551-D354B3B7F470}" type="datetimeFigureOut">
              <a:rPr lang="en-GB"/>
              <a:pPr>
                <a:defRPr/>
              </a:pPr>
              <a:t>08/03/2024</a:t>
            </a:fld>
            <a:endParaRPr lang="en-GB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93EFBA33-041B-487B-9060-2794ADF1BA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6620CE06-9E61-4AB2-94CF-991A0600E8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203FBC4-4CB2-4D76-9B91-3991C10B8BF4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1420517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7C458AF2-6C32-457A-9905-052D36C94A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C46BF3-6F53-4D36-B9BB-87ED3E4FDBA3}" type="datetimeFigureOut">
              <a:rPr lang="en-GB"/>
              <a:pPr>
                <a:defRPr/>
              </a:pPr>
              <a:t>08/03/2024</a:t>
            </a:fld>
            <a:endParaRPr lang="en-GB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439ED455-C27D-47C0-A23E-45342F7235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1E02EB5C-8ADA-4303-8F4E-434F620A5C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BAF2707-1026-438A-8EDA-2D0738AE167B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73229404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43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79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CD342049-A52A-45AB-B0B3-30C92B694C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2E7434-CDE4-4FAA-800B-1FDA86792A95}" type="datetimeFigureOut">
              <a:rPr lang="en-GB"/>
              <a:pPr>
                <a:defRPr/>
              </a:pPr>
              <a:t>08/03/2024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9D38F6D7-0A71-4923-9FD8-2572636C71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B4D6AF81-7E28-4F06-A55D-521502A086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26F371F-9AAD-4B29-B41B-01182EE72DC1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13006890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900"/>
            <a:ext cx="5486400" cy="6032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CE237B5F-6659-4F8E-92D2-2B63548C4B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D8BAE3-EB12-4CBC-8817-660C7BE8E074}" type="datetimeFigureOut">
              <a:rPr lang="en-GB"/>
              <a:pPr>
                <a:defRPr/>
              </a:pPr>
              <a:t>08/03/2024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0C44B724-3DAA-45CC-AD15-E1A461C575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74EDC970-28BB-415F-86D7-58C1E08276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95219B0-71EC-487A-936B-2B85E74E50BF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50367843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B739F75-1759-4EE6-91EC-844E50E33D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E2A207-AD07-4B54-A477-B196AEB691FB}" type="datetimeFigureOut">
              <a:rPr lang="en-GB"/>
              <a:pPr>
                <a:defRPr/>
              </a:pPr>
              <a:t>08/03/2024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BF810D9-D8FE-4B43-9C63-7E1145D699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64F5366-A3B8-4DBB-A01E-EE5ECB63C0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F4636BC-4B2E-460A-8EDE-6B9331E412E4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0704078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DFAE6BC-4E49-431A-B1D4-3EABDC1994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15624B-1270-478E-AAF8-B62D2D32EB22}" type="datetimeFigureOut">
              <a:rPr lang="en-GB"/>
              <a:pPr>
                <a:defRPr/>
              </a:pPr>
              <a:t>08/03/2024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B1BB173-A1FD-4122-BC83-94B97420B6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177728-C3A5-4633-B06E-121EADDE5D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3A95C9F-77C0-4A69-867C-EE7A2A2696E5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6883091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42861" indent="-342861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48235872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26171339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63988"/>
            <a:ext cx="5810250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900" b="1" dirty="0">
              <a:latin typeface="Arial "/>
            </a:endParaRPr>
          </a:p>
          <a:p>
            <a:pPr algn="l" rt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de-DE" altLang="ko-KR" sz="9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3GPP TSG SA WG2 Meeting #161</a:t>
            </a:r>
          </a:p>
          <a:p>
            <a:r>
              <a:rPr lang="en-US" altLang="zh-CN" sz="9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26 February - 1 March, 2024,</a:t>
            </a:r>
            <a:r>
              <a:rPr lang="en-US" altLang="zh-CN" sz="900" b="1" kern="1200" baseline="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Athens, Greece</a:t>
            </a:r>
            <a:endParaRPr lang="sv-SE" altLang="en-US" sz="135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4854634" y="250580"/>
            <a:ext cx="2335876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050" b="1" dirty="0">
                <a:effectLst/>
              </a:rPr>
              <a:t>S2-2401878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20"/>
            <a:ext cx="7772400" cy="1102519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  <a:lvl6pPr marL="1714500" indent="0" algn="ctr">
              <a:buNone/>
              <a:defRPr/>
            </a:lvl6pPr>
            <a:lvl7pPr marL="2057400" indent="0" algn="ctr">
              <a:buNone/>
              <a:defRPr/>
            </a:lvl7pPr>
            <a:lvl8pPr marL="2400300" indent="0" algn="ctr">
              <a:buNone/>
              <a:defRPr/>
            </a:lvl8pPr>
            <a:lvl9pPr marL="27432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4291845"/>
      </p:ext>
    </p:extLst>
  </p:cSld>
  <p:clrMapOvr>
    <a:masterClrMapping/>
  </p:clrMapOvr>
  <p:transition spd="slow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8137537-AEA0-4BAC-A9B0-1D4E19E308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054543-47CF-43C4-82C9-3EF42BDAB925}" type="datetimeFigureOut">
              <a:rPr lang="en-GB"/>
              <a:pPr>
                <a:defRPr/>
              </a:pPr>
              <a:t>08/03/2024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78AD16D-E66E-45F0-82E4-D0FA3EB4D8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490385A-007F-4B1B-A1C8-4DB2D7E9E3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33C2374-257B-4D82-B2FE-2424714B77C0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2962118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373FCDE-9FDB-4BD8-93C3-9D9EF5CF14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08B31F-6093-4D62-92E9-0B2A72FABEE5}" type="datetimeFigureOut">
              <a:rPr lang="en-GB"/>
              <a:pPr>
                <a:defRPr/>
              </a:pPr>
              <a:t>08/03/2024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8601CB-A08E-4C5A-A2D0-70FB526BC7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7822371-7943-4E7A-A252-D29391F4EF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EA27835-7A90-4688-8DC7-141E08D923C6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5201818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0223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79638"/>
            <a:ext cx="7772400" cy="112553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F6DD085-5249-40F7-BF2D-CC300A9909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75E712-7845-4DFD-B1AE-B36AD9F331D7}" type="datetimeFigureOut">
              <a:rPr lang="en-GB"/>
              <a:pPr>
                <a:defRPr/>
              </a:pPr>
              <a:t>08/03/2024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0C070A-6374-4995-879F-E7964F9F32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6F5DCF7-9AE6-4A72-8C3A-09EFE41EB1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AF8AFEB-B2D1-494F-A194-37FEE7D20E15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8259114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5D9F1408-9504-4769-9AE1-B7B2A827BA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2EA268-55CB-4DD9-BC63-75ABC0F9890C}" type="datetimeFigureOut">
              <a:rPr lang="en-GB"/>
              <a:pPr>
                <a:defRPr/>
              </a:pPr>
              <a:t>08/03/2024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444DA1B0-3864-415D-9B7B-7D026ACB33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3F3499A6-6AE0-41BF-AD37-6AB50AB7B2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C9F2DAC-6D84-430F-BD17-347B59492765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5569132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2C9A5405-36D4-43B7-9AD9-7BB8EAA0A7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839DBF-8243-4EB7-A248-0158B57EA177}" type="datetimeFigureOut">
              <a:rPr lang="en-GB"/>
              <a:pPr>
                <a:defRPr/>
              </a:pPr>
              <a:t>08/03/2024</a:t>
            </a:fld>
            <a:endParaRPr lang="en-GB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3CDA36B9-A027-442C-9BF1-0A1DD96362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3E106723-A574-4E25-92F8-362F84F8A6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58C25AB-AF44-4C2D-9927-0DE445D93C5A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7615868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3" Type="http://schemas.openxmlformats.org/officeDocument/2006/relationships/slideLayout" Target="../slideLayouts/slideLayout7.xml"/><Relationship Id="rId7" Type="http://schemas.openxmlformats.org/officeDocument/2006/relationships/slideLayout" Target="../slideLayouts/slideLayout11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5.xml"/><Relationship Id="rId5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4.xml"/><Relationship Id="rId4" Type="http://schemas.openxmlformats.org/officeDocument/2006/relationships/slideLayout" Target="../slideLayouts/slideLayout8.xml"/><Relationship Id="rId9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BB986D9A-18F7-4912-AA7A-7441F2A285BE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88950" y="171450"/>
            <a:ext cx="6827838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55AE4729-D1E1-433B-B126-5A035B36DB68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85775" y="1090613"/>
            <a:ext cx="8388350" cy="3622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030" name="Rectangle 15">
            <a:extLst>
              <a:ext uri="{FF2B5EF4-FFF2-40B4-BE49-F238E27FC236}">
                <a16:creationId xmlns:a16="http://schemas.microsoft.com/office/drawing/2014/main" id="{47B12E83-3DD2-463B-B5B7-D96AF53FEB1E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86225" y="2478088"/>
            <a:ext cx="974725" cy="246062"/>
          </a:xfrm>
          <a:prstGeom prst="rect">
            <a:avLst/>
          </a:prstGeom>
          <a:noFill/>
          <a:ln>
            <a:noFill/>
          </a:ln>
        </p:spPr>
        <p:txBody>
          <a:bodyPr wrap="none" lIns="91430" tIns="45715" rIns="91430" bIns="45715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pic>
        <p:nvPicPr>
          <p:cNvPr id="1029" name="Picture 10">
            <a:extLst>
              <a:ext uri="{FF2B5EF4-FFF2-40B4-BE49-F238E27FC236}">
                <a16:creationId xmlns:a16="http://schemas.microsoft.com/office/drawing/2014/main" id="{BFF7E739-944E-4809-BFA4-8079391CE2D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3963" y="230188"/>
            <a:ext cx="1187450" cy="690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3" name="Oval 11">
            <a:extLst>
              <a:ext uri="{FF2B5EF4-FFF2-40B4-BE49-F238E27FC236}">
                <a16:creationId xmlns:a16="http://schemas.microsoft.com/office/drawing/2014/main" id="{C3336173-2D3A-4CEC-97BB-D69315E8888B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08975" y="4773613"/>
            <a:ext cx="609600" cy="314325"/>
          </a:xfrm>
          <a:prstGeom prst="ellipse">
            <a:avLst/>
          </a:prstGeom>
          <a:solidFill>
            <a:schemeClr val="bg1">
              <a:alpha val="50195"/>
            </a:schemeClr>
          </a:solidFill>
          <a:ln>
            <a:noFill/>
          </a:ln>
        </p:spPr>
        <p:txBody>
          <a:bodyPr lIns="91430" tIns="45715" rIns="91430" bIns="45715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fld id="{B7CA9758-91EF-486F-AC20-7B6DF8DCCCC9}" type="slidenum">
              <a:rPr lang="en-GB" altLang="en-US" b="1"/>
              <a:pPr algn="ctr"/>
              <a:t>‹#›</a:t>
            </a:fld>
            <a:endParaRPr lang="en-GB" altLang="en-US" b="1"/>
          </a:p>
          <a:p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863" r:id="rId1"/>
    <p:sldLayoutId id="2147485850" r:id="rId2"/>
    <p:sldLayoutId id="2147485851" r:id="rId3"/>
    <p:sldLayoutId id="2147485864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MS PGothic" panose="020B0600070205080204" pitchFamily="34" charset="-128"/>
          <a:cs typeface="ＭＳ Ｐゴシック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5pPr>
      <a:lvl6pPr marL="457148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296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444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592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1313" indent="-341313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MS PGothic" panose="020B0600070205080204" pitchFamily="34" charset="-128"/>
          <a:cs typeface="ＭＳ Ｐゴシック" charset="0"/>
        </a:defRPr>
      </a:lvl1pPr>
      <a:lvl2pPr marL="741363" indent="-284163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MS PGothic" panose="020B0600070205080204" pitchFamily="34" charset="-128"/>
        </a:defRPr>
      </a:lvl2pPr>
      <a:lvl3pPr marL="11414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3pPr>
      <a:lvl4pPr marL="15986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4pPr>
      <a:lvl5pPr marL="20558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  <a:ea typeface="MS PGothic" panose="020B0600070205080204" pitchFamily="34" charset="-128"/>
        </a:defRPr>
      </a:lvl5pPr>
      <a:lvl6pPr marL="2514314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462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8610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5758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4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2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8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3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4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>
            <a:extLst>
              <a:ext uri="{FF2B5EF4-FFF2-40B4-BE49-F238E27FC236}">
                <a16:creationId xmlns:a16="http://schemas.microsoft.com/office/drawing/2014/main" id="{16B89781-4D5C-46E2-96D5-15F69EA2934D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2051" name="Text Placeholder 2">
            <a:extLst>
              <a:ext uri="{FF2B5EF4-FFF2-40B4-BE49-F238E27FC236}">
                <a16:creationId xmlns:a16="http://schemas.microsoft.com/office/drawing/2014/main" id="{627A31F6-7177-4F1F-A829-4D12D8BC9924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200150"/>
            <a:ext cx="8229600" cy="339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82D036E-DD9A-49D0-B0D6-CD674D3C1FB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fld id="{3C0E722C-E915-4178-BBDF-70BA599360AF}" type="datetimeFigureOut">
              <a:rPr lang="en-GB"/>
              <a:pPr>
                <a:defRPr/>
              </a:pPr>
              <a:t>08/03/2024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6F53CA8-A43B-41EA-9A2D-0FE3333E6AC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068113F-4DE5-47E8-AC77-339844DAC59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fld id="{1E061AD3-5D50-4AE9-BE51-691B6503EE19}" type="slidenum">
              <a:rPr lang="en-GB" altLang="en-US"/>
              <a:pPr/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852" r:id="rId1"/>
    <p:sldLayoutId id="2147485853" r:id="rId2"/>
    <p:sldLayoutId id="2147485854" r:id="rId3"/>
    <p:sldLayoutId id="2147485855" r:id="rId4"/>
    <p:sldLayoutId id="2147485856" r:id="rId5"/>
    <p:sldLayoutId id="2147485857" r:id="rId6"/>
    <p:sldLayoutId id="2147485858" r:id="rId7"/>
    <p:sldLayoutId id="2147485859" r:id="rId8"/>
    <p:sldLayoutId id="2147485860" r:id="rId9"/>
    <p:sldLayoutId id="2147485861" r:id="rId10"/>
    <p:sldLayoutId id="2147485862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Information/WI_Sheet/SP-221343.zip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Information/WI_Sheet/SP-221343.zip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425389" y="1645778"/>
            <a:ext cx="6339328" cy="825997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altLang="de-DE" sz="2700" b="1" dirty="0"/>
              <a:t>PIN Status </a:t>
            </a:r>
            <a:r>
              <a:rPr lang="en-GB" altLang="zh-CN" sz="2700" b="1" dirty="0"/>
              <a:t>Report</a:t>
            </a:r>
            <a:endParaRPr lang="en-GB" sz="18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2298932" y="3004770"/>
            <a:ext cx="4800600" cy="985838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1350" dirty="0"/>
            </a:br>
            <a:r>
              <a:rPr lang="en-US" altLang="en-US" sz="1350" dirty="0"/>
              <a:t>Zhenhua Xie (vivo)</a:t>
            </a:r>
            <a:endParaRPr lang="en-US" altLang="en-US" sz="15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15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2966E656-F71D-4B4E-8806-2D30BCE35B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de-DE" b="1" dirty="0"/>
              <a:t>PIN status after SA2#160</a:t>
            </a:r>
            <a:r>
              <a:rPr lang="en-US" altLang="zh-CN" b="1" dirty="0"/>
              <a:t>AHE</a:t>
            </a:r>
            <a:endParaRPr lang="en-GB" altLang="en-US" b="1" dirty="0"/>
          </a:p>
        </p:txBody>
      </p:sp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17B70927-985B-41E9-B3C9-CE3B05064EB8}"/>
              </a:ext>
            </a:extLst>
          </p:cNvPr>
          <p:cNvSpPr txBox="1">
            <a:spLocks/>
          </p:cNvSpPr>
          <p:nvPr/>
        </p:nvSpPr>
        <p:spPr>
          <a:xfrm>
            <a:off x="363538" y="1768475"/>
            <a:ext cx="8250237" cy="2543175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1500" kern="0" dirty="0"/>
              <a:t>Progress since SA2#160</a:t>
            </a:r>
            <a:r>
              <a:rPr lang="en-US" altLang="zh-CN" sz="1500" kern="0" dirty="0"/>
              <a:t>AHE</a:t>
            </a:r>
            <a:r>
              <a:rPr lang="de-DE" altLang="de-DE" sz="1500" kern="0" dirty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050" kern="0" dirty="0"/>
              <a:t>1 CR to TS 23.501 were agreed, 2 CR</a:t>
            </a:r>
            <a:r>
              <a:rPr lang="en-US" altLang="zh-CN" sz="1050" kern="0" dirty="0"/>
              <a:t>s</a:t>
            </a:r>
            <a:r>
              <a:rPr lang="en-US" altLang="de-DE" sz="1050" kern="0" dirty="0"/>
              <a:t> to TS 23.502 were agreed.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050" kern="0" dirty="0"/>
              <a:t>~0.2 TU is used for maintenance work at SA2#160</a:t>
            </a:r>
            <a:r>
              <a:rPr lang="en-US" altLang="zh-CN" sz="1050" kern="0" dirty="0"/>
              <a:t>AHE</a:t>
            </a:r>
            <a:endParaRPr lang="en-US" altLang="de-DE" sz="1050" kern="0" dirty="0"/>
          </a:p>
          <a:p>
            <a:pPr marL="342900" lvl="1" inden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US" altLang="zh-CN" sz="1050" kern="0" dirty="0"/>
              <a:t> </a:t>
            </a: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500" kern="0" dirty="0"/>
              <a:t>Impacts and dependencies on other WGs:</a:t>
            </a:r>
            <a:endParaRPr lang="de-DE" sz="1500" kern="0" dirty="0"/>
          </a:p>
          <a:p>
            <a:pPr lvl="1">
              <a:spcBef>
                <a:spcPts val="0"/>
              </a:spcBef>
              <a:spcAft>
                <a:spcPts val="450"/>
              </a:spcAft>
              <a:defRPr/>
            </a:pPr>
            <a:r>
              <a:rPr lang="en-US" sz="1050" kern="0" dirty="0"/>
              <a:t>Intra-TSG:</a:t>
            </a:r>
            <a:r>
              <a:rPr lang="en-US" altLang="zh-CN" sz="1050" dirty="0"/>
              <a:t> SA6</a:t>
            </a:r>
            <a:endParaRPr lang="en-US" sz="1050" kern="0" dirty="0"/>
          </a:p>
          <a:p>
            <a:pPr lvl="1">
              <a:spcBef>
                <a:spcPts val="0"/>
              </a:spcBef>
              <a:spcAft>
                <a:spcPts val="450"/>
              </a:spcAft>
              <a:defRPr/>
            </a:pPr>
            <a:r>
              <a:rPr lang="en-US" sz="1050" kern="0" dirty="0"/>
              <a:t>Inter-TSG: </a:t>
            </a:r>
            <a:r>
              <a:rPr lang="en-US" altLang="zh-CN" sz="1050" dirty="0"/>
              <a:t>CT WGs</a:t>
            </a:r>
            <a:endParaRPr lang="en-US" sz="1050" kern="0" dirty="0"/>
          </a:p>
          <a:p>
            <a:pPr marL="342900" lvl="1" indent="0">
              <a:spcBef>
                <a:spcPts val="0"/>
              </a:spcBef>
              <a:spcAft>
                <a:spcPts val="450"/>
              </a:spcAft>
              <a:buFont typeface="Arial" panose="020B0604020202020204" pitchFamily="34" charset="0"/>
              <a:buNone/>
              <a:defRPr/>
            </a:pPr>
            <a:endParaRPr lang="en-US" sz="105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1500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050" dirty="0"/>
              <a:t>None.</a:t>
            </a:r>
            <a:endParaRPr lang="en-US" sz="1050" kern="0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78AA7DD6-290E-40AE-836C-F60412DCE8E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14574628"/>
              </p:ext>
            </p:extLst>
          </p:nvPr>
        </p:nvGraphicFramePr>
        <p:xfrm>
          <a:off x="303213" y="1109663"/>
          <a:ext cx="8180387" cy="487362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882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1839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859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546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4753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3970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59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 </a:t>
                      </a:r>
                      <a:r>
                        <a:rPr lang="en-GB" sz="700" dirty="0"/>
                        <a:t>(dd/mm/</a:t>
                      </a:r>
                      <a:r>
                        <a:rPr lang="en-GB" sz="700" dirty="0" err="1"/>
                        <a:t>yyyy</a:t>
                      </a:r>
                      <a:r>
                        <a:rPr lang="en-GB" sz="700" dirty="0"/>
                        <a:t>)</a:t>
                      </a:r>
                      <a:endParaRPr lang="en-GB" sz="9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7448"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980011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1" dirty="0"/>
                        <a:t>Personal IoT Networks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800" dirty="0"/>
                        <a:t>PIN</a:t>
                      </a:r>
                      <a:endParaRPr lang="en-GB" sz="800" dirty="0"/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10/06/2023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100%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>
                          <a:hlinkClick r:id="rId3"/>
                        </a:rPr>
                        <a:t>SP-221343</a:t>
                      </a:r>
                      <a:endParaRPr lang="en-GB" sz="800" dirty="0"/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solidFill>
                            <a:srgbClr val="FF0000"/>
                          </a:solidFill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maintenance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2966E656-F71D-4B4E-8806-2D30BCE35B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sz="3200" b="1" dirty="0"/>
              <a:t>2.4) Rel-18 </a:t>
            </a:r>
            <a:r>
              <a:rPr lang="en-US" altLang="zh-CN" sz="3200" b="1" dirty="0"/>
              <a:t>PIN (For SA#103)</a:t>
            </a:r>
            <a:endParaRPr lang="en-GB" altLang="en-US" b="1" dirty="0"/>
          </a:p>
        </p:txBody>
      </p:sp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17B70927-985B-41E9-B3C9-CE3B05064EB8}"/>
              </a:ext>
            </a:extLst>
          </p:cNvPr>
          <p:cNvSpPr txBox="1">
            <a:spLocks/>
          </p:cNvSpPr>
          <p:nvPr/>
        </p:nvSpPr>
        <p:spPr>
          <a:xfrm>
            <a:off x="363538" y="1768475"/>
            <a:ext cx="8250237" cy="2543175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1500" kern="0" dirty="0"/>
              <a:t>Progress since SA#102: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050" kern="0" dirty="0"/>
              <a:t>1 CR to TS 23.501 were agreed, 2 CRs to TS 23.502 were agreed.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de-DE" sz="1050" kern="0" dirty="0"/>
          </a:p>
          <a:p>
            <a:pPr marL="342900" lvl="1" inden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US" altLang="zh-CN" sz="1050" kern="0" dirty="0"/>
              <a:t> </a:t>
            </a: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500" kern="0" dirty="0"/>
              <a:t>Impacts and dependencies on other WGs:</a:t>
            </a:r>
            <a:endParaRPr lang="de-DE" sz="1500" kern="0" dirty="0"/>
          </a:p>
          <a:p>
            <a:pPr lvl="1">
              <a:spcBef>
                <a:spcPts val="0"/>
              </a:spcBef>
              <a:spcAft>
                <a:spcPts val="450"/>
              </a:spcAft>
              <a:defRPr/>
            </a:pPr>
            <a:r>
              <a:rPr lang="en-US" sz="1050" kern="0" dirty="0"/>
              <a:t>Intra-TSG:</a:t>
            </a:r>
            <a:r>
              <a:rPr lang="en-US" altLang="zh-CN" sz="1050" dirty="0"/>
              <a:t> SA6</a:t>
            </a:r>
            <a:endParaRPr lang="en-US" sz="1050" kern="0" dirty="0"/>
          </a:p>
          <a:p>
            <a:pPr lvl="1">
              <a:spcBef>
                <a:spcPts val="0"/>
              </a:spcBef>
              <a:spcAft>
                <a:spcPts val="450"/>
              </a:spcAft>
              <a:defRPr/>
            </a:pPr>
            <a:r>
              <a:rPr lang="en-US" sz="1050" kern="0" dirty="0"/>
              <a:t>Inter-TSG: </a:t>
            </a:r>
            <a:r>
              <a:rPr lang="en-US" altLang="zh-CN" sz="1050" dirty="0"/>
              <a:t>CT WGs</a:t>
            </a:r>
            <a:endParaRPr lang="en-US" sz="1050" kern="0" dirty="0"/>
          </a:p>
          <a:p>
            <a:pPr marL="342900" lvl="1" indent="0">
              <a:spcBef>
                <a:spcPts val="0"/>
              </a:spcBef>
              <a:spcAft>
                <a:spcPts val="450"/>
              </a:spcAft>
              <a:buFont typeface="Arial" panose="020B0604020202020204" pitchFamily="34" charset="0"/>
              <a:buNone/>
              <a:defRPr/>
            </a:pPr>
            <a:endParaRPr lang="en-US" sz="105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1500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050" dirty="0"/>
              <a:t>None.</a:t>
            </a:r>
            <a:endParaRPr lang="en-US" sz="1050" kern="0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78AA7DD6-290E-40AE-836C-F60412DCE8E0}"/>
              </a:ext>
            </a:extLst>
          </p:cNvPr>
          <p:cNvGraphicFramePr>
            <a:graphicFrameLocks noGrp="1"/>
          </p:cNvGraphicFramePr>
          <p:nvPr/>
        </p:nvGraphicFramePr>
        <p:xfrm>
          <a:off x="303213" y="1109663"/>
          <a:ext cx="8180387" cy="487362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882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1839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859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546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4753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3970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59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 </a:t>
                      </a:r>
                      <a:r>
                        <a:rPr lang="en-GB" sz="700" dirty="0"/>
                        <a:t>(dd/mm/</a:t>
                      </a:r>
                      <a:r>
                        <a:rPr lang="en-GB" sz="700" dirty="0" err="1"/>
                        <a:t>yyyy</a:t>
                      </a:r>
                      <a:r>
                        <a:rPr lang="en-GB" sz="700" dirty="0"/>
                        <a:t>)</a:t>
                      </a:r>
                      <a:endParaRPr lang="en-GB" sz="9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7448"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980011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1" dirty="0"/>
                        <a:t>Personal IoT Networks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800" dirty="0"/>
                        <a:t>PIN</a:t>
                      </a:r>
                      <a:endParaRPr lang="en-GB" sz="800" dirty="0"/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10/06/2023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100%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>
                          <a:hlinkClick r:id="rId3"/>
                        </a:rPr>
                        <a:t>SP-221343</a:t>
                      </a:r>
                      <a:endParaRPr lang="en-GB" sz="800" dirty="0"/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solidFill>
                            <a:srgbClr val="FF0000"/>
                          </a:solidFill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maintenance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28294703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0347D341463BF439568C262687005F6" ma:contentTypeVersion="13" ma:contentTypeDescription="Create a new document." ma:contentTypeScope="" ma:versionID="ad2cf2490f0c719e3ee4922923800c9e">
  <xsd:schema xmlns:xsd="http://www.w3.org/2001/XMLSchema" xmlns:xs="http://www.w3.org/2001/XMLSchema" xmlns:p="http://schemas.microsoft.com/office/2006/metadata/properties" xmlns:ns3="2ca8e41a-b3d0-462f-857c-48a93d48cc9b" xmlns:ns4="199dcaf0-96ce-4e65-9ae8-79a6ae4aa63e" targetNamespace="http://schemas.microsoft.com/office/2006/metadata/properties" ma:root="true" ma:fieldsID="54b66be8fa2c69c44067c6665534d727" ns3:_="" ns4:_="">
    <xsd:import namespace="2ca8e41a-b3d0-462f-857c-48a93d48cc9b"/>
    <xsd:import namespace="199dcaf0-96ce-4e65-9ae8-79a6ae4aa63e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MediaServiceLocation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ca8e41a-b3d0-462f-857c-48a93d48cc9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99dcaf0-96ce-4e65-9ae8-79a6ae4aa63e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2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D0DE101F-A034-4B5A-BEBB-E4455608FEA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ca8e41a-b3d0-462f-857c-48a93d48cc9b"/>
    <ds:schemaRef ds:uri="199dcaf0-96ce-4e65-9ae8-79a6ae4aa63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31880</TotalTime>
  <Words>179</Words>
  <Application>Microsoft Office PowerPoint</Application>
  <PresentationFormat>全屏显示(16:9)</PresentationFormat>
  <Paragraphs>57</Paragraphs>
  <Slides>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</vt:i4>
      </vt:variant>
    </vt:vector>
  </HeadingPairs>
  <TitlesOfParts>
    <vt:vector size="9" baseType="lpstr">
      <vt:lpstr>Arial </vt:lpstr>
      <vt:lpstr>Arial</vt:lpstr>
      <vt:lpstr>Calibri</vt:lpstr>
      <vt:lpstr>Times New Roman</vt:lpstr>
      <vt:lpstr>Office Theme</vt:lpstr>
      <vt:lpstr>Custom Design</vt:lpstr>
      <vt:lpstr>PIN Status Report</vt:lpstr>
      <vt:lpstr>PIN status after SA2#160AHE</vt:lpstr>
      <vt:lpstr>2.4) Rel-18 PIN (For SA#103)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dc:description>© 2009  All rights reserved</dc:description>
  <cp:lastModifiedBy>vivo-Zhenhua</cp:lastModifiedBy>
  <cp:revision>1908</cp:revision>
  <cp:lastPrinted>2017-02-24T12:37:51Z</cp:lastPrinted>
  <dcterms:created xsi:type="dcterms:W3CDTF">2008-08-30T09:32:10Z</dcterms:created>
  <dcterms:modified xsi:type="dcterms:W3CDTF">2024-03-08T02:58:02Z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0x01010050347D341463BF439568C262687005F6</vt:lpwstr>
  </property>
</Properties>
</file>