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962" r:id="rId6"/>
    <p:sldId id="963" r:id="rId7"/>
    <p:sldId id="366"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50" d="100"/>
          <a:sy n="150" d="100"/>
        </p:scale>
        <p:origin x="420"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es, Walter" userId="8ee75126-16a7-4962-96c4-920e8247786f" providerId="ADAL" clId="{082B8215-0CDE-4E03-B5EA-620C8ED52E66}"/>
    <pc:docChg chg="undo custSel modSld modMainMaster">
      <pc:chgData name="Dees, Walter" userId="8ee75126-16a7-4962-96c4-920e8247786f" providerId="ADAL" clId="{082B8215-0CDE-4E03-B5EA-620C8ED52E66}" dt="2023-09-29T16:16:40.084" v="3090" actId="20577"/>
      <pc:docMkLst>
        <pc:docMk/>
      </pc:docMkLst>
      <pc:sldChg chg="modSp mod">
        <pc:chgData name="Dees, Walter" userId="8ee75126-16a7-4962-96c4-920e8247786f" providerId="ADAL" clId="{082B8215-0CDE-4E03-B5EA-620C8ED52E66}" dt="2023-09-29T16:08:36.601" v="3024" actId="20577"/>
        <pc:sldMkLst>
          <pc:docMk/>
          <pc:sldMk cId="0" sldId="341"/>
        </pc:sldMkLst>
        <pc:spChg chg="mod">
          <ac:chgData name="Dees, Walter" userId="8ee75126-16a7-4962-96c4-920e8247786f" providerId="ADAL" clId="{082B8215-0CDE-4E03-B5EA-620C8ED52E66}" dt="2023-09-29T16:08:36.601" v="3024" actId="20577"/>
          <ac:spMkLst>
            <pc:docMk/>
            <pc:sldMk cId="0" sldId="341"/>
            <ac:spMk id="5122" creationId="{6BFCA172-672F-4297-B767-9F7EDE373FA1}"/>
          </ac:spMkLst>
        </pc:spChg>
        <pc:spChg chg="mod">
          <ac:chgData name="Dees, Walter" userId="8ee75126-16a7-4962-96c4-920e8247786f" providerId="ADAL" clId="{082B8215-0CDE-4E03-B5EA-620C8ED52E66}" dt="2023-09-28T11:51:43.767" v="2473"/>
          <ac:spMkLst>
            <pc:docMk/>
            <pc:sldMk cId="0" sldId="341"/>
            <ac:spMk id="5123" creationId="{9FAD3684-801E-4E1E-85EB-F5F3E5D37277}"/>
          </ac:spMkLst>
        </pc:spChg>
      </pc:sldChg>
      <pc:sldChg chg="addSp delSp modSp mod">
        <pc:chgData name="Dees, Walter" userId="8ee75126-16a7-4962-96c4-920e8247786f" providerId="ADAL" clId="{082B8215-0CDE-4E03-B5EA-620C8ED52E66}" dt="2023-09-29T16:13:13.687" v="3080" actId="20577"/>
        <pc:sldMkLst>
          <pc:docMk/>
          <pc:sldMk cId="2424538177" sldId="366"/>
        </pc:sldMkLst>
        <pc:spChg chg="add del mod">
          <ac:chgData name="Dees, Walter" userId="8ee75126-16a7-4962-96c4-920e8247786f" providerId="ADAL" clId="{082B8215-0CDE-4E03-B5EA-620C8ED52E66}" dt="2023-09-29T16:13:13.687" v="3080" actId="20577"/>
          <ac:spMkLst>
            <pc:docMk/>
            <pc:sldMk cId="2424538177" sldId="366"/>
            <ac:spMk id="2" creationId="{17B35D88-5A08-BFB6-0256-469A70716D41}"/>
          </ac:spMkLst>
        </pc:spChg>
        <pc:spChg chg="del">
          <ac:chgData name="Dees, Walter" userId="8ee75126-16a7-4962-96c4-920e8247786f" providerId="ADAL" clId="{082B8215-0CDE-4E03-B5EA-620C8ED52E66}" dt="2023-09-28T09:54:51.137" v="494" actId="478"/>
          <ac:spMkLst>
            <pc:docMk/>
            <pc:sldMk cId="2424538177" sldId="366"/>
            <ac:spMk id="3" creationId="{07071B0B-94D2-D715-079E-FFBE29729C82}"/>
          </ac:spMkLst>
        </pc:spChg>
        <pc:spChg chg="mod">
          <ac:chgData name="Dees, Walter" userId="8ee75126-16a7-4962-96c4-920e8247786f" providerId="ADAL" clId="{082B8215-0CDE-4E03-B5EA-620C8ED52E66}" dt="2023-09-28T09:54:05.274" v="488" actId="20577"/>
          <ac:spMkLst>
            <pc:docMk/>
            <pc:sldMk cId="2424538177" sldId="366"/>
            <ac:spMk id="7170" creationId="{3794A7AC-F975-4B82-9FCA-9C67ECE03726}"/>
          </ac:spMkLst>
        </pc:spChg>
      </pc:sldChg>
      <pc:sldChg chg="modSp mod">
        <pc:chgData name="Dees, Walter" userId="8ee75126-16a7-4962-96c4-920e8247786f" providerId="ADAL" clId="{082B8215-0CDE-4E03-B5EA-620C8ED52E66}" dt="2023-09-29T12:19:14.095" v="2969" actId="20577"/>
        <pc:sldMkLst>
          <pc:docMk/>
          <pc:sldMk cId="1568325951" sldId="962"/>
        </pc:sldMkLst>
        <pc:spChg chg="mod">
          <ac:chgData name="Dees, Walter" userId="8ee75126-16a7-4962-96c4-920e8247786f" providerId="ADAL" clId="{082B8215-0CDE-4E03-B5EA-620C8ED52E66}" dt="2023-09-29T12:19:14.095" v="2969" actId="20577"/>
          <ac:spMkLst>
            <pc:docMk/>
            <pc:sldMk cId="1568325951" sldId="962"/>
            <ac:spMk id="7171" creationId="{8B215120-9330-4C24-86C0-93DB3C460B0D}"/>
          </ac:spMkLst>
        </pc:spChg>
      </pc:sldChg>
      <pc:sldChg chg="modSp mod">
        <pc:chgData name="Dees, Walter" userId="8ee75126-16a7-4962-96c4-920e8247786f" providerId="ADAL" clId="{082B8215-0CDE-4E03-B5EA-620C8ED52E66}" dt="2023-09-28T22:43:00.401" v="2944" actId="207"/>
        <pc:sldMkLst>
          <pc:docMk/>
          <pc:sldMk cId="1565346476" sldId="963"/>
        </pc:sldMkLst>
        <pc:spChg chg="mod">
          <ac:chgData name="Dees, Walter" userId="8ee75126-16a7-4962-96c4-920e8247786f" providerId="ADAL" clId="{082B8215-0CDE-4E03-B5EA-620C8ED52E66}" dt="2023-09-28T22:43:00.401" v="2944" actId="207"/>
          <ac:spMkLst>
            <pc:docMk/>
            <pc:sldMk cId="1565346476" sldId="963"/>
            <ac:spMk id="7171" creationId="{8B215120-9330-4C24-86C0-93DB3C460B0D}"/>
          </ac:spMkLst>
        </pc:spChg>
      </pc:sldChg>
      <pc:sldMasterChg chg="modSp mod">
        <pc:chgData name="Dees, Walter" userId="8ee75126-16a7-4962-96c4-920e8247786f" providerId="ADAL" clId="{082B8215-0CDE-4E03-B5EA-620C8ED52E66}" dt="2023-09-29T16:16:40.084" v="3090" actId="20577"/>
        <pc:sldMasterMkLst>
          <pc:docMk/>
          <pc:sldMasterMk cId="0" sldId="2147485146"/>
        </pc:sldMasterMkLst>
        <pc:spChg chg="mod">
          <ac:chgData name="Dees, Walter" userId="8ee75126-16a7-4962-96c4-920e8247786f" providerId="ADAL" clId="{082B8215-0CDE-4E03-B5EA-620C8ED52E66}" dt="2023-09-29T16:16:40.084" v="3090"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636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TSG-WG SA2 Meeting #159	</a:t>
            </a:r>
          </a:p>
          <a:p>
            <a:pPr eaLnBrk="1" hangingPunct="1">
              <a:defRPr/>
            </a:pPr>
            <a:r>
              <a:rPr lang="fr-FR" altLang="en-US" sz="1400" b="1" dirty="0">
                <a:latin typeface="Arial "/>
              </a:rPr>
              <a:t>Xiamen, China, </a:t>
            </a:r>
            <a:r>
              <a:rPr lang="fr-FR" altLang="en-US" sz="1400" b="1" dirty="0" err="1">
                <a:latin typeface="Arial "/>
              </a:rPr>
              <a:t>October</a:t>
            </a:r>
            <a:r>
              <a:rPr lang="fr-FR" altLang="en-US" sz="1400" b="1" dirty="0">
                <a:latin typeface="Arial "/>
              </a:rPr>
              <a:t> 9-13,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 S2-2311166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5g-acia.org/insight/whitepapers/" TargetMode="External"/><Relationship Id="rId2" Type="http://schemas.openxmlformats.org/officeDocument/2006/relationships/hyperlink" Target="https://www.3gpp.org/ftp/tsg_sa/WG2_Arch/TSGS2_159_Xiamen_2023-10/Docs/S2-231102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02198" y="2162825"/>
            <a:ext cx="8669715" cy="1662098"/>
          </a:xfrm>
        </p:spPr>
        <p:txBody>
          <a:bodyPr/>
          <a:lstStyle/>
          <a:p>
            <a:pPr eaLnBrk="1" hangingPunct="1"/>
            <a:r>
              <a:rPr lang="en-GB" altLang="en-US" sz="4400" dirty="0"/>
              <a:t>Proposed formulation of WT#9 for 5G </a:t>
            </a:r>
            <a:r>
              <a:rPr lang="en-GB" altLang="en-US" sz="4400" dirty="0" err="1"/>
              <a:t>ProSe</a:t>
            </a:r>
            <a:r>
              <a:rPr lang="en-GB" altLang="en-US" sz="4400" dirty="0"/>
              <a:t> Ph3</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7" y="4589463"/>
            <a:ext cx="9194029" cy="1500187"/>
          </a:xfrm>
        </p:spPr>
        <p:txBody>
          <a:bodyPr/>
          <a:lstStyle/>
          <a:p>
            <a:pPr marL="0" indent="0" eaLnBrk="1" hangingPunct="1">
              <a:spcBef>
                <a:spcPts val="600"/>
              </a:spcBef>
              <a:buFontTx/>
              <a:buNone/>
            </a:pPr>
            <a:r>
              <a:rPr lang="en-GB" altLang="en-US" dirty="0"/>
              <a:t>Philips International B.V., Siemens AG, Lenovo, LG Electronics, </a:t>
            </a:r>
            <a:r>
              <a:rPr lang="en-GB" altLang="en-US" dirty="0" err="1"/>
              <a:t>Novamint</a:t>
            </a:r>
            <a:r>
              <a:rPr lang="en-GB" altLang="en-US" dirty="0"/>
              <a:t>, </a:t>
            </a:r>
            <a:r>
              <a:rPr lang="en-GB" altLang="en-US"/>
              <a:t>NICT, Mitsubishi Electric</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06174" y="510056"/>
            <a:ext cx="10515600" cy="1130301"/>
          </a:xfrm>
        </p:spPr>
        <p:txBody>
          <a:bodyPr/>
          <a:lstStyle/>
          <a:p>
            <a:r>
              <a:rPr lang="en-US" altLang="en-US" sz="4000" dirty="0"/>
              <a:t>Introduction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6700" y="1825625"/>
            <a:ext cx="11925299" cy="4351338"/>
          </a:xfrm>
        </p:spPr>
        <p:txBody>
          <a:bodyPr/>
          <a:lstStyle/>
          <a:p>
            <a:r>
              <a:rPr lang="en-US" altLang="en-US" sz="1800" dirty="0"/>
              <a:t>Based on the SA Plenary Release 19 Workshop in June a list of topics was identified to improve </a:t>
            </a:r>
            <a:r>
              <a:rPr lang="en-US" altLang="en-US" sz="1800" dirty="0" err="1"/>
              <a:t>ProSe</a:t>
            </a:r>
            <a:r>
              <a:rPr lang="en-US" altLang="en-US" sz="1800" dirty="0"/>
              <a:t>, one</a:t>
            </a:r>
            <a:r>
              <a:rPr lang="en-US" sz="1800" dirty="0"/>
              <a:t> of these topics was called “NPN Enhancements for </a:t>
            </a:r>
            <a:r>
              <a:rPr lang="en-US" sz="1800" dirty="0" err="1"/>
              <a:t>ProSe</a:t>
            </a:r>
            <a:r>
              <a:rPr lang="en-US" sz="1800" dirty="0"/>
              <a:t>”. </a:t>
            </a:r>
          </a:p>
          <a:p>
            <a:r>
              <a:rPr lang="en-US" altLang="en-US" sz="1800" dirty="0"/>
              <a:t>During SA2 Moderated E-mail discussions in August, </a:t>
            </a:r>
            <a:r>
              <a:rPr lang="en-US" sz="1800" dirty="0"/>
              <a:t>7 companies indicated support or conditional support for “NPN Enhancements for </a:t>
            </a:r>
            <a:r>
              <a:rPr lang="en-US" sz="1800" dirty="0" err="1"/>
              <a:t>ProSe</a:t>
            </a:r>
            <a:r>
              <a:rPr lang="en-US" sz="1800" dirty="0"/>
              <a:t>”, but at least 5 companies requested additional information to clarify the scope of this topic before they could indicate support. Hence this topics was not yet included by the moderator in the resulting draft release 19 SID for </a:t>
            </a:r>
            <a:r>
              <a:rPr lang="en-US" sz="1800" dirty="0" err="1"/>
              <a:t>ProSe</a:t>
            </a:r>
            <a:r>
              <a:rPr lang="en-US" sz="1800" dirty="0"/>
              <a:t>.</a:t>
            </a:r>
          </a:p>
          <a:p>
            <a:r>
              <a:rPr lang="en-US" sz="1800" dirty="0"/>
              <a:t>Furthermore, during the Conference Call on the 5G </a:t>
            </a:r>
            <a:r>
              <a:rPr lang="en-US" sz="1800" dirty="0" err="1"/>
              <a:t>ProSe</a:t>
            </a:r>
            <a:r>
              <a:rPr lang="en-US" sz="1800" dirty="0"/>
              <a:t> Phase 3 proposal for Release 19 on September 25, several companies had questions on what exactly would need to be done and how a limited scope can be achieved.</a:t>
            </a:r>
          </a:p>
          <a:p>
            <a:r>
              <a:rPr lang="en-US" sz="1800" dirty="0"/>
              <a:t>This proposal aims to clarify what is needed and proposes a formulation of WT#9 with limited scope to address the main purpose, i.e. enable </a:t>
            </a:r>
            <a:r>
              <a:rPr lang="en-US" sz="1800" dirty="0" err="1"/>
              <a:t>ProSe</a:t>
            </a:r>
            <a:r>
              <a:rPr lang="en-US" sz="1800" dirty="0"/>
              <a:t> to be deployed in Non-Public Networks. </a:t>
            </a:r>
          </a:p>
          <a:p>
            <a:r>
              <a:rPr lang="en-US" sz="1800" dirty="0"/>
              <a:t>It is important to consider this topic for inclusion in release 19, given that without NPN support, deployment of </a:t>
            </a:r>
            <a:r>
              <a:rPr lang="en-US" sz="1800" dirty="0" err="1"/>
              <a:t>ProSe</a:t>
            </a:r>
            <a:r>
              <a:rPr lang="en-US" sz="1800" dirty="0"/>
              <a:t> (e.g. in factories) is hampered, and important SA1 use cases identified and requirements for </a:t>
            </a:r>
            <a:r>
              <a:rPr lang="en-US" sz="1800" dirty="0" err="1"/>
              <a:t>ProSe</a:t>
            </a:r>
            <a:r>
              <a:rPr lang="en-US" sz="1800" dirty="0"/>
              <a:t> (e.g. collaborating mobile robots as specified in TS 22.104) cannot be fully supported. As indicated in LS </a:t>
            </a:r>
            <a:r>
              <a:rPr lang="en-US" sz="1800" dirty="0">
                <a:hlinkClick r:id="rId2"/>
              </a:rPr>
              <a:t>S2-2311029</a:t>
            </a:r>
            <a:r>
              <a:rPr lang="en-US" sz="1800" dirty="0"/>
              <a:t>, various </a:t>
            </a:r>
            <a:r>
              <a:rPr lang="en-US" sz="1800" dirty="0">
                <a:hlinkClick r:id="rId3"/>
              </a:rPr>
              <a:t>whitepapers</a:t>
            </a:r>
            <a:r>
              <a:rPr lang="en-US" sz="1800" dirty="0"/>
              <a:t> from 5G-ACIA such as “Using 5G </a:t>
            </a:r>
            <a:r>
              <a:rPr lang="en-US" sz="1800" dirty="0" err="1"/>
              <a:t>sidelink</a:t>
            </a:r>
            <a:r>
              <a:rPr lang="en-US" sz="1800" dirty="0"/>
              <a:t> in industrial factory applications” show the need for 5G </a:t>
            </a:r>
            <a:r>
              <a:rPr lang="en-US" sz="1800" dirty="0" err="1"/>
              <a:t>sidelink</a:t>
            </a:r>
            <a:r>
              <a:rPr lang="en-US" sz="1800" dirty="0"/>
              <a:t> communication to be supported in non-public networks (SNPN, PNI-NPN). It also affects other programs, such as Ranging, i.e. ranging cannot be deployed in NPNs unless NPN support for </a:t>
            </a:r>
            <a:r>
              <a:rPr lang="en-US" sz="1800" dirty="0" err="1"/>
              <a:t>ProSe</a:t>
            </a:r>
            <a:r>
              <a:rPr lang="en-US" sz="1800" dirty="0"/>
              <a:t> is added. </a:t>
            </a:r>
            <a:endParaRPr lang="en-US" sz="1400" dirty="0"/>
          </a:p>
          <a:p>
            <a:pPr lvl="1"/>
            <a:endParaRPr lang="en-US" altLang="en-US" sz="1600" dirty="0"/>
          </a:p>
          <a:p>
            <a:pPr marL="0" indent="0">
              <a:buNone/>
            </a:pPr>
            <a:endParaRPr lang="en-US" altLang="en-US" sz="2400" dirty="0"/>
          </a:p>
        </p:txBody>
      </p:sp>
    </p:spTree>
    <p:extLst>
      <p:ext uri="{BB962C8B-B14F-4D97-AF65-F5344CB8AC3E}">
        <p14:creationId xmlns:p14="http://schemas.microsoft.com/office/powerpoint/2010/main" val="156832595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56501" y="559495"/>
            <a:ext cx="9786457" cy="1130301"/>
          </a:xfrm>
        </p:spPr>
        <p:txBody>
          <a:bodyPr/>
          <a:lstStyle/>
          <a:p>
            <a:pPr>
              <a:lnSpc>
                <a:spcPct val="80000"/>
              </a:lnSpc>
            </a:pPr>
            <a:r>
              <a:rPr lang="en-US" altLang="en-US" sz="3600" dirty="0"/>
              <a:t>What needs to be studied and specified?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6700" y="1825625"/>
            <a:ext cx="11925299" cy="4351338"/>
          </a:xfrm>
        </p:spPr>
        <p:txBody>
          <a:bodyPr/>
          <a:lstStyle/>
          <a:p>
            <a:r>
              <a:rPr lang="en-US" sz="1800" dirty="0"/>
              <a:t>As explicitly indicated in 23.501 clauses 5.30.2.0 and 5.30.3.1, </a:t>
            </a:r>
            <a:r>
              <a:rPr lang="en-US" sz="1800" dirty="0" err="1"/>
              <a:t>ProSe</a:t>
            </a:r>
            <a:r>
              <a:rPr lang="en-US" sz="1800" dirty="0"/>
              <a:t> is currently not supported for NPNs. </a:t>
            </a:r>
          </a:p>
          <a:p>
            <a:r>
              <a:rPr lang="en-US" sz="1800" dirty="0"/>
              <a:t>During preliminary discussions in SA2, several gaps were identified that would require some study. The most important of these include:</a:t>
            </a:r>
          </a:p>
          <a:p>
            <a:pPr lvl="1"/>
            <a:r>
              <a:rPr lang="en-US" altLang="en-US" sz="1400" dirty="0"/>
              <a:t>Architecture and potential procedure updates for supporting Proximity-based Services within an NPN, such as enabling UEs to access NPNs via a </a:t>
            </a:r>
            <a:r>
              <a:rPr lang="en-US" altLang="en-US" sz="1400" dirty="0" err="1"/>
              <a:t>ProSe</a:t>
            </a:r>
            <a:r>
              <a:rPr lang="en-US" altLang="en-US" sz="1400" dirty="0"/>
              <a:t> relay, and enabling direct device communication in NPNs. </a:t>
            </a:r>
            <a:r>
              <a:rPr lang="en-US" altLang="en-US" sz="1400" dirty="0">
                <a:sym typeface="Wingdings" panose="05000000000000000000" pitchFamily="2" charset="2"/>
              </a:rPr>
              <a:t> Currently the authorization/policy control is only done per PLMN, the Relay Service Codes cannot indicate access to NPN, and the architecture figures in TS 23.304 only provide explicit PLMN support. </a:t>
            </a:r>
            <a:endParaRPr lang="en-US" altLang="en-US" sz="1400" dirty="0"/>
          </a:p>
          <a:p>
            <a:pPr lvl="1"/>
            <a:r>
              <a:rPr lang="en-US" altLang="en-US" sz="1400" dirty="0"/>
              <a:t>How to convey NPN related identifiers, such as NID, CAG ID during </a:t>
            </a:r>
            <a:r>
              <a:rPr lang="en-US" altLang="en-US" sz="1400" dirty="0" err="1"/>
              <a:t>ProSe</a:t>
            </a:r>
            <a:r>
              <a:rPr lang="en-US" altLang="en-US" sz="1400" dirty="0"/>
              <a:t> discovery, to aid in selection of </a:t>
            </a:r>
            <a:r>
              <a:rPr lang="en-US" altLang="en-US" sz="1400" dirty="0" err="1"/>
              <a:t>ProSe</a:t>
            </a:r>
            <a:r>
              <a:rPr lang="en-US" altLang="en-US" sz="1400" dirty="0"/>
              <a:t> peer UEs or relay UEs that match the network selection criteria for NPNs. </a:t>
            </a:r>
            <a:r>
              <a:rPr lang="en-US" altLang="en-US" sz="1400" dirty="0">
                <a:sym typeface="Wingdings" panose="05000000000000000000" pitchFamily="2" charset="2"/>
              </a:rPr>
              <a:t> Currently only PLMN ID can be conveyed during discovery.</a:t>
            </a:r>
            <a:endParaRPr lang="en-US" altLang="en-US" sz="1400" dirty="0"/>
          </a:p>
          <a:p>
            <a:pPr lvl="1"/>
            <a:r>
              <a:rPr lang="en-US" altLang="en-US" sz="1400" dirty="0"/>
              <a:t>Whether and how CAG is used for access control for </a:t>
            </a:r>
            <a:r>
              <a:rPr lang="en-US" altLang="en-US" sz="1400" dirty="0" err="1"/>
              <a:t>ProSe</a:t>
            </a:r>
            <a:r>
              <a:rPr lang="en-US" altLang="en-US" sz="1400" dirty="0"/>
              <a:t> UEs, in particular </a:t>
            </a:r>
            <a:r>
              <a:rPr lang="en-US" altLang="en-US" sz="1400" dirty="0" err="1"/>
              <a:t>ProSe</a:t>
            </a:r>
            <a:r>
              <a:rPr lang="en-US" altLang="en-US" sz="1400" dirty="0"/>
              <a:t> Remote UEs and U2N relays. </a:t>
            </a:r>
            <a:r>
              <a:rPr lang="en-US" altLang="en-US" sz="1400" dirty="0">
                <a:sym typeface="Wingdings" panose="05000000000000000000" pitchFamily="2" charset="2"/>
              </a:rPr>
              <a:t> For example it is not clear if CAG affects which U2N relays can be selected for relay communication.</a:t>
            </a:r>
            <a:endParaRPr lang="en-US" altLang="en-US" sz="1400" dirty="0"/>
          </a:p>
          <a:p>
            <a:pPr marL="268288" indent="0">
              <a:buNone/>
            </a:pPr>
            <a:r>
              <a:rPr lang="en-US" sz="1600" dirty="0"/>
              <a:t>Also SA3 would probably need to s</a:t>
            </a:r>
            <a:r>
              <a:rPr lang="en-US" altLang="en-US" sz="1600" dirty="0"/>
              <a:t>tudy whether and how authentication/authorization procedures and key management functions need to be updated to support 3</a:t>
            </a:r>
            <a:r>
              <a:rPr lang="en-US" altLang="en-US" sz="1600" baseline="30000" dirty="0"/>
              <a:t>rd</a:t>
            </a:r>
            <a:r>
              <a:rPr lang="en-US" altLang="en-US" sz="1600" dirty="0"/>
              <a:t> party credential holders and key generating EAP methods (e.g. EAP-TLS).</a:t>
            </a:r>
            <a:endParaRPr lang="en-US" sz="1400" dirty="0"/>
          </a:p>
          <a:p>
            <a:endParaRPr lang="en-US" sz="1800" dirty="0"/>
          </a:p>
        </p:txBody>
      </p:sp>
    </p:spTree>
    <p:extLst>
      <p:ext uri="{BB962C8B-B14F-4D97-AF65-F5344CB8AC3E}">
        <p14:creationId xmlns:p14="http://schemas.microsoft.com/office/powerpoint/2010/main" val="156534647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43256" y="518445"/>
            <a:ext cx="10515600" cy="1130301"/>
          </a:xfrm>
        </p:spPr>
        <p:txBody>
          <a:bodyPr/>
          <a:lstStyle/>
          <a:p>
            <a:r>
              <a:rPr lang="en-GB" altLang="en-US" sz="4000" dirty="0"/>
              <a:t>Proposal</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04655"/>
            <a:ext cx="10856053" cy="4351338"/>
          </a:xfrm>
        </p:spPr>
        <p:txBody>
          <a:bodyPr/>
          <a:lstStyle/>
          <a:p>
            <a:pPr>
              <a:buFont typeface="Arial" panose="020B0604020202020204" pitchFamily="34" charset="0"/>
              <a:buChar char="•"/>
            </a:pPr>
            <a:endParaRPr lang="en-US" sz="1200" kern="1200" dirty="0">
              <a:solidFill>
                <a:schemeClr val="tx1"/>
              </a:solidFill>
              <a:effectLst/>
              <a:latin typeface="+mn-lt"/>
              <a:ea typeface="+mn-ea"/>
              <a:cs typeface="+mn-cs"/>
            </a:endParaRPr>
          </a:p>
          <a:p>
            <a:pPr marL="457200" lvl="1" indent="0">
              <a:spcBef>
                <a:spcPts val="300"/>
              </a:spcBef>
              <a:buClrTx/>
              <a:buNone/>
            </a:pPr>
            <a:endParaRPr lang="en-US" sz="1200" kern="1200" dirty="0">
              <a:effectLst/>
              <a:latin typeface="+mn-lt"/>
              <a:ea typeface="+mn-ea"/>
              <a:cs typeface="+mn-cs"/>
            </a:endParaRPr>
          </a:p>
          <a:p>
            <a:pPr marL="971550" lvl="1" indent="-514350">
              <a:buAutoNum type="arabicParenR"/>
            </a:pPr>
            <a:endParaRPr lang="en-US" altLang="en-US" sz="1600" dirty="0"/>
          </a:p>
          <a:p>
            <a:pPr marL="514350" indent="-514350">
              <a:buAutoNum type="arabicParenR"/>
            </a:pPr>
            <a:endParaRPr lang="en-US" altLang="en-US" sz="2000" dirty="0"/>
          </a:p>
          <a:p>
            <a:pPr marL="514350" indent="-514350">
              <a:buAutoNum type="arabicParenR"/>
            </a:pPr>
            <a:endParaRPr lang="en-US" altLang="en-US" sz="2000" dirty="0"/>
          </a:p>
          <a:p>
            <a:pPr marL="514350" indent="-514350">
              <a:buAutoNum type="arabicParenR"/>
            </a:pPr>
            <a:endParaRPr lang="en-US" altLang="en-US" dirty="0"/>
          </a:p>
        </p:txBody>
      </p:sp>
      <p:sp>
        <p:nvSpPr>
          <p:cNvPr id="2" name="Content Placeholder 2">
            <a:extLst>
              <a:ext uri="{FF2B5EF4-FFF2-40B4-BE49-F238E27FC236}">
                <a16:creationId xmlns:a16="http://schemas.microsoft.com/office/drawing/2014/main" id="{17B35D88-5A08-BFB6-0256-469A70716D41}"/>
              </a:ext>
            </a:extLst>
          </p:cNvPr>
          <p:cNvSpPr txBox="1">
            <a:spLocks/>
          </p:cNvSpPr>
          <p:nvPr/>
        </p:nvSpPr>
        <p:spPr bwMode="auto">
          <a:xfrm>
            <a:off x="266700" y="1825625"/>
            <a:ext cx="11480799"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000" dirty="0"/>
              <a:t>Propose to reintroduce WT#9 to the 5G </a:t>
            </a:r>
            <a:r>
              <a:rPr lang="en-US" altLang="en-US" sz="2000" dirty="0" err="1"/>
              <a:t>ProSe</a:t>
            </a:r>
            <a:r>
              <a:rPr lang="en-US" altLang="en-US" sz="2000" dirty="0"/>
              <a:t> Ph3 R19 study item proposal with the following formulation:</a:t>
            </a:r>
          </a:p>
          <a:p>
            <a:pPr marL="0" indent="0">
              <a:buNone/>
            </a:pPr>
            <a:r>
              <a:rPr lang="en-US" altLang="en-US" sz="2000" b="1" dirty="0"/>
              <a:t>     WT-9: NPN support for </a:t>
            </a:r>
            <a:r>
              <a:rPr lang="en-US" altLang="en-US" sz="2000" b="1" dirty="0" err="1"/>
              <a:t>ProSe</a:t>
            </a:r>
            <a:r>
              <a:rPr lang="en-US" altLang="en-US" sz="2000" b="1" dirty="0"/>
              <a:t>:</a:t>
            </a:r>
          </a:p>
          <a:p>
            <a:pPr marL="1254125" lvl="2" indent="-268288">
              <a:buFont typeface="Calibri" panose="020F0502020204030204" pitchFamily="34" charset="0"/>
              <a:buChar char="–"/>
            </a:pPr>
            <a:r>
              <a:rPr lang="en-US" altLang="en-US" sz="1600" dirty="0"/>
              <a:t>Study architecture and potential procedure updates for supporting Proximity-based Services within an NPN. This includes studying how to support service authorization and provisioning of </a:t>
            </a:r>
            <a:r>
              <a:rPr lang="en-US" altLang="en-US" sz="1600" dirty="0" err="1"/>
              <a:t>ProSe</a:t>
            </a:r>
            <a:r>
              <a:rPr lang="en-US" altLang="en-US" sz="1600" dirty="0"/>
              <a:t> services within NPNs, and how to authorize and identify Relay Service Codes for UEs accessing an NPN via </a:t>
            </a:r>
            <a:r>
              <a:rPr lang="en-US" altLang="en-US" sz="1600" dirty="0" err="1"/>
              <a:t>ProSe</a:t>
            </a:r>
            <a:r>
              <a:rPr lang="en-US" altLang="en-US" sz="1600" dirty="0"/>
              <a:t> U2N Relay.</a:t>
            </a:r>
          </a:p>
          <a:p>
            <a:pPr marL="1254125" lvl="2" indent="-268288">
              <a:buFont typeface="Calibri" panose="020F0502020204030204" pitchFamily="34" charset="0"/>
              <a:buChar char="–"/>
            </a:pPr>
            <a:r>
              <a:rPr lang="en-US" altLang="en-US" sz="1600" dirty="0"/>
              <a:t>Study how to convey NPN related identifiers, such as NID and CAG ID during </a:t>
            </a:r>
            <a:r>
              <a:rPr lang="en-US" altLang="en-US" sz="1600" dirty="0" err="1"/>
              <a:t>ProSe</a:t>
            </a:r>
            <a:r>
              <a:rPr lang="en-US" altLang="en-US" sz="1600" dirty="0"/>
              <a:t> discovery, to aid in selection of </a:t>
            </a:r>
            <a:r>
              <a:rPr lang="en-US" altLang="en-US" sz="1600" dirty="0" err="1"/>
              <a:t>ProSe</a:t>
            </a:r>
            <a:r>
              <a:rPr lang="en-US" altLang="en-US" sz="1600" dirty="0"/>
              <a:t> UEs (i.e. peer UEs for direct communication) or </a:t>
            </a:r>
            <a:r>
              <a:rPr lang="en-US" altLang="en-US" sz="1600" dirty="0" err="1"/>
              <a:t>ProSe</a:t>
            </a:r>
            <a:r>
              <a:rPr lang="en-US" altLang="en-US" sz="1600" dirty="0"/>
              <a:t> U2N Relays or </a:t>
            </a:r>
            <a:r>
              <a:rPr lang="en-US" altLang="en-US" sz="1600" dirty="0" err="1"/>
              <a:t>ProSe</a:t>
            </a:r>
            <a:r>
              <a:rPr lang="en-US" altLang="en-US" sz="1600" dirty="0"/>
              <a:t> U2U Relays that match the network selection criteria for NPNs.</a:t>
            </a:r>
          </a:p>
          <a:p>
            <a:pPr marL="1254125" lvl="2" indent="-268288">
              <a:buFont typeface="Calibri" panose="020F0502020204030204" pitchFamily="34" charset="0"/>
              <a:buChar char="–"/>
            </a:pPr>
            <a:r>
              <a:rPr lang="en-US" altLang="en-US" sz="1600" dirty="0"/>
              <a:t>Study whether and how CAG is used for access control for </a:t>
            </a:r>
            <a:r>
              <a:rPr lang="en-US" altLang="en-US" sz="1600" dirty="0" err="1"/>
              <a:t>ProSe</a:t>
            </a:r>
            <a:r>
              <a:rPr lang="en-US" altLang="en-US" sz="1600" dirty="0"/>
              <a:t> U2N Relays and </a:t>
            </a:r>
            <a:r>
              <a:rPr lang="en-US" altLang="en-US" sz="1600" dirty="0" err="1"/>
              <a:t>ProSe</a:t>
            </a:r>
            <a:r>
              <a:rPr lang="en-US" altLang="en-US" sz="1600" dirty="0"/>
              <a:t> Remote UEs.</a:t>
            </a:r>
          </a:p>
          <a:p>
            <a:pPr marL="1254125" lvl="2" indent="-268288">
              <a:buFont typeface="Calibri" panose="020F0502020204030204" pitchFamily="34" charset="0"/>
              <a:buChar char="–"/>
            </a:pPr>
            <a:r>
              <a:rPr lang="en-US" altLang="en-US" sz="1600" dirty="0"/>
              <a:t>Study impacts for supporting QoS handling for 5G </a:t>
            </a:r>
            <a:r>
              <a:rPr lang="en-US" altLang="en-US" sz="1600" dirty="0" err="1"/>
              <a:t>ProSe</a:t>
            </a:r>
            <a:r>
              <a:rPr lang="en-US" altLang="en-US" sz="1600" dirty="0"/>
              <a:t> Direct Communication within NPNs (e.g. custom QoS profiles).</a:t>
            </a:r>
          </a:p>
          <a:p>
            <a:pPr marL="817563" lvl="1" indent="0">
              <a:buNone/>
            </a:pPr>
            <a:r>
              <a:rPr lang="en-US" altLang="en-US" sz="1600" dirty="0"/>
              <a:t>NOTE 1: </a:t>
            </a:r>
            <a:r>
              <a:rPr lang="en-US" altLang="en-US" sz="1600" dirty="0" err="1"/>
              <a:t>ProSe</a:t>
            </a:r>
            <a:r>
              <a:rPr lang="en-US" altLang="en-US" sz="1600" dirty="0"/>
              <a:t> direct or indirect communication involving UEs from a PLMN and UEs from an SNPN, and communication involving UEs from a PNI-NPN and UEs from an SNPN or from (a PNI-NPN of) a different PLMN is not included for study.</a:t>
            </a:r>
          </a:p>
          <a:p>
            <a:pPr marL="817563" lvl="1" indent="0">
              <a:buNone/>
            </a:pPr>
            <a:r>
              <a:rPr lang="en-US" altLang="en-US" sz="1600" dirty="0"/>
              <a:t>NOTE 2: Connecting to an Onboarding-SNPN is not included for study.</a:t>
            </a:r>
          </a:p>
          <a:p>
            <a:pPr marL="817563" lvl="1" indent="0">
              <a:buNone/>
            </a:pPr>
            <a:r>
              <a:rPr lang="en-US" altLang="en-US" sz="1600" dirty="0"/>
              <a:t>NOTE 3: Alignment with SA3 may be needed for potential NPN related authentication and key management updates for </a:t>
            </a:r>
            <a:r>
              <a:rPr lang="en-US" altLang="en-US" sz="1600" dirty="0" err="1"/>
              <a:t>ProSe</a:t>
            </a:r>
            <a:r>
              <a:rPr lang="en-US" altLang="en-US" sz="1600" dirty="0"/>
              <a:t>. </a:t>
            </a:r>
          </a:p>
          <a:p>
            <a:pPr marL="360363" indent="0">
              <a:buNone/>
            </a:pPr>
            <a:r>
              <a:rPr lang="en-US" altLang="en-US" sz="2000" b="1" dirty="0"/>
              <a:t>Amount of TUs for Study: 1, Normative: 1.</a:t>
            </a:r>
          </a:p>
          <a:p>
            <a:endParaRPr lang="en-US" altLang="en-US" sz="2000" dirty="0"/>
          </a:p>
          <a:p>
            <a:pPr lvl="1"/>
            <a:endParaRPr lang="en-US" altLang="en-US" sz="1600" dirty="0"/>
          </a:p>
          <a:p>
            <a:pPr marL="0" indent="0">
              <a:buFontTx/>
              <a:buNone/>
            </a:pPr>
            <a:endParaRPr lang="en-US" altLang="en-US" sz="2400"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847</Words>
  <Application>Microsoft Office PowerPoint</Application>
  <PresentationFormat>Widescreen</PresentationFormat>
  <Paragraphs>31</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Calibri Light</vt:lpstr>
      <vt:lpstr>Times New Roman</vt:lpstr>
      <vt:lpstr>Office Theme</vt:lpstr>
      <vt:lpstr>Proposed formulation of WT#9 for 5G ProSe Ph3</vt:lpstr>
      <vt:lpstr>Introduction</vt:lpstr>
      <vt:lpstr>What needs to be studied and specified?</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Dees, Walter</cp:lastModifiedBy>
  <cp:revision>604</cp:revision>
  <dcterms:created xsi:type="dcterms:W3CDTF">2010-02-05T13:52:04Z</dcterms:created>
  <dcterms:modified xsi:type="dcterms:W3CDTF">2023-09-29T16:17:01Z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