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1"/>
  </p:notesMasterIdLst>
  <p:sldIdLst>
    <p:sldId id="434" r:id="rId3"/>
    <p:sldId id="1117" r:id="rId4"/>
    <p:sldId id="1100" r:id="rId5"/>
    <p:sldId id="1106" r:id="rId6"/>
    <p:sldId id="1119" r:id="rId7"/>
    <p:sldId id="1120" r:id="rId8"/>
    <p:sldId id="1121" r:id="rId9"/>
    <p:sldId id="1114" r:id="rId10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438" autoAdjust="0"/>
    <p:restoredTop sz="94660"/>
  </p:normalViewPr>
  <p:slideViewPr>
    <p:cSldViewPr snapToGrid="0">
      <p:cViewPr varScale="1">
        <p:scale>
          <a:sx n="73" d="100"/>
          <a:sy n="73" d="100"/>
        </p:scale>
        <p:origin x="84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29-Sep-23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030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=""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=""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=""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=""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=""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159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S2-2311077</a:t>
            </a:r>
            <a:endParaRPr lang="en-US" sz="976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09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13,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2023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26" y="677891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Contents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604670"/>
            <a:ext cx="10965830" cy="434039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51" b="1" dirty="0"/>
              <a:t>Release timeline</a:t>
            </a:r>
            <a:endParaRPr lang="en-US" sz="1626" dirty="0"/>
          </a:p>
          <a:p>
            <a:pPr>
              <a:lnSpc>
                <a:spcPct val="110000"/>
              </a:lnSpc>
              <a:defRPr/>
            </a:pPr>
            <a:r>
              <a:rPr lang="en-US" sz="1951" b="1" dirty="0"/>
              <a:t>Meeting dates – summary</a:t>
            </a:r>
          </a:p>
          <a:p>
            <a:pPr>
              <a:lnSpc>
                <a:spcPct val="110000"/>
              </a:lnSpc>
              <a:defRPr/>
            </a:pPr>
            <a:r>
              <a:rPr lang="en-US" sz="1951" b="1" dirty="0" smtClean="0"/>
              <a:t>SA2#160 </a:t>
            </a:r>
            <a:r>
              <a:rPr lang="en-US" sz="1951" b="1" dirty="0"/>
              <a:t>Meeting dates and </a:t>
            </a:r>
            <a:r>
              <a:rPr lang="en-US" sz="1951" b="1" dirty="0" smtClean="0"/>
              <a:t>agenda</a:t>
            </a:r>
          </a:p>
          <a:p>
            <a:pPr>
              <a:lnSpc>
                <a:spcPct val="110000"/>
              </a:lnSpc>
              <a:defRPr/>
            </a:pPr>
            <a:r>
              <a:rPr lang="en-US" sz="1951" b="1" dirty="0" smtClean="0"/>
              <a:t>SA2 ad hoc </a:t>
            </a:r>
            <a:r>
              <a:rPr lang="en-US" sz="1951" b="1" dirty="0"/>
              <a:t>Meeting dates and agenda</a:t>
            </a:r>
          </a:p>
          <a:p>
            <a:pPr>
              <a:lnSpc>
                <a:spcPct val="110000"/>
              </a:lnSpc>
              <a:defRPr/>
            </a:pPr>
            <a:r>
              <a:rPr lang="en-US" sz="1951" b="1" dirty="0" smtClean="0"/>
              <a:t>SA2#161 </a:t>
            </a:r>
            <a:r>
              <a:rPr lang="en-US" sz="1951" b="1" dirty="0"/>
              <a:t>Meeting dates and </a:t>
            </a:r>
            <a:r>
              <a:rPr lang="en-US" sz="1951" b="1" dirty="0" smtClean="0"/>
              <a:t>agenda</a:t>
            </a:r>
            <a:endParaRPr lang="en-US" sz="1951" b="1" dirty="0"/>
          </a:p>
          <a:p>
            <a:pPr>
              <a:lnSpc>
                <a:spcPct val="110000"/>
              </a:lnSpc>
              <a:defRPr/>
            </a:pPr>
            <a:r>
              <a:rPr lang="en-US" sz="1951" b="1" dirty="0"/>
              <a:t>Overall planning for </a:t>
            </a:r>
            <a:r>
              <a:rPr lang="en-US" sz="1951" b="1" dirty="0" smtClean="0"/>
              <a:t>Rel-19</a:t>
            </a:r>
            <a:endParaRPr lang="en-US" sz="1845" dirty="0"/>
          </a:p>
          <a:p>
            <a:pPr lvl="1">
              <a:lnSpc>
                <a:spcPct val="110000"/>
              </a:lnSpc>
              <a:defRPr/>
            </a:pPr>
            <a:endParaRPr lang="en-US" sz="1845" dirty="0"/>
          </a:p>
          <a:p>
            <a:pPr marL="0" indent="0">
              <a:lnSpc>
                <a:spcPct val="110000"/>
              </a:lnSpc>
              <a:buNone/>
              <a:defRPr/>
            </a:pPr>
            <a:endParaRPr lang="en-US" sz="1626" dirty="0"/>
          </a:p>
          <a:p>
            <a:pPr marL="0" indent="0">
              <a:buNone/>
              <a:defRPr/>
            </a:pPr>
            <a:endParaRPr lang="en-US" altLang="en-US" sz="894" dirty="0"/>
          </a:p>
          <a:p>
            <a:pPr>
              <a:defRPr/>
            </a:pPr>
            <a:endParaRPr lang="en-US" altLang="en-US" sz="894" dirty="0"/>
          </a:p>
        </p:txBody>
      </p:sp>
    </p:spTree>
    <p:extLst>
      <p:ext uri="{BB962C8B-B14F-4D97-AF65-F5344CB8AC3E}">
        <p14:creationId xmlns:p14="http://schemas.microsoft.com/office/powerpoint/2010/main" val="318508538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1003" y="862871"/>
            <a:ext cx="9517514" cy="5199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Rel-19 timelines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26" y="677891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meeting dates for </a:t>
            </a:r>
            <a:r>
              <a:rPr lang="en-US" dirty="0" smtClean="0">
                <a:solidFill>
                  <a:schemeClr val="tx1"/>
                </a:solidFill>
              </a:rPr>
              <a:t>2023 </a:t>
            </a:r>
            <a:r>
              <a:rPr lang="en-US" dirty="0">
                <a:solidFill>
                  <a:schemeClr val="tx1"/>
                </a:solidFill>
              </a:rPr>
              <a:t>&amp; </a:t>
            </a:r>
            <a:r>
              <a:rPr lang="en-US" dirty="0" smtClean="0">
                <a:solidFill>
                  <a:schemeClr val="tx1"/>
                </a:solidFill>
              </a:rPr>
              <a:t>2024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776563"/>
              </p:ext>
            </p:extLst>
          </p:nvPr>
        </p:nvGraphicFramePr>
        <p:xfrm>
          <a:off x="1691364" y="1731464"/>
          <a:ext cx="7899091" cy="38783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6579"/>
                <a:gridCol w="2602053"/>
                <a:gridCol w="2416193"/>
                <a:gridCol w="1784266"/>
              </a:tblGrid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SA2#158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Monday, August 21, 2023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August 25, 2023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Goteborg, SE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SA2#159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October 9, 2023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Friday, October 13, 2023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Xiamen, CN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SA2#160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November 13, 2023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November 17, 2023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Chicago, 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SA2-Ad Hoc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January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January 26,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SA2#161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February 26,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Friday, March 1, 2024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EU, EU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SA2#162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April 15,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April 19,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CN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SA2#163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Monday, May 27, 2024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May 31,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Korea, KR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SA2#164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Monday, August 19, 2024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August 23,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EU, EU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SA2#165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Monday, October 14, 2024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October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India, IN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SA2#166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November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November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US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562913" y="738896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67" dirty="0"/>
              <a:t>SA2#160 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800928" y="1733014"/>
            <a:ext cx="5042298" cy="4346958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463" dirty="0"/>
              <a:t>SA2#160 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463" dirty="0"/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5.X, 6.X, 7.X </a:t>
            </a:r>
            <a:r>
              <a:rPr lang="en-US" sz="1138" i="1" dirty="0" smtClean="0"/>
              <a:t>(CRs </a:t>
            </a:r>
            <a:r>
              <a:rPr lang="en-US" sz="1138" i="1" dirty="0"/>
              <a:t>only if there any incoming LS</a:t>
            </a:r>
            <a:r>
              <a:rPr lang="en-US" sz="1138" i="1" dirty="0" smtClean="0"/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 smtClean="0"/>
              <a:t>AI </a:t>
            </a:r>
            <a:r>
              <a:rPr lang="en-US" sz="1138" dirty="0"/>
              <a:t>8.X: Rel-17 </a:t>
            </a:r>
            <a:r>
              <a:rPr lang="en-US" sz="1138" dirty="0" smtClean="0"/>
              <a:t>Maintenance </a:t>
            </a:r>
            <a:r>
              <a:rPr lang="en-US" sz="1138" i="1" dirty="0"/>
              <a:t>(CRs only if there any incoming LS</a:t>
            </a:r>
            <a:r>
              <a:rPr lang="en-US" sz="1138" i="1" dirty="0" smtClean="0"/>
              <a:t>)</a:t>
            </a:r>
            <a:endParaRPr lang="en-US" sz="1138" dirty="0"/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9.X: Rel-18 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19.X: Rel-19 approved study/work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30.X: Rel-19 WID/SID proposals</a:t>
            </a: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301" dirty="0"/>
              <a:t>Email Approval may be scheduled immediately after the meeting, only if it becomes really necessary. Further details on email approval such as </a:t>
            </a:r>
            <a:r>
              <a:rPr lang="en-GB" sz="1301" dirty="0" err="1"/>
              <a:t>TDoc</a:t>
            </a:r>
            <a:r>
              <a:rPr lang="en-GB" sz="1301" dirty="0"/>
              <a:t> list, date/timings will be decided during the meeting. </a:t>
            </a:r>
            <a:endParaRPr 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073873"/>
              </p:ext>
            </p:extLst>
          </p:nvPr>
        </p:nvGraphicFramePr>
        <p:xfrm>
          <a:off x="6162370" y="1668203"/>
          <a:ext cx="5818274" cy="2128116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595329"/>
                <a:gridCol w="1911963"/>
                <a:gridCol w="1645318"/>
                <a:gridCol w="665664"/>
              </a:tblGrid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Doc request deadline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Friday 3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Doc submission deadline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Friday 3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Registration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Monday 6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0800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Start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Monday 13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0900 Local time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1500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Close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Friday 17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100" b="1" u="none" strike="noStrike" dirty="0">
                          <a:effectLst/>
                        </a:rPr>
                        <a:t>Local time (or earlier)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2200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Upload approved documents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Friday 17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1700 Local time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>
                          <a:effectLst/>
                        </a:rPr>
                        <a:t>2300 UTC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5510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562913" y="738896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67" dirty="0" smtClean="0"/>
              <a:t>SA2 ad hoc January </a:t>
            </a:r>
            <a:r>
              <a:rPr lang="en-US" sz="2167" dirty="0"/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800928" y="1733014"/>
            <a:ext cx="5042298" cy="4346958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463" dirty="0" smtClean="0"/>
              <a:t>SA2 January meeting </a:t>
            </a:r>
            <a:r>
              <a:rPr lang="en-US" sz="1463" dirty="0"/>
              <a:t>will be </a:t>
            </a:r>
            <a:r>
              <a:rPr lang="en-US" sz="1463" dirty="0" smtClean="0"/>
              <a:t>ad hoc Electronic</a:t>
            </a:r>
            <a:endParaRPr lang="en-US" sz="1463" dirty="0"/>
          </a:p>
          <a:p>
            <a:pPr>
              <a:lnSpc>
                <a:spcPct val="110000"/>
              </a:lnSpc>
              <a:defRPr/>
            </a:pPr>
            <a:r>
              <a:rPr lang="en-US" sz="1463" dirty="0"/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5.X, 6.X, </a:t>
            </a:r>
            <a:r>
              <a:rPr lang="en-US" sz="1138" dirty="0" smtClean="0"/>
              <a:t>7.X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 smtClean="0"/>
              <a:t>AI </a:t>
            </a:r>
            <a:r>
              <a:rPr lang="en-US" sz="1138" dirty="0"/>
              <a:t>8.X: Rel-17 </a:t>
            </a:r>
            <a:r>
              <a:rPr lang="en-US" sz="1138" dirty="0" smtClean="0"/>
              <a:t>Maintenance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 smtClean="0"/>
              <a:t>AI </a:t>
            </a:r>
            <a:r>
              <a:rPr lang="en-US" sz="1138" dirty="0"/>
              <a:t>9.X: Rel-18 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19.X: Rel-19 approved study/work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30.X: Rel-19 </a:t>
            </a:r>
            <a:r>
              <a:rPr lang="en-US" sz="1138" dirty="0" smtClean="0"/>
              <a:t>TEI-19 proposals</a:t>
            </a:r>
            <a:endParaRPr lang="en-US" sz="1138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691930"/>
              </p:ext>
            </p:extLst>
          </p:nvPr>
        </p:nvGraphicFramePr>
        <p:xfrm>
          <a:off x="6162370" y="1668203"/>
          <a:ext cx="5818274" cy="2128116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595329"/>
                <a:gridCol w="1911963"/>
                <a:gridCol w="1645318"/>
                <a:gridCol w="665664"/>
              </a:tblGrid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Doc request deadline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effectLst/>
                        </a:rPr>
                        <a:t>Friday 12 January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Doc submission deadline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Friday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12 January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Registration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Monday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15 January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 smtClean="0">
                          <a:effectLst/>
                        </a:rPr>
                        <a:t>0000 </a:t>
                      </a:r>
                      <a:r>
                        <a:rPr lang="en-US" sz="1100" b="1" u="none" strike="noStrike" dirty="0">
                          <a:effectLst/>
                        </a:rPr>
                        <a:t>UTC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Start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Monday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22 January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100" b="1" u="none" strike="noStrike" dirty="0" smtClean="0">
                          <a:effectLst/>
                        </a:rPr>
                        <a:t>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 smtClean="0">
                          <a:effectLst/>
                        </a:rPr>
                        <a:t>0000 </a:t>
                      </a:r>
                      <a:r>
                        <a:rPr lang="en-US" sz="1100" b="1" u="none" strike="noStrike" dirty="0">
                          <a:effectLst/>
                        </a:rPr>
                        <a:t>UTC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Close of meeting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Monday 29 January</a:t>
                      </a:r>
                      <a:r>
                        <a:rPr lang="en-US" sz="1100" b="1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20</a:t>
                      </a:r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24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1700 </a:t>
                      </a:r>
                      <a:r>
                        <a:rPr lang="en-US" sz="1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UTC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solidFill>
                            <a:srgbClr val="FF0000"/>
                          </a:solidFill>
                          <a:effectLst/>
                        </a:rPr>
                        <a:t>Upload approved documents</a:t>
                      </a:r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Monday 29 January</a:t>
                      </a:r>
                      <a:r>
                        <a:rPr lang="en-US" sz="1100" b="1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20</a:t>
                      </a:r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24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1800 </a:t>
                      </a:r>
                      <a:r>
                        <a:rPr lang="en-US" sz="1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UTC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=""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233569" y="3906493"/>
            <a:ext cx="3400507" cy="129322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  <a:defRPr/>
            </a:pPr>
            <a:r>
              <a:rPr lang="en-US" sz="1301" dirty="0" smtClean="0">
                <a:solidFill>
                  <a:srgbClr val="FF0000"/>
                </a:solidFill>
              </a:rPr>
              <a:t>Discussion point:</a:t>
            </a:r>
          </a:p>
          <a:p>
            <a:pPr marL="0" indent="0">
              <a:lnSpc>
                <a:spcPct val="110000"/>
              </a:lnSpc>
              <a:buNone/>
              <a:defRPr/>
            </a:pPr>
            <a:r>
              <a:rPr lang="en-US" sz="1301" dirty="0" smtClean="0">
                <a:solidFill>
                  <a:srgbClr val="FF0000"/>
                </a:solidFill>
              </a:rPr>
              <a:t>Close the meeting on Monday 29</a:t>
            </a:r>
            <a:r>
              <a:rPr lang="en-US" sz="1301" baseline="30000" dirty="0" smtClean="0">
                <a:solidFill>
                  <a:srgbClr val="FF0000"/>
                </a:solidFill>
              </a:rPr>
              <a:t>th</a:t>
            </a:r>
            <a:r>
              <a:rPr lang="en-US" sz="1301" dirty="0" smtClean="0">
                <a:solidFill>
                  <a:srgbClr val="FF0000"/>
                </a:solidFill>
              </a:rPr>
              <a:t> instead of Friday 26</a:t>
            </a:r>
            <a:r>
              <a:rPr lang="en-US" sz="1301" baseline="30000" dirty="0" smtClean="0">
                <a:solidFill>
                  <a:srgbClr val="FF0000"/>
                </a:solidFill>
              </a:rPr>
              <a:t>th</a:t>
            </a:r>
            <a:r>
              <a:rPr lang="en-US" sz="1301" dirty="0" smtClean="0">
                <a:solidFill>
                  <a:srgbClr val="FF0000"/>
                </a:solidFill>
              </a:rPr>
              <a:t> to allow the comments deadline to be on Thursday 25</a:t>
            </a:r>
            <a:r>
              <a:rPr lang="en-US" sz="1301" baseline="30000" dirty="0" smtClean="0">
                <a:solidFill>
                  <a:srgbClr val="FF0000"/>
                </a:solidFill>
              </a:rPr>
              <a:t>th</a:t>
            </a:r>
            <a:r>
              <a:rPr lang="en-US" sz="1301" dirty="0" smtClean="0">
                <a:solidFill>
                  <a:srgbClr val="FF0000"/>
                </a:solidFill>
              </a:rPr>
              <a:t> instead of Wednesday 24</a:t>
            </a:r>
            <a:r>
              <a:rPr lang="en-US" sz="1301" baseline="30000" dirty="0" smtClean="0">
                <a:solidFill>
                  <a:srgbClr val="FF0000"/>
                </a:solidFill>
              </a:rPr>
              <a:t>th</a:t>
            </a:r>
            <a:r>
              <a:rPr lang="en-US" sz="1301" dirty="0" smtClean="0">
                <a:solidFill>
                  <a:srgbClr val="FF0000"/>
                </a:solidFill>
              </a:rPr>
              <a:t>?</a:t>
            </a:r>
            <a:endParaRPr lang="en-US" sz="130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49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562913" y="738896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67" dirty="0" smtClean="0"/>
              <a:t>SA2#161 </a:t>
            </a:r>
            <a:r>
              <a:rPr lang="en-US" sz="2167" dirty="0"/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800928" y="1733014"/>
            <a:ext cx="5042298" cy="4346958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463" dirty="0" smtClean="0"/>
              <a:t>SA2#161 </a:t>
            </a:r>
            <a:r>
              <a:rPr lang="en-US" sz="1463" dirty="0"/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463" dirty="0"/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5.X, 6.X, 7.X </a:t>
            </a:r>
            <a:r>
              <a:rPr lang="en-US" sz="1138" i="1" dirty="0" smtClean="0"/>
              <a:t>(CRs </a:t>
            </a:r>
            <a:r>
              <a:rPr lang="en-US" sz="1138" i="1" dirty="0"/>
              <a:t>only if there any incoming LS</a:t>
            </a:r>
            <a:r>
              <a:rPr lang="en-US" sz="1138" i="1" dirty="0" smtClean="0"/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 smtClean="0"/>
              <a:t>AI </a:t>
            </a:r>
            <a:r>
              <a:rPr lang="en-US" sz="1138" dirty="0"/>
              <a:t>8.X: Rel-17 </a:t>
            </a:r>
            <a:r>
              <a:rPr lang="en-US" sz="1138" dirty="0" smtClean="0"/>
              <a:t>Maintenance </a:t>
            </a:r>
            <a:r>
              <a:rPr lang="en-US" sz="1138" i="1" dirty="0"/>
              <a:t>(CRs only if there any incoming LS</a:t>
            </a:r>
            <a:r>
              <a:rPr lang="en-US" sz="1138" i="1" dirty="0" smtClean="0"/>
              <a:t>)</a:t>
            </a:r>
            <a:endParaRPr lang="en-US" sz="1138" dirty="0"/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9.X: Rel-18 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19.X: Rel-19 approved study/work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30.X: Rel-19 </a:t>
            </a:r>
            <a:r>
              <a:rPr lang="en-US" sz="1138" dirty="0" smtClean="0"/>
              <a:t>TEI-19 proposals</a:t>
            </a:r>
            <a:endParaRPr lang="en-US" sz="1138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301" dirty="0"/>
              <a:t>Email Approval may be scheduled immediately after the meeting, only if it becomes really necessary. Further details on email approval such as </a:t>
            </a:r>
            <a:r>
              <a:rPr lang="en-GB" sz="1301" dirty="0" err="1"/>
              <a:t>TDoc</a:t>
            </a:r>
            <a:r>
              <a:rPr lang="en-GB" sz="1301" dirty="0"/>
              <a:t> list, date/timings will be decided during the meeting. </a:t>
            </a:r>
            <a:endParaRPr 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881771"/>
              </p:ext>
            </p:extLst>
          </p:nvPr>
        </p:nvGraphicFramePr>
        <p:xfrm>
          <a:off x="6162370" y="1668203"/>
          <a:ext cx="5818274" cy="2128116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595329"/>
                <a:gridCol w="1911963"/>
                <a:gridCol w="1645318"/>
                <a:gridCol w="665664"/>
              </a:tblGrid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Doc request deadline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effectLst/>
                        </a:rPr>
                        <a:t>Friday 16 February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Doc submission deadline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Friday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16 February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Registration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Monday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19 February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0800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Start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Monday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26 February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0900 Local time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1500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Close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Friday </a:t>
                      </a:r>
                      <a:r>
                        <a:rPr lang="en-US" sz="1100" b="1" u="none" strike="noStrike" dirty="0" smtClean="0">
                          <a:effectLst/>
                        </a:rPr>
                        <a:t>1 March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100" b="1" u="none" strike="noStrike" dirty="0">
                          <a:effectLst/>
                        </a:rPr>
                        <a:t>Local time (or earlier)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2200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Upload approved documents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 smtClean="0">
                          <a:effectLst/>
                        </a:rPr>
                        <a:t>Friday 1 March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2024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1700 Local time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>
                          <a:effectLst/>
                        </a:rPr>
                        <a:t>2300 UTC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780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26" y="677891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607199"/>
            <a:ext cx="11289846" cy="4258095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626" b="1" dirty="0"/>
              <a:t>Final package for SA2 planned to be approved in December (SA#102)</a:t>
            </a:r>
          </a:p>
          <a:p>
            <a:pPr>
              <a:lnSpc>
                <a:spcPct val="110000"/>
              </a:lnSpc>
              <a:defRPr/>
            </a:pPr>
            <a:r>
              <a:rPr lang="en-US" sz="1626" b="1" dirty="0"/>
              <a:t>The Rel-19 studies should complete no later than SA2#163 (May 2024)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In general it is not expected that study work on any KI’s will continue beyond this date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WIDs based on the outcomes of the studies to be agreed by SA2 in SA2#163 and submitted to SA#104 (June 2024</a:t>
            </a:r>
            <a:r>
              <a:rPr lang="en-US" sz="1463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 smtClean="0"/>
              <a:t>[Study-only items are not limited to this plan]</a:t>
            </a:r>
            <a:endParaRPr lang="en-US" sz="1463" dirty="0"/>
          </a:p>
          <a:p>
            <a:pPr>
              <a:lnSpc>
                <a:spcPct val="110000"/>
              </a:lnSpc>
              <a:defRPr/>
            </a:pPr>
            <a:r>
              <a:rPr lang="en-US" sz="1626" b="1" dirty="0"/>
              <a:t>Normative work on these studies can start in SA2#164 (August 2024)</a:t>
            </a:r>
          </a:p>
          <a:p>
            <a:pPr>
              <a:lnSpc>
                <a:spcPct val="110000"/>
              </a:lnSpc>
              <a:defRPr/>
            </a:pPr>
            <a:r>
              <a:rPr lang="en-US" sz="1626" b="1" dirty="0"/>
              <a:t>Normative work shall complete no later than SA2#166 (November 2024)</a:t>
            </a:r>
          </a:p>
          <a:p>
            <a:pPr>
              <a:lnSpc>
                <a:spcPct val="110000"/>
              </a:lnSpc>
              <a:defRPr/>
            </a:pPr>
            <a:r>
              <a:rPr lang="en-US" sz="1626" b="1" dirty="0"/>
              <a:t>Discussion of TEI-19 items can start from January 2024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Submission and discussion/endorsement of candidates in the January Ad Hoc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Submission and discussion/agreement of candidates in SA2#161 (February 2024)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301" dirty="0"/>
              <a:t>Candidates will only be agreed in the second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Decision on which TEI-19 items will be agreed will be in SA2#161 (February 2024)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The total TU budget available for TEI-19 will be </a:t>
            </a:r>
            <a:r>
              <a:rPr lang="en-US" sz="1463" dirty="0" smtClean="0">
                <a:solidFill>
                  <a:srgbClr val="FF0000"/>
                </a:solidFill>
              </a:rPr>
              <a:t>10 TU’s, no TEI-19 item should be larger than 2 TU’s</a:t>
            </a:r>
            <a:endParaRPr lang="en-US" sz="1463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Work can start on TEI-19 items in SA2#162 (April 2024)</a:t>
            </a:r>
          </a:p>
          <a:p>
            <a:pPr lvl="1">
              <a:lnSpc>
                <a:spcPct val="110000"/>
              </a:lnSpc>
              <a:defRPr/>
            </a:pPr>
            <a:endParaRPr lang="en-US" sz="1194" b="1" dirty="0"/>
          </a:p>
          <a:p>
            <a:pPr marL="0" indent="0">
              <a:buNone/>
              <a:defRPr/>
            </a:pPr>
            <a:endParaRPr lang="en-US" altLang="en-US" sz="854" dirty="0"/>
          </a:p>
          <a:p>
            <a:pPr>
              <a:defRPr/>
            </a:pPr>
            <a:endParaRPr lang="en-US" altLang="en-US" sz="854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8347024" y="3880368"/>
            <a:ext cx="3400507" cy="129322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  <a:defRPr/>
            </a:pPr>
            <a:r>
              <a:rPr lang="en-US" sz="1301" dirty="0" smtClean="0">
                <a:solidFill>
                  <a:srgbClr val="FF0000"/>
                </a:solidFill>
              </a:rPr>
              <a:t>Discussion points:</a:t>
            </a:r>
          </a:p>
          <a:p>
            <a:pPr marL="0" indent="0">
              <a:lnSpc>
                <a:spcPct val="110000"/>
              </a:lnSpc>
              <a:buNone/>
              <a:defRPr/>
            </a:pPr>
            <a:r>
              <a:rPr lang="en-US" sz="1301" dirty="0" smtClean="0">
                <a:solidFill>
                  <a:srgbClr val="FF0000"/>
                </a:solidFill>
              </a:rPr>
              <a:t>Allocate 10 TU’s to TEI-19 items?</a:t>
            </a:r>
          </a:p>
          <a:p>
            <a:pPr marL="0" indent="0">
              <a:lnSpc>
                <a:spcPct val="110000"/>
              </a:lnSpc>
              <a:buNone/>
              <a:defRPr/>
            </a:pPr>
            <a:r>
              <a:rPr lang="en-US" sz="1301" dirty="0" smtClean="0">
                <a:solidFill>
                  <a:srgbClr val="FF0000"/>
                </a:solidFill>
              </a:rPr>
              <a:t>Expectation is that TEI-19 items are typically 1 TU, and no larger than 2 TU’s </a:t>
            </a:r>
            <a:endParaRPr lang="en-US" sz="130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79742</TotalTime>
  <Words>1056</Words>
  <Application>Microsoft Office PowerPoint</Application>
  <PresentationFormat>Widescreen</PresentationFormat>
  <Paragraphs>238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Montserrat</vt:lpstr>
      <vt:lpstr>MS PGothic</vt:lpstr>
      <vt:lpstr>MS PGothic</vt:lpstr>
      <vt:lpstr>Nokia Pure Headline Ultra Light</vt:lpstr>
      <vt:lpstr>Nokia Pure Text</vt:lpstr>
      <vt:lpstr>Nokia Pure Text Light</vt:lpstr>
      <vt:lpstr>SimSun</vt:lpstr>
      <vt:lpstr>Arial</vt:lpstr>
      <vt:lpstr>Calibri</vt:lpstr>
      <vt:lpstr>Times New Roman</vt:lpstr>
      <vt:lpstr>Wingdings</vt:lpstr>
      <vt:lpstr>Nokia White Master with headline</vt:lpstr>
      <vt:lpstr>2_Office Theme</vt:lpstr>
      <vt:lpstr>SA2 Work Planning</vt:lpstr>
      <vt:lpstr>Contents</vt:lpstr>
      <vt:lpstr>Rel-19 timelines</vt:lpstr>
      <vt:lpstr>SA2 meeting dates for 2023 &amp; 2024</vt:lpstr>
      <vt:lpstr>PowerPoint Presentation</vt:lpstr>
      <vt:lpstr>PowerPoint Presentation</vt:lpstr>
      <vt:lpstr>PowerPoint Presentation</vt:lpstr>
      <vt:lpstr>Rel-19 planning for SA2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Andy Bennett</cp:lastModifiedBy>
  <cp:revision>890</cp:revision>
  <cp:lastPrinted>2023-08-02T08:25:48Z</cp:lastPrinted>
  <dcterms:created xsi:type="dcterms:W3CDTF">2018-05-24T11:49:12Z</dcterms:created>
  <dcterms:modified xsi:type="dcterms:W3CDTF">2023-09-29T13:44:51Z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