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3"/>
  </p:notesMasterIdLst>
  <p:handoutMasterIdLst>
    <p:handoutMasterId r:id="rId14"/>
  </p:handoutMasterIdLst>
  <p:sldIdLst>
    <p:sldId id="796" r:id="rId7"/>
    <p:sldId id="799" r:id="rId8"/>
    <p:sldId id="802" r:id="rId9"/>
    <p:sldId id="792" r:id="rId10"/>
    <p:sldId id="797" r:id="rId11"/>
    <p:sldId id="798" r:id="rId12"/>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6DD7BD-6767-7F73-B527-1243EA40E4F2}" name="Ericsson1012" initials="SS1012" userId="Ericsson1012"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62A14D"/>
    <a:srgbClr val="000000"/>
    <a:srgbClr val="C6D254"/>
    <a:srgbClr val="B1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89" autoAdjust="0"/>
    <p:restoredTop sz="91499" autoAdjust="0"/>
  </p:normalViewPr>
  <p:slideViewPr>
    <p:cSldViewPr snapToGrid="0">
      <p:cViewPr varScale="1">
        <p:scale>
          <a:sx n="121" d="100"/>
          <a:sy n="121" d="100"/>
        </p:scale>
        <p:origin x="9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4/4/2023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4/4/2023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1</a:t>
            </a:fld>
            <a:endParaRPr lang="en-GB" altLang="en-US"/>
          </a:p>
        </p:txBody>
      </p:sp>
    </p:spTree>
    <p:extLst>
      <p:ext uri="{BB962C8B-B14F-4D97-AF65-F5344CB8AC3E}">
        <p14:creationId xmlns:p14="http://schemas.microsoft.com/office/powerpoint/2010/main" val="447196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endParaRPr lang="en-US" dirty="0">
              <a:effectLst/>
            </a:endParaRPr>
          </a:p>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2</a:t>
            </a:fld>
            <a:endParaRPr lang="en-GB" altLang="en-US" dirty="0"/>
          </a:p>
        </p:txBody>
      </p:sp>
    </p:spTree>
    <p:extLst>
      <p:ext uri="{BB962C8B-B14F-4D97-AF65-F5344CB8AC3E}">
        <p14:creationId xmlns:p14="http://schemas.microsoft.com/office/powerpoint/2010/main" val="1638212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endParaRPr lang="en-US" dirty="0">
              <a:effectLst/>
            </a:endParaRPr>
          </a:p>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dirty="0"/>
          </a:p>
        </p:txBody>
      </p:sp>
    </p:spTree>
    <p:extLst>
      <p:ext uri="{BB962C8B-B14F-4D97-AF65-F5344CB8AC3E}">
        <p14:creationId xmlns:p14="http://schemas.microsoft.com/office/powerpoint/2010/main" val="4165155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endParaRPr lang="en-US" dirty="0">
              <a:effectLst/>
            </a:endParaRPr>
          </a:p>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endParaRPr lang="en-US" dirty="0">
              <a:effectLst/>
            </a:endParaRPr>
          </a:p>
          <a:p>
            <a:r>
              <a:rPr lang="en-US"/>
              <a:t>hu</a:t>
            </a:r>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dirty="0"/>
          </a:p>
        </p:txBody>
      </p:sp>
    </p:spTree>
    <p:extLst>
      <p:ext uri="{BB962C8B-B14F-4D97-AF65-F5344CB8AC3E}">
        <p14:creationId xmlns:p14="http://schemas.microsoft.com/office/powerpoint/2010/main" val="1750051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endParaRPr lang="en-US" dirty="0">
              <a:effectLst/>
            </a:endParaRPr>
          </a:p>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6</a:t>
            </a:fld>
            <a:endParaRPr lang="en-GB" altLang="en-US" dirty="0"/>
          </a:p>
        </p:txBody>
      </p:sp>
    </p:spTree>
    <p:extLst>
      <p:ext uri="{BB962C8B-B14F-4D97-AF65-F5344CB8AC3E}">
        <p14:creationId xmlns:p14="http://schemas.microsoft.com/office/powerpoint/2010/main" val="135163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 WG2#154AH</a:t>
            </a:r>
          </a:p>
          <a:p>
            <a:r>
              <a:rPr lang="de-DE" sz="1200" b="1" kern="1200" dirty="0">
                <a:solidFill>
                  <a:schemeClr val="tx1"/>
                </a:solidFill>
                <a:latin typeface="Arial "/>
                <a:ea typeface="+mn-ea"/>
                <a:cs typeface="Arial" panose="020B0604020202020204" pitchFamily="34" charset="0"/>
              </a:rPr>
              <a:t>Online </a:t>
            </a:r>
            <a:r>
              <a:rPr lang="de-DE" sz="1200" b="1" kern="1200" dirty="0" err="1">
                <a:solidFill>
                  <a:schemeClr val="tx1"/>
                </a:solidFill>
                <a:latin typeface="Arial "/>
                <a:ea typeface="+mn-ea"/>
                <a:cs typeface="Arial" panose="020B0604020202020204" pitchFamily="34" charset="0"/>
              </a:rPr>
              <a:t>January</a:t>
            </a:r>
            <a:r>
              <a:rPr lang="de-DE" sz="1200" b="1" kern="1200" dirty="0">
                <a:solidFill>
                  <a:schemeClr val="tx1"/>
                </a:solidFill>
                <a:latin typeface="Arial "/>
                <a:ea typeface="+mn-ea"/>
                <a:cs typeface="Arial" panose="020B0604020202020204" pitchFamily="34" charset="0"/>
              </a:rPr>
              <a:t> 16th - 20th, 2022</a:t>
            </a:r>
            <a:endParaRPr lang="sv-SE" altLang="en-US" sz="1200" b="1" kern="1200" dirty="0">
              <a:solidFill>
                <a:schemeClr val="tx1"/>
              </a:solidFill>
              <a:latin typeface="Arial "/>
              <a:ea typeface="+mn-ea"/>
              <a:cs typeface="Arial" panose="020B0604020202020204" pitchFamily="34" charset="0"/>
            </a:endParaRPr>
          </a:p>
        </p:txBody>
      </p:sp>
      <p:sp>
        <p:nvSpPr>
          <p:cNvPr id="5" name="Text Box 13"/>
          <p:cNvSpPr txBox="1">
            <a:spLocks noChangeArrowheads="1"/>
          </p:cNvSpPr>
          <p:nvPr userDrawn="1"/>
        </p:nvSpPr>
        <p:spPr bwMode="auto">
          <a:xfrm>
            <a:off x="5566042" y="334106"/>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S2-2201331</a:t>
            </a:r>
            <a:endParaRPr lang="en-GB" altLang="en-US" sz="1400" b="1" dirty="0">
              <a:solidFill>
                <a:schemeClr val="bg2"/>
              </a:solidFill>
            </a:endParaRPr>
          </a:p>
        </p:txBody>
      </p:sp>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TSG SA WG2#154</a:t>
            </a:r>
            <a:r>
              <a:rPr lang="en-GB" altLang="de-DE" sz="1200" baseline="0" dirty="0">
                <a:solidFill>
                  <a:schemeClr val="bg1"/>
                </a:solidFill>
              </a:rPr>
              <a:t> November 14-18, 2022</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927534" y="1953869"/>
            <a:ext cx="6827838" cy="787400"/>
          </a:xfrm>
        </p:spPr>
        <p:txBody>
          <a:bodyPr/>
          <a:lstStyle/>
          <a:p>
            <a:r>
              <a:rPr lang="en-US" altLang="de-DE" b="1" dirty="0"/>
              <a:t>TRS_URLLC</a:t>
            </a:r>
            <a:endParaRPr lang="de-DE" altLang="de-DE" b="1" dirty="0"/>
          </a:p>
        </p:txBody>
      </p:sp>
      <p:sp>
        <p:nvSpPr>
          <p:cNvPr id="29716" name="Content Placeholder 7"/>
          <p:cNvSpPr>
            <a:spLocks noGrp="1"/>
          </p:cNvSpPr>
          <p:nvPr>
            <p:ph sz="half" idx="2"/>
          </p:nvPr>
        </p:nvSpPr>
        <p:spPr>
          <a:xfrm>
            <a:off x="236484" y="2741269"/>
            <a:ext cx="8726214" cy="1433945"/>
          </a:xfrm>
        </p:spPr>
        <p:txBody>
          <a:bodyPr/>
          <a:lstStyle/>
          <a:p>
            <a:pPr marL="457200" lvl="1" indent="-457200">
              <a:spcBef>
                <a:spcPts val="0"/>
              </a:spcBef>
              <a:spcAft>
                <a:spcPts val="300"/>
              </a:spcAft>
              <a:buBlip>
                <a:blip r:embed="rId3"/>
              </a:buBlip>
            </a:pPr>
            <a:r>
              <a:rPr lang="en-US" altLang="zh-CN" b="1" dirty="0">
                <a:ea typeface="+mn-ea"/>
                <a:cs typeface="+mn-cs"/>
              </a:rPr>
              <a:t>Open issues way forward</a:t>
            </a:r>
          </a:p>
          <a:p>
            <a:pPr marL="857250" lvl="2" indent="-457200">
              <a:spcBef>
                <a:spcPts val="0"/>
              </a:spcBef>
              <a:spcAft>
                <a:spcPts val="300"/>
              </a:spcAft>
              <a:buBlip>
                <a:blip r:embed="rId3"/>
              </a:buBlip>
            </a:pPr>
            <a:r>
              <a:rPr lang="en-US" altLang="zh-CN" sz="1800" b="1" dirty="0">
                <a:ea typeface="+mn-ea"/>
                <a:cs typeface="+mn-cs"/>
              </a:rPr>
              <a:t>RAN always broadcast Report ID or not</a:t>
            </a:r>
          </a:p>
          <a:p>
            <a:pPr marL="857250" lvl="2" indent="-457200">
              <a:spcBef>
                <a:spcPts val="0"/>
              </a:spcBef>
              <a:spcAft>
                <a:spcPts val="300"/>
              </a:spcAft>
              <a:buBlip>
                <a:blip r:embed="rId3"/>
              </a:buBlip>
            </a:pPr>
            <a:r>
              <a:rPr lang="en-US" altLang="zh-CN" sz="1800" b="1" dirty="0"/>
              <a:t>“Impacted UE determination” candidate solution: RAN determining approach</a:t>
            </a:r>
          </a:p>
        </p:txBody>
      </p:sp>
      <p:sp>
        <p:nvSpPr>
          <p:cNvPr id="4" name="Content Placeholder 7">
            <a:extLst>
              <a:ext uri="{FF2B5EF4-FFF2-40B4-BE49-F238E27FC236}">
                <a16:creationId xmlns:a16="http://schemas.microsoft.com/office/drawing/2014/main" id="{DB2BA182-8C44-4ED6-929B-B9A10108E7D4}"/>
              </a:ext>
            </a:extLst>
          </p:cNvPr>
          <p:cNvSpPr txBox="1">
            <a:spLocks/>
          </p:cNvSpPr>
          <p:nvPr/>
        </p:nvSpPr>
        <p:spPr bwMode="auto">
          <a:xfrm>
            <a:off x="3204213" y="4175214"/>
            <a:ext cx="1797194" cy="64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5pPr>
            <a:lvl6pPr marL="2514600" indent="-228600" algn="l" rtl="0" eaLnBrk="0" fontAlgn="base" hangingPunct="0">
              <a:spcBef>
                <a:spcPct val="20000"/>
              </a:spcBef>
              <a:spcAft>
                <a:spcPct val="0"/>
              </a:spcAft>
              <a:buFont typeface="Arial" charset="0"/>
              <a:buChar char="»"/>
              <a:defRPr sz="1800">
                <a:solidFill>
                  <a:schemeClr val="tx1"/>
                </a:solidFill>
                <a:latin typeface="+mn-lt"/>
              </a:defRPr>
            </a:lvl6pPr>
            <a:lvl7pPr marL="2971800" indent="-228600" algn="l" rtl="0" eaLnBrk="0" fontAlgn="base" hangingPunct="0">
              <a:spcBef>
                <a:spcPct val="20000"/>
              </a:spcBef>
              <a:spcAft>
                <a:spcPct val="0"/>
              </a:spcAft>
              <a:buFont typeface="Arial" charset="0"/>
              <a:buChar char="»"/>
              <a:defRPr sz="1800">
                <a:solidFill>
                  <a:schemeClr val="tx1"/>
                </a:solidFill>
                <a:latin typeface="+mn-lt"/>
              </a:defRPr>
            </a:lvl7pPr>
            <a:lvl8pPr marL="3429000" indent="-228600" algn="l" rtl="0" eaLnBrk="0" fontAlgn="base" hangingPunct="0">
              <a:spcBef>
                <a:spcPct val="20000"/>
              </a:spcBef>
              <a:spcAft>
                <a:spcPct val="0"/>
              </a:spcAft>
              <a:buFont typeface="Arial" charset="0"/>
              <a:buChar char="»"/>
              <a:defRPr sz="1800">
                <a:solidFill>
                  <a:schemeClr val="tx1"/>
                </a:solidFill>
                <a:latin typeface="+mn-lt"/>
              </a:defRPr>
            </a:lvl8pPr>
            <a:lvl9pPr marL="3886200" indent="-228600" algn="l" rtl="0" eaLnBrk="0" fontAlgn="base" hangingPunct="0">
              <a:spcBef>
                <a:spcPct val="20000"/>
              </a:spcBef>
              <a:spcAft>
                <a:spcPct val="0"/>
              </a:spcAft>
              <a:buFont typeface="Arial" charset="0"/>
              <a:buChar char="»"/>
              <a:defRPr sz="1800">
                <a:solidFill>
                  <a:schemeClr val="tx1"/>
                </a:solidFill>
                <a:latin typeface="+mn-lt"/>
              </a:defRPr>
            </a:lvl9pPr>
          </a:lstStyle>
          <a:p>
            <a:pPr marL="0" lvl="1" indent="0" algn="ctr">
              <a:spcBef>
                <a:spcPts val="0"/>
              </a:spcBef>
              <a:spcAft>
                <a:spcPts val="300"/>
              </a:spcAft>
              <a:buNone/>
            </a:pPr>
            <a:r>
              <a:rPr lang="en-US" sz="2000" kern="0" dirty="0">
                <a:cs typeface="+mn-cs"/>
              </a:rPr>
              <a:t>Huawei</a:t>
            </a:r>
            <a:endParaRPr lang="de-DE" sz="2000" kern="0" dirty="0">
              <a:ea typeface="+mn-ea"/>
              <a:cs typeface="+mn-cs"/>
            </a:endParaRPr>
          </a:p>
        </p:txBody>
      </p:sp>
    </p:spTree>
    <p:extLst>
      <p:ext uri="{BB962C8B-B14F-4D97-AF65-F5344CB8AC3E}">
        <p14:creationId xmlns:p14="http://schemas.microsoft.com/office/powerpoint/2010/main" val="7843277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2205012" y="468776"/>
            <a:ext cx="6950986" cy="787400"/>
          </a:xfrm>
        </p:spPr>
        <p:txBody>
          <a:bodyPr/>
          <a:lstStyle/>
          <a:p>
            <a:r>
              <a:rPr lang="en-US" altLang="de-DE" sz="2800" b="1"/>
              <a:t>TRS_URLLC</a:t>
            </a:r>
            <a:endParaRPr lang="de-DE" altLang="de-DE" sz="2800" b="1" dirty="0"/>
          </a:p>
        </p:txBody>
      </p:sp>
      <p:sp>
        <p:nvSpPr>
          <p:cNvPr id="8" name="Title 5">
            <a:extLst>
              <a:ext uri="{FF2B5EF4-FFF2-40B4-BE49-F238E27FC236}">
                <a16:creationId xmlns:a16="http://schemas.microsoft.com/office/drawing/2014/main" id="{5A03D99D-22C8-45B4-9E62-576F290442BB}"/>
              </a:ext>
            </a:extLst>
          </p:cNvPr>
          <p:cNvSpPr txBox="1">
            <a:spLocks/>
          </p:cNvSpPr>
          <p:nvPr/>
        </p:nvSpPr>
        <p:spPr bwMode="auto">
          <a:xfrm>
            <a:off x="398072" y="1184442"/>
            <a:ext cx="7837494" cy="357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pPr algn="l"/>
            <a:r>
              <a:rPr lang="en-US" altLang="de-DE" sz="1800" b="1" kern="0" dirty="0">
                <a:solidFill>
                  <a:schemeClr val="tx1"/>
                </a:solidFill>
              </a:rPr>
              <a:t>Open issue#1: </a:t>
            </a:r>
            <a:r>
              <a:rPr lang="en-US" altLang="zh-CN" sz="1600" b="1" kern="0" dirty="0">
                <a:solidFill>
                  <a:schemeClr val="tx1"/>
                </a:solidFill>
              </a:rPr>
              <a:t>RAN always broadcast Report ID or not</a:t>
            </a:r>
            <a:endParaRPr lang="de-DE" altLang="zh-CN" sz="1600" b="1" kern="0" dirty="0">
              <a:solidFill>
                <a:schemeClr val="tx1"/>
              </a:solidFill>
            </a:endParaRPr>
          </a:p>
          <a:p>
            <a:endParaRPr lang="de-DE" altLang="de-DE" sz="1800" b="1" kern="0" dirty="0">
              <a:solidFill>
                <a:schemeClr val="tx1"/>
              </a:solidFill>
            </a:endParaRPr>
          </a:p>
        </p:txBody>
      </p:sp>
      <p:sp>
        <p:nvSpPr>
          <p:cNvPr id="11" name="Content Placeholder 7">
            <a:extLst>
              <a:ext uri="{FF2B5EF4-FFF2-40B4-BE49-F238E27FC236}">
                <a16:creationId xmlns:a16="http://schemas.microsoft.com/office/drawing/2014/main" id="{94C97163-EBF2-4AA4-9B6B-7FAC86713A82}"/>
              </a:ext>
            </a:extLst>
          </p:cNvPr>
          <p:cNvSpPr txBox="1">
            <a:spLocks/>
          </p:cNvSpPr>
          <p:nvPr/>
        </p:nvSpPr>
        <p:spPr bwMode="auto">
          <a:xfrm>
            <a:off x="31532" y="1645967"/>
            <a:ext cx="8889477" cy="4360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5pPr>
            <a:lvl6pPr marL="2514600" indent="-228600" algn="l" rtl="0" eaLnBrk="0" fontAlgn="base" hangingPunct="0">
              <a:spcBef>
                <a:spcPct val="20000"/>
              </a:spcBef>
              <a:spcAft>
                <a:spcPct val="0"/>
              </a:spcAft>
              <a:buFont typeface="Arial" charset="0"/>
              <a:buChar char="»"/>
              <a:defRPr sz="1800">
                <a:solidFill>
                  <a:schemeClr val="tx1"/>
                </a:solidFill>
                <a:latin typeface="+mn-lt"/>
              </a:defRPr>
            </a:lvl6pPr>
            <a:lvl7pPr marL="2971800" indent="-228600" algn="l" rtl="0" eaLnBrk="0" fontAlgn="base" hangingPunct="0">
              <a:spcBef>
                <a:spcPct val="20000"/>
              </a:spcBef>
              <a:spcAft>
                <a:spcPct val="0"/>
              </a:spcAft>
              <a:buFont typeface="Arial" charset="0"/>
              <a:buChar char="»"/>
              <a:defRPr sz="1800">
                <a:solidFill>
                  <a:schemeClr val="tx1"/>
                </a:solidFill>
                <a:latin typeface="+mn-lt"/>
              </a:defRPr>
            </a:lvl7pPr>
            <a:lvl8pPr marL="3429000" indent="-228600" algn="l" rtl="0" eaLnBrk="0" fontAlgn="base" hangingPunct="0">
              <a:spcBef>
                <a:spcPct val="20000"/>
              </a:spcBef>
              <a:spcAft>
                <a:spcPct val="0"/>
              </a:spcAft>
              <a:buFont typeface="Arial" charset="0"/>
              <a:buChar char="»"/>
              <a:defRPr sz="1800">
                <a:solidFill>
                  <a:schemeClr val="tx1"/>
                </a:solidFill>
                <a:latin typeface="+mn-lt"/>
              </a:defRPr>
            </a:lvl8pPr>
            <a:lvl9pPr marL="3886200" indent="-228600" algn="l" rtl="0" eaLnBrk="0" fontAlgn="base" hangingPunct="0">
              <a:spcBef>
                <a:spcPct val="20000"/>
              </a:spcBef>
              <a:spcAft>
                <a:spcPct val="0"/>
              </a:spcAft>
              <a:buFont typeface="Arial" charset="0"/>
              <a:buChar char="»"/>
              <a:defRPr sz="1800">
                <a:solidFill>
                  <a:schemeClr val="tx1"/>
                </a:solidFill>
                <a:latin typeface="+mn-lt"/>
              </a:defRPr>
            </a:lvl9pPr>
          </a:lstStyle>
          <a:p>
            <a:pPr>
              <a:spcBef>
                <a:spcPts val="0"/>
              </a:spcBef>
              <a:spcAft>
                <a:spcPts val="0"/>
              </a:spcAft>
            </a:pPr>
            <a:r>
              <a:rPr lang="en-US" altLang="zh-CN" sz="1600" b="1" dirty="0"/>
              <a:t>TS conclusion</a:t>
            </a:r>
          </a:p>
          <a:p>
            <a:pPr lvl="1">
              <a:spcBef>
                <a:spcPts val="0"/>
              </a:spcBef>
              <a:spcAft>
                <a:spcPts val="0"/>
              </a:spcAft>
              <a:buFont typeface="Wingdings" panose="05000000000000000000" pitchFamily="2" charset="2"/>
              <a:buChar char="Ø"/>
            </a:pPr>
            <a:r>
              <a:rPr lang="en-US" altLang="zh-CN" sz="1600" kern="0" dirty="0"/>
              <a:t>The reference report ID consists of the </a:t>
            </a:r>
            <a:r>
              <a:rPr lang="en-US" altLang="zh-CN" sz="1600" kern="0" dirty="0">
                <a:highlight>
                  <a:srgbClr val="FFFF00"/>
                </a:highlight>
              </a:rPr>
              <a:t>scope of the report ID</a:t>
            </a:r>
            <a:r>
              <a:rPr lang="en-US" altLang="zh-CN" sz="1600" kern="0" dirty="0"/>
              <a:t> and an Event ID. </a:t>
            </a:r>
            <a:r>
              <a:rPr lang="en-US" altLang="zh-CN" sz="1600" kern="0" dirty="0">
                <a:highlight>
                  <a:srgbClr val="FFFF00"/>
                </a:highlight>
              </a:rPr>
              <a:t>Scope</a:t>
            </a:r>
            <a:r>
              <a:rPr lang="en-US" altLang="zh-CN" sz="1600" kern="0" dirty="0"/>
              <a:t> can be either some or all cells within a single </a:t>
            </a:r>
            <a:r>
              <a:rPr lang="en-US" altLang="zh-CN" sz="1600" kern="0" dirty="0" err="1"/>
              <a:t>gNB</a:t>
            </a:r>
            <a:r>
              <a:rPr lang="zh-CN" altLang="en-US" sz="1600" kern="0" dirty="0"/>
              <a:t> </a:t>
            </a:r>
            <a:r>
              <a:rPr lang="en-US" altLang="zh-CN" sz="1600" kern="0" dirty="0"/>
              <a:t>. </a:t>
            </a:r>
          </a:p>
          <a:p>
            <a:pPr lvl="1">
              <a:spcBef>
                <a:spcPts val="0"/>
              </a:spcBef>
              <a:spcAft>
                <a:spcPts val="0"/>
              </a:spcAft>
              <a:buFont typeface="Wingdings" panose="05000000000000000000" pitchFamily="2" charset="2"/>
              <a:buChar char="Ø"/>
            </a:pPr>
            <a:r>
              <a:rPr lang="en-US" altLang="zh-CN" sz="1600" b="1" kern="0" dirty="0"/>
              <a:t>When to broadcast (current spec): </a:t>
            </a:r>
            <a:r>
              <a:rPr lang="en-US" altLang="zh-CN" sz="1600" kern="0" dirty="0"/>
              <a:t>When the network timing synchronization status </a:t>
            </a:r>
            <a:r>
              <a:rPr lang="en-US" altLang="zh-CN" sz="1600" kern="0" dirty="0">
                <a:highlight>
                  <a:srgbClr val="FFFF00"/>
                </a:highlight>
              </a:rPr>
              <a:t>exceeds the threshold, </a:t>
            </a:r>
            <a:r>
              <a:rPr lang="en-US" altLang="zh-CN" sz="1600" kern="0" dirty="0"/>
              <a:t>the NG-RAN includes in SIB9 a reference report ID. When the network timing synchronization status meets the thresholds again (i.e., status improvement), the NG-RAN stops broadcasting the reference report ID in SIB9. </a:t>
            </a:r>
          </a:p>
          <a:p>
            <a:pPr marL="457200" lvl="1" indent="-457200">
              <a:spcBef>
                <a:spcPts val="0"/>
              </a:spcBef>
              <a:spcAft>
                <a:spcPts val="0"/>
              </a:spcAft>
              <a:buBlip>
                <a:blip r:embed="rId3"/>
              </a:buBlip>
            </a:pPr>
            <a:r>
              <a:rPr lang="en-US" altLang="zh-CN" sz="1600" b="1" dirty="0">
                <a:cs typeface="+mn-cs"/>
              </a:rPr>
              <a:t>Other observations (not specified by standard yet)</a:t>
            </a:r>
          </a:p>
          <a:p>
            <a:pPr lvl="1">
              <a:spcBef>
                <a:spcPts val="0"/>
              </a:spcBef>
              <a:spcAft>
                <a:spcPts val="0"/>
              </a:spcAft>
              <a:buFont typeface="Wingdings" panose="05000000000000000000" pitchFamily="2" charset="2"/>
              <a:buChar char="Ø"/>
            </a:pPr>
            <a:r>
              <a:rPr lang="en-US" altLang="zh-CN" sz="1600" kern="0" dirty="0"/>
              <a:t>When and how UE retrieves report ID for the first time?</a:t>
            </a:r>
          </a:p>
          <a:p>
            <a:pPr lvl="2">
              <a:spcBef>
                <a:spcPts val="0"/>
              </a:spcBef>
              <a:spcAft>
                <a:spcPts val="0"/>
              </a:spcAft>
              <a:buFont typeface="Wingdings" panose="05000000000000000000" pitchFamily="2" charset="2"/>
              <a:buChar char="Ø"/>
            </a:pPr>
            <a:r>
              <a:rPr lang="en-US" altLang="zh-CN" sz="1400" kern="0" dirty="0"/>
              <a:t>Time: camps on the first cell during registration</a:t>
            </a:r>
          </a:p>
          <a:p>
            <a:pPr lvl="3">
              <a:spcBef>
                <a:spcPts val="0"/>
              </a:spcBef>
              <a:spcAft>
                <a:spcPts val="0"/>
              </a:spcAft>
              <a:buFont typeface="Wingdings" panose="05000000000000000000" pitchFamily="2" charset="2"/>
              <a:buChar char="Ø"/>
            </a:pPr>
            <a:r>
              <a:rPr lang="en-US" altLang="zh-CN" sz="1200" kern="0" dirty="0"/>
              <a:t>if broadcast in SIB 9, UE stores it</a:t>
            </a:r>
          </a:p>
          <a:p>
            <a:pPr lvl="3">
              <a:spcBef>
                <a:spcPts val="0"/>
              </a:spcBef>
              <a:spcAft>
                <a:spcPts val="0"/>
              </a:spcAft>
              <a:buFont typeface="Wingdings" panose="05000000000000000000" pitchFamily="2" charset="2"/>
              <a:buChar char="Ø"/>
            </a:pPr>
            <a:r>
              <a:rPr lang="en-US" altLang="zh-CN" sz="1200" kern="0" dirty="0"/>
              <a:t>If not broadcast, </a:t>
            </a:r>
          </a:p>
          <a:p>
            <a:pPr lvl="4">
              <a:spcBef>
                <a:spcPts val="0"/>
              </a:spcBef>
              <a:spcAft>
                <a:spcPts val="0"/>
              </a:spcAft>
              <a:buFont typeface="Wingdings" panose="05000000000000000000" pitchFamily="2" charset="2"/>
              <a:buChar char="Ø"/>
            </a:pPr>
            <a:r>
              <a:rPr lang="en-US" altLang="zh-CN" sz="1200" kern="0" dirty="0">
                <a:solidFill>
                  <a:srgbClr val="FF0000"/>
                </a:solidFill>
              </a:rPr>
              <a:t>UE ask serving cell(RAN) to provide a report ID? </a:t>
            </a:r>
            <a:r>
              <a:rPr lang="en-US" altLang="zh-CN" sz="1200" kern="0" dirty="0">
                <a:solidFill>
                  <a:srgbClr val="FF0000"/>
                </a:solidFill>
                <a:sym typeface="Wingdings" panose="05000000000000000000" pitchFamily="2" charset="2"/>
              </a:rPr>
              <a:t>open issue</a:t>
            </a:r>
          </a:p>
          <a:p>
            <a:pPr lvl="5">
              <a:spcBef>
                <a:spcPts val="0"/>
              </a:spcBef>
              <a:spcAft>
                <a:spcPts val="0"/>
              </a:spcAft>
              <a:buFont typeface="Wingdings" panose="05000000000000000000" pitchFamily="2" charset="2"/>
              <a:buChar char="Ø"/>
            </a:pPr>
            <a:r>
              <a:rPr lang="en-US" altLang="zh-CN" sz="1200" kern="0" dirty="0">
                <a:solidFill>
                  <a:srgbClr val="FF0000"/>
                </a:solidFill>
                <a:sym typeface="Wingdings" panose="05000000000000000000" pitchFamily="2" charset="2"/>
              </a:rPr>
              <a:t>Can UE retrieve report ID by other means (non-3gpp means)? </a:t>
            </a:r>
            <a:endParaRPr lang="en-US" altLang="zh-CN" sz="1200" kern="0" dirty="0">
              <a:solidFill>
                <a:srgbClr val="FF0000"/>
              </a:solidFill>
            </a:endParaRPr>
          </a:p>
          <a:p>
            <a:pPr lvl="4">
              <a:spcBef>
                <a:spcPts val="0"/>
              </a:spcBef>
              <a:spcAft>
                <a:spcPts val="0"/>
              </a:spcAft>
              <a:buFont typeface="Wingdings" panose="05000000000000000000" pitchFamily="2" charset="2"/>
              <a:buChar char="Ø"/>
            </a:pPr>
            <a:r>
              <a:rPr lang="en-US" altLang="zh-CN" sz="1200" kern="0" dirty="0"/>
              <a:t>UE may also locally stored a report ID previously received (e.g. during the last time registration)</a:t>
            </a:r>
          </a:p>
          <a:p>
            <a:pPr lvl="2">
              <a:spcBef>
                <a:spcPts val="0"/>
              </a:spcBef>
              <a:spcAft>
                <a:spcPts val="0"/>
              </a:spcAft>
              <a:buFont typeface="Wingdings" panose="05000000000000000000" pitchFamily="2" charset="2"/>
              <a:buChar char="Ø"/>
            </a:pPr>
            <a:r>
              <a:rPr lang="en-US" altLang="zh-CN" sz="1400" kern="0" dirty="0">
                <a:highlight>
                  <a:srgbClr val="FFFF00"/>
                </a:highlight>
              </a:rPr>
              <a:t>Observation: UE has(locally stored) a report ID once registers/ camps on the first serving cell.</a:t>
            </a:r>
          </a:p>
          <a:p>
            <a:pPr lvl="1">
              <a:spcBef>
                <a:spcPts val="0"/>
              </a:spcBef>
              <a:spcAft>
                <a:spcPts val="0"/>
              </a:spcAft>
              <a:buFont typeface="Wingdings" panose="05000000000000000000" pitchFamily="2" charset="2"/>
              <a:buChar char="Ø"/>
            </a:pPr>
            <a:r>
              <a:rPr lang="en-US" altLang="zh-CN" sz="1600" kern="0" dirty="0"/>
              <a:t>When RAN broadcast report ID, UE behaves: </a:t>
            </a:r>
          </a:p>
          <a:p>
            <a:pPr lvl="2">
              <a:spcBef>
                <a:spcPts val="0"/>
              </a:spcBef>
              <a:spcAft>
                <a:spcPts val="0"/>
              </a:spcAft>
              <a:buFont typeface="Wingdings" panose="05000000000000000000" pitchFamily="2" charset="2"/>
              <a:buChar char="Ø"/>
            </a:pPr>
            <a:r>
              <a:rPr lang="en-US" altLang="zh-CN" sz="1200" kern="0" dirty="0"/>
              <a:t>UE compares the broadcast report ID with locally stored report ID</a:t>
            </a:r>
          </a:p>
          <a:p>
            <a:pPr lvl="2">
              <a:spcBef>
                <a:spcPts val="0"/>
              </a:spcBef>
              <a:spcAft>
                <a:spcPts val="0"/>
              </a:spcAft>
              <a:buFont typeface="Wingdings" panose="05000000000000000000" pitchFamily="2" charset="2"/>
              <a:buChar char="Ø"/>
            </a:pPr>
            <a:r>
              <a:rPr lang="en-US" altLang="zh-CN" sz="1200" kern="0" dirty="0"/>
              <a:t>UE may enter connected state when report ID changes (within a </a:t>
            </a:r>
            <a:r>
              <a:rPr lang="en-US" altLang="zh-CN" sz="1200" kern="0" dirty="0" err="1"/>
              <a:t>gNB</a:t>
            </a:r>
            <a:r>
              <a:rPr lang="en-US" altLang="zh-CN" sz="1200" kern="0" dirty="0"/>
              <a:t>)</a:t>
            </a:r>
          </a:p>
          <a:p>
            <a:pPr lvl="2">
              <a:spcBef>
                <a:spcPts val="0"/>
              </a:spcBef>
              <a:spcAft>
                <a:spcPts val="0"/>
              </a:spcAft>
              <a:buFont typeface="Wingdings" panose="05000000000000000000" pitchFamily="2" charset="2"/>
              <a:buChar char="Ø"/>
            </a:pPr>
            <a:r>
              <a:rPr lang="en-US" altLang="zh-CN" sz="1200" kern="0" dirty="0"/>
              <a:t>If UE handovers to another RAN, UE determines the report ID is no longer valid even the same value is broadcast</a:t>
            </a:r>
            <a:endParaRPr lang="en-US" altLang="zh-CN" sz="1600" kern="0" dirty="0"/>
          </a:p>
        </p:txBody>
      </p:sp>
    </p:spTree>
    <p:extLst>
      <p:ext uri="{BB962C8B-B14F-4D97-AF65-F5344CB8AC3E}">
        <p14:creationId xmlns:p14="http://schemas.microsoft.com/office/powerpoint/2010/main" val="165498555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2205012" y="468776"/>
            <a:ext cx="6950986" cy="787400"/>
          </a:xfrm>
        </p:spPr>
        <p:txBody>
          <a:bodyPr/>
          <a:lstStyle/>
          <a:p>
            <a:r>
              <a:rPr lang="en-US" altLang="de-DE" sz="2800" b="1" dirty="0"/>
              <a:t>TRS_URLLC</a:t>
            </a:r>
            <a:endParaRPr lang="de-DE" altLang="de-DE" sz="2800" b="1" dirty="0"/>
          </a:p>
        </p:txBody>
      </p:sp>
      <p:sp>
        <p:nvSpPr>
          <p:cNvPr id="11" name="Content Placeholder 7">
            <a:extLst>
              <a:ext uri="{FF2B5EF4-FFF2-40B4-BE49-F238E27FC236}">
                <a16:creationId xmlns:a16="http://schemas.microsoft.com/office/drawing/2014/main" id="{94C97163-EBF2-4AA4-9B6B-7FAC86713A82}"/>
              </a:ext>
            </a:extLst>
          </p:cNvPr>
          <p:cNvSpPr txBox="1">
            <a:spLocks/>
          </p:cNvSpPr>
          <p:nvPr/>
        </p:nvSpPr>
        <p:spPr bwMode="auto">
          <a:xfrm>
            <a:off x="31532" y="1645967"/>
            <a:ext cx="8889477" cy="474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5pPr>
            <a:lvl6pPr marL="2514600" indent="-228600" algn="l" rtl="0" eaLnBrk="0" fontAlgn="base" hangingPunct="0">
              <a:spcBef>
                <a:spcPct val="20000"/>
              </a:spcBef>
              <a:spcAft>
                <a:spcPct val="0"/>
              </a:spcAft>
              <a:buFont typeface="Arial" charset="0"/>
              <a:buChar char="»"/>
              <a:defRPr sz="1800">
                <a:solidFill>
                  <a:schemeClr val="tx1"/>
                </a:solidFill>
                <a:latin typeface="+mn-lt"/>
              </a:defRPr>
            </a:lvl6pPr>
            <a:lvl7pPr marL="2971800" indent="-228600" algn="l" rtl="0" eaLnBrk="0" fontAlgn="base" hangingPunct="0">
              <a:spcBef>
                <a:spcPct val="20000"/>
              </a:spcBef>
              <a:spcAft>
                <a:spcPct val="0"/>
              </a:spcAft>
              <a:buFont typeface="Arial" charset="0"/>
              <a:buChar char="»"/>
              <a:defRPr sz="1800">
                <a:solidFill>
                  <a:schemeClr val="tx1"/>
                </a:solidFill>
                <a:latin typeface="+mn-lt"/>
              </a:defRPr>
            </a:lvl7pPr>
            <a:lvl8pPr marL="3429000" indent="-228600" algn="l" rtl="0" eaLnBrk="0" fontAlgn="base" hangingPunct="0">
              <a:spcBef>
                <a:spcPct val="20000"/>
              </a:spcBef>
              <a:spcAft>
                <a:spcPct val="0"/>
              </a:spcAft>
              <a:buFont typeface="Arial" charset="0"/>
              <a:buChar char="»"/>
              <a:defRPr sz="1800">
                <a:solidFill>
                  <a:schemeClr val="tx1"/>
                </a:solidFill>
                <a:latin typeface="+mn-lt"/>
              </a:defRPr>
            </a:lvl8pPr>
            <a:lvl9pPr marL="3886200" indent="-228600" algn="l" rtl="0" eaLnBrk="0" fontAlgn="base" hangingPunct="0">
              <a:spcBef>
                <a:spcPct val="20000"/>
              </a:spcBef>
              <a:spcAft>
                <a:spcPct val="0"/>
              </a:spcAft>
              <a:buFont typeface="Arial" charset="0"/>
              <a:buChar char="»"/>
              <a:defRPr sz="1800">
                <a:solidFill>
                  <a:schemeClr val="tx1"/>
                </a:solidFill>
                <a:latin typeface="+mn-lt"/>
              </a:defRPr>
            </a:lvl9pPr>
          </a:lstStyle>
          <a:p>
            <a:pPr>
              <a:spcBef>
                <a:spcPts val="0"/>
              </a:spcBef>
              <a:spcAft>
                <a:spcPts val="0"/>
              </a:spcAft>
            </a:pPr>
            <a:r>
              <a:rPr lang="en-US" altLang="zh-CN" sz="1600" b="1" dirty="0"/>
              <a:t>Open issues:  </a:t>
            </a:r>
          </a:p>
          <a:p>
            <a:pPr marL="800100" lvl="1" indent="-342900">
              <a:spcBef>
                <a:spcPts val="0"/>
              </a:spcBef>
              <a:spcAft>
                <a:spcPts val="0"/>
              </a:spcAft>
              <a:buAutoNum type="arabicPeriod"/>
            </a:pPr>
            <a:r>
              <a:rPr lang="en-US" altLang="zh-CN" sz="1400" kern="0" dirty="0"/>
              <a:t>General issue: how UE determines the TSS of serving cell if no report ID is broadcast?</a:t>
            </a:r>
          </a:p>
          <a:p>
            <a:pPr marL="800100" lvl="1" indent="-342900">
              <a:spcBef>
                <a:spcPts val="0"/>
              </a:spcBef>
              <a:spcAft>
                <a:spcPts val="0"/>
              </a:spcAft>
              <a:buAutoNum type="arabicPeriod"/>
            </a:pPr>
            <a:r>
              <a:rPr lang="en-US" altLang="zh-CN" sz="1400" kern="0" dirty="0"/>
              <a:t>Similar issue when</a:t>
            </a:r>
            <a:r>
              <a:rPr lang="zh-CN" altLang="en-US" sz="1400" kern="0" dirty="0"/>
              <a:t> </a:t>
            </a:r>
            <a:r>
              <a:rPr lang="en-US" altLang="zh-CN" sz="1400" kern="0" dirty="0"/>
              <a:t>UE</a:t>
            </a:r>
            <a:r>
              <a:rPr lang="zh-CN" altLang="en-US" sz="1400" kern="0" dirty="0"/>
              <a:t> </a:t>
            </a:r>
            <a:r>
              <a:rPr lang="en-US" altLang="zh-CN" sz="1400" kern="0" dirty="0"/>
              <a:t>moves from cell 1 to cell 2 within a </a:t>
            </a:r>
            <a:r>
              <a:rPr lang="en-US" altLang="zh-CN" sz="1400" kern="0" dirty="0" err="1"/>
              <a:t>gNB</a:t>
            </a:r>
            <a:endParaRPr lang="en-US" altLang="zh-CN" sz="1800" b="1" dirty="0"/>
          </a:p>
          <a:p>
            <a:pPr marL="457200" lvl="1" indent="0">
              <a:spcBef>
                <a:spcPts val="0"/>
              </a:spcBef>
              <a:spcAft>
                <a:spcPts val="0"/>
              </a:spcAft>
              <a:buNone/>
            </a:pPr>
            <a:endParaRPr lang="en-US" altLang="zh-CN" sz="1600" kern="0" dirty="0"/>
          </a:p>
          <a:p>
            <a:pPr marL="457200" lvl="1" indent="0">
              <a:spcBef>
                <a:spcPts val="0"/>
              </a:spcBef>
              <a:spcAft>
                <a:spcPts val="0"/>
              </a:spcAft>
              <a:buNone/>
            </a:pPr>
            <a:endParaRPr lang="en-US" altLang="zh-CN" sz="1600" kern="0" dirty="0"/>
          </a:p>
        </p:txBody>
      </p:sp>
      <p:sp>
        <p:nvSpPr>
          <p:cNvPr id="10" name="Title 5">
            <a:extLst>
              <a:ext uri="{FF2B5EF4-FFF2-40B4-BE49-F238E27FC236}">
                <a16:creationId xmlns:a16="http://schemas.microsoft.com/office/drawing/2014/main" id="{0A873A7F-6439-4E29-9EA3-D83E9264E30A}"/>
              </a:ext>
            </a:extLst>
          </p:cNvPr>
          <p:cNvSpPr txBox="1">
            <a:spLocks/>
          </p:cNvSpPr>
          <p:nvPr/>
        </p:nvSpPr>
        <p:spPr bwMode="auto">
          <a:xfrm>
            <a:off x="398072" y="2673444"/>
            <a:ext cx="4572000" cy="152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pPr algn="l"/>
            <a:r>
              <a:rPr lang="en-US" altLang="zh-CN" sz="1400" kern="0" dirty="0"/>
              <a:t>Pre-conditions: </a:t>
            </a:r>
          </a:p>
          <a:p>
            <a:pPr marL="285750" indent="-285750" algn="l">
              <a:buFont typeface="Arial" panose="020B0604020202020204" pitchFamily="34" charset="0"/>
              <a:buChar char="•"/>
            </a:pPr>
            <a:r>
              <a:rPr lang="en-US" altLang="zh-CN" sz="1400" kern="0" dirty="0">
                <a:solidFill>
                  <a:schemeClr val="tx1"/>
                </a:solidFill>
              </a:rPr>
              <a:t>Cell</a:t>
            </a:r>
            <a:r>
              <a:rPr lang="zh-CN" altLang="en-US" sz="1400" kern="0" dirty="0">
                <a:solidFill>
                  <a:schemeClr val="tx1"/>
                </a:solidFill>
              </a:rPr>
              <a:t> </a:t>
            </a:r>
            <a:r>
              <a:rPr lang="en-US" altLang="zh-CN" sz="1400" kern="0" dirty="0">
                <a:solidFill>
                  <a:schemeClr val="tx1"/>
                </a:solidFill>
              </a:rPr>
              <a:t>1/2/3</a:t>
            </a:r>
            <a:r>
              <a:rPr lang="zh-CN" altLang="en-US" sz="1400" kern="0" dirty="0">
                <a:solidFill>
                  <a:schemeClr val="tx1"/>
                </a:solidFill>
              </a:rPr>
              <a:t> </a:t>
            </a:r>
            <a:r>
              <a:rPr lang="en-US" altLang="zh-CN" sz="1400" kern="0" dirty="0">
                <a:solidFill>
                  <a:schemeClr val="tx1"/>
                </a:solidFill>
              </a:rPr>
              <a:t>are within the same </a:t>
            </a:r>
            <a:r>
              <a:rPr lang="en-US" altLang="zh-CN" sz="1400" kern="0" dirty="0" err="1">
                <a:solidFill>
                  <a:schemeClr val="tx1"/>
                </a:solidFill>
              </a:rPr>
              <a:t>gNB</a:t>
            </a:r>
            <a:endParaRPr lang="en-US" altLang="zh-CN" sz="1400" kern="0" dirty="0">
              <a:solidFill>
                <a:schemeClr val="tx1"/>
              </a:solidFill>
            </a:endParaRPr>
          </a:p>
          <a:p>
            <a:pPr marL="285750" indent="-285750" algn="l">
              <a:buFont typeface="Arial" panose="020B0604020202020204" pitchFamily="34" charset="0"/>
              <a:buChar char="•"/>
            </a:pPr>
            <a:r>
              <a:rPr lang="en-US" altLang="zh-CN" sz="1400" kern="0" dirty="0">
                <a:solidFill>
                  <a:schemeClr val="tx1"/>
                </a:solidFill>
              </a:rPr>
              <a:t>Cell 1(2/3) belongs to DU 1 (2/3)</a:t>
            </a:r>
          </a:p>
          <a:p>
            <a:pPr marL="285750" indent="-285750" algn="l">
              <a:buFont typeface="Arial" panose="020B0604020202020204" pitchFamily="34" charset="0"/>
              <a:buChar char="•"/>
            </a:pPr>
            <a:r>
              <a:rPr lang="en-US" altLang="zh-CN" sz="1400" kern="0" dirty="0">
                <a:solidFill>
                  <a:schemeClr val="tx1"/>
                </a:solidFill>
              </a:rPr>
              <a:t>Cell 1 and cell 2 is not broadcasting (TSS not exceed reporting threshold)</a:t>
            </a:r>
          </a:p>
          <a:p>
            <a:pPr marL="285750" indent="-285750" algn="l">
              <a:buFont typeface="Arial" panose="020B0604020202020204" pitchFamily="34" charset="0"/>
              <a:buChar char="•"/>
            </a:pPr>
            <a:r>
              <a:rPr lang="en-US" altLang="zh-CN" sz="1400" kern="0" dirty="0">
                <a:solidFill>
                  <a:schemeClr val="tx1"/>
                </a:solidFill>
              </a:rPr>
              <a:t>Cell 3 is broadcasting report ID</a:t>
            </a:r>
          </a:p>
        </p:txBody>
      </p:sp>
      <p:pic>
        <p:nvPicPr>
          <p:cNvPr id="5" name="图片 4">
            <a:extLst>
              <a:ext uri="{FF2B5EF4-FFF2-40B4-BE49-F238E27FC236}">
                <a16:creationId xmlns:a16="http://schemas.microsoft.com/office/drawing/2014/main" id="{C0BF401B-225E-4561-AC82-1F187173B575}"/>
              </a:ext>
            </a:extLst>
          </p:cNvPr>
          <p:cNvPicPr>
            <a:picLocks noChangeAspect="1"/>
          </p:cNvPicPr>
          <p:nvPr/>
        </p:nvPicPr>
        <p:blipFill>
          <a:blip r:embed="rId4"/>
          <a:stretch>
            <a:fillRect/>
          </a:stretch>
        </p:blipFill>
        <p:spPr>
          <a:xfrm>
            <a:off x="4935342" y="2539732"/>
            <a:ext cx="3949831" cy="2227451"/>
          </a:xfrm>
          <a:prstGeom prst="rect">
            <a:avLst/>
          </a:prstGeom>
        </p:spPr>
      </p:pic>
      <p:sp>
        <p:nvSpPr>
          <p:cNvPr id="12" name="Title 5">
            <a:extLst>
              <a:ext uri="{FF2B5EF4-FFF2-40B4-BE49-F238E27FC236}">
                <a16:creationId xmlns:a16="http://schemas.microsoft.com/office/drawing/2014/main" id="{4BB92121-8E1C-4F3A-B00E-BDD070FA0722}"/>
              </a:ext>
            </a:extLst>
          </p:cNvPr>
          <p:cNvSpPr txBox="1">
            <a:spLocks/>
          </p:cNvSpPr>
          <p:nvPr/>
        </p:nvSpPr>
        <p:spPr bwMode="auto">
          <a:xfrm>
            <a:off x="398072" y="4900895"/>
            <a:ext cx="7563514" cy="1267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pPr algn="l"/>
            <a:r>
              <a:rPr lang="en-US" altLang="zh-CN" sz="1400" b="1" kern="0" dirty="0"/>
              <a:t>Question:</a:t>
            </a:r>
            <a:r>
              <a:rPr lang="en-US" altLang="zh-CN" sz="1400" b="1" kern="0" dirty="0">
                <a:solidFill>
                  <a:schemeClr val="tx1"/>
                </a:solidFill>
              </a:rPr>
              <a:t> Whether always to include report ID in SIB 9?</a:t>
            </a:r>
          </a:p>
          <a:p>
            <a:pPr algn="l"/>
            <a:r>
              <a:rPr lang="en-US" altLang="zh-CN" sz="1400" b="1" kern="0" dirty="0"/>
              <a:t>Proposal: </a:t>
            </a:r>
            <a:r>
              <a:rPr lang="en-US" altLang="zh-CN" sz="1400" b="1" kern="0" dirty="0">
                <a:solidFill>
                  <a:schemeClr val="tx1"/>
                </a:solidFill>
              </a:rPr>
              <a:t>It is suggested to </a:t>
            </a:r>
            <a:r>
              <a:rPr lang="en-US" altLang="zh-CN" sz="1400" b="1" kern="0" dirty="0"/>
              <a:t>always include the report ID in SIB 9</a:t>
            </a:r>
            <a:r>
              <a:rPr lang="en-US" altLang="zh-CN" sz="1400" b="1" kern="0" dirty="0">
                <a:solidFill>
                  <a:schemeClr val="tx1"/>
                </a:solidFill>
              </a:rPr>
              <a:t> instead of including it when the network timing synchronization status exceeds the threshold. Therefore, UE can always compare the broadcast report ID with the locally stored one within a </a:t>
            </a:r>
            <a:r>
              <a:rPr lang="en-US" altLang="zh-CN" sz="1400" b="1" kern="0" dirty="0" err="1">
                <a:solidFill>
                  <a:schemeClr val="tx1"/>
                </a:solidFill>
              </a:rPr>
              <a:t>gNB</a:t>
            </a:r>
            <a:r>
              <a:rPr lang="en-US" altLang="zh-CN" sz="1400" b="1" kern="0" dirty="0">
                <a:solidFill>
                  <a:schemeClr val="tx1"/>
                </a:solidFill>
              </a:rPr>
              <a:t>.</a:t>
            </a:r>
          </a:p>
        </p:txBody>
      </p:sp>
      <p:sp>
        <p:nvSpPr>
          <p:cNvPr id="13" name="Title 5">
            <a:extLst>
              <a:ext uri="{FF2B5EF4-FFF2-40B4-BE49-F238E27FC236}">
                <a16:creationId xmlns:a16="http://schemas.microsoft.com/office/drawing/2014/main" id="{495B04E1-9702-4B6E-9614-4DB0317E3EA1}"/>
              </a:ext>
            </a:extLst>
          </p:cNvPr>
          <p:cNvSpPr txBox="1">
            <a:spLocks/>
          </p:cNvSpPr>
          <p:nvPr/>
        </p:nvSpPr>
        <p:spPr bwMode="auto">
          <a:xfrm>
            <a:off x="398072" y="1184442"/>
            <a:ext cx="7837494" cy="357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pPr algn="l"/>
            <a:r>
              <a:rPr lang="en-US" altLang="de-DE" sz="1800" b="1" kern="0" dirty="0">
                <a:solidFill>
                  <a:schemeClr val="tx1"/>
                </a:solidFill>
              </a:rPr>
              <a:t>Open issue#1: </a:t>
            </a:r>
            <a:r>
              <a:rPr lang="en-US" altLang="zh-CN" sz="1600" b="1" kern="0" dirty="0">
                <a:solidFill>
                  <a:schemeClr val="tx1"/>
                </a:solidFill>
              </a:rPr>
              <a:t>RAN always broadcast Report ID or not</a:t>
            </a:r>
            <a:endParaRPr lang="de-DE" altLang="zh-CN" sz="1600" b="1" kern="0" dirty="0">
              <a:solidFill>
                <a:schemeClr val="tx1"/>
              </a:solidFill>
            </a:endParaRPr>
          </a:p>
          <a:p>
            <a:endParaRPr lang="de-DE" altLang="de-DE" sz="1800" b="1" kern="0" dirty="0">
              <a:solidFill>
                <a:schemeClr val="tx1"/>
              </a:solidFill>
            </a:endParaRPr>
          </a:p>
        </p:txBody>
      </p:sp>
    </p:spTree>
    <p:extLst>
      <p:ext uri="{BB962C8B-B14F-4D97-AF65-F5344CB8AC3E}">
        <p14:creationId xmlns:p14="http://schemas.microsoft.com/office/powerpoint/2010/main" val="248429531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120072" y="468776"/>
            <a:ext cx="4625901" cy="787400"/>
          </a:xfrm>
        </p:spPr>
        <p:txBody>
          <a:bodyPr/>
          <a:lstStyle/>
          <a:p>
            <a:r>
              <a:rPr lang="en-US" altLang="de-DE" sz="2800" b="1" dirty="0"/>
              <a:t>TRS_URLLC</a:t>
            </a:r>
            <a:endParaRPr lang="de-DE" altLang="de-DE" sz="2800" b="1" dirty="0"/>
          </a:p>
        </p:txBody>
      </p:sp>
      <p:sp>
        <p:nvSpPr>
          <p:cNvPr id="8" name="Title 5">
            <a:extLst>
              <a:ext uri="{FF2B5EF4-FFF2-40B4-BE49-F238E27FC236}">
                <a16:creationId xmlns:a16="http://schemas.microsoft.com/office/drawing/2014/main" id="{5A03D99D-22C8-45B4-9E62-576F290442BB}"/>
              </a:ext>
            </a:extLst>
          </p:cNvPr>
          <p:cNvSpPr txBox="1">
            <a:spLocks/>
          </p:cNvSpPr>
          <p:nvPr/>
        </p:nvSpPr>
        <p:spPr bwMode="auto">
          <a:xfrm>
            <a:off x="0" y="1163813"/>
            <a:ext cx="9023927"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de-DE" sz="1800" b="1" kern="0" dirty="0">
                <a:solidFill>
                  <a:schemeClr val="tx1"/>
                </a:solidFill>
              </a:rPr>
              <a:t>Open issue#2: “Impacted UE determination” candidate solution: RAN determining approach</a:t>
            </a:r>
          </a:p>
        </p:txBody>
      </p:sp>
      <p:sp>
        <p:nvSpPr>
          <p:cNvPr id="11" name="Content Placeholder 7">
            <a:extLst>
              <a:ext uri="{FF2B5EF4-FFF2-40B4-BE49-F238E27FC236}">
                <a16:creationId xmlns:a16="http://schemas.microsoft.com/office/drawing/2014/main" id="{94C97163-EBF2-4AA4-9B6B-7FAC86713A82}"/>
              </a:ext>
            </a:extLst>
          </p:cNvPr>
          <p:cNvSpPr txBox="1">
            <a:spLocks/>
          </p:cNvSpPr>
          <p:nvPr/>
        </p:nvSpPr>
        <p:spPr bwMode="auto">
          <a:xfrm>
            <a:off x="0" y="1727335"/>
            <a:ext cx="8889477" cy="502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5pPr>
            <a:lvl6pPr marL="2514600" indent="-228600" algn="l" rtl="0" eaLnBrk="0" fontAlgn="base" hangingPunct="0">
              <a:spcBef>
                <a:spcPct val="20000"/>
              </a:spcBef>
              <a:spcAft>
                <a:spcPct val="0"/>
              </a:spcAft>
              <a:buFont typeface="Arial" charset="0"/>
              <a:buChar char="»"/>
              <a:defRPr sz="1800">
                <a:solidFill>
                  <a:schemeClr val="tx1"/>
                </a:solidFill>
                <a:latin typeface="+mn-lt"/>
              </a:defRPr>
            </a:lvl6pPr>
            <a:lvl7pPr marL="2971800" indent="-228600" algn="l" rtl="0" eaLnBrk="0" fontAlgn="base" hangingPunct="0">
              <a:spcBef>
                <a:spcPct val="20000"/>
              </a:spcBef>
              <a:spcAft>
                <a:spcPct val="0"/>
              </a:spcAft>
              <a:buFont typeface="Arial" charset="0"/>
              <a:buChar char="»"/>
              <a:defRPr sz="1800">
                <a:solidFill>
                  <a:schemeClr val="tx1"/>
                </a:solidFill>
                <a:latin typeface="+mn-lt"/>
              </a:defRPr>
            </a:lvl7pPr>
            <a:lvl8pPr marL="3429000" indent="-228600" algn="l" rtl="0" eaLnBrk="0" fontAlgn="base" hangingPunct="0">
              <a:spcBef>
                <a:spcPct val="20000"/>
              </a:spcBef>
              <a:spcAft>
                <a:spcPct val="0"/>
              </a:spcAft>
              <a:buFont typeface="Arial" charset="0"/>
              <a:buChar char="»"/>
              <a:defRPr sz="1800">
                <a:solidFill>
                  <a:schemeClr val="tx1"/>
                </a:solidFill>
                <a:latin typeface="+mn-lt"/>
              </a:defRPr>
            </a:lvl8pPr>
            <a:lvl9pPr marL="3886200" indent="-228600" algn="l" rtl="0" eaLnBrk="0" fontAlgn="base" hangingPunct="0">
              <a:spcBef>
                <a:spcPct val="20000"/>
              </a:spcBef>
              <a:spcAft>
                <a:spcPct val="0"/>
              </a:spcAft>
              <a:buFont typeface="Arial" charset="0"/>
              <a:buChar char="»"/>
              <a:defRPr sz="1800">
                <a:solidFill>
                  <a:schemeClr val="tx1"/>
                </a:solidFill>
                <a:latin typeface="+mn-lt"/>
              </a:defRPr>
            </a:lvl9pPr>
          </a:lstStyle>
          <a:p>
            <a:pPr>
              <a:spcBef>
                <a:spcPts val="0"/>
              </a:spcBef>
              <a:spcAft>
                <a:spcPts val="0"/>
              </a:spcAft>
            </a:pPr>
            <a:r>
              <a:rPr lang="de-DE" altLang="de-DE" sz="1800" b="1" kern="0" dirty="0"/>
              <a:t>Solution summary</a:t>
            </a:r>
          </a:p>
          <a:p>
            <a:pPr marL="457200" lvl="1" indent="0">
              <a:spcBef>
                <a:spcPts val="0"/>
              </a:spcBef>
              <a:spcAft>
                <a:spcPts val="0"/>
              </a:spcAft>
              <a:buNone/>
            </a:pPr>
            <a:r>
              <a:rPr lang="en-US" altLang="zh-CN" sz="1600" b="1" dirty="0">
                <a:highlight>
                  <a:srgbClr val="FFFF00"/>
                </a:highlight>
              </a:rPr>
              <a:t>the </a:t>
            </a:r>
            <a:r>
              <a:rPr lang="en-US" altLang="zh-CN" sz="1600" b="1" dirty="0" err="1">
                <a:highlight>
                  <a:srgbClr val="FFFF00"/>
                </a:highlight>
              </a:rPr>
              <a:t>AoI</a:t>
            </a:r>
            <a:r>
              <a:rPr lang="en-US" altLang="zh-CN" sz="1600" b="1" dirty="0">
                <a:highlight>
                  <a:srgbClr val="FFFF00"/>
                </a:highlight>
              </a:rPr>
              <a:t>-based approach:  </a:t>
            </a:r>
          </a:p>
          <a:p>
            <a:pPr lvl="1">
              <a:spcBef>
                <a:spcPts val="0"/>
              </a:spcBef>
              <a:spcAft>
                <a:spcPts val="0"/>
              </a:spcAft>
              <a:buFont typeface="Wingdings" panose="05000000000000000000" pitchFamily="2" charset="2"/>
              <a:buChar char="Ø"/>
            </a:pPr>
            <a:r>
              <a:rPr lang="en-US" altLang="zh-CN" sz="1600" kern="0" dirty="0"/>
              <a:t>The TSCTSF discovers the AMFs serving the impacted RAN Nodes, and subscribes to receive notifications for UE presence in Area of Interest. The Area of Interest is set to a RAN node ID or a</a:t>
            </a:r>
            <a:r>
              <a:rPr lang="zh-CN" altLang="en-US" sz="1600" kern="0" dirty="0"/>
              <a:t> </a:t>
            </a:r>
            <a:r>
              <a:rPr lang="en-US" altLang="zh-CN" sz="1600" kern="0" dirty="0"/>
              <a:t>list</a:t>
            </a:r>
            <a:r>
              <a:rPr lang="zh-CN" altLang="en-US" sz="1600" kern="0" dirty="0"/>
              <a:t> </a:t>
            </a:r>
            <a:r>
              <a:rPr lang="en-US" altLang="zh-CN" sz="1600" kern="0" dirty="0"/>
              <a:t>of</a:t>
            </a:r>
            <a:r>
              <a:rPr lang="zh-CN" altLang="en-US" sz="1600" kern="0" dirty="0"/>
              <a:t> </a:t>
            </a:r>
            <a:r>
              <a:rPr lang="en-US" altLang="zh-CN" sz="1600" kern="0" dirty="0"/>
              <a:t>Cell</a:t>
            </a:r>
            <a:r>
              <a:rPr lang="zh-CN" altLang="en-US" sz="1600" kern="0" dirty="0"/>
              <a:t> </a:t>
            </a:r>
            <a:r>
              <a:rPr lang="en-US" altLang="zh-CN" sz="1600" kern="0" dirty="0"/>
              <a:t>IDs</a:t>
            </a:r>
            <a:r>
              <a:rPr lang="zh-CN" altLang="en-US" sz="1600" kern="0" dirty="0"/>
              <a:t> </a:t>
            </a:r>
            <a:r>
              <a:rPr lang="en-US" altLang="zh-CN" sz="1600" kern="0" dirty="0"/>
              <a:t>within</a:t>
            </a:r>
            <a:r>
              <a:rPr lang="zh-CN" altLang="en-US" sz="1600" kern="0" dirty="0"/>
              <a:t> </a:t>
            </a:r>
            <a:r>
              <a:rPr lang="en-US" altLang="zh-CN" sz="1600" kern="0" dirty="0"/>
              <a:t>the RAN node that have reported status degradation (i.e. the pre-configured thresholds are exceeded in the RAN) from AMF. The subscription is targeted to any UE in the AMF. </a:t>
            </a:r>
          </a:p>
          <a:p>
            <a:pPr lvl="1">
              <a:spcBef>
                <a:spcPts val="0"/>
              </a:spcBef>
              <a:spcAft>
                <a:spcPts val="0"/>
              </a:spcAft>
              <a:buFont typeface="Wingdings" panose="05000000000000000000" pitchFamily="2" charset="2"/>
              <a:buChar char="Ø"/>
            </a:pPr>
            <a:r>
              <a:rPr lang="en-US" altLang="zh-CN" sz="1600" kern="0" dirty="0">
                <a:solidFill>
                  <a:srgbClr val="FF0000"/>
                </a:solidFill>
              </a:rPr>
              <a:t>The TSCTSF correlates information about impacted RAN nodes and the UE presence in the </a:t>
            </a:r>
            <a:r>
              <a:rPr lang="en-US" altLang="zh-CN" sz="1600" kern="0" dirty="0" err="1">
                <a:solidFill>
                  <a:srgbClr val="FF0000"/>
                </a:solidFill>
              </a:rPr>
              <a:t>AoI</a:t>
            </a:r>
            <a:r>
              <a:rPr lang="en-US" altLang="zh-CN" sz="1600" kern="0" dirty="0">
                <a:solidFill>
                  <a:srgbClr val="FF0000"/>
                </a:solidFill>
              </a:rPr>
              <a:t> received from AMF</a:t>
            </a:r>
            <a:r>
              <a:rPr lang="en-US" altLang="zh-CN" sz="1600" kern="0" dirty="0"/>
              <a:t>. If the RAN node notifies the TSCTSF for the status improvement (i.e. the pre-configured thresholds are met in the RAN), the TSCTSF modifies the subscription to remove the RAN node ID from the Area of Interest. </a:t>
            </a:r>
          </a:p>
          <a:p>
            <a:pPr marL="457200" lvl="1" indent="0">
              <a:spcBef>
                <a:spcPts val="0"/>
              </a:spcBef>
              <a:spcAft>
                <a:spcPts val="0"/>
              </a:spcAft>
              <a:buNone/>
            </a:pPr>
            <a:r>
              <a:rPr lang="en-US" altLang="zh-CN" sz="1600" b="1" kern="0" dirty="0">
                <a:highlight>
                  <a:srgbClr val="FFFF00"/>
                </a:highlight>
              </a:rPr>
              <a:t>the RAN determining approach:</a:t>
            </a:r>
          </a:p>
          <a:p>
            <a:pPr lvl="1">
              <a:spcBef>
                <a:spcPts val="0"/>
              </a:spcBef>
              <a:spcAft>
                <a:spcPts val="0"/>
              </a:spcAft>
              <a:buFont typeface="Wingdings" panose="05000000000000000000" pitchFamily="2" charset="2"/>
              <a:buChar char="Ø"/>
            </a:pPr>
            <a:r>
              <a:rPr lang="en-US" altLang="zh-CN" sz="1600" kern="0" dirty="0"/>
              <a:t>The TSCTSF subscribes to receiving notifications for impacted UEs from RAN that AF requested time synchronization for or which are configured for time synchronization based on subscription. </a:t>
            </a:r>
          </a:p>
          <a:p>
            <a:pPr lvl="1">
              <a:spcBef>
                <a:spcPts val="0"/>
              </a:spcBef>
              <a:spcAft>
                <a:spcPts val="0"/>
              </a:spcAft>
              <a:buFont typeface="Wingdings" panose="05000000000000000000" pitchFamily="2" charset="2"/>
              <a:buChar char="Ø"/>
            </a:pPr>
            <a:r>
              <a:rPr lang="en-GB" altLang="zh-CN" sz="1600" kern="0" dirty="0">
                <a:solidFill>
                  <a:srgbClr val="FF0000"/>
                </a:solidFill>
              </a:rPr>
              <a:t>The NG-RAN can detect that the 5G access stratum time is delivered to and received by the connected serving UE(s) and determine the impacted UE based on the clock quality acceptance criteria for the UE. </a:t>
            </a:r>
            <a:r>
              <a:rPr lang="en-GB" altLang="zh-CN" sz="1600" kern="0" dirty="0"/>
              <a:t>When the NG-RAN time synchronization status changes, the NG-RAN determines the impacted serving UE(s) and reports the UE(s) to the AMF. Then the AMF forwards the notification to the TSCTSF.</a:t>
            </a:r>
            <a:endParaRPr lang="zh-CN" altLang="zh-CN" sz="1600" kern="0" dirty="0"/>
          </a:p>
          <a:p>
            <a:pPr lvl="1">
              <a:spcBef>
                <a:spcPts val="0"/>
              </a:spcBef>
              <a:spcAft>
                <a:spcPts val="0"/>
              </a:spcAft>
              <a:buFont typeface="Wingdings" panose="05000000000000000000" pitchFamily="2" charset="2"/>
              <a:buChar char="Ø"/>
            </a:pPr>
            <a:endParaRPr lang="en-US" altLang="zh-CN" sz="1600" kern="0" dirty="0"/>
          </a:p>
          <a:p>
            <a:pPr lvl="1">
              <a:spcBef>
                <a:spcPts val="0"/>
              </a:spcBef>
              <a:spcAft>
                <a:spcPts val="0"/>
              </a:spcAft>
              <a:buFont typeface="Wingdings" panose="05000000000000000000" pitchFamily="2" charset="2"/>
              <a:buChar char="Ø"/>
            </a:pPr>
            <a:endParaRPr lang="en-US" altLang="zh-CN" sz="1600" kern="0" dirty="0"/>
          </a:p>
          <a:p>
            <a:pPr lvl="1">
              <a:spcBef>
                <a:spcPts val="0"/>
              </a:spcBef>
              <a:spcAft>
                <a:spcPts val="0"/>
              </a:spcAft>
            </a:pPr>
            <a:endParaRPr lang="en-US" altLang="zh-CN" sz="1800" b="1" kern="0" dirty="0"/>
          </a:p>
          <a:p>
            <a:pPr lvl="1">
              <a:spcBef>
                <a:spcPts val="0"/>
              </a:spcBef>
              <a:spcAft>
                <a:spcPts val="0"/>
              </a:spcAft>
              <a:buFont typeface="Wingdings" panose="05000000000000000000" pitchFamily="2" charset="2"/>
              <a:buChar char="Ø"/>
            </a:pPr>
            <a:endParaRPr lang="en-US" altLang="zh-CN" sz="1800" b="1" dirty="0"/>
          </a:p>
          <a:p>
            <a:pPr lvl="1">
              <a:spcBef>
                <a:spcPts val="0"/>
              </a:spcBef>
              <a:spcAft>
                <a:spcPts val="0"/>
              </a:spcAft>
              <a:buFont typeface="Wingdings" panose="05000000000000000000" pitchFamily="2" charset="2"/>
              <a:buChar char="Ø"/>
            </a:pPr>
            <a:endParaRPr lang="en-US" altLang="zh-CN" sz="1600" kern="0" dirty="0"/>
          </a:p>
          <a:p>
            <a:pPr marL="457200" lvl="1" indent="0">
              <a:spcBef>
                <a:spcPts val="0"/>
              </a:spcBef>
              <a:spcAft>
                <a:spcPts val="0"/>
              </a:spcAft>
              <a:buNone/>
            </a:pPr>
            <a:endParaRPr lang="en-US" altLang="zh-CN" sz="1600" kern="0" dirty="0"/>
          </a:p>
        </p:txBody>
      </p:sp>
    </p:spTree>
    <p:extLst>
      <p:ext uri="{BB962C8B-B14F-4D97-AF65-F5344CB8AC3E}">
        <p14:creationId xmlns:p14="http://schemas.microsoft.com/office/powerpoint/2010/main" val="250319421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2205012" y="468776"/>
            <a:ext cx="6950986" cy="787400"/>
          </a:xfrm>
        </p:spPr>
        <p:txBody>
          <a:bodyPr/>
          <a:lstStyle/>
          <a:p>
            <a:r>
              <a:rPr lang="en-US" altLang="de-DE" sz="2800" b="1"/>
              <a:t>TRS_URLLC</a:t>
            </a:r>
            <a:endParaRPr lang="de-DE" altLang="de-DE" sz="2800" b="1" dirty="0"/>
          </a:p>
        </p:txBody>
      </p:sp>
      <p:sp>
        <p:nvSpPr>
          <p:cNvPr id="11" name="Content Placeholder 7">
            <a:extLst>
              <a:ext uri="{FF2B5EF4-FFF2-40B4-BE49-F238E27FC236}">
                <a16:creationId xmlns:a16="http://schemas.microsoft.com/office/drawing/2014/main" id="{94C97163-EBF2-4AA4-9B6B-7FAC86713A82}"/>
              </a:ext>
            </a:extLst>
          </p:cNvPr>
          <p:cNvSpPr txBox="1">
            <a:spLocks/>
          </p:cNvSpPr>
          <p:nvPr/>
        </p:nvSpPr>
        <p:spPr bwMode="auto">
          <a:xfrm>
            <a:off x="-1" y="1828935"/>
            <a:ext cx="8889477" cy="502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5pPr>
            <a:lvl6pPr marL="2514600" indent="-228600" algn="l" rtl="0" eaLnBrk="0" fontAlgn="base" hangingPunct="0">
              <a:spcBef>
                <a:spcPct val="20000"/>
              </a:spcBef>
              <a:spcAft>
                <a:spcPct val="0"/>
              </a:spcAft>
              <a:buFont typeface="Arial" charset="0"/>
              <a:buChar char="»"/>
              <a:defRPr sz="1800">
                <a:solidFill>
                  <a:schemeClr val="tx1"/>
                </a:solidFill>
                <a:latin typeface="+mn-lt"/>
              </a:defRPr>
            </a:lvl6pPr>
            <a:lvl7pPr marL="2971800" indent="-228600" algn="l" rtl="0" eaLnBrk="0" fontAlgn="base" hangingPunct="0">
              <a:spcBef>
                <a:spcPct val="20000"/>
              </a:spcBef>
              <a:spcAft>
                <a:spcPct val="0"/>
              </a:spcAft>
              <a:buFont typeface="Arial" charset="0"/>
              <a:buChar char="»"/>
              <a:defRPr sz="1800">
                <a:solidFill>
                  <a:schemeClr val="tx1"/>
                </a:solidFill>
                <a:latin typeface="+mn-lt"/>
              </a:defRPr>
            </a:lvl7pPr>
            <a:lvl8pPr marL="3429000" indent="-228600" algn="l" rtl="0" eaLnBrk="0" fontAlgn="base" hangingPunct="0">
              <a:spcBef>
                <a:spcPct val="20000"/>
              </a:spcBef>
              <a:spcAft>
                <a:spcPct val="0"/>
              </a:spcAft>
              <a:buFont typeface="Arial" charset="0"/>
              <a:buChar char="»"/>
              <a:defRPr sz="1800">
                <a:solidFill>
                  <a:schemeClr val="tx1"/>
                </a:solidFill>
                <a:latin typeface="+mn-lt"/>
              </a:defRPr>
            </a:lvl8pPr>
            <a:lvl9pPr marL="3886200" indent="-228600" algn="l" rtl="0" eaLnBrk="0" fontAlgn="base" hangingPunct="0">
              <a:spcBef>
                <a:spcPct val="20000"/>
              </a:spcBef>
              <a:spcAft>
                <a:spcPct val="0"/>
              </a:spcAft>
              <a:buFont typeface="Arial" charset="0"/>
              <a:buChar char="»"/>
              <a:defRPr sz="1800">
                <a:solidFill>
                  <a:schemeClr val="tx1"/>
                </a:solidFill>
                <a:latin typeface="+mn-lt"/>
              </a:defRPr>
            </a:lvl9pPr>
          </a:lstStyle>
          <a:p>
            <a:pPr>
              <a:spcBef>
                <a:spcPts val="0"/>
              </a:spcBef>
              <a:spcAft>
                <a:spcPts val="0"/>
              </a:spcAft>
            </a:pPr>
            <a:r>
              <a:rPr lang="en-GB" altLang="zh-CN" sz="1800" b="1" kern="0" dirty="0"/>
              <a:t>Timing synchronization status identified on the scope of TSS</a:t>
            </a:r>
            <a:endParaRPr lang="de-DE" altLang="de-DE" sz="1800" b="1" kern="0" dirty="0"/>
          </a:p>
          <a:p>
            <a:pPr lvl="1">
              <a:spcBef>
                <a:spcPts val="0"/>
              </a:spcBef>
              <a:spcAft>
                <a:spcPts val="0"/>
              </a:spcAft>
            </a:pPr>
            <a:r>
              <a:rPr lang="en-US" altLang="zh-CN" sz="1600" b="1" dirty="0"/>
              <a:t>the </a:t>
            </a:r>
            <a:r>
              <a:rPr lang="en-US" altLang="zh-CN" sz="1600" b="1" dirty="0" err="1"/>
              <a:t>AoI</a:t>
            </a:r>
            <a:r>
              <a:rPr lang="en-US" altLang="zh-CN" sz="1600" b="1" dirty="0"/>
              <a:t>-based approach:  </a:t>
            </a:r>
          </a:p>
          <a:p>
            <a:pPr lvl="1">
              <a:spcBef>
                <a:spcPts val="0"/>
              </a:spcBef>
              <a:spcAft>
                <a:spcPts val="0"/>
              </a:spcAft>
              <a:buFont typeface="Wingdings" panose="05000000000000000000" pitchFamily="2" charset="2"/>
              <a:buChar char="Ø"/>
            </a:pPr>
            <a:r>
              <a:rPr lang="en-GB" altLang="zh-CN" sz="1600" kern="0" dirty="0"/>
              <a:t>The A</a:t>
            </a:r>
            <a:r>
              <a:rPr lang="en-US" altLang="zh-CN" sz="1600" kern="0" dirty="0" err="1"/>
              <a:t>oI</a:t>
            </a:r>
            <a:r>
              <a:rPr lang="en-US" altLang="zh-CN" sz="1600" kern="0" dirty="0"/>
              <a:t> is set to the scope of timing synchronization status that have reported status degradation</a:t>
            </a:r>
            <a:r>
              <a:rPr lang="en-GB" altLang="zh-CN" sz="1600" kern="0" dirty="0"/>
              <a:t>(i.e. the pre-configured thresholds are exceeded in the RAN</a:t>
            </a:r>
            <a:r>
              <a:rPr lang="en-GB" altLang="zh-CN" sz="1600" kern="0" dirty="0">
                <a:highlight>
                  <a:srgbClr val="FFFF00"/>
                </a:highlight>
              </a:rPr>
              <a:t>). If the </a:t>
            </a:r>
            <a:r>
              <a:rPr lang="en-US" altLang="zh-CN" sz="1600" kern="0" dirty="0">
                <a:highlight>
                  <a:srgbClr val="FFFF00"/>
                </a:highlight>
              </a:rPr>
              <a:t>degradation happens to some extent but the thresholds are not exceeded, the TSCTSF can not determine the UE is impacted or not in the case.</a:t>
            </a:r>
          </a:p>
          <a:p>
            <a:pPr lvl="1">
              <a:spcBef>
                <a:spcPts val="0"/>
              </a:spcBef>
              <a:spcAft>
                <a:spcPts val="0"/>
              </a:spcAft>
            </a:pPr>
            <a:r>
              <a:rPr lang="en-US" altLang="zh-CN" sz="1600" b="1" kern="0" dirty="0"/>
              <a:t>the RAN determining approach:</a:t>
            </a:r>
          </a:p>
          <a:p>
            <a:pPr lvl="1">
              <a:spcBef>
                <a:spcPts val="0"/>
              </a:spcBef>
              <a:spcAft>
                <a:spcPts val="0"/>
              </a:spcAft>
              <a:buFont typeface="Wingdings" panose="05000000000000000000" pitchFamily="2" charset="2"/>
              <a:buChar char="Ø"/>
            </a:pPr>
            <a:r>
              <a:rPr lang="en-GB" altLang="zh-CN" sz="1600" kern="0" dirty="0"/>
              <a:t>T</a:t>
            </a:r>
            <a:r>
              <a:rPr lang="en-US" altLang="zh-CN" sz="1600" kern="0" dirty="0"/>
              <a:t>he RAN can </a:t>
            </a:r>
            <a:r>
              <a:rPr lang="en-GB" altLang="zh-CN" sz="1600" kern="0" dirty="0"/>
              <a:t>determine the impacted UE based on the received clock quality acceptance criteria for the UE.</a:t>
            </a:r>
          </a:p>
          <a:p>
            <a:pPr marL="457200" lvl="1" indent="0">
              <a:spcBef>
                <a:spcPts val="0"/>
              </a:spcBef>
              <a:spcAft>
                <a:spcPts val="0"/>
              </a:spcAft>
              <a:buNone/>
            </a:pPr>
            <a:endParaRPr lang="en-US" altLang="zh-CN" sz="1600" kern="0" dirty="0"/>
          </a:p>
          <a:p>
            <a:pPr marL="457200" lvl="1" indent="0">
              <a:spcBef>
                <a:spcPts val="0"/>
              </a:spcBef>
              <a:spcAft>
                <a:spcPts val="0"/>
              </a:spcAft>
              <a:buNone/>
            </a:pPr>
            <a:r>
              <a:rPr lang="en-US" altLang="zh-CN" sz="1600" b="1" kern="0" dirty="0"/>
              <a:t>Note:  For UEs in idle, there is no mechanism that can be used to determine the UEs impacted or not unless the idle UEs come into connected state. </a:t>
            </a:r>
          </a:p>
          <a:p>
            <a:pPr marL="457200" lvl="1" indent="0">
              <a:spcBef>
                <a:spcPts val="0"/>
              </a:spcBef>
              <a:spcAft>
                <a:spcPts val="0"/>
              </a:spcAft>
              <a:buNone/>
            </a:pPr>
            <a:endParaRPr lang="en-US" altLang="zh-CN" sz="1600" b="1" kern="0" dirty="0"/>
          </a:p>
          <a:p>
            <a:pPr marL="457200" lvl="1" indent="0">
              <a:spcBef>
                <a:spcPts val="0"/>
              </a:spcBef>
              <a:spcAft>
                <a:spcPts val="0"/>
              </a:spcAft>
              <a:buNone/>
            </a:pPr>
            <a:r>
              <a:rPr lang="en-US" altLang="zh-CN" sz="1600" b="1" kern="0" dirty="0">
                <a:solidFill>
                  <a:srgbClr val="FF0000"/>
                </a:solidFill>
              </a:rPr>
              <a:t>Proposal</a:t>
            </a:r>
            <a:r>
              <a:rPr lang="en-US" altLang="zh-CN" sz="1600" b="1" kern="0" dirty="0"/>
              <a:t>: </a:t>
            </a:r>
            <a:r>
              <a:rPr lang="en-US" altLang="zh-CN" sz="1600" kern="0" dirty="0"/>
              <a:t>For determining the impacted UE, it is suggested to consider RAN based approach as a supplementary solution to the AOI based one. </a:t>
            </a:r>
          </a:p>
          <a:p>
            <a:pPr marL="457200" lvl="1" indent="0">
              <a:spcBef>
                <a:spcPts val="0"/>
              </a:spcBef>
              <a:spcAft>
                <a:spcPts val="0"/>
              </a:spcAft>
              <a:buNone/>
            </a:pPr>
            <a:r>
              <a:rPr lang="en-US" altLang="zh-CN" sz="1600" kern="0" dirty="0">
                <a:highlight>
                  <a:srgbClr val="FFFF00"/>
                </a:highlight>
              </a:rPr>
              <a:t>One possible convergence of the two solution can be:</a:t>
            </a:r>
          </a:p>
          <a:p>
            <a:pPr marL="457200" lvl="1" indent="0">
              <a:spcBef>
                <a:spcPts val="0"/>
              </a:spcBef>
              <a:spcAft>
                <a:spcPts val="0"/>
              </a:spcAft>
              <a:buNone/>
            </a:pPr>
            <a:r>
              <a:rPr lang="en-US" altLang="zh-CN" sz="1600" kern="0" dirty="0"/>
              <a:t>When RAN TSS degrades but not trigger reporting (not exceeding threshold), RAN determines impacted UE (RAN based approach).</a:t>
            </a:r>
          </a:p>
          <a:p>
            <a:pPr marL="457200" lvl="1" indent="0">
              <a:spcBef>
                <a:spcPts val="0"/>
              </a:spcBef>
              <a:spcAft>
                <a:spcPts val="0"/>
              </a:spcAft>
              <a:buNone/>
            </a:pPr>
            <a:r>
              <a:rPr lang="en-US" altLang="zh-CN" sz="1600" kern="0" dirty="0"/>
              <a:t>If RAN already reported updated TSS to TSCTSF, RAN stop determine impacted UE and AOI based solution  can be triggered by TSCTSF</a:t>
            </a:r>
          </a:p>
          <a:p>
            <a:pPr lvl="1">
              <a:spcBef>
                <a:spcPts val="0"/>
              </a:spcBef>
              <a:spcAft>
                <a:spcPts val="0"/>
              </a:spcAft>
              <a:buFont typeface="Wingdings" panose="05000000000000000000" pitchFamily="2" charset="2"/>
              <a:buChar char="Ø"/>
            </a:pPr>
            <a:endParaRPr lang="en-US" altLang="zh-CN" sz="1600" kern="0" dirty="0"/>
          </a:p>
          <a:p>
            <a:pPr marL="457200" lvl="1" indent="0">
              <a:spcBef>
                <a:spcPts val="0"/>
              </a:spcBef>
              <a:spcAft>
                <a:spcPts val="0"/>
              </a:spcAft>
              <a:buNone/>
            </a:pPr>
            <a:endParaRPr lang="en-US" altLang="zh-CN" sz="1800" b="1" kern="0" dirty="0"/>
          </a:p>
          <a:p>
            <a:pPr lvl="1">
              <a:spcBef>
                <a:spcPts val="0"/>
              </a:spcBef>
              <a:spcAft>
                <a:spcPts val="0"/>
              </a:spcAft>
              <a:buFont typeface="Wingdings" panose="05000000000000000000" pitchFamily="2" charset="2"/>
              <a:buChar char="Ø"/>
            </a:pPr>
            <a:endParaRPr lang="en-US" altLang="zh-CN" sz="1800" b="1" dirty="0"/>
          </a:p>
          <a:p>
            <a:pPr lvl="1">
              <a:spcBef>
                <a:spcPts val="0"/>
              </a:spcBef>
              <a:spcAft>
                <a:spcPts val="0"/>
              </a:spcAft>
              <a:buFont typeface="Wingdings" panose="05000000000000000000" pitchFamily="2" charset="2"/>
              <a:buChar char="Ø"/>
            </a:pPr>
            <a:endParaRPr lang="en-US" altLang="zh-CN" sz="1600" kern="0" dirty="0"/>
          </a:p>
          <a:p>
            <a:pPr marL="457200" lvl="1" indent="0">
              <a:spcBef>
                <a:spcPts val="0"/>
              </a:spcBef>
              <a:spcAft>
                <a:spcPts val="0"/>
              </a:spcAft>
              <a:buNone/>
            </a:pPr>
            <a:endParaRPr lang="en-US" altLang="zh-CN" sz="1600" kern="0" dirty="0"/>
          </a:p>
        </p:txBody>
      </p:sp>
      <p:sp>
        <p:nvSpPr>
          <p:cNvPr id="5" name="Title 5">
            <a:extLst>
              <a:ext uri="{FF2B5EF4-FFF2-40B4-BE49-F238E27FC236}">
                <a16:creationId xmlns:a16="http://schemas.microsoft.com/office/drawing/2014/main" id="{FA8E8878-1BD0-448C-97AF-82B91EE9BFE0}"/>
              </a:ext>
            </a:extLst>
          </p:cNvPr>
          <p:cNvSpPr txBox="1">
            <a:spLocks/>
          </p:cNvSpPr>
          <p:nvPr/>
        </p:nvSpPr>
        <p:spPr bwMode="auto">
          <a:xfrm>
            <a:off x="0" y="1163813"/>
            <a:ext cx="9023927"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de-DE" sz="1800" b="1" kern="0" dirty="0">
                <a:solidFill>
                  <a:schemeClr val="tx1"/>
                </a:solidFill>
              </a:rPr>
              <a:t>Open issue#2: “Impacted UE determination” candidate solution: RAN determining approach</a:t>
            </a:r>
          </a:p>
        </p:txBody>
      </p:sp>
    </p:spTree>
    <p:extLst>
      <p:ext uri="{BB962C8B-B14F-4D97-AF65-F5344CB8AC3E}">
        <p14:creationId xmlns:p14="http://schemas.microsoft.com/office/powerpoint/2010/main" val="60841392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120072" y="468776"/>
            <a:ext cx="4625901" cy="787400"/>
          </a:xfrm>
        </p:spPr>
        <p:txBody>
          <a:bodyPr/>
          <a:lstStyle/>
          <a:p>
            <a:r>
              <a:rPr lang="en-US" altLang="de-DE" sz="2800" b="1" dirty="0"/>
              <a:t>Appendix: TRS_URLLC</a:t>
            </a:r>
            <a:endParaRPr lang="de-DE" altLang="de-DE" sz="2800" b="1" dirty="0"/>
          </a:p>
        </p:txBody>
      </p:sp>
      <p:sp>
        <p:nvSpPr>
          <p:cNvPr id="8" name="Title 5">
            <a:extLst>
              <a:ext uri="{FF2B5EF4-FFF2-40B4-BE49-F238E27FC236}">
                <a16:creationId xmlns:a16="http://schemas.microsoft.com/office/drawing/2014/main" id="{5A03D99D-22C8-45B4-9E62-576F290442BB}"/>
              </a:ext>
            </a:extLst>
          </p:cNvPr>
          <p:cNvSpPr txBox="1">
            <a:spLocks/>
          </p:cNvSpPr>
          <p:nvPr/>
        </p:nvSpPr>
        <p:spPr bwMode="auto">
          <a:xfrm>
            <a:off x="0" y="1163813"/>
            <a:ext cx="9023927"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de-DE" sz="1800" b="1" kern="0">
                <a:solidFill>
                  <a:schemeClr val="tx1"/>
                </a:solidFill>
              </a:rPr>
              <a:t>-  </a:t>
            </a:r>
            <a:r>
              <a:rPr lang="en-US" altLang="de-DE" sz="1600" b="1" kern="0">
                <a:solidFill>
                  <a:schemeClr val="tx1"/>
                </a:solidFill>
              </a:rPr>
              <a:t>Study on determining UE</a:t>
            </a:r>
            <a:r>
              <a:rPr lang="en-US" altLang="zh-CN" sz="1600" b="1" kern="0">
                <a:solidFill>
                  <a:schemeClr val="tx1"/>
                </a:solidFill>
              </a:rPr>
              <a:t>s impacted by RAN timing synchronization status degradation/improvement</a:t>
            </a:r>
            <a:endParaRPr lang="de-DE" altLang="de-DE" sz="1800" b="1" kern="0" dirty="0">
              <a:solidFill>
                <a:schemeClr val="tx1"/>
              </a:solidFill>
            </a:endParaRPr>
          </a:p>
        </p:txBody>
      </p:sp>
      <p:sp>
        <p:nvSpPr>
          <p:cNvPr id="11" name="Content Placeholder 7">
            <a:extLst>
              <a:ext uri="{FF2B5EF4-FFF2-40B4-BE49-F238E27FC236}">
                <a16:creationId xmlns:a16="http://schemas.microsoft.com/office/drawing/2014/main" id="{94C97163-EBF2-4AA4-9B6B-7FAC86713A82}"/>
              </a:ext>
            </a:extLst>
          </p:cNvPr>
          <p:cNvSpPr txBox="1">
            <a:spLocks/>
          </p:cNvSpPr>
          <p:nvPr/>
        </p:nvSpPr>
        <p:spPr bwMode="auto">
          <a:xfrm>
            <a:off x="-1" y="1828935"/>
            <a:ext cx="8889477" cy="502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5pPr>
            <a:lvl6pPr marL="2514600" indent="-228600" algn="l" rtl="0" eaLnBrk="0" fontAlgn="base" hangingPunct="0">
              <a:spcBef>
                <a:spcPct val="20000"/>
              </a:spcBef>
              <a:spcAft>
                <a:spcPct val="0"/>
              </a:spcAft>
              <a:buFont typeface="Arial" charset="0"/>
              <a:buChar char="»"/>
              <a:defRPr sz="1800">
                <a:solidFill>
                  <a:schemeClr val="tx1"/>
                </a:solidFill>
                <a:latin typeface="+mn-lt"/>
              </a:defRPr>
            </a:lvl6pPr>
            <a:lvl7pPr marL="2971800" indent="-228600" algn="l" rtl="0" eaLnBrk="0" fontAlgn="base" hangingPunct="0">
              <a:spcBef>
                <a:spcPct val="20000"/>
              </a:spcBef>
              <a:spcAft>
                <a:spcPct val="0"/>
              </a:spcAft>
              <a:buFont typeface="Arial" charset="0"/>
              <a:buChar char="»"/>
              <a:defRPr sz="1800">
                <a:solidFill>
                  <a:schemeClr val="tx1"/>
                </a:solidFill>
                <a:latin typeface="+mn-lt"/>
              </a:defRPr>
            </a:lvl7pPr>
            <a:lvl8pPr marL="3429000" indent="-228600" algn="l" rtl="0" eaLnBrk="0" fontAlgn="base" hangingPunct="0">
              <a:spcBef>
                <a:spcPct val="20000"/>
              </a:spcBef>
              <a:spcAft>
                <a:spcPct val="0"/>
              </a:spcAft>
              <a:buFont typeface="Arial" charset="0"/>
              <a:buChar char="»"/>
              <a:defRPr sz="1800">
                <a:solidFill>
                  <a:schemeClr val="tx1"/>
                </a:solidFill>
                <a:latin typeface="+mn-lt"/>
              </a:defRPr>
            </a:lvl8pPr>
            <a:lvl9pPr marL="3886200" indent="-228600" algn="l" rtl="0" eaLnBrk="0" fontAlgn="base" hangingPunct="0">
              <a:spcBef>
                <a:spcPct val="20000"/>
              </a:spcBef>
              <a:spcAft>
                <a:spcPct val="0"/>
              </a:spcAft>
              <a:buFont typeface="Arial" charset="0"/>
              <a:buChar char="»"/>
              <a:defRPr sz="1800">
                <a:solidFill>
                  <a:schemeClr val="tx1"/>
                </a:solidFill>
                <a:latin typeface="+mn-lt"/>
              </a:defRPr>
            </a:lvl9pPr>
          </a:lstStyle>
          <a:p>
            <a:pPr>
              <a:spcBef>
                <a:spcPts val="0"/>
              </a:spcBef>
              <a:spcAft>
                <a:spcPts val="0"/>
              </a:spcAft>
            </a:pPr>
            <a:r>
              <a:rPr lang="en-US" altLang="zh-CN" sz="1800" b="1" kern="0" dirty="0"/>
              <a:t>Impacts on services, entities and interfaces </a:t>
            </a:r>
            <a:r>
              <a:rPr lang="en-US" altLang="zh-CN" sz="1800" kern="0" dirty="0"/>
              <a:t>(difference marked in red)</a:t>
            </a:r>
            <a:endParaRPr lang="de-DE" altLang="de-DE" sz="1800" kern="0" dirty="0"/>
          </a:p>
          <a:p>
            <a:pPr lvl="1">
              <a:spcBef>
                <a:spcPts val="0"/>
              </a:spcBef>
              <a:spcAft>
                <a:spcPts val="0"/>
              </a:spcAft>
            </a:pPr>
            <a:r>
              <a:rPr lang="en-US" altLang="zh-CN" sz="1600" b="1" dirty="0"/>
              <a:t>the </a:t>
            </a:r>
            <a:r>
              <a:rPr lang="en-US" altLang="zh-CN" sz="1600" b="1" dirty="0" err="1"/>
              <a:t>AoI</a:t>
            </a:r>
            <a:r>
              <a:rPr lang="en-US" altLang="zh-CN" sz="1600" b="1" dirty="0"/>
              <a:t>-based approach:  </a:t>
            </a:r>
          </a:p>
          <a:p>
            <a:pPr lvl="1">
              <a:spcBef>
                <a:spcPts val="0"/>
              </a:spcBef>
              <a:spcAft>
                <a:spcPts val="0"/>
              </a:spcAft>
              <a:buFont typeface="Wingdings" panose="05000000000000000000" pitchFamily="2" charset="2"/>
              <a:buChar char="Ø"/>
            </a:pPr>
            <a:r>
              <a:rPr lang="en-US" altLang="zh-CN" sz="1600" b="1" kern="0" dirty="0"/>
              <a:t>TSCTSF: </a:t>
            </a:r>
            <a:r>
              <a:rPr lang="en-GB" altLang="zh-CN" sz="1600" kern="0" dirty="0"/>
              <a:t>Receive network timing synchronization status information from NG-RAN (via AMF) ; </a:t>
            </a:r>
            <a:r>
              <a:rPr lang="en-GB" altLang="zh-CN" sz="1600" kern="0" dirty="0">
                <a:solidFill>
                  <a:srgbClr val="FF0000"/>
                </a:solidFill>
              </a:rPr>
              <a:t>Discover serving AMF; Subscribe for receiving UE‘s location </a:t>
            </a:r>
            <a:r>
              <a:rPr lang="en-US" altLang="zh-CN" sz="1600" kern="0" dirty="0">
                <a:solidFill>
                  <a:srgbClr val="FF0000"/>
                </a:solidFill>
              </a:rPr>
              <a:t>and </a:t>
            </a:r>
            <a:r>
              <a:rPr lang="en-GB" altLang="zh-CN" sz="1600" kern="0" dirty="0">
                <a:solidFill>
                  <a:srgbClr val="FF0000"/>
                </a:solidFill>
              </a:rPr>
              <a:t>UE’s presence in Area of Interest from AMF</a:t>
            </a:r>
            <a:r>
              <a:rPr lang="en-US" altLang="zh-CN" sz="1600" kern="0" dirty="0">
                <a:solidFill>
                  <a:srgbClr val="FF0000"/>
                </a:solidFill>
              </a:rPr>
              <a:t>;</a:t>
            </a:r>
          </a:p>
          <a:p>
            <a:pPr lvl="1">
              <a:spcBef>
                <a:spcPts val="0"/>
              </a:spcBef>
              <a:spcAft>
                <a:spcPts val="0"/>
              </a:spcAft>
              <a:buFont typeface="Wingdings" panose="05000000000000000000" pitchFamily="2" charset="2"/>
              <a:buChar char="Ø"/>
            </a:pPr>
            <a:r>
              <a:rPr lang="en-US" altLang="zh-CN" sz="1600" b="1" kern="0" dirty="0"/>
              <a:t>AMF: </a:t>
            </a:r>
            <a:r>
              <a:rPr lang="en-GB" altLang="zh-CN" sz="1600" kern="0" dirty="0"/>
              <a:t>Subscribe for network timing synchronization status reports from NG-RAN nodes and report it to TSCTSF; </a:t>
            </a:r>
            <a:r>
              <a:rPr lang="en-GB" altLang="zh-CN" sz="1600" kern="0" dirty="0">
                <a:solidFill>
                  <a:srgbClr val="FF0000"/>
                </a:solidFill>
              </a:rPr>
              <a:t>Determine UE presence in the in Area of Interest;</a:t>
            </a:r>
          </a:p>
          <a:p>
            <a:pPr lvl="1">
              <a:spcBef>
                <a:spcPts val="0"/>
              </a:spcBef>
              <a:spcAft>
                <a:spcPts val="0"/>
              </a:spcAft>
              <a:buFont typeface="Wingdings" panose="05000000000000000000" pitchFamily="2" charset="2"/>
              <a:buChar char="Ø"/>
            </a:pPr>
            <a:r>
              <a:rPr lang="en-US" altLang="zh-CN" sz="1600" b="1" kern="0" dirty="0"/>
              <a:t>NG-RAN: </a:t>
            </a:r>
            <a:r>
              <a:rPr lang="en-GB" altLang="zh-CN" sz="1600" kern="0" dirty="0"/>
              <a:t>Report NG-RAN network timing synchronization status to AMF.</a:t>
            </a:r>
            <a:endParaRPr lang="en-US" altLang="zh-CN" sz="1600" kern="0" dirty="0"/>
          </a:p>
          <a:p>
            <a:pPr lvl="1">
              <a:spcBef>
                <a:spcPts val="0"/>
              </a:spcBef>
              <a:spcAft>
                <a:spcPts val="0"/>
              </a:spcAft>
            </a:pPr>
            <a:r>
              <a:rPr lang="en-US" altLang="zh-CN" sz="1600" b="1" kern="0" dirty="0"/>
              <a:t>the RAN determining approach:</a:t>
            </a:r>
          </a:p>
          <a:p>
            <a:pPr lvl="1">
              <a:spcBef>
                <a:spcPts val="0"/>
              </a:spcBef>
              <a:spcAft>
                <a:spcPts val="0"/>
              </a:spcAft>
              <a:buFont typeface="Wingdings" panose="05000000000000000000" pitchFamily="2" charset="2"/>
              <a:buChar char="Ø"/>
            </a:pPr>
            <a:r>
              <a:rPr lang="en-US" altLang="zh-CN" sz="1600" b="1" kern="0" dirty="0"/>
              <a:t>TSCTSF: </a:t>
            </a:r>
            <a:r>
              <a:rPr lang="en-GB" altLang="zh-CN" sz="1600" kern="0" dirty="0"/>
              <a:t>Receive network timing synchronization status information from NG-RAN (via AMF) ;</a:t>
            </a:r>
          </a:p>
          <a:p>
            <a:pPr lvl="1">
              <a:spcBef>
                <a:spcPts val="0"/>
              </a:spcBef>
              <a:spcAft>
                <a:spcPts val="0"/>
              </a:spcAft>
              <a:buFont typeface="Wingdings" panose="05000000000000000000" pitchFamily="2" charset="2"/>
              <a:buChar char="Ø"/>
            </a:pPr>
            <a:r>
              <a:rPr lang="en-US" altLang="zh-CN" sz="1600" b="1" kern="0" dirty="0"/>
              <a:t>AMF: </a:t>
            </a:r>
            <a:r>
              <a:rPr lang="en-GB" altLang="zh-CN" sz="1600" kern="0" dirty="0"/>
              <a:t>Subscribe for network timing synchronization status reports from NG-RAN nodes and report it to TSCTSF;</a:t>
            </a:r>
          </a:p>
          <a:p>
            <a:pPr lvl="1">
              <a:spcBef>
                <a:spcPts val="0"/>
              </a:spcBef>
              <a:spcAft>
                <a:spcPts val="0"/>
              </a:spcAft>
              <a:buFont typeface="Wingdings" panose="05000000000000000000" pitchFamily="2" charset="2"/>
              <a:buChar char="Ø"/>
            </a:pPr>
            <a:r>
              <a:rPr lang="en-GB" altLang="zh-CN" sz="1600" kern="0" dirty="0"/>
              <a:t> </a:t>
            </a:r>
            <a:r>
              <a:rPr lang="en-US" altLang="zh-CN" sz="1600" b="1" kern="0" dirty="0"/>
              <a:t>NG-RAN: </a:t>
            </a:r>
            <a:r>
              <a:rPr lang="en-GB" altLang="zh-CN" sz="1600" kern="0" dirty="0"/>
              <a:t>Report NG-RAN network timing synchronization status to AMF. </a:t>
            </a:r>
            <a:r>
              <a:rPr lang="en-GB" altLang="zh-CN" sz="1600" kern="0" dirty="0">
                <a:solidFill>
                  <a:srgbClr val="FF0000"/>
                </a:solidFill>
              </a:rPr>
              <a:t>Determine the impacted UE based on clock quality acceptance criteria for the UE.</a:t>
            </a:r>
            <a:endParaRPr lang="en-US" altLang="zh-CN" sz="1600" kern="0" dirty="0">
              <a:solidFill>
                <a:srgbClr val="FF0000"/>
              </a:solidFill>
            </a:endParaRPr>
          </a:p>
          <a:p>
            <a:pPr marL="457200" lvl="1" indent="0">
              <a:spcBef>
                <a:spcPts val="0"/>
              </a:spcBef>
              <a:spcAft>
                <a:spcPts val="0"/>
              </a:spcAft>
              <a:buNone/>
            </a:pPr>
            <a:endParaRPr lang="en-US" altLang="zh-CN" sz="1600" kern="0" dirty="0"/>
          </a:p>
          <a:p>
            <a:pPr marL="457200" lvl="1" indent="0">
              <a:spcBef>
                <a:spcPts val="0"/>
              </a:spcBef>
              <a:spcAft>
                <a:spcPts val="0"/>
              </a:spcAft>
              <a:buNone/>
            </a:pPr>
            <a:endParaRPr lang="en-US" altLang="zh-CN" sz="1800" b="1" kern="0" dirty="0"/>
          </a:p>
          <a:p>
            <a:pPr marL="457200" lvl="1" indent="0">
              <a:spcBef>
                <a:spcPts val="0"/>
              </a:spcBef>
              <a:spcAft>
                <a:spcPts val="0"/>
              </a:spcAft>
              <a:buNone/>
            </a:pPr>
            <a:endParaRPr lang="en-US" altLang="zh-CN" sz="1800" b="1" dirty="0"/>
          </a:p>
          <a:p>
            <a:pPr lvl="1">
              <a:spcBef>
                <a:spcPts val="0"/>
              </a:spcBef>
              <a:spcAft>
                <a:spcPts val="0"/>
              </a:spcAft>
              <a:buFont typeface="Wingdings" panose="05000000000000000000" pitchFamily="2" charset="2"/>
              <a:buChar char="Ø"/>
            </a:pPr>
            <a:endParaRPr lang="en-US" altLang="zh-CN" sz="1600" kern="0" dirty="0"/>
          </a:p>
          <a:p>
            <a:pPr marL="457200" lvl="1" indent="0">
              <a:spcBef>
                <a:spcPts val="0"/>
              </a:spcBef>
              <a:spcAft>
                <a:spcPts val="0"/>
              </a:spcAft>
              <a:buNone/>
            </a:pPr>
            <a:endParaRPr lang="en-US" altLang="zh-CN" sz="1600" kern="0" dirty="0"/>
          </a:p>
        </p:txBody>
      </p:sp>
    </p:spTree>
    <p:extLst>
      <p:ext uri="{BB962C8B-B14F-4D97-AF65-F5344CB8AC3E}">
        <p14:creationId xmlns:p14="http://schemas.microsoft.com/office/powerpoint/2010/main" val="219701649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34c87397-5fc1-491e-85e7-d6110dbe9cbd" ContentTypeId="0x0101" PreviousValue="false"/>
</file>

<file path=customXml/itemProps1.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2.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3.xml><?xml version="1.0" encoding="utf-8"?>
<ds:datastoreItem xmlns:ds="http://schemas.openxmlformats.org/officeDocument/2006/customXml" ds:itemID="{1DD099C7-CF44-471D-B7DF-D246DF2BD038}">
  <ds:schemaRefs>
    <ds:schemaRef ds:uri="http://purl.org/dc/terms/"/>
    <ds:schemaRef ds:uri="http://schemas.microsoft.com/office/2006/metadata/properties"/>
    <ds:schemaRef ds:uri="http://purl.org/dc/dcmitype/"/>
    <ds:schemaRef ds:uri="http://purl.org/dc/elements/1.1/"/>
    <ds:schemaRef ds:uri="http://schemas.microsoft.com/office/infopath/2007/PartnerControls"/>
    <ds:schemaRef ds:uri="http://schemas.microsoft.com/office/2006/documentManagement/types"/>
    <ds:schemaRef ds:uri="71c5aaf6-e6ce-465b-b873-5148d2a4c105"/>
    <ds:schemaRef ds:uri="http://www.w3.org/XML/1998/namespace"/>
    <ds:schemaRef ds:uri="http://schemas.openxmlformats.org/package/2006/metadata/core-properties"/>
    <ds:schemaRef ds:uri="c67c731b-696e-4d20-8664-fee8943d9cc6"/>
    <ds:schemaRef ds:uri="e0d6c333-3612-4d65-a7f4-5976eb42d46a"/>
  </ds:schemaRefs>
</ds:datastoreItem>
</file>

<file path=customXml/itemProps4.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889FBBD8-3D06-492C-9E53-CCC01A1B933A}">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15823</TotalTime>
  <Words>1133</Words>
  <Application>Microsoft Office PowerPoint</Application>
  <PresentationFormat>全屏显示(4:3)</PresentationFormat>
  <Paragraphs>87</Paragraphs>
  <Slides>6</Slides>
  <Notes>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vt:i4>
      </vt:variant>
    </vt:vector>
  </HeadingPairs>
  <TitlesOfParts>
    <vt:vector size="13" baseType="lpstr">
      <vt:lpstr>Arial </vt:lpstr>
      <vt:lpstr>宋体</vt:lpstr>
      <vt:lpstr>Arial</vt:lpstr>
      <vt:lpstr>Calibri</vt:lpstr>
      <vt:lpstr>Times New Roman</vt:lpstr>
      <vt:lpstr>Wingdings</vt:lpstr>
      <vt:lpstr>Office Theme</vt:lpstr>
      <vt:lpstr>TRS_URLLC</vt:lpstr>
      <vt:lpstr>TRS_URLLC</vt:lpstr>
      <vt:lpstr>TRS_URLLC</vt:lpstr>
      <vt:lpstr>TRS_URLLC</vt:lpstr>
      <vt:lpstr>TRS_URLLC</vt:lpstr>
      <vt:lpstr>Appendix: TRS_URLLC</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Huawei user1</cp:lastModifiedBy>
  <cp:revision>1376</cp:revision>
  <dcterms:created xsi:type="dcterms:W3CDTF">2008-08-30T09:32:10Z</dcterms:created>
  <dcterms:modified xsi:type="dcterms:W3CDTF">2023-04-04T10:33:47Z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y fmtid="{D5CDD505-2E9C-101B-9397-08002B2CF9AE}" pid="13" name="_2015_ms_pID_725343">
    <vt:lpwstr>(3)OBVYWXwZpX+EbHzuKDSiwZLk997PuImvFQMGnDud0/YbPA0yGK98AP7wkTB58KcWt1nP2/1w
x3FVhyNuMHZmwBlUvvPcg/dUHhpQ+VTvpgNZ5Sg+oGdG7IZXw3qVtvtKVxsTsK8Rhe3CHZH1
cE3Ht9KbCZr25inVq22alqxqjVldCho2cgCuvOBD4b+wW4m8JI0GRRkNTWaRSjD8jNOS7rdx
F4qJ3mFVy7p1d/ARkP</vt:lpwstr>
  </property>
  <property fmtid="{D5CDD505-2E9C-101B-9397-08002B2CF9AE}" pid="14" name="_2015_ms_pID_7253431">
    <vt:lpwstr>pdvypKddsBat3kS4inofBr3KaysrTmkPO4ZFX3MHFg3ovZG32xY9rC
grAiXKwsLMq2oiRTaK9IF/A3bDLx8cu8PKDwroX/qLyAEi1fsFCpk7qKQ84mc8dTyaDBBcOH
l5DN3siTH3EcEy46UDzmbZ9XuZRRL0MGXDsE53ExPgUSZfhHgsk1j3HRmuMXtNoyjrWYgZ78
crMlB90HVnaqG3sQI7Ds+wY25NMdw4uVWpwZ</vt:lpwstr>
  </property>
  <property fmtid="{D5CDD505-2E9C-101B-9397-08002B2CF9AE}" pid="15" name="_2015_ms_pID_7253432">
    <vt:lpwstr>rg==</vt:lpwstr>
  </property>
</Properties>
</file>