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9"/>
  </p:notesMasterIdLst>
  <p:handoutMasterIdLst>
    <p:handoutMasterId r:id="rId10"/>
  </p:handoutMasterIdLst>
  <p:sldIdLst>
    <p:sldId id="341" r:id="rId5"/>
    <p:sldId id="2134805359" r:id="rId6"/>
    <p:sldId id="2134805360" r:id="rId7"/>
    <p:sldId id="2134805351" r:id="rId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o" initials="谢振华" lastIdx="1" clrIdx="0">
    <p:extLst>
      <p:ext uri="{19B8F6BF-5375-455C-9EA6-DF929625EA0E}">
        <p15:presenceInfo xmlns:p15="http://schemas.microsoft.com/office/powerpoint/2012/main" userId="vi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72424" autoAdjust="0"/>
  </p:normalViewPr>
  <p:slideViewPr>
    <p:cSldViewPr snapToGrid="0">
      <p:cViewPr varScale="1">
        <p:scale>
          <a:sx n="63" d="100"/>
          <a:sy n="63" d="100"/>
        </p:scale>
        <p:origin x="1272" y="67"/>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ltLang="zh-CN" sz="1200" i="1" dirty="0"/>
              <a:t>SA2 agrees that UE needs to also include the Allowed PDU session status IE (List of Allowed PDU Sessions in SA2 terminology) when it responds to the paging in a non-allowed area. But SA2 has not reached consensus if MCS/MPX session should be included as part of Allowed PDU session status. Currently, the List of Allowed PDU Sessions is provided by the UE according to UE policies and whether the S-NSSAIs of these PDU Sessions are within the Allowed NSSAI for 3GPP access as specified in TS 23.502.</a:t>
            </a:r>
          </a:p>
          <a:p>
            <a:endParaRPr lang="en-IN" sz="1200" i="1" dirty="0"/>
          </a:p>
          <a:p>
            <a:r>
              <a:rPr lang="en-IN" sz="1200" i="1" dirty="0" err="1"/>
              <a:t>SoH</a:t>
            </a:r>
            <a:r>
              <a:rPr lang="en-IN" sz="1200" i="1" dirty="0"/>
              <a:t> question:</a:t>
            </a:r>
          </a:p>
          <a:p>
            <a:r>
              <a:rPr lang="en-IN" sz="1200" i="1" dirty="0"/>
              <a:t>Should SA2  further specify that MCX/MPX session shall be include as part of Allowed PDU session?</a:t>
            </a:r>
          </a:p>
          <a:p>
            <a:pPr marL="228600" indent="-228600">
              <a:buAutoNum type="arabicPeriod"/>
            </a:pPr>
            <a:r>
              <a:rPr lang="en-IN" sz="1200" i="1" dirty="0"/>
              <a:t>Yes</a:t>
            </a:r>
          </a:p>
          <a:p>
            <a:pPr marL="228600" indent="-228600">
              <a:buAutoNum type="arabicPeriod"/>
            </a:pPr>
            <a:r>
              <a:rPr lang="en-IN" sz="1200" i="1" dirty="0"/>
              <a:t>No</a:t>
            </a:r>
            <a:endParaRPr lang="en-US" dirty="0"/>
          </a:p>
        </p:txBody>
      </p:sp>
      <p:sp>
        <p:nvSpPr>
          <p:cNvPr id="4" name="Slide Number Placeholder 3"/>
          <p:cNvSpPr>
            <a:spLocks noGrp="1"/>
          </p:cNvSpPr>
          <p:nvPr>
            <p:ph type="sldNum" sz="quarter" idx="5"/>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413430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15933" y="138866"/>
            <a:ext cx="34197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400" b="1" kern="1200" dirty="0">
                <a:solidFill>
                  <a:schemeClr val="tx1"/>
                </a:solidFill>
                <a:effectLst/>
                <a:latin typeface="Arial" panose="020B0604020202020204" pitchFamily="34" charset="0"/>
                <a:ea typeface="+mn-ea"/>
                <a:cs typeface="Arial" panose="020B0604020202020204" pitchFamily="34" charset="0"/>
              </a:rPr>
              <a:t>3GPP TSG-WG SA2 Meeting #156-e </a:t>
            </a:r>
            <a:endParaRPr lang="sv-SE" altLang="en-US" sz="1400" b="1" dirty="0">
              <a:latin typeface="Arial "/>
            </a:endParaRPr>
          </a:p>
          <a:p>
            <a:pPr eaLnBrk="1" hangingPunct="1">
              <a:defRPr/>
            </a:pPr>
            <a:r>
              <a:rPr lang="en-GB" sz="1400" b="1" kern="1200" dirty="0">
                <a:solidFill>
                  <a:schemeClr val="tx1"/>
                </a:solidFill>
                <a:effectLst/>
                <a:latin typeface="Arial" panose="020B0604020202020204" pitchFamily="34" charset="0"/>
                <a:ea typeface="+mn-ea"/>
                <a:cs typeface="Arial" panose="020B0604020202020204" pitchFamily="34" charset="0"/>
              </a:rPr>
              <a:t>Electronic meeting, 17 - 21 April, 2023</a:t>
            </a:r>
            <a:endParaRPr lang="sv-SE" altLang="en-US" sz="1400" b="1" dirty="0">
              <a:latin typeface="Arial "/>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400" b="1" i="1" dirty="0">
                <a:latin typeface="Arial "/>
              </a:rPr>
              <a:t>S2-220xxxx</a:t>
            </a:r>
            <a:r>
              <a:rPr lang="sv-SE" altLang="en-US" sz="1200" b="1" i="1" dirty="0">
                <a:latin typeface="Arial "/>
              </a:rPr>
              <a:t> </a:t>
            </a:r>
          </a:p>
          <a:p>
            <a:pPr algn="r" eaLnBrk="1" hangingPunct="1">
              <a:defRPr/>
            </a:pPr>
            <a:r>
              <a:rPr lang="sv-SE" altLang="en-US" sz="1200" b="1" i="1" dirty="0">
                <a:latin typeface="Arial "/>
              </a:rPr>
              <a:t>	</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222598" y="2995748"/>
            <a:ext cx="9480235" cy="731858"/>
          </a:xfrm>
        </p:spPr>
        <p:txBody>
          <a:bodyPr/>
          <a:lstStyle/>
          <a:p>
            <a:pPr eaLnBrk="1" hangingPunct="1"/>
            <a:r>
              <a:rPr lang="en-US" altLang="zh-CN" dirty="0"/>
              <a:t/>
            </a:r>
            <a:br>
              <a:rPr lang="en-US" altLang="zh-CN" dirty="0"/>
            </a:br>
            <a:r>
              <a:rPr lang="en-US" altLang="zh-CN" sz="3600" dirty="0" smtClean="0"/>
              <a:t>Way </a:t>
            </a:r>
            <a:r>
              <a:rPr lang="en-US" altLang="zh-CN" sz="3600" dirty="0"/>
              <a:t>Forward for CT1 LS - S2-2303916/ </a:t>
            </a:r>
            <a:r>
              <a:rPr lang="en-US" altLang="zh-CN" sz="3600" dirty="0" smtClean="0"/>
              <a:t>C1-227197</a:t>
            </a:r>
            <a:br>
              <a:rPr lang="en-US" altLang="zh-CN" sz="3600" dirty="0" smtClean="0"/>
            </a:br>
            <a:r>
              <a:rPr lang="en-US" altLang="zh-CN" sz="3600" dirty="0"/>
              <a:t> </a:t>
            </a:r>
            <a:r>
              <a:rPr lang="en-US" altLang="zh-CN" sz="3600" dirty="0" smtClean="0"/>
              <a:t>                           (Samsung)</a:t>
            </a:r>
            <a:endParaRPr lang="en-GB" altLang="en-US" sz="36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BF823-0BE4-4887-9B04-1775DEB35731}"/>
              </a:ext>
            </a:extLst>
          </p:cNvPr>
          <p:cNvSpPr>
            <a:spLocks noGrp="1"/>
          </p:cNvSpPr>
          <p:nvPr>
            <p:ph type="title"/>
          </p:nvPr>
        </p:nvSpPr>
        <p:spPr>
          <a:xfrm>
            <a:off x="494414" y="437696"/>
            <a:ext cx="9324753" cy="1325563"/>
          </a:xfrm>
        </p:spPr>
        <p:txBody>
          <a:bodyPr/>
          <a:lstStyle/>
          <a:p>
            <a:r>
              <a:rPr lang="en-US" altLang="zh-CN" sz="3200" dirty="0"/>
              <a:t>Background</a:t>
            </a:r>
            <a:endParaRPr lang="zh-CN" altLang="en-US" sz="3200" dirty="0"/>
          </a:p>
        </p:txBody>
      </p:sp>
      <p:sp>
        <p:nvSpPr>
          <p:cNvPr id="3" name="内容占位符 2">
            <a:extLst>
              <a:ext uri="{FF2B5EF4-FFF2-40B4-BE49-F238E27FC236}">
                <a16:creationId xmlns:a16="http://schemas.microsoft.com/office/drawing/2014/main" id="{9A88E7C9-9A98-47E5-9F40-B73B0D75A778}"/>
              </a:ext>
            </a:extLst>
          </p:cNvPr>
          <p:cNvSpPr>
            <a:spLocks noGrp="1"/>
          </p:cNvSpPr>
          <p:nvPr>
            <p:ph idx="1"/>
          </p:nvPr>
        </p:nvSpPr>
        <p:spPr>
          <a:xfrm>
            <a:off x="494414" y="1940412"/>
            <a:ext cx="10935789" cy="4351338"/>
          </a:xfrm>
        </p:spPr>
        <p:txBody>
          <a:bodyPr/>
          <a:lstStyle/>
          <a:p>
            <a:pPr marL="0" indent="0">
              <a:buNone/>
            </a:pPr>
            <a:r>
              <a:rPr lang="en-IN" altLang="zh-CN" sz="1400" b="1" dirty="0"/>
              <a:t>CT1 sent an LS to SA2 in S2-2303916/ C1-227197. Below are the details:</a:t>
            </a:r>
          </a:p>
          <a:p>
            <a:pPr marL="0" indent="0">
              <a:buNone/>
            </a:pPr>
            <a:endParaRPr lang="en-IN" altLang="zh-CN" sz="1400" b="1" dirty="0"/>
          </a:p>
          <a:p>
            <a:pPr marL="0" indent="0">
              <a:buNone/>
            </a:pPr>
            <a:r>
              <a:rPr lang="en-IN" altLang="zh-CN" sz="1200" i="1" dirty="0"/>
              <a:t>“At CT1#139e, CT1 discussed certain requirements related to the UE behaviour in a non-allowed service area. CT1 would like to ask SA2 for guidance on an issue. The scenario is as follows: </a:t>
            </a:r>
          </a:p>
          <a:p>
            <a:pPr marL="0" indent="0">
              <a:buNone/>
            </a:pPr>
            <a:r>
              <a:rPr lang="en-IN" altLang="zh-CN" sz="1200" i="1" dirty="0"/>
              <a:t>The UE is registered to an AMF both via 3GPP and non-3GPP access. The UE is currently in a non-allowed area. The registration area (TAI list) for 3GPP access includes both TAs from the UE's non-allowed area and TAs from the allowed area. The UE is currently in a non-allowed area.</a:t>
            </a:r>
          </a:p>
          <a:p>
            <a:pPr marL="0" indent="0">
              <a:buNone/>
            </a:pPr>
            <a:r>
              <a:rPr lang="en-IN" altLang="zh-CN" sz="1200" i="1" dirty="0"/>
              <a:t>The UE has at least 1 PDU session activated via non-3GPP access which cannot be transferred to 3GPP access. </a:t>
            </a:r>
          </a:p>
          <a:p>
            <a:pPr marL="0" indent="0">
              <a:buNone/>
            </a:pPr>
            <a:r>
              <a:rPr lang="en-IN" altLang="zh-CN" sz="1200" i="1" dirty="0"/>
              <a:t>The UE is in IDLE mode both for 3GPP and non-3GPP access, when it receives a paging via 3GPP access indicating non-3GPP access and responds with a Service Request.CT1 understands that if the UE responds to the paging when it is in a TA belonging to the allowed area, then the UE needs to include the Allowed PDU session status IE (in 23.502 terminology: "List Of Allowed PDU Sessions") indicating which of the PDU sessions associated with non-3GPP access can be transferred to 3GPP access and may include the Uplink data status IE if it has uplink data pending.</a:t>
            </a:r>
          </a:p>
          <a:p>
            <a:pPr marL="0" indent="0">
              <a:buNone/>
            </a:pPr>
            <a:r>
              <a:rPr lang="en-IN" altLang="zh-CN" sz="1200" i="1" dirty="0"/>
              <a:t>Question 1: Does the UE need to include the Allowed PDU session status IE also if it responds to the paging when it is in a non-allowed area?</a:t>
            </a:r>
          </a:p>
          <a:p>
            <a:pPr marL="0" indent="0">
              <a:buNone/>
            </a:pPr>
            <a:r>
              <a:rPr lang="en-IN" altLang="zh-CN" sz="1200" i="1" dirty="0"/>
              <a:t>Question 2: Is the UE allowed to include the Uplink data status IE if it has uplink data pending if it responds to the paging when it is in a non-allowed area?”</a:t>
            </a:r>
            <a:endParaRPr lang="en-GB" altLang="zh-CN" sz="1400" b="1" dirty="0"/>
          </a:p>
          <a:p>
            <a:pPr lvl="1"/>
            <a:endParaRPr lang="en-GB" altLang="zh-CN" sz="1800" b="1" dirty="0"/>
          </a:p>
          <a:p>
            <a:endParaRPr lang="zh-CN" altLang="en-US" sz="2400" dirty="0"/>
          </a:p>
        </p:txBody>
      </p:sp>
    </p:spTree>
    <p:extLst>
      <p:ext uri="{BB962C8B-B14F-4D97-AF65-F5344CB8AC3E}">
        <p14:creationId xmlns:p14="http://schemas.microsoft.com/office/powerpoint/2010/main" val="418421322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A88E7C9-9A98-47E5-9F40-B73B0D75A778}"/>
              </a:ext>
            </a:extLst>
          </p:cNvPr>
          <p:cNvSpPr>
            <a:spLocks noGrp="1"/>
          </p:cNvSpPr>
          <p:nvPr>
            <p:ph idx="1"/>
          </p:nvPr>
        </p:nvSpPr>
        <p:spPr>
          <a:xfrm>
            <a:off x="211183" y="1825625"/>
            <a:ext cx="11292840" cy="4351338"/>
          </a:xfrm>
        </p:spPr>
        <p:txBody>
          <a:bodyPr/>
          <a:lstStyle/>
          <a:p>
            <a:r>
              <a:rPr lang="en-IN" sz="1400" dirty="0"/>
              <a:t>SA2 could not reach consensus in last 2 meetings on </a:t>
            </a:r>
            <a:r>
              <a:rPr lang="en-IN" sz="1400" dirty="0" smtClean="0"/>
              <a:t>CT1 </a:t>
            </a:r>
            <a:r>
              <a:rPr lang="en-IN" sz="1400" dirty="0"/>
              <a:t>LS, </a:t>
            </a:r>
            <a:r>
              <a:rPr lang="en-IN" altLang="zh-CN" sz="1400" i="1" dirty="0"/>
              <a:t>SA2 agrees that UE </a:t>
            </a:r>
            <a:r>
              <a:rPr lang="en-IN" altLang="zh-CN" sz="1400" i="1" dirty="0" smtClean="0"/>
              <a:t>shall include </a:t>
            </a:r>
            <a:r>
              <a:rPr lang="en-IN" altLang="zh-CN" sz="1400" i="1" dirty="0"/>
              <a:t>the Allowed PDU session status IE (List of Allowed PDU Sessions in SA2 terminology) when it responds to the paging </a:t>
            </a:r>
            <a:r>
              <a:rPr lang="en-IN" altLang="zh-CN" sz="1400" i="1" dirty="0" smtClean="0"/>
              <a:t>with non-3GPP access type in </a:t>
            </a:r>
            <a:r>
              <a:rPr lang="en-IN" altLang="zh-CN" sz="1400" i="1" dirty="0"/>
              <a:t>a non-allowed area. But SA2 has not reached consensus </a:t>
            </a:r>
            <a:r>
              <a:rPr lang="en-IN" altLang="zh-CN" sz="1400" i="1" dirty="0" smtClean="0"/>
              <a:t>on which PDU session(s) UE should include </a:t>
            </a:r>
            <a:r>
              <a:rPr lang="en-IN" altLang="zh-CN" sz="1400" i="1" dirty="0"/>
              <a:t>as part of Allowed PDU session </a:t>
            </a:r>
            <a:r>
              <a:rPr lang="en-IN" altLang="zh-CN" sz="1400" i="1" dirty="0" smtClean="0"/>
              <a:t>status IE.</a:t>
            </a:r>
            <a:r>
              <a:rPr lang="en-IN" sz="1400" dirty="0" smtClean="0"/>
              <a:t> Below questions will help determine which PDU sessions UE can indicate as part of Allowed PDU session status IE.</a:t>
            </a:r>
            <a:endParaRPr lang="en-IN" sz="1400" dirty="0"/>
          </a:p>
          <a:p>
            <a:r>
              <a:rPr lang="en-IN" sz="1400" dirty="0" err="1"/>
              <a:t>SoH</a:t>
            </a:r>
            <a:r>
              <a:rPr lang="en-IN" sz="1400" dirty="0"/>
              <a:t> question:</a:t>
            </a:r>
          </a:p>
          <a:p>
            <a:pPr marL="457200" lvl="1" indent="0">
              <a:buNone/>
            </a:pPr>
            <a:r>
              <a:rPr lang="en-IN" sz="1400" dirty="0" smtClean="0"/>
              <a:t>Q1) The </a:t>
            </a:r>
            <a:r>
              <a:rPr lang="en-IN" sz="1400" dirty="0"/>
              <a:t>UE as part of Allowed PDU session status IE(CT1 terminology)/List Of Allowed PDU Sessions(SA2 terminology) will indicate which PDU session(s) for the scenario described in CT1 LS:</a:t>
            </a:r>
          </a:p>
          <a:p>
            <a:pPr marL="800100" lvl="1" indent="-342900">
              <a:buClrTx/>
              <a:buFont typeface="+mj-lt"/>
              <a:buAutoNum type="arabicPeriod"/>
            </a:pPr>
            <a:r>
              <a:rPr lang="en-IN" sz="1400" dirty="0"/>
              <a:t>The UE shall include empty PDU session </a:t>
            </a:r>
            <a:r>
              <a:rPr lang="en-IN" sz="1400" dirty="0" smtClean="0"/>
              <a:t>list (decision on emergency PDU session/MCS/MPX will be made as part of Q2).</a:t>
            </a:r>
            <a:endParaRPr lang="en-IN" sz="1400" dirty="0"/>
          </a:p>
          <a:p>
            <a:pPr marL="800100" lvl="1" indent="-342900">
              <a:buClrTx/>
              <a:buFont typeface="+mj-lt"/>
              <a:buAutoNum type="arabicPeriod"/>
            </a:pPr>
            <a:r>
              <a:rPr lang="en-IN" sz="1400" dirty="0" smtClean="0"/>
              <a:t>The </a:t>
            </a:r>
            <a:r>
              <a:rPr lang="en-IN" sz="1400" dirty="0"/>
              <a:t>UE is allowed to include any PDU session based on its </a:t>
            </a:r>
            <a:r>
              <a:rPr lang="en-IN" sz="1400" dirty="0" smtClean="0"/>
              <a:t>policy ignoring service area restrictions. </a:t>
            </a:r>
            <a:r>
              <a:rPr lang="en-IN" sz="1400" dirty="0"/>
              <a:t>Same behaviour is applied for List Of PDU Sessions To Be Activated in the specific scenario described in CT1 LS </a:t>
            </a:r>
            <a:r>
              <a:rPr lang="en-IN" sz="1400" dirty="0" smtClean="0"/>
              <a:t>. </a:t>
            </a:r>
          </a:p>
          <a:p>
            <a:pPr marL="457200" lvl="1" indent="0">
              <a:buClrTx/>
              <a:buNone/>
            </a:pPr>
            <a:endParaRPr lang="en-IN" altLang="zh-CN" sz="1400" b="1" dirty="0" smtClean="0"/>
          </a:p>
          <a:p>
            <a:pPr marL="457200" lvl="1" indent="0">
              <a:buClrTx/>
              <a:buNone/>
            </a:pPr>
            <a:r>
              <a:rPr lang="en-IN" sz="1400" dirty="0" smtClean="0"/>
              <a:t>Q2) If there is an active emergency PDU session/MCS/MPX PDU session over non-3GPP access, should UE be allowed to include them in Allowed PDU session status IE ?</a:t>
            </a:r>
          </a:p>
          <a:p>
            <a:pPr marL="800100" lvl="1" indent="-342900">
              <a:buClrTx/>
              <a:buAutoNum type="arabicPeriod"/>
            </a:pPr>
            <a:r>
              <a:rPr lang="en-IN" sz="1400" dirty="0" smtClean="0"/>
              <a:t>Yes</a:t>
            </a:r>
          </a:p>
          <a:p>
            <a:pPr marL="800100" lvl="1" indent="-342900">
              <a:buClrTx/>
              <a:buAutoNum type="arabicPeriod"/>
            </a:pPr>
            <a:r>
              <a:rPr lang="en-IN" sz="1400" dirty="0" smtClean="0"/>
              <a:t>No</a:t>
            </a:r>
          </a:p>
          <a:p>
            <a:pPr marL="457200" lvl="1" indent="0">
              <a:buClrTx/>
              <a:buNone/>
            </a:pPr>
            <a:r>
              <a:rPr lang="en-IN" altLang="zh-CN" sz="1400" dirty="0" smtClean="0"/>
              <a:t>NOTE: Q2 </a:t>
            </a:r>
            <a:r>
              <a:rPr lang="en-IN" altLang="zh-CN" sz="1400" dirty="0"/>
              <a:t>is applicable only if option-1 is chosen </a:t>
            </a:r>
            <a:r>
              <a:rPr lang="en-IN" altLang="zh-CN" sz="1400" dirty="0" smtClean="0"/>
              <a:t>as way forward in </a:t>
            </a:r>
            <a:r>
              <a:rPr lang="en-IN" altLang="zh-CN" sz="1400" dirty="0"/>
              <a:t>Q1.</a:t>
            </a:r>
            <a:endParaRPr lang="en-IN" sz="1400" dirty="0"/>
          </a:p>
        </p:txBody>
      </p:sp>
    </p:spTree>
    <p:extLst>
      <p:ext uri="{BB962C8B-B14F-4D97-AF65-F5344CB8AC3E}">
        <p14:creationId xmlns:p14="http://schemas.microsoft.com/office/powerpoint/2010/main" val="284712459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DB193-227E-4C4C-80B5-1EC2B2CADB18}"/>
              </a:ext>
            </a:extLst>
          </p:cNvPr>
          <p:cNvSpPr>
            <a:spLocks noGrp="1"/>
          </p:cNvSpPr>
          <p:nvPr>
            <p:ph type="title"/>
          </p:nvPr>
        </p:nvSpPr>
        <p:spPr/>
        <p:txBody>
          <a:bodyPr/>
          <a:lstStyle/>
          <a:p>
            <a:pPr algn="ctr"/>
            <a:r>
              <a:rPr lang="en-US" altLang="zh-CN" dirty="0"/>
              <a:t>End</a:t>
            </a:r>
            <a:endParaRPr lang="zh-CN" altLang="en-US" dirty="0"/>
          </a:p>
        </p:txBody>
      </p:sp>
    </p:spTree>
    <p:extLst>
      <p:ext uri="{BB962C8B-B14F-4D97-AF65-F5344CB8AC3E}">
        <p14:creationId xmlns:p14="http://schemas.microsoft.com/office/powerpoint/2010/main" val="29749805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www.w3.org/XML/1998/namespace"/>
    <ds:schemaRef ds:uri="http://purl.org/dc/elements/1.1/"/>
    <ds:schemaRef ds:uri="http://schemas.microsoft.com/office/2006/documentManagement/types"/>
    <ds:schemaRef ds:uri="http://purl.org/dc/terms/"/>
    <ds:schemaRef ds:uri="http://schemas.microsoft.com/office/infopath/2007/PartnerControls"/>
    <ds:schemaRef ds:uri="http://purl.org/dc/dcmitype/"/>
    <ds:schemaRef ds:uri="http://schemas.microsoft.com/office/2006/metadata/properties"/>
    <ds:schemaRef ds:uri="http://schemas.openxmlformats.org/package/2006/metadata/core-properties"/>
    <ds:schemaRef ds:uri="280d8efa-eff2-4910-88d2-79ca146720c4"/>
    <ds:schemaRef ds:uri="679a257e-872f-4c98-9e8a-0a9c104f72cd"/>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11289</TotalTime>
  <Words>676</Words>
  <Application>Microsoft Office PowerPoint</Application>
  <PresentationFormat>Widescreen</PresentationFormat>
  <Paragraphs>29</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宋体</vt:lpstr>
      <vt:lpstr>Arial</vt:lpstr>
      <vt:lpstr>Arial </vt:lpstr>
      <vt:lpstr>Calibri</vt:lpstr>
      <vt:lpstr>Calibri Light</vt:lpstr>
      <vt:lpstr>Times New Roman</vt:lpstr>
      <vt:lpstr>Office Theme</vt:lpstr>
      <vt:lpstr> Way Forward for CT1 LS - S2-2303916/ C1-227197                             (Samsung)</vt:lpstr>
      <vt:lpstr>Background</vt:lpstr>
      <vt:lpstr>PowerPoint Presentation</vt:lpstr>
      <vt:lpstr>End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Samsung</cp:lastModifiedBy>
  <cp:revision>1417</cp:revision>
  <dcterms:created xsi:type="dcterms:W3CDTF">2010-02-05T13:52:04Z</dcterms:created>
  <dcterms:modified xsi:type="dcterms:W3CDTF">2023-04-15T06:43:09Z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(3)q23a7rchnaU/ROYaatnR2I2SJK0j3JYtOGPqZIzYgnMCFQtD7qXFMM3+SJS/iH9tThciBFfJ
MqOoziv4icLPnEdZMgTwy+JIBnFRqrMKjE02tEqG41QMOQn5PhR/vQDXo29AXYQhM1yWbGZ1
E9DylImWG/8iKjfc+nuCesBPrMonrUr70EqZPkM13UfnOVBUM7G3vZSEpXfIjajH8AtHnnvW
r+A7NTEF+yk4qeVmxS</vt:lpwstr>
  </property>
  <property fmtid="{D5CDD505-2E9C-101B-9397-08002B2CF9AE}" pid="4" name="_2015_ms_pID_7253431">
    <vt:lpwstr>gC/fnZy2gwvYyxPPmWHgiawwdhblES2v36ultlMzsFyW6EDx4fUVW9
+t6eq7zXpFB5DKGJFJgo04OC/e6blIdILdOWFi0aBshHZ6Dp90d3aiKqlcY6ee9lmK3diksB
bsBqwVUzWlYwdTpkw7dHpuZPy9CxFjmQAY0n81it6gcsrt9xJzLKsUYKZpCVycqV7z4pOfxE
gwrPEP7pxGMFWyYEdQkljruB8GYnlre5qLns</vt:lpwstr>
  </property>
  <property fmtid="{D5CDD505-2E9C-101B-9397-08002B2CF9AE}" pid="5" name="_2015_ms_pID_7253432">
    <vt:lpwstr>ug==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1665399888</vt:lpwstr>
  </property>
</Properties>
</file>