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8"/>
  </p:notesMasterIdLst>
  <p:handoutMasterIdLst>
    <p:handoutMasterId r:id="rId9"/>
  </p:handoutMasterIdLst>
  <p:sldIdLst>
    <p:sldId id="341" r:id="rId5"/>
    <p:sldId id="2134805359" r:id="rId6"/>
    <p:sldId id="2134805351" r:id="rId7"/>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o" initials="谢振华" lastIdx="1" clrIdx="0">
    <p:extLst>
      <p:ext uri="{19B8F6BF-5375-455C-9EA6-DF929625EA0E}">
        <p15:presenceInfo xmlns:p15="http://schemas.microsoft.com/office/powerpoint/2012/main" userId="vi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8" autoAdjust="0"/>
    <p:restoredTop sz="95954" autoAdjust="0"/>
  </p:normalViewPr>
  <p:slideViewPr>
    <p:cSldViewPr snapToGrid="0">
      <p:cViewPr varScale="1">
        <p:scale>
          <a:sx n="111" d="100"/>
          <a:sy n="111" d="100"/>
        </p:scale>
        <p:origin x="282" y="96"/>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3GPP TSG-WG SA2 Meeting #156E </a:t>
            </a:r>
            <a:r>
              <a:rPr lang="sv-SE" altLang="en-US" sz="1200" b="1" dirty="0">
                <a:latin typeface="Arial "/>
              </a:rPr>
              <a:t>	</a:t>
            </a:r>
          </a:p>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EMEETING, April 17 – 21, 2023</a:t>
            </a:r>
            <a:endParaRPr lang="sv-SE" altLang="en-US" sz="1200" b="1" dirty="0">
              <a:latin typeface="Arial "/>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a:latin typeface="Arial "/>
              </a:rPr>
              <a:t>S2-220xxxx </a:t>
            </a:r>
          </a:p>
          <a:p>
            <a:pPr algn="r" eaLnBrk="1" hangingPunct="1">
              <a:defRPr/>
            </a:pPr>
            <a:r>
              <a:rPr lang="sv-SE" altLang="en-US" sz="1200" b="1" i="1" dirty="0">
                <a:latin typeface="Arial "/>
              </a:rPr>
              <a:t>	</a:t>
            </a:r>
            <a:r>
              <a:rPr lang="sv-SE" altLang="en-US" sz="1200" b="1" i="1" dirty="0">
                <a:solidFill>
                  <a:srgbClr val="0070C0"/>
                </a:solidFill>
                <a:latin typeface="Arial "/>
              </a:rPr>
              <a:t>was S2-220xxxx</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a:t>PIN:</a:t>
            </a:r>
            <a:br>
              <a:rPr lang="en-US" altLang="zh-CN" dirty="0"/>
            </a:br>
            <a:r>
              <a:rPr lang="en-US" altLang="zh-CN" dirty="0"/>
              <a:t>Way Forward for Open Issues</a:t>
            </a:r>
            <a:endParaRPr lang="en-GB" altLang="en-US" dirty="0"/>
          </a:p>
        </p:txBody>
      </p:sp>
      <p:sp>
        <p:nvSpPr>
          <p:cNvPr id="2" name="文本框 1"/>
          <p:cNvSpPr txBox="1"/>
          <p:nvPr/>
        </p:nvSpPr>
        <p:spPr>
          <a:xfrm>
            <a:off x="1442225" y="4252331"/>
            <a:ext cx="1287532" cy="369332"/>
          </a:xfrm>
          <a:prstGeom prst="rect">
            <a:avLst/>
          </a:prstGeom>
          <a:noFill/>
        </p:spPr>
        <p:txBody>
          <a:bodyPr wrap="none" rtlCol="0">
            <a:spAutoFit/>
          </a:bodyPr>
          <a:lstStyle/>
          <a:p>
            <a:r>
              <a:rPr lang="en-US" altLang="zh-CN" dirty="0"/>
              <a:t>SA2#156E</a:t>
            </a:r>
            <a:endParaRPr lang="zh-CN"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BF823-0BE4-4887-9B04-1775DEB35731}"/>
              </a:ext>
            </a:extLst>
          </p:cNvPr>
          <p:cNvSpPr>
            <a:spLocks noGrp="1"/>
          </p:cNvSpPr>
          <p:nvPr>
            <p:ph type="title"/>
          </p:nvPr>
        </p:nvSpPr>
        <p:spPr>
          <a:xfrm>
            <a:off x="494414" y="437696"/>
            <a:ext cx="9324753" cy="1325563"/>
          </a:xfrm>
        </p:spPr>
        <p:txBody>
          <a:bodyPr/>
          <a:lstStyle/>
          <a:p>
            <a:r>
              <a:rPr lang="en-US" altLang="zh-CN" sz="3200" dirty="0"/>
              <a:t>Mapping between PIN and PDU session</a:t>
            </a:r>
            <a:endParaRPr lang="zh-CN" altLang="en-US" sz="3200" dirty="0"/>
          </a:p>
        </p:txBody>
      </p:sp>
      <p:sp>
        <p:nvSpPr>
          <p:cNvPr id="3" name="内容占位符 2">
            <a:extLst>
              <a:ext uri="{FF2B5EF4-FFF2-40B4-BE49-F238E27FC236}">
                <a16:creationId xmlns:a16="http://schemas.microsoft.com/office/drawing/2014/main" id="{9A88E7C9-9A98-47E5-9F40-B73B0D75A778}"/>
              </a:ext>
            </a:extLst>
          </p:cNvPr>
          <p:cNvSpPr>
            <a:spLocks noGrp="1"/>
          </p:cNvSpPr>
          <p:nvPr>
            <p:ph idx="1"/>
          </p:nvPr>
        </p:nvSpPr>
        <p:spPr>
          <a:xfrm>
            <a:off x="838200" y="1713989"/>
            <a:ext cx="10515600" cy="4351338"/>
          </a:xfrm>
        </p:spPr>
        <p:txBody>
          <a:bodyPr/>
          <a:lstStyle/>
          <a:p>
            <a:r>
              <a:rPr lang="en-GB" altLang="zh-CN" sz="1400" dirty="0"/>
              <a:t>Background: URSP rule with PIN ID as TD has been agreed. There’re arguments on whether additional handling is needed to enable one PIN having multiple PDU Session, or one PDU Session being shared by multiple PINs, or one PDU Session being used for one and only one PIN</a:t>
            </a:r>
            <a:endParaRPr lang="en-US" altLang="zh-CN" sz="1400" dirty="0"/>
          </a:p>
          <a:p>
            <a:endParaRPr lang="en-GB" altLang="zh-CN" sz="1600" dirty="0"/>
          </a:p>
          <a:p>
            <a:r>
              <a:rPr lang="en-GB" altLang="zh-CN" sz="1600" dirty="0"/>
              <a:t>Following </a:t>
            </a:r>
            <a:r>
              <a:rPr lang="en-US" altLang="zh-CN" sz="1600" dirty="0"/>
              <a:t>options are proposed:</a:t>
            </a:r>
          </a:p>
          <a:p>
            <a:pPr lvl="1"/>
            <a:r>
              <a:rPr lang="en-GB" altLang="zh-CN" sz="1400" dirty="0" err="1"/>
              <a:t>Opt</a:t>
            </a:r>
            <a:r>
              <a:rPr lang="en-GB" altLang="zh-CN" sz="1400" dirty="0"/>
              <a:t> #1:</a:t>
            </a:r>
            <a:r>
              <a:rPr lang="en-US" altLang="zh-CN" sz="1400" dirty="0"/>
              <a:t> No additional handling, which enables one PIN having only one PDU Session and one PDU Session being shared by multiple PINs</a:t>
            </a:r>
            <a:r>
              <a:rPr lang="en-GB" altLang="zh-CN" sz="1400" dirty="0"/>
              <a:t>. (</a:t>
            </a:r>
            <a:r>
              <a:rPr lang="en-GB" altLang="zh-CN" sz="1400" b="1" u="sng" dirty="0"/>
              <a:t>S2-2304175</a:t>
            </a:r>
            <a:r>
              <a:rPr lang="en-GB" altLang="zh-CN" sz="1400" dirty="0"/>
              <a:t>)</a:t>
            </a:r>
          </a:p>
          <a:p>
            <a:pPr lvl="1"/>
            <a:r>
              <a:rPr lang="en-GB" altLang="zh-CN" sz="1400" dirty="0" err="1"/>
              <a:t>Opt</a:t>
            </a:r>
            <a:r>
              <a:rPr lang="en-GB" altLang="zh-CN" sz="1400" dirty="0"/>
              <a:t> #2:</a:t>
            </a:r>
            <a:r>
              <a:rPr lang="en-US" altLang="zh-CN" sz="1400" dirty="0"/>
              <a:t> One PDU Session is used for one and only one PIN, which may be supported by RSD including PIN ID</a:t>
            </a:r>
            <a:r>
              <a:rPr lang="en-GB" altLang="zh-CN" sz="1400" dirty="0"/>
              <a:t> (</a:t>
            </a:r>
            <a:r>
              <a:rPr lang="en-GB" altLang="zh-CN" sz="1400" b="1" u="sng" dirty="0"/>
              <a:t>S2-2304489</a:t>
            </a:r>
            <a:r>
              <a:rPr lang="en-GB" altLang="zh-CN" sz="1400" dirty="0"/>
              <a:t>)</a:t>
            </a:r>
          </a:p>
          <a:p>
            <a:pPr lvl="1"/>
            <a:r>
              <a:rPr lang="en-US" altLang="zh-CN" sz="1400" dirty="0" err="1"/>
              <a:t>Opt</a:t>
            </a:r>
            <a:r>
              <a:rPr lang="en-US" altLang="zh-CN" sz="1400" dirty="0"/>
              <a:t> #3: UE may establish more than one PDU Sessions for a PIN, and one PDU Session is not shared by multiple PINs</a:t>
            </a:r>
            <a:r>
              <a:rPr lang="en-GB" altLang="zh-CN" sz="1400" dirty="0"/>
              <a:t>. (</a:t>
            </a:r>
            <a:r>
              <a:rPr lang="en-GB" altLang="zh-CN" sz="1400" b="1" u="sng" dirty="0"/>
              <a:t>S2-2304850</a:t>
            </a:r>
            <a:r>
              <a:rPr lang="en-GB" altLang="zh-CN" sz="1400" dirty="0"/>
              <a:t>)</a:t>
            </a:r>
          </a:p>
          <a:p>
            <a:pPr lvl="1"/>
            <a:r>
              <a:rPr lang="en-GB" altLang="zh-CN" sz="1400" dirty="0" err="1"/>
              <a:t>Opt</a:t>
            </a:r>
            <a:r>
              <a:rPr lang="en-GB" altLang="zh-CN" sz="1400" dirty="0"/>
              <a:t> #4: One PIN can have multiple PDU Sessions, and one PDU Session can be shared by multiple PINs. (</a:t>
            </a:r>
            <a:r>
              <a:rPr lang="en-GB" altLang="zh-CN" sz="1400" b="1" u="sng" dirty="0"/>
              <a:t>S2-2305310</a:t>
            </a:r>
            <a:r>
              <a:rPr lang="en-GB" altLang="zh-CN" sz="1400" dirty="0"/>
              <a:t> and </a:t>
            </a:r>
            <a:r>
              <a:rPr lang="en-GB" altLang="zh-CN" sz="1400" b="1" u="sng" dirty="0"/>
              <a:t>S2-2305297</a:t>
            </a:r>
            <a:r>
              <a:rPr lang="en-GB" altLang="zh-CN" sz="1400" dirty="0"/>
              <a:t>)</a:t>
            </a:r>
            <a:endParaRPr lang="en-US" altLang="zh-CN" sz="1200" dirty="0"/>
          </a:p>
          <a:p>
            <a:r>
              <a:rPr lang="en-US" altLang="zh-CN" sz="1600" dirty="0">
                <a:solidFill>
                  <a:srgbClr val="FF0000"/>
                </a:solidFill>
              </a:rPr>
              <a:t>Q1: Whether one PDU Session can be shared by multiple PINs?</a:t>
            </a:r>
            <a:endParaRPr lang="en-GB" altLang="zh-CN" sz="1600" dirty="0">
              <a:solidFill>
                <a:srgbClr val="FF0000"/>
              </a:solidFill>
            </a:endParaRPr>
          </a:p>
          <a:p>
            <a:pPr marL="914400" lvl="2" indent="0">
              <a:buNone/>
            </a:pPr>
            <a:r>
              <a:rPr lang="en-GB" altLang="zh-CN" sz="1400" b="1" dirty="0"/>
              <a:t>Propose </a:t>
            </a:r>
            <a:r>
              <a:rPr lang="en-GB" altLang="zh-CN" sz="1400" b="1" dirty="0" err="1"/>
              <a:t>SoH</a:t>
            </a:r>
            <a:r>
              <a:rPr lang="en-GB" altLang="zh-CN" sz="1400" b="1" dirty="0"/>
              <a:t> on </a:t>
            </a:r>
            <a:r>
              <a:rPr lang="en-US" altLang="zh-CN" sz="1400" b="1" dirty="0"/>
              <a:t>Q1</a:t>
            </a:r>
            <a:r>
              <a:rPr lang="en-GB" altLang="zh-CN" sz="1400" b="1" dirty="0"/>
              <a:t>:        Yes(</a:t>
            </a:r>
            <a:r>
              <a:rPr lang="en-GB" altLang="zh-CN" sz="1400" dirty="0"/>
              <a:t>S2-2304175, S2-2305310 and S2-2305297</a:t>
            </a:r>
            <a:r>
              <a:rPr lang="en-GB" altLang="zh-CN" sz="1400" b="1" dirty="0"/>
              <a:t>)	: </a:t>
            </a:r>
          </a:p>
          <a:p>
            <a:pPr marL="914400" lvl="2" indent="0">
              <a:buNone/>
            </a:pPr>
            <a:r>
              <a:rPr lang="en-GB" altLang="zh-CN" sz="1400" b="1" dirty="0"/>
              <a:t>		No(</a:t>
            </a:r>
            <a:r>
              <a:rPr lang="en-GB" altLang="zh-CN" sz="1400" dirty="0"/>
              <a:t>S2-2304850 and S2-2304489</a:t>
            </a:r>
            <a:r>
              <a:rPr lang="en-GB" altLang="zh-CN" sz="1400" b="1" dirty="0"/>
              <a:t>)		: </a:t>
            </a:r>
          </a:p>
          <a:p>
            <a:pPr marL="914400" lvl="2" indent="0">
              <a:buNone/>
            </a:pPr>
            <a:endParaRPr lang="en-GB" altLang="zh-CN" sz="1400" b="1" dirty="0"/>
          </a:p>
          <a:p>
            <a:r>
              <a:rPr lang="en-US" altLang="zh-CN" sz="1600" dirty="0">
                <a:solidFill>
                  <a:srgbClr val="FF0000"/>
                </a:solidFill>
              </a:rPr>
              <a:t>Q2: Whether one PIN can have multiple PDU Sessions?</a:t>
            </a:r>
            <a:endParaRPr lang="en-GB" altLang="zh-CN" sz="1600" dirty="0">
              <a:solidFill>
                <a:srgbClr val="FF0000"/>
              </a:solidFill>
            </a:endParaRPr>
          </a:p>
          <a:p>
            <a:pPr marL="914400" lvl="2" indent="0">
              <a:buNone/>
            </a:pPr>
            <a:r>
              <a:rPr lang="en-GB" altLang="zh-CN" sz="1400" b="1" dirty="0"/>
              <a:t>Propose </a:t>
            </a:r>
            <a:r>
              <a:rPr lang="en-GB" altLang="zh-CN" sz="1400" b="1" dirty="0" err="1"/>
              <a:t>SoH</a:t>
            </a:r>
            <a:r>
              <a:rPr lang="en-GB" altLang="zh-CN" sz="1400" b="1" dirty="0"/>
              <a:t> on </a:t>
            </a:r>
            <a:r>
              <a:rPr lang="en-US" altLang="zh-CN" sz="1400" b="1" dirty="0"/>
              <a:t>Q2</a:t>
            </a:r>
            <a:r>
              <a:rPr lang="en-GB" altLang="zh-CN" sz="1400" b="1" dirty="0"/>
              <a:t>:        Yes(</a:t>
            </a:r>
            <a:r>
              <a:rPr lang="en-GB" altLang="zh-CN" sz="1400" dirty="0"/>
              <a:t>S2-2304850, S2-2305310 and S2-2305297</a:t>
            </a:r>
            <a:r>
              <a:rPr lang="en-GB" altLang="zh-CN" sz="1400" b="1" dirty="0"/>
              <a:t>)	: </a:t>
            </a:r>
          </a:p>
          <a:p>
            <a:pPr marL="914400" lvl="2" indent="0">
              <a:buNone/>
            </a:pPr>
            <a:r>
              <a:rPr lang="en-GB" altLang="zh-CN" sz="1400" b="1" dirty="0"/>
              <a:t>		No(</a:t>
            </a:r>
            <a:r>
              <a:rPr lang="en-GB" altLang="zh-CN" sz="1400" dirty="0"/>
              <a:t>S2-2304175 and S2-2304489</a:t>
            </a:r>
            <a:r>
              <a:rPr lang="en-GB" altLang="zh-CN" sz="1400" b="1" dirty="0"/>
              <a:t>)		: </a:t>
            </a:r>
          </a:p>
          <a:p>
            <a:endParaRPr lang="zh-CN" altLang="en-US" sz="2400" dirty="0"/>
          </a:p>
        </p:txBody>
      </p:sp>
    </p:spTree>
    <p:extLst>
      <p:ext uri="{BB962C8B-B14F-4D97-AF65-F5344CB8AC3E}">
        <p14:creationId xmlns:p14="http://schemas.microsoft.com/office/powerpoint/2010/main" val="418421322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DB193-227E-4C4C-80B5-1EC2B2CADB18}"/>
              </a:ext>
            </a:extLst>
          </p:cNvPr>
          <p:cNvSpPr>
            <a:spLocks noGrp="1"/>
          </p:cNvSpPr>
          <p:nvPr>
            <p:ph type="title"/>
          </p:nvPr>
        </p:nvSpPr>
        <p:spPr/>
        <p:txBody>
          <a:bodyPr/>
          <a:lstStyle/>
          <a:p>
            <a:pPr algn="ctr"/>
            <a:r>
              <a:rPr lang="en-US" altLang="zh-CN" dirty="0"/>
              <a:t>End</a:t>
            </a:r>
            <a:endParaRPr lang="zh-CN" altLang="en-US" dirty="0"/>
          </a:p>
        </p:txBody>
      </p:sp>
    </p:spTree>
    <p:extLst>
      <p:ext uri="{BB962C8B-B14F-4D97-AF65-F5344CB8AC3E}">
        <p14:creationId xmlns:p14="http://schemas.microsoft.com/office/powerpoint/2010/main" val="29749805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purl.org/dc/elements/1.1/"/>
    <ds:schemaRef ds:uri="http://schemas.openxmlformats.org/package/2006/metadata/core-properties"/>
    <ds:schemaRef ds:uri="http://purl.org/dc/terms/"/>
    <ds:schemaRef ds:uri="280d8efa-eff2-4910-88d2-79ca146720c4"/>
    <ds:schemaRef ds:uri="http://purl.org/dc/dcmitype/"/>
    <ds:schemaRef ds:uri="http://schemas.microsoft.com/office/2006/metadata/properties"/>
    <ds:schemaRef ds:uri="http://schemas.microsoft.com/office/2006/documentManagement/types"/>
    <ds:schemaRef ds:uri="http://www.w3.org/XML/1998/namespace"/>
    <ds:schemaRef ds:uri="679a257e-872f-4c98-9e8a-0a9c104f72c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11034</TotalTime>
  <Words>266</Words>
  <Application>Microsoft Office PowerPoint</Application>
  <PresentationFormat>宽屏</PresentationFormat>
  <Paragraphs>19</Paragraphs>
  <Slides>3</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vt:i4>
      </vt:variant>
    </vt:vector>
  </HeadingPairs>
  <TitlesOfParts>
    <vt:vector size="9" baseType="lpstr">
      <vt:lpstr>Arial </vt:lpstr>
      <vt:lpstr>Arial</vt:lpstr>
      <vt:lpstr>Calibri</vt:lpstr>
      <vt:lpstr>Calibri Light</vt:lpstr>
      <vt:lpstr>Times New Roman</vt:lpstr>
      <vt:lpstr>Office Theme</vt:lpstr>
      <vt:lpstr>PIN: Way Forward for Open Issues</vt:lpstr>
      <vt:lpstr>Mapping between PIN and PDU session</vt:lpstr>
      <vt:lpstr>End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vivo-Zhenhua</cp:lastModifiedBy>
  <cp:revision>1443</cp:revision>
  <dcterms:created xsi:type="dcterms:W3CDTF">2010-02-05T13:52:04Z</dcterms:created>
  <dcterms:modified xsi:type="dcterms:W3CDTF">2023-04-12T07:43:37Z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(3)q23a7rchnaU/ROYaatnR2I2SJK0j3JYtOGPqZIzYgnMCFQtD7qXFMM3+SJS/iH9tThciBFfJ
MqOoziv4icLPnEdZMgTwy+JIBnFRqrMKjE02tEqG41QMOQn5PhR/vQDXo29AXYQhM1yWbGZ1
E9DylImWG/8iKjfc+nuCesBPrMonrUr70EqZPkM13UfnOVBUM7G3vZSEpXfIjajH8AtHnnvW
r+A7NTEF+yk4qeVmxS</vt:lpwstr>
  </property>
  <property fmtid="{D5CDD505-2E9C-101B-9397-08002B2CF9AE}" pid="4" name="_2015_ms_pID_7253431">
    <vt:lpwstr>gC/fnZy2gwvYyxPPmWHgiawwdhblES2v36ultlMzsFyW6EDx4fUVW9
+t6eq7zXpFB5DKGJFJgo04OC/e6blIdILdOWFi0aBshHZ6Dp90d3aiKqlcY6ee9lmK3diksB
bsBqwVUzWlYwdTpkw7dHpuZPy9CxFjmQAY0n81it6gcsrt9xJzLKsUYKZpCVycqV7z4pOfxE
gwrPEP7pxGMFWyYEdQkljruB8GYnlre5qLns</vt:lpwstr>
  </property>
  <property fmtid="{D5CDD505-2E9C-101B-9397-08002B2CF9AE}" pid="5" name="_2015_ms_pID_7253432">
    <vt:lpwstr>ug==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1665399888</vt:lpwstr>
  </property>
</Properties>
</file>