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4"/>
  </p:notesMasterIdLst>
  <p:handoutMasterIdLst>
    <p:handoutMasterId r:id="rId15"/>
  </p:handoutMasterIdLst>
  <p:sldIdLst>
    <p:sldId id="341" r:id="rId5"/>
    <p:sldId id="385" r:id="rId6"/>
    <p:sldId id="375" r:id="rId7"/>
    <p:sldId id="383" r:id="rId8"/>
    <p:sldId id="384" r:id="rId9"/>
    <p:sldId id="379" r:id="rId10"/>
    <p:sldId id="378" r:id="rId11"/>
    <p:sldId id="376" r:id="rId12"/>
    <p:sldId id="382" r:id="rId13"/>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95" autoAdjust="0"/>
    <p:restoredTop sz="95954" autoAdjust="0"/>
  </p:normalViewPr>
  <p:slideViewPr>
    <p:cSldViewPr snapToGrid="0">
      <p:cViewPr varScale="1">
        <p:scale>
          <a:sx n="114" d="100"/>
          <a:sy n="114" d="100"/>
        </p:scale>
        <p:origin x="324" y="102"/>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000" b="1" kern="1200" dirty="0">
                <a:solidFill>
                  <a:schemeClr val="tx1"/>
                </a:solidFill>
                <a:effectLst/>
                <a:latin typeface="Arial" panose="020B0604020202020204" pitchFamily="34" charset="0"/>
                <a:ea typeface="+mn-ea"/>
                <a:cs typeface="Arial" panose="020B0604020202020204" pitchFamily="34" charset="0"/>
              </a:rPr>
              <a:t>3GPP TSG-WG SA2 Meeting #156-e</a:t>
            </a:r>
            <a:endParaRPr lang="sv-SE" altLang="en-US" sz="1200" b="1" dirty="0">
              <a:latin typeface="Arial "/>
            </a:endParaRPr>
          </a:p>
          <a:p>
            <a:r>
              <a:rPr lang="en-GB" altLang="zh-CN" sz="1000" b="1" kern="1200" dirty="0" err="1">
                <a:solidFill>
                  <a:schemeClr val="tx1"/>
                </a:solidFill>
                <a:effectLst/>
                <a:latin typeface="Arial" panose="020B0604020202020204" pitchFamily="34" charset="0"/>
                <a:ea typeface="+mn-ea"/>
                <a:cs typeface="Arial" panose="020B0604020202020204" pitchFamily="34" charset="0"/>
              </a:rPr>
              <a:t>Elbonia</a:t>
            </a:r>
            <a:r>
              <a:rPr lang="en-GB" altLang="zh-CN" sz="1000" b="1" kern="1200" dirty="0">
                <a:solidFill>
                  <a:schemeClr val="tx1"/>
                </a:solidFill>
                <a:effectLst/>
                <a:latin typeface="Arial" panose="020B0604020202020204" pitchFamily="34" charset="0"/>
                <a:ea typeface="+mn-ea"/>
                <a:cs typeface="Arial" panose="020B0604020202020204" pitchFamily="34" charset="0"/>
              </a:rPr>
              <a:t>, April 17 – 21, 2023</a:t>
            </a:r>
            <a:endParaRPr lang="zh-CN" altLang="zh-CN" sz="1000" kern="1200" dirty="0">
              <a:solidFill>
                <a:schemeClr val="tx1"/>
              </a:solidFill>
              <a:effectLst/>
              <a:latin typeface="Arial" panose="020B0604020202020204" pitchFamily="34" charset="0"/>
              <a:ea typeface="+mn-ea"/>
              <a:cs typeface="Arial" panose="020B0604020202020204" pitchFamily="34" charset="0"/>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271793" y="11004"/>
            <a:ext cx="2600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i="1" dirty="0">
                <a:latin typeface="Arial "/>
              </a:rPr>
              <a:t>S2-230xxxx </a:t>
            </a:r>
          </a:p>
          <a:p>
            <a:pPr algn="r" eaLnBrk="1" hangingPunct="1">
              <a:defRPr/>
            </a:pPr>
            <a:r>
              <a:rPr lang="sv-SE" altLang="en-US" sz="1200" b="1" i="1" dirty="0">
                <a:latin typeface="Arial "/>
              </a:rPr>
              <a:t>	</a:t>
            </a:r>
            <a:r>
              <a:rPr lang="sv-SE" altLang="en-US" sz="1200" b="1" i="1" dirty="0">
                <a:solidFill>
                  <a:srgbClr val="0070C0"/>
                </a:solidFill>
                <a:latin typeface="Arial "/>
              </a:rPr>
              <a:t>was S2-230xxxx</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300976" y="1709739"/>
            <a:ext cx="10065834" cy="1965616"/>
          </a:xfrm>
        </p:spPr>
        <p:txBody>
          <a:bodyPr/>
          <a:lstStyle/>
          <a:p>
            <a:pPr eaLnBrk="1" hangingPunct="1"/>
            <a:r>
              <a:rPr lang="en-US" altLang="zh-CN" dirty="0"/>
              <a:t>GMEC:</a:t>
            </a:r>
            <a:br>
              <a:rPr lang="en-US" altLang="zh-CN" dirty="0"/>
            </a:br>
            <a:r>
              <a:rPr lang="en-US" altLang="zh-CN" dirty="0"/>
              <a:t>pre-meeting Discussion</a:t>
            </a:r>
            <a:endParaRPr lang="en-GB" altLang="en-US" dirty="0"/>
          </a:p>
        </p:txBody>
      </p:sp>
      <p:sp>
        <p:nvSpPr>
          <p:cNvPr id="2" name="文本框 1"/>
          <p:cNvSpPr txBox="1"/>
          <p:nvPr/>
        </p:nvSpPr>
        <p:spPr>
          <a:xfrm>
            <a:off x="1442225" y="4252331"/>
            <a:ext cx="1338828" cy="369332"/>
          </a:xfrm>
          <a:prstGeom prst="rect">
            <a:avLst/>
          </a:prstGeom>
          <a:noFill/>
        </p:spPr>
        <p:txBody>
          <a:bodyPr wrap="none" rtlCol="0">
            <a:spAutoFit/>
          </a:bodyPr>
          <a:lstStyle/>
          <a:p>
            <a:r>
              <a:rPr lang="en-US" altLang="zh-CN" dirty="0"/>
              <a:t>SA2#156-e</a:t>
            </a:r>
            <a:endParaRPr lang="zh-CN"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8D597C-D5A1-48DA-9034-C067F0EBD71B}"/>
              </a:ext>
            </a:extLst>
          </p:cNvPr>
          <p:cNvSpPr>
            <a:spLocks noGrp="1"/>
          </p:cNvSpPr>
          <p:nvPr>
            <p:ph type="title"/>
          </p:nvPr>
        </p:nvSpPr>
        <p:spPr/>
        <p:txBody>
          <a:bodyPr/>
          <a:lstStyle/>
          <a:p>
            <a:r>
              <a:rPr lang="en-US" altLang="zh-CN" dirty="0"/>
              <a:t>Agenda</a:t>
            </a:r>
            <a:endParaRPr lang="zh-CN" altLang="en-US" dirty="0"/>
          </a:p>
        </p:txBody>
      </p:sp>
      <p:sp>
        <p:nvSpPr>
          <p:cNvPr id="3" name="内容占位符 2">
            <a:extLst>
              <a:ext uri="{FF2B5EF4-FFF2-40B4-BE49-F238E27FC236}">
                <a16:creationId xmlns:a16="http://schemas.microsoft.com/office/drawing/2014/main" id="{9BC391CB-E2C2-450A-82CE-CAC8BAE1C072}"/>
              </a:ext>
            </a:extLst>
          </p:cNvPr>
          <p:cNvSpPr>
            <a:spLocks noGrp="1"/>
          </p:cNvSpPr>
          <p:nvPr>
            <p:ph idx="1"/>
          </p:nvPr>
        </p:nvSpPr>
        <p:spPr>
          <a:xfrm>
            <a:off x="845890" y="2506662"/>
            <a:ext cx="10515600" cy="4351338"/>
          </a:xfrm>
        </p:spPr>
        <p:txBody>
          <a:bodyPr/>
          <a:lstStyle/>
          <a:p>
            <a:pPr marL="457200" lvl="0" indent="-457200">
              <a:buFont typeface="+mj-lt"/>
              <a:buAutoNum type="arabicPeriod"/>
            </a:pPr>
            <a:r>
              <a:rPr lang="en-US" altLang="zh-CN" sz="2400" dirty="0"/>
              <a:t>ENs for Key Issue #1: Enhance group attribute management</a:t>
            </a:r>
            <a:endParaRPr lang="zh-CN" altLang="zh-CN" sz="2400" dirty="0"/>
          </a:p>
          <a:p>
            <a:pPr marL="457200" lvl="0" indent="-457200">
              <a:buFont typeface="+mj-lt"/>
              <a:buAutoNum type="arabicPeriod"/>
            </a:pPr>
            <a:r>
              <a:rPr lang="en-US" altLang="zh-CN" sz="2400" dirty="0"/>
              <a:t>ENs for Key Issue #3: NEF exposure framework for provisioning of traffic characteristics and monitoring of performance characteristics</a:t>
            </a:r>
            <a:endParaRPr lang="zh-CN" altLang="zh-CN" sz="2400" dirty="0"/>
          </a:p>
          <a:p>
            <a:pPr marL="457200" lvl="0" indent="-457200">
              <a:buFont typeface="+mj-lt"/>
              <a:buAutoNum type="arabicPeriod"/>
            </a:pPr>
            <a:r>
              <a:rPr lang="en-US" altLang="zh-CN" sz="2400" dirty="0"/>
              <a:t>Implementation of conclusion for Key Issue #4: Multiple SMFs for VN group communication</a:t>
            </a:r>
            <a:endParaRPr lang="zh-CN" altLang="zh-CN" sz="2400" dirty="0"/>
          </a:p>
          <a:p>
            <a:pPr marL="457200" lvl="0" indent="-457200">
              <a:buFont typeface="+mj-lt"/>
              <a:buAutoNum type="arabicPeriod"/>
            </a:pPr>
            <a:r>
              <a:rPr lang="en-US" altLang="zh-CN" sz="2400" dirty="0" err="1"/>
              <a:t>AoB</a:t>
            </a:r>
            <a:endParaRPr lang="zh-CN" altLang="zh-CN" sz="2400" dirty="0"/>
          </a:p>
          <a:p>
            <a:pPr marL="514350" indent="-514350">
              <a:buFont typeface="+mj-lt"/>
              <a:buAutoNum type="arabicPeriod"/>
            </a:pPr>
            <a:endParaRPr lang="zh-CN" altLang="en-US" dirty="0"/>
          </a:p>
        </p:txBody>
      </p:sp>
    </p:spTree>
    <p:extLst>
      <p:ext uri="{BB962C8B-B14F-4D97-AF65-F5344CB8AC3E}">
        <p14:creationId xmlns:p14="http://schemas.microsoft.com/office/powerpoint/2010/main" val="120987132"/>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KI#1: ENs for Group-MBR </a:t>
            </a:r>
            <a:endParaRPr lang="zh-CN" altLang="en-US" dirty="0"/>
          </a:p>
        </p:txBody>
      </p:sp>
      <p:sp>
        <p:nvSpPr>
          <p:cNvPr id="3" name="内容占位符 2"/>
          <p:cNvSpPr>
            <a:spLocks noGrp="1"/>
          </p:cNvSpPr>
          <p:nvPr>
            <p:ph idx="1"/>
          </p:nvPr>
        </p:nvSpPr>
        <p:spPr>
          <a:xfrm>
            <a:off x="250053" y="1763479"/>
            <a:ext cx="11372987" cy="4484921"/>
          </a:xfrm>
        </p:spPr>
        <p:txBody>
          <a:bodyPr/>
          <a:lstStyle/>
          <a:p>
            <a:r>
              <a:rPr lang="en-GB" altLang="zh-CN" sz="1800" dirty="0"/>
              <a:t>ENs: </a:t>
            </a:r>
          </a:p>
          <a:p>
            <a:pPr lvl="1"/>
            <a:r>
              <a:rPr lang="zh-CN" altLang="en-US" sz="1400" b="1" dirty="0"/>
              <a:t>（</a:t>
            </a:r>
            <a:r>
              <a:rPr lang="en-US" altLang="zh-CN" sz="1400" b="1" dirty="0"/>
              <a:t>23501/23503</a:t>
            </a:r>
            <a:r>
              <a:rPr lang="zh-CN" altLang="en-US" sz="1400" b="1" dirty="0"/>
              <a:t>）</a:t>
            </a:r>
            <a:r>
              <a:rPr lang="en-US" altLang="zh-CN" sz="1400" b="1" dirty="0"/>
              <a:t>Editor’s note: If Group-MBR should apply only to 5GVN groups or also to groups created e.g. using O&amp;M is FFS</a:t>
            </a:r>
          </a:p>
          <a:p>
            <a:pPr lvl="1"/>
            <a:r>
              <a:rPr lang="zh-CN" altLang="en-US" sz="1400" b="1" dirty="0"/>
              <a:t>（</a:t>
            </a:r>
            <a:r>
              <a:rPr lang="en-US" altLang="zh-CN" sz="1400" b="1" dirty="0"/>
              <a:t>23501</a:t>
            </a:r>
            <a:r>
              <a:rPr lang="zh-CN" altLang="en-US" sz="1400" b="1" dirty="0"/>
              <a:t>） </a:t>
            </a:r>
            <a:r>
              <a:rPr lang="en-US" altLang="zh-CN" sz="1400" b="1" dirty="0"/>
              <a:t>Editor's note:	Whether Group-MBR is applicable for 5G VN group only or also for other groups is for further study.</a:t>
            </a:r>
          </a:p>
          <a:p>
            <a:pPr lvl="1"/>
            <a:endParaRPr lang="en-US" altLang="zh-CN" sz="1400" b="1" dirty="0"/>
          </a:p>
          <a:p>
            <a:r>
              <a:rPr lang="en-US" altLang="zh-CN" sz="1800" dirty="0"/>
              <a:t>Way Forward</a:t>
            </a:r>
            <a:r>
              <a:rPr lang="zh-CN" altLang="en-US" sz="1800" dirty="0"/>
              <a:t>：</a:t>
            </a:r>
            <a:endParaRPr lang="en-US" altLang="zh-CN" sz="1800" dirty="0"/>
          </a:p>
          <a:p>
            <a:pPr lvl="1"/>
            <a:r>
              <a:rPr lang="en-US" altLang="zh-CN" sz="1400" b="1" dirty="0"/>
              <a:t>OPTION 1 </a:t>
            </a:r>
            <a:r>
              <a:rPr lang="en-US" altLang="zh-CN" sz="1400" b="1" dirty="0">
                <a:solidFill>
                  <a:srgbClr val="FF0000"/>
                </a:solidFill>
              </a:rPr>
              <a:t>(suggested)</a:t>
            </a:r>
            <a:r>
              <a:rPr lang="en-US" altLang="zh-CN" sz="1400" b="1" dirty="0"/>
              <a:t>: </a:t>
            </a:r>
            <a:r>
              <a:rPr lang="en-US" altLang="zh-CN" sz="1400" dirty="0"/>
              <a:t>If Group-MBR </a:t>
            </a:r>
            <a:r>
              <a:rPr lang="en-US" altLang="zh-CN" sz="1400" b="1" dirty="0"/>
              <a:t>should apply to 5GVN group</a:t>
            </a:r>
            <a:r>
              <a:rPr lang="en-US" altLang="zh-CN" sz="1400" dirty="0"/>
              <a:t>s, the Group-MBR </a:t>
            </a:r>
            <a:r>
              <a:rPr lang="en-US" altLang="zh-CN" sz="1400" b="1" dirty="0"/>
              <a:t>should also apply to other type of groups under certain condition </a:t>
            </a:r>
            <a:r>
              <a:rPr lang="en-US" altLang="zh-CN" sz="1400" dirty="0"/>
              <a:t>(e.g. group is linked to a DNN, S-NSSAI, and the PDU Sessions are exclusively used for the group traffic)</a:t>
            </a:r>
          </a:p>
          <a:p>
            <a:pPr lvl="2"/>
            <a:endParaRPr lang="en-US" altLang="zh-CN" sz="1000" b="1" dirty="0"/>
          </a:p>
          <a:p>
            <a:pPr lvl="2"/>
            <a:endParaRPr lang="en-US" altLang="zh-CN" sz="1000" b="1" dirty="0"/>
          </a:p>
          <a:p>
            <a:pPr lvl="1"/>
            <a:r>
              <a:rPr lang="en-US" altLang="zh-CN" sz="1400" b="1" dirty="0"/>
              <a:t>OPTION 2: </a:t>
            </a:r>
            <a:r>
              <a:rPr lang="en-US" altLang="zh-CN" sz="1400" dirty="0"/>
              <a:t>If Group-MBR should apply </a:t>
            </a:r>
            <a:r>
              <a:rPr lang="en-US" altLang="zh-CN" sz="1400" b="1" dirty="0"/>
              <a:t>only to</a:t>
            </a:r>
            <a:r>
              <a:rPr lang="en-US" altLang="zh-CN" sz="1400" dirty="0"/>
              <a:t> 5GVN groups</a:t>
            </a:r>
          </a:p>
          <a:p>
            <a:pPr lvl="2"/>
            <a:endParaRPr lang="en-US" altLang="zh-CN" sz="1000" b="1" dirty="0"/>
          </a:p>
          <a:p>
            <a:pPr lvl="2"/>
            <a:endParaRPr lang="en-US" altLang="zh-CN" sz="1000" b="1" dirty="0"/>
          </a:p>
          <a:p>
            <a:pPr lvl="1"/>
            <a:r>
              <a:rPr lang="en-US" altLang="zh-CN" sz="1400" b="1" dirty="0"/>
              <a:t>OPTION 3: </a:t>
            </a:r>
            <a:r>
              <a:rPr lang="en-US" altLang="zh-CN" sz="1400" dirty="0"/>
              <a:t>If Group-MBR should </a:t>
            </a:r>
            <a:r>
              <a:rPr lang="en-US" altLang="zh-CN" sz="1400" b="1" dirty="0"/>
              <a:t>apply to 5GVN groups and to groups </a:t>
            </a:r>
            <a:r>
              <a:rPr lang="en-US" altLang="zh-CN" sz="1400" dirty="0"/>
              <a:t>created e.g. using O&amp;M</a:t>
            </a:r>
          </a:p>
          <a:p>
            <a:endParaRPr lang="en-US" altLang="zh-CN" sz="1800" b="1" dirty="0"/>
          </a:p>
          <a:p>
            <a:pPr lvl="1"/>
            <a:endParaRPr lang="en-US" altLang="zh-CN" sz="1200" dirty="0">
              <a:solidFill>
                <a:prstClr val="black"/>
              </a:solidFill>
            </a:endParaRPr>
          </a:p>
          <a:p>
            <a:pPr lvl="2"/>
            <a:endParaRPr lang="en-GB" altLang="zh-CN" sz="1200" dirty="0">
              <a:solidFill>
                <a:prstClr val="black"/>
              </a:solidFill>
            </a:endParaRPr>
          </a:p>
          <a:p>
            <a:pPr lvl="2"/>
            <a:endParaRPr lang="en-GB" altLang="zh-CN" sz="700" dirty="0"/>
          </a:p>
        </p:txBody>
      </p:sp>
    </p:spTree>
    <p:extLst>
      <p:ext uri="{BB962C8B-B14F-4D97-AF65-F5344CB8AC3E}">
        <p14:creationId xmlns:p14="http://schemas.microsoft.com/office/powerpoint/2010/main" val="351859024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KI#1: ENs for LADN service area </a:t>
            </a:r>
            <a:endParaRPr lang="zh-CN" altLang="en-US" dirty="0"/>
          </a:p>
        </p:txBody>
      </p:sp>
      <p:sp>
        <p:nvSpPr>
          <p:cNvPr id="3" name="内容占位符 2"/>
          <p:cNvSpPr>
            <a:spLocks noGrp="1"/>
          </p:cNvSpPr>
          <p:nvPr>
            <p:ph idx="1"/>
          </p:nvPr>
        </p:nvSpPr>
        <p:spPr>
          <a:xfrm>
            <a:off x="250053" y="1763479"/>
            <a:ext cx="11372987" cy="4484921"/>
          </a:xfrm>
        </p:spPr>
        <p:txBody>
          <a:bodyPr/>
          <a:lstStyle/>
          <a:p>
            <a:r>
              <a:rPr lang="en-GB" altLang="zh-CN" sz="1800" dirty="0"/>
              <a:t>ENs: </a:t>
            </a:r>
          </a:p>
          <a:p>
            <a:pPr lvl="1"/>
            <a:r>
              <a:rPr lang="zh-CN" altLang="en-US" sz="1400" b="1" dirty="0"/>
              <a:t>（</a:t>
            </a:r>
            <a:r>
              <a:rPr lang="en-US" altLang="zh-CN" sz="1400" b="1" dirty="0"/>
              <a:t>23501</a:t>
            </a:r>
            <a:r>
              <a:rPr lang="zh-CN" altLang="en-US" sz="1400" b="1" dirty="0"/>
              <a:t>）</a:t>
            </a:r>
            <a:r>
              <a:rPr lang="en-US" altLang="zh-CN" sz="1400" b="1" dirty="0"/>
              <a:t>Editor’s Note: If there is no overlapping between the LADN service area configured in AMF and service area received from UDM, how to handle this case is FFS.</a:t>
            </a:r>
          </a:p>
          <a:p>
            <a:r>
              <a:rPr lang="en-US" altLang="zh-CN" sz="1800" dirty="0"/>
              <a:t>Way Forward</a:t>
            </a:r>
            <a:r>
              <a:rPr lang="zh-CN" altLang="en-US" sz="1800" dirty="0"/>
              <a:t>：</a:t>
            </a:r>
            <a:endParaRPr lang="en-US" altLang="zh-CN" sz="1800" dirty="0"/>
          </a:p>
          <a:p>
            <a:pPr lvl="1"/>
            <a:r>
              <a:rPr lang="en-US" altLang="zh-CN" sz="1400" b="1" dirty="0"/>
              <a:t>OPTION 1 </a:t>
            </a:r>
            <a:r>
              <a:rPr lang="en-US" altLang="zh-CN" sz="1400" b="1" dirty="0">
                <a:solidFill>
                  <a:srgbClr val="FF0000"/>
                </a:solidFill>
              </a:rPr>
              <a:t>(suggested)</a:t>
            </a:r>
            <a:r>
              <a:rPr lang="en-US" altLang="zh-CN" sz="1400" b="1" dirty="0"/>
              <a:t>: </a:t>
            </a:r>
            <a:r>
              <a:rPr lang="en-US" altLang="zh-CN" sz="1400" dirty="0"/>
              <a:t>LADN service area received from UDM </a:t>
            </a:r>
            <a:r>
              <a:rPr lang="en-US" altLang="zh-CN" sz="1400" b="1" dirty="0"/>
              <a:t>takes precedence </a:t>
            </a:r>
            <a:r>
              <a:rPr lang="en-US" altLang="zh-CN" sz="1400" dirty="0"/>
              <a:t>over local configured LADN service area</a:t>
            </a:r>
          </a:p>
          <a:p>
            <a:pPr lvl="1"/>
            <a:r>
              <a:rPr lang="en-US" altLang="zh-CN" sz="1400" b="1" dirty="0"/>
              <a:t>OPTION 2: </a:t>
            </a:r>
            <a:r>
              <a:rPr lang="en-US" altLang="zh-CN" sz="1400" dirty="0"/>
              <a:t>in case of no overlapping, AMF can send </a:t>
            </a:r>
            <a:r>
              <a:rPr lang="en-US" altLang="zh-CN" sz="1400" b="1" dirty="0"/>
              <a:t>the failure result and rejection code to AF via UDM/NEF</a:t>
            </a:r>
          </a:p>
          <a:p>
            <a:pPr lvl="1"/>
            <a:r>
              <a:rPr lang="en-US" altLang="zh-CN" sz="1400" b="1" dirty="0"/>
              <a:t>OPTION 3: </a:t>
            </a:r>
            <a:r>
              <a:rPr lang="en-US" altLang="zh-CN" sz="1400" dirty="0"/>
              <a:t>AMF </a:t>
            </a:r>
            <a:r>
              <a:rPr lang="en-US" altLang="zh-CN" sz="1400" b="1" dirty="0"/>
              <a:t>sends a blank</a:t>
            </a:r>
            <a:r>
              <a:rPr lang="en-US" altLang="zh-CN" sz="1400" dirty="0"/>
              <a:t> LADN Information to UE</a:t>
            </a:r>
          </a:p>
          <a:p>
            <a:pPr lvl="1"/>
            <a:endParaRPr lang="en-US" altLang="zh-CN" sz="1400" b="1" dirty="0"/>
          </a:p>
          <a:p>
            <a:r>
              <a:rPr lang="en-GB" altLang="zh-CN" sz="1800" dirty="0"/>
              <a:t>ENs: </a:t>
            </a:r>
          </a:p>
          <a:p>
            <a:pPr lvl="1"/>
            <a:r>
              <a:rPr lang="zh-CN" altLang="en-US" sz="1400" b="1" dirty="0"/>
              <a:t>（</a:t>
            </a:r>
            <a:r>
              <a:rPr lang="en-US" altLang="zh-CN" sz="1400" b="1" dirty="0"/>
              <a:t>23501</a:t>
            </a:r>
            <a:r>
              <a:rPr lang="zh-CN" altLang="en-US" sz="1400" b="1" dirty="0"/>
              <a:t>）</a:t>
            </a:r>
            <a:r>
              <a:rPr lang="en-US" altLang="zh-CN" sz="1400" b="1" dirty="0"/>
              <a:t>Editor’s Note: The SMF does not need to know whether there is a LADN Service Area for a DNN/S-NSSAI, SMF does not need to know the content of the LADN Service Area. Whether this should be reflected in the data provided by UDM is FFS..</a:t>
            </a:r>
          </a:p>
          <a:p>
            <a:r>
              <a:rPr lang="en-US" altLang="zh-CN" sz="1800" dirty="0"/>
              <a:t>Way Forward</a:t>
            </a:r>
            <a:r>
              <a:rPr lang="zh-CN" altLang="en-US" sz="1800" dirty="0"/>
              <a:t>：</a:t>
            </a:r>
            <a:endParaRPr lang="en-US" altLang="zh-CN" sz="1800" dirty="0"/>
          </a:p>
          <a:p>
            <a:pPr lvl="1"/>
            <a:r>
              <a:rPr lang="en-US" altLang="zh-CN" sz="1400" b="1" dirty="0"/>
              <a:t>OPTION 1 </a:t>
            </a:r>
            <a:r>
              <a:rPr lang="en-US" altLang="zh-CN" sz="1400" b="1" dirty="0">
                <a:solidFill>
                  <a:srgbClr val="FF0000"/>
                </a:solidFill>
              </a:rPr>
              <a:t>(suggested)</a:t>
            </a:r>
            <a:r>
              <a:rPr lang="en-US" altLang="zh-CN" sz="1400" b="1" dirty="0"/>
              <a:t>: </a:t>
            </a:r>
            <a:r>
              <a:rPr lang="en-US" altLang="zh-CN" sz="1400" dirty="0"/>
              <a:t>the subscribed LADN service area delivered to the SMF is </a:t>
            </a:r>
            <a:r>
              <a:rPr lang="en-US" altLang="zh-CN" sz="1400" b="1" dirty="0"/>
              <a:t>treated an indication for SMF to activate the LADN per DNN and S-NSSAI</a:t>
            </a:r>
            <a:r>
              <a:rPr lang="en-US" altLang="zh-CN" sz="1400" dirty="0"/>
              <a:t>, i.e. subscription to "UE mobility event notification" event per DNN and S-NSSAI to receive the notification about the UE presence in the LADN service area</a:t>
            </a:r>
          </a:p>
          <a:p>
            <a:pPr lvl="1"/>
            <a:r>
              <a:rPr lang="en-US" altLang="zh-CN" sz="1400" b="1" dirty="0"/>
              <a:t>OPTION 2:</a:t>
            </a:r>
            <a:r>
              <a:rPr lang="en-US" altLang="zh-CN" sz="1400" dirty="0"/>
              <a:t>UDM sends </a:t>
            </a:r>
            <a:r>
              <a:rPr lang="en-US" altLang="zh-CN" sz="1400" b="1" dirty="0"/>
              <a:t>an indication that LADN service area per DNN and S-NSSAI </a:t>
            </a:r>
            <a:r>
              <a:rPr lang="en-US" altLang="zh-CN" sz="1400" dirty="0"/>
              <a:t>is activated to the SMF, instead of sending the content of the subscribed LADN service area</a:t>
            </a:r>
            <a:endParaRPr lang="en-US" altLang="zh-CN" sz="1200" dirty="0">
              <a:solidFill>
                <a:prstClr val="black"/>
              </a:solidFill>
            </a:endParaRPr>
          </a:p>
          <a:p>
            <a:pPr lvl="2"/>
            <a:endParaRPr lang="en-GB" altLang="zh-CN" sz="1200" dirty="0">
              <a:solidFill>
                <a:prstClr val="black"/>
              </a:solidFill>
            </a:endParaRPr>
          </a:p>
          <a:p>
            <a:pPr lvl="2"/>
            <a:endParaRPr lang="en-GB" altLang="zh-CN" sz="700" dirty="0"/>
          </a:p>
        </p:txBody>
      </p:sp>
    </p:spTree>
    <p:extLst>
      <p:ext uri="{BB962C8B-B14F-4D97-AF65-F5344CB8AC3E}">
        <p14:creationId xmlns:p14="http://schemas.microsoft.com/office/powerpoint/2010/main" val="403360015"/>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876251" cy="1325563"/>
          </a:xfrm>
        </p:spPr>
        <p:txBody>
          <a:bodyPr/>
          <a:lstStyle/>
          <a:p>
            <a:r>
              <a:rPr lang="en-US" altLang="zh-CN" sz="2800" dirty="0"/>
              <a:t>KI#1: ENs for parameters rather other 5G VN group data </a:t>
            </a:r>
            <a:endParaRPr lang="zh-CN" altLang="en-US" sz="2800" dirty="0"/>
          </a:p>
        </p:txBody>
      </p:sp>
      <p:sp>
        <p:nvSpPr>
          <p:cNvPr id="3" name="内容占位符 2"/>
          <p:cNvSpPr>
            <a:spLocks noGrp="1"/>
          </p:cNvSpPr>
          <p:nvPr>
            <p:ph idx="1"/>
          </p:nvPr>
        </p:nvSpPr>
        <p:spPr>
          <a:xfrm>
            <a:off x="250053" y="1763479"/>
            <a:ext cx="11372987" cy="4484921"/>
          </a:xfrm>
        </p:spPr>
        <p:txBody>
          <a:bodyPr/>
          <a:lstStyle/>
          <a:p>
            <a:r>
              <a:rPr lang="en-GB" altLang="zh-CN" sz="1800" dirty="0"/>
              <a:t>ENs: </a:t>
            </a:r>
          </a:p>
          <a:p>
            <a:pPr lvl="1"/>
            <a:r>
              <a:rPr lang="zh-CN" altLang="en-US" sz="1400" b="1" dirty="0"/>
              <a:t>（</a:t>
            </a:r>
            <a:r>
              <a:rPr lang="en-US" altLang="zh-CN" sz="1400" b="1" dirty="0"/>
              <a:t>23501</a:t>
            </a:r>
            <a:r>
              <a:rPr lang="zh-CN" altLang="en-US" sz="1400" b="1" dirty="0"/>
              <a:t>）</a:t>
            </a:r>
            <a:r>
              <a:rPr lang="en-US" altLang="zh-CN" sz="1400" b="1" dirty="0"/>
              <a:t>Whether parameters other 5G VN group data (e.g. Expected UE Behavior parameters, Network Configuration parameters, ECS Address Configuration Information etc.) can be used when defining/updating a 5GVN group is FFS.</a:t>
            </a:r>
          </a:p>
          <a:p>
            <a:r>
              <a:rPr lang="en-US" altLang="zh-CN" sz="1800" dirty="0"/>
              <a:t>Way Forward</a:t>
            </a:r>
            <a:r>
              <a:rPr lang="en-US" altLang="zh-CN" sz="1800" b="1" dirty="0">
                <a:solidFill>
                  <a:srgbClr val="FF0000"/>
                </a:solidFill>
              </a:rPr>
              <a:t>(suggested)</a:t>
            </a:r>
            <a:r>
              <a:rPr lang="zh-CN" altLang="en-US" sz="1800" dirty="0"/>
              <a:t>：</a:t>
            </a:r>
            <a:endParaRPr lang="en-US" altLang="zh-CN" sz="1800" dirty="0"/>
          </a:p>
          <a:p>
            <a:pPr lvl="1"/>
            <a:r>
              <a:rPr lang="en-US" altLang="zh-CN" sz="1400" dirty="0"/>
              <a:t>All the parameters that can be used for the generic groups can also be provisioned for the 5G VN group when establishing or updating a 5G VN group</a:t>
            </a:r>
          </a:p>
          <a:p>
            <a:pPr lvl="1"/>
            <a:r>
              <a:rPr lang="en-US" altLang="zh-CN" sz="1400" b="1" dirty="0"/>
              <a:t>AF providing 5V VN group configuration together with those parameters in a single NEF PP service request </a:t>
            </a:r>
            <a:r>
              <a:rPr lang="en-US" altLang="zh-CN" sz="1400" dirty="0"/>
              <a:t>is one way to achieve this</a:t>
            </a:r>
          </a:p>
          <a:p>
            <a:pPr lvl="1"/>
            <a:r>
              <a:rPr lang="en-US" altLang="zh-CN" sz="1400" dirty="0"/>
              <a:t>As part of dynamic management of the 5G VN group, an AF may also configure and update the service area, QoS or Group-MBR for the 5G VN group as described in clause 5.20b </a:t>
            </a:r>
            <a:r>
              <a:rPr lang="en-US" altLang="zh-CN" sz="1400" b="1" dirty="0"/>
              <a:t>as well as other parameters (e.g. Expected UE Behavior parameters, Network Configuration parameters, ECS Address Configuration Information, etc.) </a:t>
            </a:r>
            <a:r>
              <a:rPr lang="en-US" altLang="zh-CN" sz="1400" dirty="0"/>
              <a:t>for a 5G VN group as described in clause  4.15.6.2 of TS  23.502</a:t>
            </a:r>
            <a:endParaRPr lang="en-GB" altLang="zh-CN" sz="1200" dirty="0">
              <a:solidFill>
                <a:prstClr val="black"/>
              </a:solidFill>
            </a:endParaRPr>
          </a:p>
          <a:p>
            <a:pPr lvl="2"/>
            <a:endParaRPr lang="en-GB" altLang="zh-CN" sz="700" dirty="0"/>
          </a:p>
        </p:txBody>
      </p:sp>
    </p:spTree>
    <p:extLst>
      <p:ext uri="{BB962C8B-B14F-4D97-AF65-F5344CB8AC3E}">
        <p14:creationId xmlns:p14="http://schemas.microsoft.com/office/powerpoint/2010/main" val="94436678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8934974" cy="888048"/>
          </a:xfrm>
        </p:spPr>
        <p:txBody>
          <a:bodyPr/>
          <a:lstStyle/>
          <a:p>
            <a:r>
              <a:rPr lang="en-US" altLang="zh-CN" sz="2800" dirty="0"/>
              <a:t>KI#3: ENs about structure and scenario without TSCTSF</a:t>
            </a:r>
            <a:endParaRPr lang="zh-CN" altLang="en-US" sz="2800"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GB" altLang="zh-CN" sz="1600" dirty="0"/>
              <a:t>ENs: </a:t>
            </a:r>
          </a:p>
          <a:p>
            <a:pPr lvl="1"/>
            <a:r>
              <a:rPr lang="zh-CN" altLang="en-US" sz="1200" b="1" dirty="0"/>
              <a:t>（</a:t>
            </a:r>
            <a:r>
              <a:rPr lang="en-US" altLang="zh-CN" sz="1200" b="1" dirty="0"/>
              <a:t>23501</a:t>
            </a:r>
            <a:r>
              <a:rPr lang="zh-CN" altLang="en-US" sz="1200" b="1" dirty="0"/>
              <a:t>） </a:t>
            </a:r>
            <a:r>
              <a:rPr lang="en-US" altLang="zh-CN" sz="1200" b="1" dirty="0"/>
              <a:t>Editor’s note: It is FFS whether this should be captured in TS 23.503 instead.</a:t>
            </a:r>
          </a:p>
          <a:p>
            <a:r>
              <a:rPr lang="en-US" altLang="zh-CN" sz="1600" dirty="0"/>
              <a:t>Way Forward</a:t>
            </a:r>
            <a:r>
              <a:rPr lang="en-US" altLang="zh-CN" sz="1600" b="1" dirty="0">
                <a:solidFill>
                  <a:srgbClr val="FF0000"/>
                </a:solidFill>
              </a:rPr>
              <a:t>(suggested)</a:t>
            </a:r>
            <a:r>
              <a:rPr lang="zh-CN" altLang="en-US" sz="1600" dirty="0"/>
              <a:t>：</a:t>
            </a:r>
            <a:endParaRPr lang="en-US" altLang="zh-CN" sz="1600" dirty="0"/>
          </a:p>
          <a:p>
            <a:pPr lvl="1"/>
            <a:r>
              <a:rPr lang="en-US" altLang="zh-CN" sz="1200" dirty="0"/>
              <a:t>Keep the specification on PCF behavior and AF request information in 503, </a:t>
            </a:r>
            <a:r>
              <a:rPr lang="en-US" altLang="zh-CN" sz="1200" b="1" dirty="0"/>
              <a:t>keep the specification on TSCTSF in 501</a:t>
            </a:r>
          </a:p>
          <a:p>
            <a:endParaRPr lang="en-GB" altLang="zh-CN" sz="900" dirty="0"/>
          </a:p>
          <a:p>
            <a:r>
              <a:rPr lang="en-GB" altLang="zh-CN" sz="1600" dirty="0"/>
              <a:t>ENs: </a:t>
            </a:r>
          </a:p>
          <a:p>
            <a:pPr lvl="1"/>
            <a:r>
              <a:rPr lang="zh-CN" altLang="en-US" sz="1200" b="1" dirty="0"/>
              <a:t>（</a:t>
            </a:r>
            <a:r>
              <a:rPr lang="en-US" altLang="zh-CN" sz="1200" b="1" dirty="0"/>
              <a:t>23501</a:t>
            </a:r>
            <a:r>
              <a:rPr lang="zh-CN" altLang="en-US" sz="1200" b="1" dirty="0"/>
              <a:t>） </a:t>
            </a:r>
            <a:r>
              <a:rPr lang="en-US" altLang="zh-CN" sz="1200" b="1" dirty="0"/>
              <a:t>Editor’s note: Further description is FFS, to be done if this option is selected</a:t>
            </a:r>
          </a:p>
          <a:p>
            <a:pPr lvl="1"/>
            <a:r>
              <a:rPr lang="zh-CN" altLang="en-US" sz="1200" b="1" dirty="0"/>
              <a:t>（</a:t>
            </a:r>
            <a:r>
              <a:rPr lang="en-US" altLang="zh-CN" sz="1200" b="1" dirty="0"/>
              <a:t>23502</a:t>
            </a:r>
            <a:r>
              <a:rPr lang="zh-CN" altLang="en-US" sz="1200" b="1" dirty="0"/>
              <a:t>） </a:t>
            </a:r>
            <a:r>
              <a:rPr lang="en-US" altLang="zh-CN" sz="1200" b="1" dirty="0"/>
              <a:t>Editor's note:	The scenario without TSCTSF can be revisited based on the progress of other work items. Whether an additional signaling route for the direct PCF case is to be supported is FFS.</a:t>
            </a:r>
          </a:p>
          <a:p>
            <a:pPr lvl="1"/>
            <a:r>
              <a:rPr lang="zh-CN" altLang="en-US" sz="1200" b="1" dirty="0"/>
              <a:t>（</a:t>
            </a:r>
            <a:r>
              <a:rPr lang="en-US" altLang="zh-CN" sz="1200" b="1" dirty="0"/>
              <a:t>23503</a:t>
            </a:r>
            <a:r>
              <a:rPr lang="zh-CN" altLang="en-US" sz="1200" b="1" dirty="0"/>
              <a:t>） </a:t>
            </a:r>
            <a:r>
              <a:rPr lang="en-US" altLang="zh-CN" sz="1200" b="1" dirty="0"/>
              <a:t>Editor’s note: Further description of the scenario without TSCTSF is FFS</a:t>
            </a:r>
          </a:p>
          <a:p>
            <a:r>
              <a:rPr lang="en-US" altLang="zh-CN" sz="1600" dirty="0"/>
              <a:t>Way Forward</a:t>
            </a:r>
            <a:r>
              <a:rPr lang="zh-CN" altLang="en-US" sz="1600" dirty="0"/>
              <a:t>：</a:t>
            </a:r>
            <a:endParaRPr lang="en-US" altLang="zh-CN" sz="1600" dirty="0"/>
          </a:p>
          <a:p>
            <a:pPr lvl="1"/>
            <a:r>
              <a:rPr lang="en-US" altLang="zh-CN" sz="1200" b="1" dirty="0"/>
              <a:t>Option 1: AF-&gt;NEF-&gt;UDR-&gt;PCF (for non-TSC case, follow the TR conclusion)</a:t>
            </a:r>
          </a:p>
          <a:p>
            <a:pPr lvl="2"/>
            <a:r>
              <a:rPr lang="en-US" altLang="zh-CN" sz="1050" dirty="0"/>
              <a:t>PCF maintains the status of the AF request information for a group, e. g. whether the group member is activated, de-activated, failed, whether to retry in case of failure of GBR QoS, AF request change due to group membership changes</a:t>
            </a:r>
          </a:p>
          <a:p>
            <a:pPr lvl="2"/>
            <a:r>
              <a:rPr lang="en-US" altLang="zh-CN" sz="1050" dirty="0"/>
              <a:t>UDR stores the AF requested QoS </a:t>
            </a:r>
          </a:p>
          <a:p>
            <a:pPr lvl="2"/>
            <a:r>
              <a:rPr lang="en-US" altLang="zh-CN" sz="1050" b="1" dirty="0">
                <a:solidFill>
                  <a:srgbClr val="FF0000"/>
                </a:solidFill>
              </a:rPr>
              <a:t>NEF or PCF: manages the time validity condition?</a:t>
            </a:r>
          </a:p>
          <a:p>
            <a:pPr lvl="1"/>
            <a:r>
              <a:rPr lang="en-US" altLang="zh-CN" sz="1200" b="1" dirty="0"/>
              <a:t>Option 2</a:t>
            </a:r>
            <a:r>
              <a:rPr lang="en-US" altLang="zh-CN" sz="1200" b="1" dirty="0">
                <a:solidFill>
                  <a:srgbClr val="FF0000"/>
                </a:solidFill>
              </a:rPr>
              <a:t> (suggested)</a:t>
            </a:r>
            <a:r>
              <a:rPr lang="en-US" altLang="zh-CN" sz="1200" b="1" dirty="0"/>
              <a:t>: AF-&gt;NEF-&gt;TSCTSF-&gt;PCF ( same as the case for TSC)</a:t>
            </a:r>
          </a:p>
          <a:p>
            <a:pPr lvl="2"/>
            <a:r>
              <a:rPr lang="en-US" altLang="zh-CN" sz="1050" dirty="0"/>
              <a:t>TSCTSF stores the AF requested QoS, maintains the status of the AF request information for a group, e. g. whether the group member is activated, de-activated, failed, whether to retry in case of failure of GBR QoS, AF request change due to group membership changes, manages the time validity condition</a:t>
            </a:r>
          </a:p>
          <a:p>
            <a:pPr lvl="1"/>
            <a:r>
              <a:rPr lang="en-US" altLang="zh-CN" sz="1200" b="1" dirty="0"/>
              <a:t>Option 3: NEF determines based on operator configuration whether TSCTSF is needed</a:t>
            </a:r>
          </a:p>
        </p:txBody>
      </p:sp>
    </p:spTree>
    <p:extLst>
      <p:ext uri="{BB962C8B-B14F-4D97-AF65-F5344CB8AC3E}">
        <p14:creationId xmlns:p14="http://schemas.microsoft.com/office/powerpoint/2010/main" val="272544416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sz="4000" dirty="0"/>
              <a:t>KI#4: </a:t>
            </a:r>
            <a:r>
              <a:rPr lang="en-GB" altLang="zh-CN" sz="4000" dirty="0"/>
              <a:t>cross-SMF VN group communication</a:t>
            </a:r>
            <a:endParaRPr lang="zh-CN" altLang="en-US" sz="4000"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31214" y="1833121"/>
            <a:ext cx="11562080" cy="4808855"/>
          </a:xfrm>
        </p:spPr>
        <p:txBody>
          <a:bodyPr/>
          <a:lstStyle/>
          <a:p>
            <a:r>
              <a:rPr lang="en-US" altLang="zh-CN" sz="2000" dirty="0"/>
              <a:t>23.501 Clauses Affected:</a:t>
            </a:r>
          </a:p>
          <a:p>
            <a:pPr lvl="1"/>
            <a:r>
              <a:rPr lang="en-GB" altLang="zh-CN" sz="1400" b="1" dirty="0"/>
              <a:t>4.4.6	5G LAN-type Services</a:t>
            </a:r>
            <a:endParaRPr lang="zh-CN" altLang="zh-CN" sz="1400" b="1" dirty="0"/>
          </a:p>
          <a:p>
            <a:pPr lvl="2"/>
            <a:r>
              <a:rPr lang="en-GB" altLang="zh-CN" sz="1200" dirty="0"/>
              <a:t>user plane architecture to support 5G LAN-type service across different SMFs</a:t>
            </a:r>
            <a:endParaRPr lang="en-US" altLang="zh-CN" sz="100" dirty="0"/>
          </a:p>
          <a:p>
            <a:pPr lvl="1"/>
            <a:r>
              <a:rPr lang="en-US" altLang="zh-CN" sz="1400" b="1" dirty="0"/>
              <a:t>5.8.2.13	Support for 5G VN group communication</a:t>
            </a:r>
          </a:p>
          <a:p>
            <a:pPr lvl="2"/>
            <a:r>
              <a:rPr lang="en-US" altLang="zh-CN" sz="1200" dirty="0"/>
              <a:t>Remove the single SMF limitation</a:t>
            </a:r>
          </a:p>
          <a:p>
            <a:pPr lvl="2"/>
            <a:r>
              <a:rPr lang="en-US" altLang="zh-CN" sz="1200" dirty="0"/>
              <a:t>Add support for routing towards “border UPF” or routing between “border UPF”s</a:t>
            </a:r>
          </a:p>
          <a:p>
            <a:pPr lvl="1"/>
            <a:r>
              <a:rPr lang="en-GB" altLang="zh-CN" sz="1400" b="1" dirty="0"/>
              <a:t>5.29.3	PDU Session management</a:t>
            </a:r>
            <a:endParaRPr lang="zh-CN" altLang="zh-CN" sz="1400" b="1" dirty="0"/>
          </a:p>
          <a:p>
            <a:pPr lvl="2"/>
            <a:r>
              <a:rPr lang="en-US" altLang="zh-CN" sz="1200" dirty="0"/>
              <a:t>Clarify that single SMF is one deployment option, and add support for multiple SMFs or SMF Sets</a:t>
            </a:r>
          </a:p>
          <a:p>
            <a:pPr lvl="2"/>
            <a:r>
              <a:rPr lang="en-US" altLang="zh-CN" sz="1200" dirty="0"/>
              <a:t>Clarify the selection of SMF for a group </a:t>
            </a:r>
          </a:p>
          <a:p>
            <a:pPr lvl="1"/>
            <a:r>
              <a:rPr lang="en-GB" altLang="zh-CN" sz="1400" b="1" dirty="0"/>
              <a:t>5.29.4	User Plane handling</a:t>
            </a:r>
            <a:endParaRPr lang="zh-CN" altLang="zh-CN" sz="1400" b="1" dirty="0"/>
          </a:p>
          <a:p>
            <a:pPr lvl="2"/>
            <a:r>
              <a:rPr lang="en-US" altLang="zh-CN" sz="1200" dirty="0"/>
              <a:t>Add user plane handling for UPFs served by a single SMF Set</a:t>
            </a:r>
          </a:p>
          <a:p>
            <a:pPr lvl="2"/>
            <a:r>
              <a:rPr lang="en-US" altLang="zh-CN" sz="1200" dirty="0"/>
              <a:t>Add user plane handling for UPFs controlled by different SMF sets</a:t>
            </a:r>
          </a:p>
          <a:p>
            <a:pPr lvl="2"/>
            <a:r>
              <a:rPr lang="en-US" altLang="zh-CN" sz="1200" dirty="0"/>
              <a:t>Clarify that SMF sets/instances share contextual information associated with the 5G VN group (e.g. SMF ID of the SMFs that serve the 5G VN group, UPF ID/Address of the UPFs that serve the 5G VN group, N19 tunnel endpoint for each UPF, UE addresses anchored at each UPF for PDU Sessions established by 5G VN group members) using Network Function/NF Service Context Transfer Procedures described in clause 5.21.4. </a:t>
            </a:r>
          </a:p>
          <a:p>
            <a:pPr lvl="1"/>
            <a:r>
              <a:rPr lang="en-GB" altLang="zh-CN" sz="1400" b="1" dirty="0"/>
              <a:t>6.2.2	SMF</a:t>
            </a:r>
          </a:p>
          <a:p>
            <a:pPr lvl="2"/>
            <a:r>
              <a:rPr lang="en-US" altLang="zh-CN" sz="1000" dirty="0"/>
              <a:t>Add support functionality for 5G VN group communications across SMFs</a:t>
            </a:r>
            <a:endParaRPr lang="zh-CN" altLang="zh-CN" sz="1000" b="1" dirty="0"/>
          </a:p>
          <a:p>
            <a:pPr lvl="1"/>
            <a:r>
              <a:rPr lang="en-GB" altLang="zh-CN" sz="1400" b="1" dirty="0"/>
              <a:t>6.3.2	SMF discovery and selection</a:t>
            </a:r>
            <a:endParaRPr lang="zh-CN" altLang="zh-CN" sz="1400" b="1" dirty="0"/>
          </a:p>
          <a:p>
            <a:pPr lvl="2"/>
            <a:r>
              <a:rPr lang="en-US" altLang="zh-CN" sz="1200" dirty="0"/>
              <a:t>Clarify the SMF discovery and selection for a 5G VN group needs to consider Service Area for the 5G VN group</a:t>
            </a:r>
          </a:p>
        </p:txBody>
      </p:sp>
    </p:spTree>
    <p:extLst>
      <p:ext uri="{BB962C8B-B14F-4D97-AF65-F5344CB8AC3E}">
        <p14:creationId xmlns:p14="http://schemas.microsoft.com/office/powerpoint/2010/main" val="373238129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AoB</a:t>
            </a:r>
            <a:endParaRPr lang="en-US" altLang="zh-CN" dirty="0"/>
          </a:p>
        </p:txBody>
      </p:sp>
      <p:sp>
        <p:nvSpPr>
          <p:cNvPr id="3" name="内容占位符 2"/>
          <p:cNvSpPr>
            <a:spLocks noGrp="1"/>
          </p:cNvSpPr>
          <p:nvPr>
            <p:ph idx="1"/>
          </p:nvPr>
        </p:nvSpPr>
        <p:spPr/>
        <p:txBody>
          <a:bodyPr/>
          <a:lstStyle/>
          <a:p>
            <a:pPr lvl="1"/>
            <a:endParaRPr lang="en-US" altLang="zh-CN" sz="1600" dirty="0"/>
          </a:p>
          <a:p>
            <a:pPr lvl="1"/>
            <a:endParaRPr lang="en-US" altLang="zh-CN" sz="1600" dirty="0"/>
          </a:p>
        </p:txBody>
      </p:sp>
      <p:sp>
        <p:nvSpPr>
          <p:cNvPr id="4" name="内容占位符 2">
            <a:extLst>
              <a:ext uri="{FF2B5EF4-FFF2-40B4-BE49-F238E27FC236}">
                <a16:creationId xmlns:a16="http://schemas.microsoft.com/office/drawing/2014/main" id="{F14903ED-38A9-4643-82CD-DA607A206A05}"/>
              </a:ext>
            </a:extLst>
          </p:cNvPr>
          <p:cNvSpPr txBox="1">
            <a:spLocks/>
          </p:cNvSpPr>
          <p:nvPr/>
        </p:nvSpPr>
        <p:spPr bwMode="auto">
          <a:xfrm>
            <a:off x="284480" y="1744344"/>
            <a:ext cx="11562080" cy="4808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400" b="1" dirty="0"/>
              <a:t>?</a:t>
            </a:r>
            <a:endParaRPr lang="en-US" altLang="zh-CN" sz="1200" b="1" dirty="0"/>
          </a:p>
          <a:p>
            <a:pPr lvl="2"/>
            <a:endParaRPr lang="zh-CN" altLang="en-US" sz="1200" dirty="0"/>
          </a:p>
        </p:txBody>
      </p:sp>
    </p:spTree>
    <p:extLst>
      <p:ext uri="{BB962C8B-B14F-4D97-AF65-F5344CB8AC3E}">
        <p14:creationId xmlns:p14="http://schemas.microsoft.com/office/powerpoint/2010/main" val="1962067369"/>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21422" y="580369"/>
            <a:ext cx="8867862" cy="888048"/>
          </a:xfrm>
        </p:spPr>
        <p:txBody>
          <a:bodyPr/>
          <a:lstStyle/>
          <a:p>
            <a:r>
              <a:rPr lang="en-US" altLang="zh-CN" sz="3200" dirty="0"/>
              <a:t>KI#5:</a:t>
            </a:r>
            <a:r>
              <a:rPr lang="zh-CN" altLang="en-US" sz="3200" dirty="0"/>
              <a:t> </a:t>
            </a:r>
            <a:r>
              <a:rPr lang="en-GB" altLang="zh-CN" sz="3200" dirty="0"/>
              <a:t> Allowing UE to simultaneously send data to different groups using different  </a:t>
            </a:r>
            <a:endParaRPr lang="zh-CN" altLang="en-US" sz="3200"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1400" dirty="0"/>
              <a:t>KI#5 Problem:</a:t>
            </a:r>
            <a:endParaRPr lang="zh-CN" altLang="zh-CN" sz="1400" dirty="0"/>
          </a:p>
          <a:p>
            <a:pPr lvl="1"/>
            <a:r>
              <a:rPr lang="en-US" altLang="zh-CN" sz="1200" dirty="0"/>
              <a:t>KI#5 intents to achieve Allowing UE to simultaneously send data to different groups with different QoS policy. For the case that A PDU Session targeting a predefined group formed of multiple sub-groups, the UE sends a single packet destined to a multicast address of the combined group which is formed of multiple sub-groups, this can indeed reach multiple destinations and also multiple groups. </a:t>
            </a:r>
            <a:r>
              <a:rPr lang="en-US" altLang="zh-CN" sz="1200" b="1" dirty="0"/>
              <a:t>However, it is not able to support different QoS when forwarding the single multicast packet to different groups in this case, because the QoS policy configured by AF for the combined group using mechanism defined for KI#3 should apply identically for each UE member in the combined group.</a:t>
            </a:r>
            <a:endParaRPr lang="zh-CN" altLang="zh-CN" sz="1100" dirty="0"/>
          </a:p>
          <a:p>
            <a:pPr lvl="1"/>
            <a:endParaRPr lang="en-US" altLang="zh-CN" sz="1200" dirty="0"/>
          </a:p>
          <a:p>
            <a:r>
              <a:rPr lang="en-US" altLang="zh-CN" sz="1600" dirty="0"/>
              <a:t>Way Forward: </a:t>
            </a:r>
          </a:p>
          <a:p>
            <a:pPr lvl="1"/>
            <a:r>
              <a:rPr lang="en-GB" altLang="zh-CN" sz="1200" b="1" dirty="0"/>
              <a:t>Option 1: enhance mechanism specified for KI#3</a:t>
            </a:r>
          </a:p>
          <a:p>
            <a:pPr lvl="2"/>
            <a:r>
              <a:rPr lang="en-GB" altLang="zh-CN" sz="1200" dirty="0"/>
              <a:t>When provisioning the QoS parameters for the combined group, </a:t>
            </a:r>
            <a:r>
              <a:rPr lang="en-GB" altLang="zh-CN" sz="1200" b="1" dirty="0"/>
              <a:t>AF indicates the 5GC to select the strictest QoS policy among other sub-groups the group member belongs to</a:t>
            </a:r>
          </a:p>
          <a:p>
            <a:pPr lvl="2"/>
            <a:r>
              <a:rPr lang="en-US" altLang="zh-CN" sz="1200" dirty="0"/>
              <a:t>For example, UE1 belongs to sub-group A and sub-group B, UE2 belongs to sub-group A, UE3 belongs to sub-group B. sub-group A and sub-group B form the combined group. </a:t>
            </a:r>
            <a:r>
              <a:rPr lang="en-US" altLang="zh-CN" sz="1200" b="1" dirty="0"/>
              <a:t>With the new AF indication for the QoS policy of the combined group, </a:t>
            </a:r>
            <a:r>
              <a:rPr lang="en-US" altLang="zh-CN" sz="1200" dirty="0"/>
              <a:t>then the 5GC sets the max QoS between sub-group A and sub-group B for the UE1 traffic destined to combined group, sets the QoS of sub-group A for UE2  traffic destined to combined group, sets the QoS for sub-group B for UE3 traffic  destined to combined group</a:t>
            </a:r>
          </a:p>
          <a:p>
            <a:pPr lvl="1"/>
            <a:r>
              <a:rPr lang="en-GB" altLang="zh-CN" sz="1200" b="1" dirty="0"/>
              <a:t>Option 2: </a:t>
            </a:r>
            <a:r>
              <a:rPr lang="en-US" altLang="zh-CN" sz="1200" b="1" dirty="0"/>
              <a:t>reuse the AF Session with QoS mechanism</a:t>
            </a:r>
          </a:p>
          <a:p>
            <a:pPr lvl="2"/>
            <a:r>
              <a:rPr lang="en-GB" altLang="zh-CN" sz="1200" dirty="0"/>
              <a:t>After construction of the combined group, e.g. DNN, S-NSSAI, group member, PDU type, etc. The </a:t>
            </a:r>
            <a:r>
              <a:rPr lang="en-GB" altLang="zh-CN" sz="1200" b="1" dirty="0"/>
              <a:t>AF invokes </a:t>
            </a:r>
            <a:r>
              <a:rPr lang="en-GB" altLang="zh-CN" sz="1200" b="1" dirty="0" err="1"/>
              <a:t>AFSessionwithQoS</a:t>
            </a:r>
            <a:r>
              <a:rPr lang="en-GB" altLang="zh-CN" sz="1200" b="1" dirty="0"/>
              <a:t> service to </a:t>
            </a:r>
            <a:r>
              <a:rPr lang="en-GB" altLang="zh-CN" sz="1200" dirty="0"/>
              <a:t>set individual QoS for the traffic destined to the combined group respectively </a:t>
            </a:r>
            <a:r>
              <a:rPr lang="en-GB" altLang="zh-CN" sz="1200" b="1" dirty="0"/>
              <a:t>for each UE member</a:t>
            </a:r>
            <a:r>
              <a:rPr lang="en-GB" altLang="zh-CN" sz="1200" dirty="0"/>
              <a:t> within the combined group. </a:t>
            </a:r>
          </a:p>
          <a:p>
            <a:pPr lvl="2"/>
            <a:r>
              <a:rPr lang="en-GB" altLang="zh-CN" sz="1200" dirty="0"/>
              <a:t>Refer to the example in option 1, in this case, the AF invoke </a:t>
            </a:r>
            <a:r>
              <a:rPr lang="en-GB" altLang="zh-CN" sz="1200" dirty="0" err="1"/>
              <a:t>AFSessionwithQoS</a:t>
            </a:r>
            <a:r>
              <a:rPr lang="en-GB" altLang="zh-CN" sz="1200" dirty="0"/>
              <a:t> to configure UE1 in order set max QoS for  between sub-group A and sub-group B for UE traffic destined to the combined group, then again invokes </a:t>
            </a:r>
            <a:r>
              <a:rPr lang="en-GB" altLang="zh-CN" sz="1200" dirty="0" err="1"/>
              <a:t>AFSessionwithQoS</a:t>
            </a:r>
            <a:r>
              <a:rPr lang="en-GB" altLang="zh-CN" sz="1200" dirty="0"/>
              <a:t> to configure UE2 in order to set QoS of sub-group A for UE2 traffic destined to combined group, again for UE3, etc.</a:t>
            </a:r>
          </a:p>
          <a:p>
            <a:pPr lvl="1"/>
            <a:r>
              <a:rPr lang="en-GB" altLang="zh-CN" sz="1200" b="1" dirty="0"/>
              <a:t>Option 3</a:t>
            </a:r>
            <a:r>
              <a:rPr lang="en-US" altLang="zh-CN" sz="1200" b="1" dirty="0"/>
              <a:t> </a:t>
            </a:r>
            <a:r>
              <a:rPr lang="en-US" altLang="zh-CN" sz="1200" b="1" dirty="0">
                <a:solidFill>
                  <a:srgbClr val="FF0000"/>
                </a:solidFill>
              </a:rPr>
              <a:t>(suggested)</a:t>
            </a:r>
            <a:r>
              <a:rPr lang="en-GB" altLang="zh-CN" sz="1200" b="1" dirty="0"/>
              <a:t>: </a:t>
            </a:r>
            <a:r>
              <a:rPr lang="en-US" altLang="zh-CN" sz="1200" b="1" dirty="0"/>
              <a:t>Follow the mechanism specified for KI#3, but clarify that this case allows the UE to send packets to different groups but with the same QoS treatment</a:t>
            </a:r>
          </a:p>
          <a:p>
            <a:pPr lvl="2"/>
            <a:endParaRPr lang="zh-CN" altLang="en-US" sz="1200" dirty="0"/>
          </a:p>
        </p:txBody>
      </p:sp>
    </p:spTree>
    <p:extLst>
      <p:ext uri="{BB962C8B-B14F-4D97-AF65-F5344CB8AC3E}">
        <p14:creationId xmlns:p14="http://schemas.microsoft.com/office/powerpoint/2010/main" val="1187080141"/>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http://purl.org/dc/dcmitype/"/>
    <ds:schemaRef ds:uri="http://purl.org/dc/terms/"/>
    <ds:schemaRef ds:uri="679a257e-872f-4c98-9e8a-0a9c104f72cd"/>
    <ds:schemaRef ds:uri="280d8efa-eff2-4910-88d2-79ca146720c4"/>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9499</TotalTime>
  <Words>1646</Words>
  <Application>Microsoft Office PowerPoint</Application>
  <PresentationFormat>宽屏</PresentationFormat>
  <Paragraphs>93</Paragraphs>
  <Slides>9</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Arial </vt:lpstr>
      <vt:lpstr>宋体</vt:lpstr>
      <vt:lpstr>Arial</vt:lpstr>
      <vt:lpstr>Calibri</vt:lpstr>
      <vt:lpstr>Calibri Light</vt:lpstr>
      <vt:lpstr>Times New Roman</vt:lpstr>
      <vt:lpstr>Office Theme</vt:lpstr>
      <vt:lpstr>GMEC: pre-meeting Discussion</vt:lpstr>
      <vt:lpstr>Agenda</vt:lpstr>
      <vt:lpstr>KI#1: ENs for Group-MBR </vt:lpstr>
      <vt:lpstr>KI#1: ENs for LADN service area </vt:lpstr>
      <vt:lpstr>KI#1: ENs for parameters rather other 5G VN group data </vt:lpstr>
      <vt:lpstr>KI#3: ENs about structure and scenario without TSCTSF</vt:lpstr>
      <vt:lpstr>KI#4: cross-SMF VN group communication</vt:lpstr>
      <vt:lpstr>AoB</vt:lpstr>
      <vt:lpstr>KI#5:  Allowing UE to simultaneously send data to different groups using different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Huawei-Z</cp:lastModifiedBy>
  <cp:revision>1085</cp:revision>
  <dcterms:created xsi:type="dcterms:W3CDTF">2010-02-05T13:52:04Z</dcterms:created>
  <dcterms:modified xsi:type="dcterms:W3CDTF">2023-04-03T13:01:33Z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(3)J+QpMHbc/4RVrZfqw0nJfMz9Jp6k2GYV3KO5wokhG1WIk5kndPogaHlNwcVzIlH83WibJLfe
XQItVM9Zq/1dQyWRtN9xzg9DRH7TwREMD0wXQqtfdot1sH8605IEAIXtWeZb6okFr9PNZncp
BNiAV9wJNh65GJgZnmGhtbqrTM134wzel6xY+jweBZpcjDYzL5v0MAL3yncEFiZZoXNISBix
UQASkyVt/Ar0aeOmz0</vt:lpwstr>
  </property>
  <property fmtid="{D5CDD505-2E9C-101B-9397-08002B2CF9AE}" pid="4" name="_2015_ms_pID_7253431">
    <vt:lpwstr>OeZgZ0APChWO5sXMbNEecvAYvaY0lKhNv4brnkOkGpUK+24rNRboHI
IRzRFOVVzNigc4p3JMpsrRlweSUSBTOVc1yXRmIu4aIJ951zWtsTMtu4nogqCAK0lCBXve/o
wus+U/u3Z99Xb88wKYThCCQQdeD8uvfv9g7ClXLBorWM9Nvz8znPiJepYA0N5Rt1UnSqKqkR
DBsWQkKmZp/Py5vwAv/juXZKKfPVSkZb3DZT</vt:lpwstr>
  </property>
  <property fmtid="{D5CDD505-2E9C-101B-9397-08002B2CF9AE}" pid="5" name="_2015_ms_pID_7253432">
    <vt:lpwstr>7A==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1680526882</vt:lpwstr>
  </property>
</Properties>
</file>