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77" r:id="rId5"/>
    <p:sldId id="341" r:id="rId6"/>
    <p:sldId id="380" r:id="rId7"/>
    <p:sldId id="379" r:id="rId8"/>
    <p:sldId id="373" r:id="rId9"/>
  </p:sldIdLst>
  <p:sldSz cx="12192000" cy="6858000"/>
  <p:notesSz cx="7077075" cy="93630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B4C7E7"/>
    <a:srgbClr val="FF6600"/>
    <a:srgbClr val="F2F2F2"/>
    <a:srgbClr val="DAE3F3"/>
    <a:srgbClr val="B1D254"/>
    <a:srgbClr val="FFFFFF"/>
    <a:srgbClr val="1A4669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79" autoAdjust="0"/>
  </p:normalViewPr>
  <p:slideViewPr>
    <p:cSldViewPr snapToGrid="0">
      <p:cViewPr varScale="1">
        <p:scale>
          <a:sx n="100" d="100"/>
          <a:sy n="100" d="100"/>
        </p:scale>
        <p:origin x="19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1675"/>
            <a:ext cx="6242050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92" y="4447166"/>
            <a:ext cx="5187691" cy="421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501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BB0B9B8-6893-232E-6DD1-3FA755F49D1B}"/>
              </a:ext>
            </a:extLst>
          </p:cNvPr>
          <p:cNvSpPr/>
          <p:nvPr userDrawn="1"/>
        </p:nvSpPr>
        <p:spPr>
          <a:xfrm>
            <a:off x="208686" y="1089578"/>
            <a:ext cx="11774628" cy="106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906428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8686" y="407852"/>
            <a:ext cx="10515600" cy="80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77812" y="1825625"/>
            <a:ext cx="11483976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861" y="407852"/>
            <a:ext cx="976453" cy="56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3301" y="33384"/>
            <a:ext cx="3524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TSG-SA2 </a:t>
            </a:r>
            <a:r>
              <a:rPr lang="en-GB" sz="10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#156E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21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st,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  <a:endParaRPr lang="en-US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clipart.org/detail/23967/three-cartoony-apples-by-qubodup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korb-clipart-cartoon-kiste-331848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3934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4257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3GPP%20SA2\SA2#156e\review\Docs\S2-2304440.zip" TargetMode="External"/><Relationship Id="rId5" Type="http://schemas.openxmlformats.org/officeDocument/2006/relationships/hyperlink" Target="https://www.3gpp.org/ftp/tsg_sa/WG2_Arch/TSGS2_156E_Electronic_2023-04/Docs/S2-2304265.zip" TargetMode="External"/><Relationship Id="rId4" Type="http://schemas.openxmlformats.org/officeDocument/2006/relationships/hyperlink" Target="https://www.3gpp.org/ftp/tsg_sa/WG2_Arch/TSGS2_156E_Electronic_2023-04/Docs/S2-2305040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ereadingworkshop.com/" TargetMode="External"/><Relationship Id="rId5" Type="http://schemas.openxmlformats.org/officeDocument/2006/relationships/image" Target="../media/image7.gif"/><Relationship Id="rId4" Type="http://schemas.openxmlformats.org/officeDocument/2006/relationships/hyperlink" Target="https://pixabay.com/de/cartoon-kartoffel-charakter-comic-148721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wteaching.blogspot.com/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6032F8-6466-444B-3407-D113EAA0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8D9BC2-3BF6-7309-B8AD-A01D4E8C80A9}"/>
              </a:ext>
            </a:extLst>
          </p:cNvPr>
          <p:cNvSpPr txBox="1"/>
          <p:nvPr/>
        </p:nvSpPr>
        <p:spPr>
          <a:xfrm>
            <a:off x="638735" y="1072283"/>
            <a:ext cx="114367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Considerations of </a:t>
            </a:r>
          </a:p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Common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Dedicated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API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for GMAC and AIMLsys to support</a:t>
            </a:r>
          </a:p>
          <a:p>
            <a:r>
              <a:rPr lang="en-US" altLang="zh-CN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 Group Of or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Multiple UEs Associated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AF session with QoS</a:t>
            </a:r>
            <a:endParaRPr lang="en-US" sz="3600" b="1" dirty="0">
              <a:solidFill>
                <a:srgbClr val="FF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1A030E8-42E6-EBCF-9A6C-03616DB6EE3B}"/>
              </a:ext>
            </a:extLst>
          </p:cNvPr>
          <p:cNvGrpSpPr/>
          <p:nvPr/>
        </p:nvGrpSpPr>
        <p:grpSpPr>
          <a:xfrm>
            <a:off x="694944" y="3840734"/>
            <a:ext cx="2857521" cy="2056666"/>
            <a:chOff x="694944" y="3840734"/>
            <a:chExt cx="2857521" cy="205666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717AA2-911B-0D07-C0AD-2E35D72B7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694944" y="3840734"/>
              <a:ext cx="2857521" cy="2056666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67560ED9-C368-AD4F-78E9-9695047C3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1025165" y="4504125"/>
              <a:ext cx="2076460" cy="692153"/>
            </a:xfrm>
            <a:prstGeom prst="rect">
              <a:avLst/>
            </a:prstGeom>
          </p:spPr>
        </p:pic>
      </p:grp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6016C2F8-9B82-7031-F53A-6795960090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17765" y="4637656"/>
            <a:ext cx="2298700" cy="8957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00B7E65-DEAC-57AD-00AE-6C1677498B92}"/>
              </a:ext>
            </a:extLst>
          </p:cNvPr>
          <p:cNvSpPr txBox="1"/>
          <p:nvPr/>
        </p:nvSpPr>
        <p:spPr>
          <a:xfrm>
            <a:off x="3867243" y="4637656"/>
            <a:ext cx="1135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301894683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3A3DC8-9C90-5B28-BEA7-423C7C78D1A9}"/>
              </a:ext>
            </a:extLst>
          </p:cNvPr>
          <p:cNvSpPr txBox="1"/>
          <p:nvPr/>
        </p:nvSpPr>
        <p:spPr>
          <a:xfrm>
            <a:off x="170822" y="502418"/>
            <a:ext cx="842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Background/Point of Contentions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F3DE1-A9FF-9930-6372-A82CE9E50604}"/>
              </a:ext>
            </a:extLst>
          </p:cNvPr>
          <p:cNvSpPr txBox="1"/>
          <p:nvPr/>
        </p:nvSpPr>
        <p:spPr>
          <a:xfrm>
            <a:off x="542757" y="2062052"/>
            <a:ext cx="11334541" cy="15388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Rel-18 group management, exposure and communication (GMEC), NEF enhanced to define a new dedicated NEF service API, i.e. Nnef_AFRequestForQoS, to support the provisioning of traffic characteristics and the monitoring of performance characteristics for a UE or a group of UEs.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in Rel-18 and AI/ML-based services (AIMLsys) service, a new multi member AF Session With QoS service i.e. Nnef_MultiMemberAFsessionWithQoS service API is introduced in the SA2#155 agreed TS 23.501 CR 4128 (S2-2303873) and TS 23.502 CR 3795 (S2-2303826).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1AAE58-7B8E-8B5D-DC08-7D14CBB42900}"/>
              </a:ext>
            </a:extLst>
          </p:cNvPr>
          <p:cNvSpPr txBox="1"/>
          <p:nvPr/>
        </p:nvSpPr>
        <p:spPr>
          <a:xfrm>
            <a:off x="170822" y="1185445"/>
            <a:ext cx="1176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Questions were raised by CT3’s incoming LS (see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S2-2303934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regarding if it is necessary to define separate service API to support QoS service provisioning and performance monitoring for A Group Of or Multiple UEs associated AF session </a:t>
            </a:r>
            <a:r>
              <a:rPr lang="en-GB" dirty="0">
                <a:latin typeface="Abadi" panose="020B0604020104020204" pitchFamily="34" charset="0"/>
              </a:rPr>
              <a:t>as described below in the LS:  </a:t>
            </a:r>
            <a:endParaRPr lang="en-US" dirty="0">
              <a:latin typeface="Abadi" panose="020B06040201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69AF6-4F2D-7614-5C34-4BAEF4697976}"/>
              </a:ext>
            </a:extLst>
          </p:cNvPr>
          <p:cNvSpPr txBox="1"/>
          <p:nvPr/>
        </p:nvSpPr>
        <p:spPr>
          <a:xfrm>
            <a:off x="212690" y="3600935"/>
            <a:ext cx="1176662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Furthermore, question</a:t>
            </a:r>
            <a:r>
              <a:rPr lang="en-US" altLang="zh-CN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also raised by </a:t>
            </a:r>
            <a:r>
              <a:rPr lang="en-GB" sz="1600" dirty="0">
                <a:latin typeface="Abadi" panose="020B0604020104020204" pitchFamily="34" charset="0"/>
              </a:rPr>
              <a:t>Nokia and </a:t>
            </a:r>
            <a:r>
              <a:rPr lang="en-GB" altLang="zh-CN" sz="1600" dirty="0">
                <a:latin typeface="Abadi" panose="020B0604020104020204" pitchFamily="34" charset="0"/>
              </a:rPr>
              <a:t>Qualcomm </a:t>
            </a:r>
            <a:r>
              <a:rPr lang="en-GB" sz="1600" dirty="0">
                <a:latin typeface="Abadi" panose="020B0604020104020204" pitchFamily="34" charset="0"/>
              </a:rPr>
              <a:t>regarding 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the similarity of the two service APIs as described above towards the existing Nnef_AFSessionWithQoS service API which is intended to allow AF to request the network to provide QoS service provisioning as well as QoS performance monitoring for an AF session for a particular UE.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Many service parameters are clearly overlapping apart from the API target (one UE, a list of UE(s), Any </a:t>
            </a:r>
            <a:r>
              <a:rPr lang="en-GB" sz="1600" dirty="0">
                <a:latin typeface="Abadi" panose="020B0604020104020204" pitchFamily="34" charset="0"/>
              </a:rPr>
              <a:t>UE, Group ID), but there is common understanding of the clear distinctions among the backend procedures for all these three service APIs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We need to consider the viewpoint of the AF consumers on their use for the Service API(s)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1600" dirty="0">
                <a:latin typeface="Abadi" panose="020B0604020104020204" pitchFamily="34" charset="0"/>
              </a:rPr>
              <a:t>The décision made on this issue shall not delay the proper conclusions of the R18 progress for GMEC and AIMLsys  </a:t>
            </a:r>
            <a:endParaRPr lang="en-US" sz="1600" dirty="0">
              <a:latin typeface="Abadi" panose="020B0604020104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C2B5DE-D762-9304-6358-188D4EA74E20}"/>
              </a:ext>
            </a:extLst>
          </p:cNvPr>
          <p:cNvSpPr txBox="1"/>
          <p:nvPr/>
        </p:nvSpPr>
        <p:spPr>
          <a:xfrm>
            <a:off x="170822" y="502418"/>
            <a:ext cx="1064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Summary of Latest Proposed LS Responses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9E4CEF-227C-6C84-E112-BDF9F9D7D59B}"/>
              </a:ext>
            </a:extLst>
          </p:cNvPr>
          <p:cNvSpPr txBox="1"/>
          <p:nvPr/>
        </p:nvSpPr>
        <p:spPr>
          <a:xfrm>
            <a:off x="170822" y="1308065"/>
            <a:ext cx="1176662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Proposal#1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Nokia: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S2-2304257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all the three service APIs into a common one and to leave the backend procedures separate</a:t>
            </a:r>
          </a:p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Proposal#2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Qualcomm: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S2-2305040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the new service API from GMAC 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Nnef_AFRequestForQoS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with the new service API from AIMLsys 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Nnef_MultiMemberAFsessionWithQoS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and leave the backend procedures for these APIs separate.   The existing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Nnef_AFSessionWithQoS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service remains the way it is to support single UE AF session.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Propose#3 (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Samsung: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S2-2304265</a:t>
            </a:r>
            <a:r>
              <a:rPr lang="en-GB" b="1" u="sng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b="1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Huawei:</a:t>
            </a:r>
            <a:r>
              <a:rPr lang="en-GB" altLang="zh-CN" b="1" dirty="0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S2-2304440</a:t>
            </a:r>
            <a:r>
              <a:rPr lang="en-US" dirty="0">
                <a:solidFill>
                  <a:schemeClr val="accent5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keep all three APIs separate since they all have distinct functionalities. </a:t>
            </a:r>
            <a:endParaRPr lang="en-US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747B7-D1B7-522D-CEBF-F88005A8AAEC}"/>
              </a:ext>
            </a:extLst>
          </p:cNvPr>
          <p:cNvSpPr txBox="1"/>
          <p:nvPr/>
        </p:nvSpPr>
        <p:spPr>
          <a:xfrm>
            <a:off x="212690" y="5362634"/>
            <a:ext cx="1176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indent="-742950" hangingPunct="0">
              <a:spcBef>
                <a:spcPts val="0"/>
              </a:spcBef>
              <a:spcAft>
                <a:spcPts val="1200"/>
              </a:spcAft>
            </a:pPr>
            <a:r>
              <a:rPr lang="en-GB" b="1" u="sng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NOTE: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 Both Nokia and Qualcomm have prepared their respective CRs to update the Service APIs as well as Backend Procedures.  </a:t>
            </a:r>
            <a:endParaRPr lang="en-US" dirty="0">
              <a:solidFill>
                <a:schemeClr val="accent5"/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23683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147BB1-03C0-930A-C0E2-9713A7579C9E}"/>
              </a:ext>
            </a:extLst>
          </p:cNvPr>
          <p:cNvSpPr txBox="1"/>
          <p:nvPr/>
        </p:nvSpPr>
        <p:spPr>
          <a:xfrm>
            <a:off x="170822" y="502418"/>
            <a:ext cx="911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Proposed Way Forward in SA2#156E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E4220D-22CE-5B12-5690-E31C13018D0F}"/>
              </a:ext>
            </a:extLst>
          </p:cNvPr>
          <p:cNvSpPr txBox="1"/>
          <p:nvPr/>
        </p:nvSpPr>
        <p:spPr>
          <a:xfrm>
            <a:off x="170822" y="1286971"/>
            <a:ext cx="117666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Option#1:</a:t>
            </a:r>
            <a:r>
              <a:rPr lang="en-GB" sz="2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Concluding on one of the three proposals as a way forward in this SA2#156E meeting and finalizing the CRs accordingly. 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480D6-36AF-C207-28C0-A8B782054163}"/>
              </a:ext>
            </a:extLst>
          </p:cNvPr>
          <p:cNvSpPr txBox="1"/>
          <p:nvPr/>
        </p:nvSpPr>
        <p:spPr>
          <a:xfrm>
            <a:off x="170822" y="2779410"/>
            <a:ext cx="117666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Option#2: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Postpone the LS response to CT3 and the final decision for whether to merge the two or three service APIs, or to keep them separate until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May 2023 SA2#157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so that it allows further progress of the backend procedures within GMEC and AIMLsys development in this meeting.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8EE79-ECF9-998D-48F4-B2385CC0BC1A}"/>
              </a:ext>
            </a:extLst>
          </p:cNvPr>
          <p:cNvSpPr txBox="1"/>
          <p:nvPr/>
        </p:nvSpPr>
        <p:spPr>
          <a:xfrm>
            <a:off x="2671762" y="5329408"/>
            <a:ext cx="6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1200"/>
              </a:spcAft>
            </a:pPr>
            <a:r>
              <a:rPr lang="en-GB" sz="3600" b="1" dirty="0">
                <a:solidFill>
                  <a:schemeClr val="accent4">
                    <a:lumMod val="75000"/>
                  </a:schemeClr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Option#1            Option#2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029B6-2524-F023-DA53-E2AFA821FC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28494" y="4591050"/>
            <a:ext cx="2335011" cy="1885187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884372FC-CE2B-C981-AD0E-47011CE80C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9863300">
            <a:off x="5128798" y="4680646"/>
            <a:ext cx="318199" cy="543847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7F0FD32-6136-3BE4-5950-1C22E6D38F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2002108">
            <a:off x="6698422" y="4709191"/>
            <a:ext cx="314649" cy="53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904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73B7ECB-7825-16AD-7653-6B29CE197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86300" y="2000250"/>
            <a:ext cx="28194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027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679a257e-872f-4c98-9e8a-0a9c104f72cd"/>
    <ds:schemaRef ds:uri="280d8efa-eff2-4910-88d2-79ca146720c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20993</TotalTime>
  <Words>567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Abadi</vt:lpstr>
      <vt:lpstr>Arial</vt:lpstr>
      <vt:lpstr>Arial </vt:lpstr>
      <vt:lpstr>Calibri</vt:lpstr>
      <vt:lpstr>Calibri Light</vt:lpstr>
      <vt:lpstr>Cavolini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OPPO</cp:lastModifiedBy>
  <cp:revision>795</cp:revision>
  <cp:lastPrinted>2023-03-01T03:55:12Z</cp:lastPrinted>
  <dcterms:created xsi:type="dcterms:W3CDTF">2010-02-05T13:52:04Z</dcterms:created>
  <dcterms:modified xsi:type="dcterms:W3CDTF">2023-04-13T08:24:56Z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(3)90JyCcwvzjzcyiN+q3pW0/tAsepC8bdHjvybmhDpuM1of0Z0+C8ZoaSdLy+vVY/KZoS1ih/M
ryB89fg6gn/ITTOgYh2sQ2zkT4xk3dLLb2j9yFHrVN8qKV3l1OUC6TGfXEFx5Gwu8b0+kTDM
7y0retOSnv071hyJTPBCnIg4Y04h8GtIoyzLQQRoYnO8X0eNGIXwLNgPazySGfZiSJJaDTMy
mQiKdj33jmcFiKrfpr</vt:lpwstr>
  </property>
  <property fmtid="{D5CDD505-2E9C-101B-9397-08002B2CF9AE}" pid="4" name="_2015_ms_pID_7253431">
    <vt:lpwstr>H0Axcltt/9rxHIuQByswKwXqeZcVAho6NQpCi8IFnqy9zCz0GlxjwI
yMv/4SfpSH/6DxT7wNqVNalZ2QHRGItuhfYGmFBxS9VTd2R7SfY64aF/E8WTMdwxcc8N8Xbn
JfMWsrkRLmWGVuGLXE9H97TZ1j77+L+0eiaaAVnb7fDbyc/vtMNn722l1sJ/W5/14MO7669J
V4swY5/UCI+NjxobdWMKJ8FcaRSHw5G2Xz44</vt:lpwstr>
  </property>
  <property fmtid="{D5CDD505-2E9C-101B-9397-08002B2CF9AE}" pid="5" name="_2015_ms_pID_7253432">
    <vt:lpwstr>Pw==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1681231191</vt:lpwstr>
  </property>
</Properties>
</file>