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77" r:id="rId5"/>
    <p:sldId id="341" r:id="rId6"/>
    <p:sldId id="378" r:id="rId7"/>
    <p:sldId id="379" r:id="rId8"/>
    <p:sldId id="373" r:id="rId9"/>
  </p:sldIdLst>
  <p:sldSz cx="12192000" cy="6858000"/>
  <p:notesSz cx="7077075" cy="93630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B4C7E7"/>
    <a:srgbClr val="FF6600"/>
    <a:srgbClr val="F2F2F2"/>
    <a:srgbClr val="DAE3F3"/>
    <a:srgbClr val="B1D254"/>
    <a:srgbClr val="FFFFFF"/>
    <a:srgbClr val="1A4669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B67471-08BC-4ACF-A46C-4FFD398BA990}" v="5" dt="2023-04-12T02:15:36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0" autoAdjust="0"/>
    <p:restoredTop sz="94679" autoAdjust="0"/>
  </p:normalViewPr>
  <p:slideViewPr>
    <p:cSldViewPr snapToGrid="0">
      <p:cViewPr varScale="1">
        <p:scale>
          <a:sx n="64" d="100"/>
          <a:sy n="64" d="100"/>
        </p:scale>
        <p:origin x="888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09261" y="1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7513" y="701675"/>
            <a:ext cx="6242050" cy="3511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92" y="4447166"/>
            <a:ext cx="5187691" cy="4214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9261" y="8894332"/>
            <a:ext cx="3067815" cy="46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501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BB0B9B8-6893-232E-6DD1-3FA755F49D1B}"/>
              </a:ext>
            </a:extLst>
          </p:cNvPr>
          <p:cNvSpPr/>
          <p:nvPr userDrawn="1"/>
        </p:nvSpPr>
        <p:spPr>
          <a:xfrm>
            <a:off x="208686" y="1089578"/>
            <a:ext cx="11774628" cy="10617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9064282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08686" y="407852"/>
            <a:ext cx="10515600" cy="803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77812" y="1825625"/>
            <a:ext cx="11483976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6861" y="407852"/>
            <a:ext cx="976453" cy="56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3301" y="33384"/>
            <a:ext cx="352425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TSG-SA2 </a:t>
            </a:r>
            <a:r>
              <a:rPr lang="en-GB" sz="1000" b="1" kern="12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eMeeting</a:t>
            </a:r>
            <a:r>
              <a:rPr lang="en-GB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#156E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21</a:t>
            </a:r>
            <a:r>
              <a:rPr lang="en-US" sz="1000" b="1" kern="1200" baseline="30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st, </a:t>
            </a:r>
            <a:r>
              <a:rPr lang="en-US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2023</a:t>
            </a:r>
            <a:endParaRPr lang="en-US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  <p:sldLayoutId id="2147485164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penclipart.org/detail/23967/three-cartoony-apples-by-qubodup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pixabay.com/de/korb-clipart-cartoon-kiste-331848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3934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56E_Electronic_2023-04/Docs/S2-2304257.zip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D:\3GPP%20SA2\SA2#156e\review\Docs\S2-2304440.zip" TargetMode="External"/><Relationship Id="rId5" Type="http://schemas.openxmlformats.org/officeDocument/2006/relationships/hyperlink" Target="https://www.3gpp.org/ftp/tsg_sa/WG2_Arch/TSGS2_156E_Electronic_2023-04/Docs/S2-2304265.zip" TargetMode="External"/><Relationship Id="rId4" Type="http://schemas.openxmlformats.org/officeDocument/2006/relationships/hyperlink" Target="https://www.3gpp.org/ftp/tsg_sa/WG2_Arch/TSGS2_156E_Electronic_2023-04/Docs/S2-2305040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ereadingworkshop.com/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s://pixabay.com/de/cartoon-kartoffel-charakter-comic-148721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wteaching.blogspot.com/" TargetMode="External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6032F8-6466-444B-3407-D113EAA07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38D9BC2-3BF6-7309-B8AD-A01D4E8C80A9}"/>
              </a:ext>
            </a:extLst>
          </p:cNvPr>
          <p:cNvSpPr txBox="1"/>
          <p:nvPr/>
        </p:nvSpPr>
        <p:spPr>
          <a:xfrm>
            <a:off x="638735" y="1072283"/>
            <a:ext cx="114367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Considerations of </a:t>
            </a:r>
          </a:p>
          <a:p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Common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  <a:r>
              <a:rPr 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 Dedicated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API </a:t>
            </a:r>
          </a:p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for GMAC and AIMLsys to support</a:t>
            </a:r>
          </a:p>
          <a:p>
            <a:r>
              <a:rPr lang="en-US" altLang="zh-CN" sz="3600" b="1" dirty="0">
                <a:solidFill>
                  <a:srgbClr val="FF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Group handling with QoS or </a:t>
            </a:r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Multi-UE AF session with QoS</a:t>
            </a:r>
            <a:endParaRPr lang="en-US" sz="3600" b="1" dirty="0">
              <a:solidFill>
                <a:srgbClr val="FF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1A030E8-42E6-EBCF-9A6C-03616DB6EE3B}"/>
              </a:ext>
            </a:extLst>
          </p:cNvPr>
          <p:cNvGrpSpPr/>
          <p:nvPr/>
        </p:nvGrpSpPr>
        <p:grpSpPr>
          <a:xfrm>
            <a:off x="694944" y="3840734"/>
            <a:ext cx="2857521" cy="2056666"/>
            <a:chOff x="694944" y="3840734"/>
            <a:chExt cx="2857521" cy="205666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C717AA2-911B-0D07-C0AD-2E35D72B79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tretch>
              <a:fillRect/>
            </a:stretch>
          </p:blipFill>
          <p:spPr>
            <a:xfrm>
              <a:off x="694944" y="3840734"/>
              <a:ext cx="2857521" cy="2056666"/>
            </a:xfrm>
            <a:prstGeom prst="rect">
              <a:avLst/>
            </a:prstGeom>
          </p:spPr>
        </p:pic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67560ED9-C368-AD4F-78E9-9695047C3E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6"/>
                </a:ext>
              </a:extLst>
            </a:blip>
            <a:stretch>
              <a:fillRect/>
            </a:stretch>
          </p:blipFill>
          <p:spPr>
            <a:xfrm>
              <a:off x="1025165" y="4504125"/>
              <a:ext cx="2076460" cy="692153"/>
            </a:xfrm>
            <a:prstGeom prst="rect">
              <a:avLst/>
            </a:prstGeom>
          </p:spPr>
        </p:pic>
      </p:grp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6016C2F8-9B82-7031-F53A-6795960090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317765" y="4637656"/>
            <a:ext cx="2298700" cy="89572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00B7E65-DEAC-57AD-00AE-6C1677498B92}"/>
              </a:ext>
            </a:extLst>
          </p:cNvPr>
          <p:cNvSpPr txBox="1"/>
          <p:nvPr/>
        </p:nvSpPr>
        <p:spPr>
          <a:xfrm>
            <a:off x="3867243" y="4637656"/>
            <a:ext cx="1135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VS.</a:t>
            </a:r>
          </a:p>
        </p:txBody>
      </p:sp>
    </p:spTree>
    <p:extLst>
      <p:ext uri="{BB962C8B-B14F-4D97-AF65-F5344CB8AC3E}">
        <p14:creationId xmlns:p14="http://schemas.microsoft.com/office/powerpoint/2010/main" val="3018946839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3A3DC8-9C90-5B28-BEA7-423C7C78D1A9}"/>
              </a:ext>
            </a:extLst>
          </p:cNvPr>
          <p:cNvSpPr txBox="1"/>
          <p:nvPr/>
        </p:nvSpPr>
        <p:spPr>
          <a:xfrm>
            <a:off x="170822" y="502418"/>
            <a:ext cx="8422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Background/Point of Contentions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F3DE1-A9FF-9930-6372-A82CE9E50604}"/>
              </a:ext>
            </a:extLst>
          </p:cNvPr>
          <p:cNvSpPr txBox="1"/>
          <p:nvPr/>
        </p:nvSpPr>
        <p:spPr>
          <a:xfrm>
            <a:off x="542757" y="2062052"/>
            <a:ext cx="11334541" cy="153888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Rel-18 group management, exposure and communication (GMEC), NEF enhanced to define a new dedicated NEF service API, i.e. 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Nnef_AFRequestForQoS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 support the provisioning of traffic characteristics and the monitoring of performance characteristics for a UE or a group of UEs.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Also in Rel-18 and AI/ML-based services (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AIMLSys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service, a new multi member AF Session With QoS service i.e. </a:t>
            </a:r>
            <a:r>
              <a:rPr lang="en-GB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Nnef_MultiMemberAFsessionWithQoS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service API is introduced in the SA2#155 agreed TS 23.501 CR 4128 (S2-2303873) and TS 23.502 CR 3795 (S2-2303826).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1AAE58-7B8E-8B5D-DC08-7D14CBB42900}"/>
              </a:ext>
            </a:extLst>
          </p:cNvPr>
          <p:cNvSpPr txBox="1"/>
          <p:nvPr/>
        </p:nvSpPr>
        <p:spPr>
          <a:xfrm>
            <a:off x="170822" y="1185445"/>
            <a:ext cx="117666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Questions were raised by CT3’s incoming LS (see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S2-2303934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) regarding if it is necessary to define separate service API to support QoS service provisioning and performance monitoring for a Multi-UE associated AF session </a:t>
            </a:r>
            <a:r>
              <a:rPr lang="en-GB" dirty="0">
                <a:latin typeface="Abadi" panose="020B0604020104020204" pitchFamily="34" charset="0"/>
              </a:rPr>
              <a:t>or for a group as described below in the LS:  </a:t>
            </a:r>
            <a:endParaRPr lang="en-US" dirty="0">
              <a:latin typeface="Abadi" panose="020B06040201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F069AF6-4F2D-7614-5C34-4BAEF4697976}"/>
              </a:ext>
            </a:extLst>
          </p:cNvPr>
          <p:cNvSpPr txBox="1"/>
          <p:nvPr/>
        </p:nvSpPr>
        <p:spPr>
          <a:xfrm>
            <a:off x="212690" y="3600935"/>
            <a:ext cx="117666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Furthermore, question</a:t>
            </a:r>
            <a:r>
              <a:rPr lang="en-US" altLang="zh-CN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also raised by </a:t>
            </a:r>
            <a:r>
              <a:rPr lang="en-GB" sz="1600" dirty="0">
                <a:latin typeface="Abadi" panose="020B0604020104020204" pitchFamily="34" charset="0"/>
              </a:rPr>
              <a:t>Nokia and </a:t>
            </a:r>
            <a:r>
              <a:rPr lang="en-GB" altLang="zh-CN" sz="1600" dirty="0">
                <a:latin typeface="Abadi" panose="020B0604020104020204" pitchFamily="34" charset="0"/>
              </a:rPr>
              <a:t>Qualcomm </a:t>
            </a:r>
            <a:r>
              <a:rPr lang="en-GB" sz="1600" dirty="0">
                <a:latin typeface="Abadi" panose="020B0604020104020204" pitchFamily="34" charset="0"/>
              </a:rPr>
              <a:t>regarding 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the similarity of the two service APIs as described above towards the existing </a:t>
            </a:r>
            <a:r>
              <a:rPr lang="en-GB" sz="16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service API which is intended to allow AF to request the network to provide QoS service provisioning as well as QoS performance monitoring for an AF session for a particular UE.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1600" dirty="0">
                <a:latin typeface="Abadi" panose="020B0604020104020204" pitchFamily="34" charset="0"/>
                <a:ea typeface="Times New Roman" panose="02020603050405020304" pitchFamily="18" charset="0"/>
              </a:rPr>
              <a:t>the service parameters are clearly overlapping apart from the API target (one UE, a list of UE(s), Any </a:t>
            </a:r>
            <a:r>
              <a:rPr lang="en-GB" sz="1600" dirty="0">
                <a:latin typeface="Abadi" panose="020B0604020104020204" pitchFamily="34" charset="0"/>
              </a:rPr>
              <a:t>UE), but there is common understanding of the clear distinctions among the backend procedures for all these three service APIs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We need to consider the viewpoint of our customer the AF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1600" dirty="0" err="1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Nnef</a:t>
            </a:r>
            <a:r>
              <a:rPr lang="en-US" sz="16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-traffic</a:t>
            </a:r>
            <a:r>
              <a:rPr lang="en-US" sz="1600" dirty="0">
                <a:latin typeface="Abadi" panose="020B0604020104020204" pitchFamily="34" charset="0"/>
                <a:ea typeface="Times New Roman" panose="02020603050405020304" pitchFamily="18" charset="0"/>
              </a:rPr>
              <a:t>-influence API allows </a:t>
            </a:r>
            <a:r>
              <a:rPr lang="en-US" sz="1600" dirty="0" err="1">
                <a:latin typeface="Abadi" panose="020B0604020104020204" pitchFamily="34" charset="0"/>
                <a:ea typeface="Times New Roman" panose="02020603050405020304" pitchFamily="18" charset="0"/>
              </a:rPr>
              <a:t>tagetting</a:t>
            </a:r>
            <a:r>
              <a:rPr lang="en-US" sz="1600" dirty="0">
                <a:latin typeface="Abadi" panose="020B0604020104020204" pitchFamily="34" charset="0"/>
                <a:ea typeface="Times New Roman" panose="02020603050405020304" pitchFamily="18" charset="0"/>
              </a:rPr>
              <a:t> one UE, a group or a list of UE(s), Any </a:t>
            </a:r>
            <a:r>
              <a:rPr lang="en-US" sz="1600" dirty="0" err="1">
                <a:latin typeface="Abadi" panose="020B0604020104020204" pitchFamily="34" charset="0"/>
                <a:ea typeface="Times New Roman" panose="02020603050405020304" pitchFamily="18" charset="0"/>
              </a:rPr>
              <a:t>Ue</a:t>
            </a:r>
            <a:r>
              <a:rPr lang="en-US" sz="1600" dirty="0">
                <a:latin typeface="Abadi" panose="020B0604020104020204" pitchFamily="34" charset="0"/>
                <a:ea typeface="Times New Roman" panose="02020603050405020304" pitchFamily="18" charset="0"/>
              </a:rPr>
              <a:t> and may lead to </a:t>
            </a:r>
            <a:r>
              <a:rPr lang="en-US" sz="1600">
                <a:latin typeface="Abadi" panose="020B0604020104020204" pitchFamily="34" charset="0"/>
                <a:ea typeface="Times New Roman" panose="02020603050405020304" pitchFamily="18" charset="0"/>
              </a:rPr>
              <a:t>different procedures</a:t>
            </a:r>
            <a:endParaRPr lang="en-US" sz="1600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1600" dirty="0" err="1">
                <a:latin typeface="Abadi" panose="020B0604020104020204" pitchFamily="34" charset="0"/>
              </a:rPr>
              <a:t>this</a:t>
            </a:r>
            <a:r>
              <a:rPr lang="fr-FR" sz="1600" dirty="0">
                <a:latin typeface="Abadi" panose="020B0604020104020204" pitchFamily="34" charset="0"/>
              </a:rPr>
              <a:t> </a:t>
            </a:r>
            <a:r>
              <a:rPr lang="fr-FR" sz="1600" dirty="0" err="1">
                <a:latin typeface="Abadi" panose="020B0604020104020204" pitchFamily="34" charset="0"/>
              </a:rPr>
              <a:t>debate</a:t>
            </a:r>
            <a:r>
              <a:rPr lang="fr-FR" sz="1600" dirty="0">
                <a:latin typeface="Abadi" panose="020B0604020104020204" pitchFamily="34" charset="0"/>
              </a:rPr>
              <a:t> </a:t>
            </a:r>
            <a:r>
              <a:rPr lang="fr-FR" sz="1600" dirty="0" err="1">
                <a:latin typeface="Abadi" panose="020B0604020104020204" pitchFamily="34" charset="0"/>
              </a:rPr>
              <a:t>shall</a:t>
            </a:r>
            <a:r>
              <a:rPr lang="fr-FR" sz="1600" dirty="0">
                <a:latin typeface="Abadi" panose="020B0604020104020204" pitchFamily="34" charset="0"/>
              </a:rPr>
              <a:t> not </a:t>
            </a:r>
            <a:r>
              <a:rPr lang="fr-FR" sz="1600" dirty="0" err="1">
                <a:latin typeface="Abadi" panose="020B0604020104020204" pitchFamily="34" charset="0"/>
              </a:rPr>
              <a:t>delay</a:t>
            </a:r>
            <a:r>
              <a:rPr lang="fr-FR" sz="1600" dirty="0">
                <a:latin typeface="Abadi" panose="020B0604020104020204" pitchFamily="34" charset="0"/>
              </a:rPr>
              <a:t> </a:t>
            </a:r>
            <a:r>
              <a:rPr lang="fr-FR" sz="1600" dirty="0" err="1">
                <a:latin typeface="Abadi" panose="020B0604020104020204" pitchFamily="34" charset="0"/>
              </a:rPr>
              <a:t>proper</a:t>
            </a:r>
            <a:r>
              <a:rPr lang="fr-FR" sz="1600" dirty="0">
                <a:latin typeface="Abadi" panose="020B0604020104020204" pitchFamily="34" charset="0"/>
              </a:rPr>
              <a:t> conclusions on the </a:t>
            </a:r>
            <a:r>
              <a:rPr lang="fr-FR" sz="1600" dirty="0" err="1">
                <a:latin typeface="Abadi" panose="020B0604020104020204" pitchFamily="34" charset="0"/>
              </a:rPr>
              <a:t>definition</a:t>
            </a:r>
            <a:r>
              <a:rPr lang="fr-FR" sz="1600" dirty="0">
                <a:latin typeface="Abadi" panose="020B0604020104020204" pitchFamily="34" charset="0"/>
              </a:rPr>
              <a:t> of the new R18 </a:t>
            </a:r>
            <a:r>
              <a:rPr lang="fr-FR" sz="1600" dirty="0" err="1">
                <a:latin typeface="Abadi" panose="020B0604020104020204" pitchFamily="34" charset="0"/>
              </a:rPr>
              <a:t>procedures</a:t>
            </a:r>
            <a:r>
              <a:rPr lang="fr-FR" sz="1600" dirty="0">
                <a:latin typeface="Abadi" panose="020B0604020104020204" pitchFamily="34" charset="0"/>
              </a:rPr>
              <a:t> </a:t>
            </a:r>
            <a:r>
              <a:rPr lang="fr-FR" sz="1600" dirty="0" err="1">
                <a:latin typeface="Abadi" panose="020B0604020104020204" pitchFamily="34" charset="0"/>
              </a:rPr>
              <a:t>defined</a:t>
            </a:r>
            <a:r>
              <a:rPr lang="fr-FR" sz="1600" dirty="0">
                <a:latin typeface="Abadi" panose="020B0604020104020204" pitchFamily="34" charset="0"/>
              </a:rPr>
              <a:t> for GMEC and AIML  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1C2B5DE-D762-9304-6358-188D4EA74E20}"/>
              </a:ext>
            </a:extLst>
          </p:cNvPr>
          <p:cNvSpPr txBox="1"/>
          <p:nvPr/>
        </p:nvSpPr>
        <p:spPr>
          <a:xfrm>
            <a:off x="170822" y="502418"/>
            <a:ext cx="10649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Summary of Latest Proposed LS Responses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9E4CEF-227C-6C84-E112-BDF9F9D7D59B}"/>
              </a:ext>
            </a:extLst>
          </p:cNvPr>
          <p:cNvSpPr txBox="1"/>
          <p:nvPr/>
        </p:nvSpPr>
        <p:spPr>
          <a:xfrm>
            <a:off x="170822" y="1308065"/>
            <a:ext cx="1176662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Proposal#1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Nokia: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S2-2304257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all the three service APIs into a common one and to leave the backend procedures separate</a:t>
            </a:r>
          </a:p>
          <a:p>
            <a:pPr marL="285750" marR="0" indent="-285750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Proposal#2 (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Qualcomm: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S2-2305040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GB" sz="2400" dirty="0"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merge the new service API from GMEC (i.e.    ) with the new service API from AIMLsys (i.e.   ) and leave the backend procedures for these APIs separate.   The existing </a:t>
            </a:r>
            <a:r>
              <a:rPr lang="en-GB" dirty="0" err="1">
                <a:latin typeface="Abadi" panose="020B0604020104020204" pitchFamily="34" charset="0"/>
                <a:ea typeface="Times New Roman" panose="02020603050405020304" pitchFamily="18" charset="0"/>
              </a:rPr>
              <a:t>Nnef_AFSessionWithQoS</a:t>
            </a:r>
            <a:r>
              <a:rPr lang="en-GB" dirty="0">
                <a:latin typeface="Abadi" panose="020B0604020104020204" pitchFamily="34" charset="0"/>
                <a:ea typeface="Times New Roman" panose="02020603050405020304" pitchFamily="18" charset="0"/>
              </a:rPr>
              <a:t> service remains the way it is to support single UE AF session. </a:t>
            </a:r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Propose#3 (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Samsung: 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S2-2304265</a:t>
            </a:r>
            <a:r>
              <a:rPr lang="en-GB" b="1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Huawei:</a:t>
            </a:r>
            <a:r>
              <a:rPr lang="en-GB" altLang="zh-CN" b="1" u="sng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S2-2304440</a:t>
            </a:r>
            <a:r>
              <a:rPr lang="en-US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dirty="0">
                <a:effectLst/>
                <a:latin typeface="Abadi" panose="020B0604020104020204" pitchFamily="34" charset="0"/>
                <a:ea typeface="Times New Roman" panose="02020603050405020304" pitchFamily="18" charset="0"/>
              </a:rPr>
              <a:t>) </a:t>
            </a:r>
          </a:p>
          <a:p>
            <a:pPr marL="742950" lvl="1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dirty="0">
                <a:latin typeface="Abadi" panose="020B0604020104020204" pitchFamily="34" charset="0"/>
                <a:ea typeface="Times New Roman" panose="02020603050405020304" pitchFamily="18" charset="0"/>
              </a:rPr>
              <a:t>Proposed to keep all three APIs separate since they all have distinct functionalities. </a:t>
            </a:r>
            <a:endParaRPr lang="en-US" dirty="0"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7B7-D1B7-522D-CEBF-F88005A8AAEC}"/>
              </a:ext>
            </a:extLst>
          </p:cNvPr>
          <p:cNvSpPr txBox="1"/>
          <p:nvPr/>
        </p:nvSpPr>
        <p:spPr>
          <a:xfrm>
            <a:off x="212690" y="5362634"/>
            <a:ext cx="11766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indent="-742950" hangingPunct="0">
              <a:spcBef>
                <a:spcPts val="0"/>
              </a:spcBef>
              <a:spcAft>
                <a:spcPts val="1200"/>
              </a:spcAft>
            </a:pPr>
            <a:r>
              <a:rPr lang="en-GB" b="1" u="sng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NOTE:</a:t>
            </a:r>
            <a:r>
              <a:rPr lang="en-GB" dirty="0">
                <a:solidFill>
                  <a:schemeClr val="accent5"/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  Both Nokia and Qualcomm have prepared their respective CRs to update the Service APIs as well as Backend Procedures.  </a:t>
            </a:r>
            <a:endParaRPr lang="en-US" dirty="0">
              <a:solidFill>
                <a:schemeClr val="accent5"/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36838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388340E7-885B-92A1-080F-22CF9D6ED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" y="6641039"/>
            <a:ext cx="649224" cy="18267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7147BB1-03C0-930A-C0E2-9713A7579C9E}"/>
              </a:ext>
            </a:extLst>
          </p:cNvPr>
          <p:cNvSpPr txBox="1"/>
          <p:nvPr/>
        </p:nvSpPr>
        <p:spPr>
          <a:xfrm>
            <a:off x="170822" y="502418"/>
            <a:ext cx="9110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avolini" panose="03000502040302020204" pitchFamily="66" charset="0"/>
                <a:cs typeface="Cavolini" panose="03000502040302020204" pitchFamily="66" charset="0"/>
              </a:rPr>
              <a:t>Proposed Way Forward in SA2#156E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E4220D-22CE-5B12-5690-E31C13018D0F}"/>
              </a:ext>
            </a:extLst>
          </p:cNvPr>
          <p:cNvSpPr txBox="1"/>
          <p:nvPr/>
        </p:nvSpPr>
        <p:spPr>
          <a:xfrm>
            <a:off x="170822" y="1286971"/>
            <a:ext cx="117666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Option#1:</a:t>
            </a:r>
            <a:r>
              <a:rPr lang="en-GB" sz="2400" b="1" dirty="0">
                <a:latin typeface="Abadi" panose="020B0604020104020204" pitchFamily="34" charset="0"/>
                <a:ea typeface="Times New Roman" panose="02020603050405020304" pitchFamily="18" charset="0"/>
              </a:rPr>
              <a:t>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Concluding on one of the three proposals as a way forward in this SA2#156E meeting and finalize the CRs accordingly. 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6480D6-36AF-C207-28C0-A8B782054163}"/>
              </a:ext>
            </a:extLst>
          </p:cNvPr>
          <p:cNvSpPr txBox="1"/>
          <p:nvPr/>
        </p:nvSpPr>
        <p:spPr>
          <a:xfrm>
            <a:off x="170822" y="2779410"/>
            <a:ext cx="117666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b="1" u="sng" dirty="0">
                <a:latin typeface="Abadi" panose="020B0604020104020204" pitchFamily="34" charset="0"/>
                <a:ea typeface="Times New Roman" panose="02020603050405020304" pitchFamily="18" charset="0"/>
              </a:rPr>
              <a:t>Option#2: </a:t>
            </a:r>
          </a:p>
          <a:p>
            <a:pPr marR="0" hangingPunct="0">
              <a:spcBef>
                <a:spcPts val="0"/>
              </a:spcBef>
              <a:spcAft>
                <a:spcPts val="1200"/>
              </a:spcAft>
            </a:pP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Postpone the LS response to CT3 and the final decision for whether to merge the two or three service APIs, or to keep them separate until </a:t>
            </a:r>
            <a:r>
              <a:rPr lang="en-GB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May 2023 SA2#157 </a:t>
            </a:r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badi" panose="020B0604020104020204" pitchFamily="34" charset="0"/>
                <a:ea typeface="Times New Roman" panose="02020603050405020304" pitchFamily="18" charset="0"/>
              </a:rPr>
              <a:t>so that it allows further progress of the backend procedures within GMEC and AIMLsys development in this meeting. 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badi" panose="020B0604020104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EE79-ECF9-998D-48F4-B2385CC0BC1A}"/>
              </a:ext>
            </a:extLst>
          </p:cNvPr>
          <p:cNvSpPr txBox="1"/>
          <p:nvPr/>
        </p:nvSpPr>
        <p:spPr>
          <a:xfrm>
            <a:off x="2671762" y="5329408"/>
            <a:ext cx="68484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hangingPunct="0">
              <a:spcBef>
                <a:spcPts val="0"/>
              </a:spcBef>
              <a:spcAft>
                <a:spcPts val="1200"/>
              </a:spcAft>
            </a:pPr>
            <a:r>
              <a:rPr lang="en-GB" sz="3600" b="1" dirty="0">
                <a:solidFill>
                  <a:schemeClr val="accent4">
                    <a:lumMod val="75000"/>
                  </a:schemeClr>
                </a:solidFill>
                <a:latin typeface="Cavolini" panose="03000502040302020204" pitchFamily="66" charset="0"/>
                <a:ea typeface="Times New Roman" panose="02020603050405020304" pitchFamily="18" charset="0"/>
                <a:cs typeface="Cavolini" panose="03000502040302020204" pitchFamily="66" charset="0"/>
              </a:rPr>
              <a:t>Option#1            Option#2</a:t>
            </a:r>
            <a:endParaRPr lang="en-US" sz="3600" b="1" dirty="0">
              <a:solidFill>
                <a:schemeClr val="accent4">
                  <a:lumMod val="75000"/>
                </a:schemeClr>
              </a:solidFill>
              <a:effectLst/>
              <a:latin typeface="Cavolini" panose="03000502040302020204" pitchFamily="66" charset="0"/>
              <a:ea typeface="Times New Roman" panose="02020603050405020304" pitchFamily="18" charset="0"/>
              <a:cs typeface="Cavolini" panose="0300050204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5029B6-2524-F023-DA53-E2AFA821F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28494" y="4591050"/>
            <a:ext cx="2335011" cy="1885187"/>
          </a:xfrm>
          <a:prstGeom prst="rect">
            <a:avLst/>
          </a:prstGeom>
        </p:spPr>
      </p:pic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884372FC-CE2B-C981-AD0E-47011CE80C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19863300">
            <a:off x="5128798" y="4680646"/>
            <a:ext cx="318199" cy="543847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7F0FD32-6136-3BE4-5950-1C22E6D38F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2002108">
            <a:off x="6698422" y="4709191"/>
            <a:ext cx="314649" cy="537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90471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73B7ECB-7825-16AD-7653-6B29CE197C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686300" y="2000250"/>
            <a:ext cx="28194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702783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679a257e-872f-4c98-9e8a-0a9c104f72cd"/>
    <ds:schemaRef ds:uri="280d8efa-eff2-4910-88d2-79ca146720c4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20967</TotalTime>
  <Words>574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Abadi</vt:lpstr>
      <vt:lpstr>Arial</vt:lpstr>
      <vt:lpstr>Arial </vt:lpstr>
      <vt:lpstr>Calibri</vt:lpstr>
      <vt:lpstr>Calibri Light</vt:lpstr>
      <vt:lpstr>Cavolini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LTHBM1</cp:lastModifiedBy>
  <cp:revision>791</cp:revision>
  <cp:lastPrinted>2023-03-01T03:55:12Z</cp:lastPrinted>
  <dcterms:created xsi:type="dcterms:W3CDTF">2010-02-05T13:52:04Z</dcterms:created>
  <dcterms:modified xsi:type="dcterms:W3CDTF">2023-04-13T06:44:10Z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(3)90JyCcwvzjzcyiN+q3pW0/tAsepC8bdHjvybmhDpuM1of0Z0+C8ZoaSdLy+vVY/KZoS1ih/M
ryB89fg6gn/ITTOgYh2sQ2zkT4xk3dLLb2j9yFHrVN8qKV3l1OUC6TGfXEFx5Gwu8b0+kTDM
7y0retOSnv071hyJTPBCnIg4Y04h8GtIoyzLQQRoYnO8X0eNGIXwLNgPazySGfZiSJJaDTMy
mQiKdj33jmcFiKrfpr</vt:lpwstr>
  </property>
  <property fmtid="{D5CDD505-2E9C-101B-9397-08002B2CF9AE}" pid="4" name="_2015_ms_pID_7253431">
    <vt:lpwstr>H0Axcltt/9rxHIuQByswKwXqeZcVAho6NQpCi8IFnqy9zCz0GlxjwI
yMv/4SfpSH/6DxT7wNqVNalZ2QHRGItuhfYGmFBxS9VTd2R7SfY64aF/E8WTMdwxcc8N8Xbn
JfMWsrkRLmWGVuGLXE9H97TZ1j77+L+0eiaaAVnb7fDbyc/vtMNn722l1sJ/W5/14MO7669J
V4swY5/UCI+NjxobdWMKJ8FcaRSHw5G2Xz44</vt:lpwstr>
  </property>
  <property fmtid="{D5CDD505-2E9C-101B-9397-08002B2CF9AE}" pid="5" name="_2015_ms_pID_7253432">
    <vt:lpwstr>Pw==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1681231191</vt:lpwstr>
  </property>
</Properties>
</file>