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3" r:id="rId7"/>
    <p:sldId id="264" r:id="rId8"/>
    <p:sldId id="262" r:id="rId9"/>
    <p:sldId id="265"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017B83F-1116-4FEB-8768-6F775934D6B8}" type="datetimeFigureOut">
              <a:rPr lang="zh-CN" altLang="en-US" smtClean="0"/>
              <a:t>2023/3/29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4193935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017B83F-1116-4FEB-8768-6F775934D6B8}" type="datetimeFigureOut">
              <a:rPr lang="zh-CN" altLang="en-US" smtClean="0"/>
              <a:t>2023/3/29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649171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017B83F-1116-4FEB-8768-6F775934D6B8}" type="datetimeFigureOut">
              <a:rPr lang="zh-CN" altLang="en-US" smtClean="0"/>
              <a:t>2023/3/29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510420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017B83F-1116-4FEB-8768-6F775934D6B8}" type="datetimeFigureOut">
              <a:rPr lang="zh-CN" altLang="en-US" smtClean="0"/>
              <a:t>2023/3/29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226130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017B83F-1116-4FEB-8768-6F775934D6B8}" type="datetimeFigureOut">
              <a:rPr lang="zh-CN" altLang="en-US" smtClean="0"/>
              <a:t>2023/3/29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509043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017B83F-1116-4FEB-8768-6F775934D6B8}" type="datetimeFigureOut">
              <a:rPr lang="zh-CN" altLang="en-US" smtClean="0"/>
              <a:t>2023/3/29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945028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017B83F-1116-4FEB-8768-6F775934D6B8}" type="datetimeFigureOut">
              <a:rPr lang="zh-CN" altLang="en-US" smtClean="0"/>
              <a:t>2023/3/29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20231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017B83F-1116-4FEB-8768-6F775934D6B8}" type="datetimeFigureOut">
              <a:rPr lang="zh-CN" altLang="en-US" smtClean="0"/>
              <a:t>2023/3/29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91826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017B83F-1116-4FEB-8768-6F775934D6B8}" type="datetimeFigureOut">
              <a:rPr lang="zh-CN" altLang="en-US" smtClean="0"/>
              <a:t>2023/3/29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1549434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017B83F-1116-4FEB-8768-6F775934D6B8}" type="datetimeFigureOut">
              <a:rPr lang="zh-CN" altLang="en-US" smtClean="0"/>
              <a:t>2023/3/29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2477683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017B83F-1116-4FEB-8768-6F775934D6B8}" type="datetimeFigureOut">
              <a:rPr lang="zh-CN" altLang="en-US" smtClean="0"/>
              <a:t>2023/3/29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492841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7B83F-1116-4FEB-8768-6F775934D6B8}" type="datetimeFigureOut">
              <a:rPr lang="zh-CN" altLang="en-US" smtClean="0"/>
              <a:t>2023/3/29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EAABC5-196D-40D7-8D62-BC6E34B63F56}" type="slidenum">
              <a:rPr lang="zh-CN" altLang="en-US" smtClean="0"/>
              <a:t>‹#›</a:t>
            </a:fld>
            <a:endParaRPr lang="zh-CN" altLang="en-US"/>
          </a:p>
        </p:txBody>
      </p:sp>
    </p:spTree>
    <p:extLst>
      <p:ext uri="{BB962C8B-B14F-4D97-AF65-F5344CB8AC3E}">
        <p14:creationId xmlns:p14="http://schemas.microsoft.com/office/powerpoint/2010/main" val="31454728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teams.microsoft.com/l/meetup-join/19:meeting_ZTY0ZjBlYmMtMDhjMS00YTM4LWE0ODktNTU3ZGM3N2NiNzE4@thread.v2/0?context=%7b%22Tid%22:%2292e84ceb-fbfd-47ab-be52-080c6b87953f%22,%22Oid%22:%2216e398e7-407f-42da-a719-ca3982793afa%22%7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3gpp.org/ftp/tsg_sa/WG2_Arch/TSGS2_156E_Electronic_2023-04/INBOX/DRAFTS/5MBS/S2-230xxxx%20Discussion%20TMGI%20allocation%20for%20MOCN%20RAN%20sharing.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3gpp.org/ftp/tsg_sa/WG2_Arch/TSGS2_156E_Electronic_2023-04/INBOX/DRAFTS/5MBS/ER_S2-230xxxx_DP_5MBSph2_MOCN_LocationDependent_r3.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3gpp.org/ftp/tsg_sa/WG2_Arch/TSGS2_156E_Electronic_2023-04/INBOX/DRAFTS/5MBS/S2-230xxxx%20Discussion%20MBS%20service%20announcement%20update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__11.vsdx"/></Relationships>
</file>

<file path=ppt/slides/_rels/slide8.xml.rels><?xml version="1.0" encoding="UTF-8" standalone="yes"?>
<Relationships xmlns="http://schemas.openxmlformats.org/package/2006/relationships"><Relationship Id="rId3" Type="http://schemas.openxmlformats.org/officeDocument/2006/relationships/hyperlink" Target="https://www.3gpp.org/ftp/tsg_sa/WG2_Arch/TSGS2_156E_Electronic_2023-04/INBOX/DRAFTS/5MBS/S2-230xxxx%20Discussion%20Avoiding%20PDU%20session%20modification%20during%20Xn%20handover.docx" TargetMode="External"/><Relationship Id="rId2" Type="http://schemas.openxmlformats.org/officeDocument/2006/relationships/hyperlink" Target="https://www.3gpp.org/ftp/tsg_sa/WG2_Arch/TSGS2_156E_Electronic_2023-04/INBOX/DRAFTS/5MBS/ER_S2-230xxxx_DP_5MBSph2_UpdateDefMBSassistInfo_r3.docx"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a:t>SA2#156e pre-meeting CC</a:t>
            </a:r>
            <a:endParaRPr lang="zh-CN" altLang="en-US" dirty="0"/>
          </a:p>
        </p:txBody>
      </p:sp>
      <p:sp>
        <p:nvSpPr>
          <p:cNvPr id="3" name="副标题 2"/>
          <p:cNvSpPr>
            <a:spLocks noGrp="1"/>
          </p:cNvSpPr>
          <p:nvPr>
            <p:ph type="subTitle" idx="1"/>
          </p:nvPr>
        </p:nvSpPr>
        <p:spPr/>
        <p:txBody>
          <a:bodyPr/>
          <a:lstStyle/>
          <a:p>
            <a:r>
              <a:rPr lang="en-US" altLang="zh-CN" dirty="0"/>
              <a:t>LiMeng</a:t>
            </a:r>
            <a:endParaRPr lang="zh-CN" altLang="en-US" dirty="0"/>
          </a:p>
        </p:txBody>
      </p:sp>
    </p:spTree>
    <p:extLst>
      <p:ext uri="{BB962C8B-B14F-4D97-AF65-F5344CB8AC3E}">
        <p14:creationId xmlns:p14="http://schemas.microsoft.com/office/powerpoint/2010/main" val="2625615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Agenda</a:t>
            </a:r>
            <a:endParaRPr lang="zh-CN" altLang="en-US" b="1" dirty="0"/>
          </a:p>
        </p:txBody>
      </p:sp>
      <p:sp>
        <p:nvSpPr>
          <p:cNvPr id="3" name="内容占位符 2"/>
          <p:cNvSpPr>
            <a:spLocks noGrp="1"/>
          </p:cNvSpPr>
          <p:nvPr>
            <p:ph idx="1"/>
          </p:nvPr>
        </p:nvSpPr>
        <p:spPr/>
        <p:txBody>
          <a:bodyPr>
            <a:normAutofit/>
          </a:bodyPr>
          <a:lstStyle/>
          <a:p>
            <a:r>
              <a:rPr lang="en-US" altLang="zh-CN" sz="2400" b="1" dirty="0"/>
              <a:t>Rel-18</a:t>
            </a:r>
          </a:p>
          <a:p>
            <a:pPr lvl="1"/>
            <a:r>
              <a:rPr lang="en-US" altLang="zh-CN" sz="2000" dirty="0"/>
              <a:t>KI#1: Discussion on EN regarding Data Key in 23.502;</a:t>
            </a:r>
          </a:p>
          <a:p>
            <a:pPr lvl="1"/>
            <a:r>
              <a:rPr lang="en-US" altLang="zh-CN" sz="2000" dirty="0"/>
              <a:t>KI#2</a:t>
            </a:r>
          </a:p>
          <a:p>
            <a:pPr lvl="2"/>
            <a:r>
              <a:rPr lang="en-US" altLang="zh-CN" sz="1800" dirty="0"/>
              <a:t>TMGI index for MOCN broadcast;</a:t>
            </a:r>
          </a:p>
          <a:p>
            <a:pPr lvl="2"/>
            <a:r>
              <a:rPr lang="en-US" altLang="zh-CN" sz="1800" dirty="0"/>
              <a:t>Location dependent scenario for MOCN broadcast;</a:t>
            </a:r>
          </a:p>
          <a:p>
            <a:pPr lvl="1"/>
            <a:r>
              <a:rPr lang="en-US" altLang="zh-CN" sz="2000" dirty="0"/>
              <a:t>KI#5: Service announcement enhancement;</a:t>
            </a:r>
          </a:p>
          <a:p>
            <a:r>
              <a:rPr lang="en-US" altLang="zh-CN" sz="2400" b="1" dirty="0"/>
              <a:t>Rel-17</a:t>
            </a:r>
          </a:p>
          <a:p>
            <a:pPr lvl="1"/>
            <a:r>
              <a:rPr lang="en-US" altLang="zh-CN" sz="2000" dirty="0"/>
              <a:t>The way of correcting </a:t>
            </a:r>
            <a:r>
              <a:rPr lang="en-GB" altLang="zh-CN" sz="2000" dirty="0"/>
              <a:t>N3mb unicast transport for broadcast.</a:t>
            </a:r>
            <a:endParaRPr lang="en-US" altLang="zh-CN" sz="2000" dirty="0"/>
          </a:p>
          <a:p>
            <a:r>
              <a:rPr lang="en-US" altLang="zh-CN" sz="2400" b="1" dirty="0" err="1"/>
              <a:t>AoB</a:t>
            </a:r>
            <a:endParaRPr lang="en-US" altLang="zh-CN" sz="2400" b="1" dirty="0"/>
          </a:p>
          <a:p>
            <a:pPr lvl="1"/>
            <a:r>
              <a:rPr lang="en-US" altLang="zh-CN" sz="2000" dirty="0">
                <a:latin typeface="Calibri" panose="020F0502020204030204" pitchFamily="34" charset="0"/>
              </a:rPr>
              <a:t> </a:t>
            </a:r>
            <a:r>
              <a:rPr lang="en-US" altLang="zh-CN" sz="2000" dirty="0"/>
              <a:t>Other ENs left in the TS;</a:t>
            </a:r>
          </a:p>
        </p:txBody>
      </p:sp>
      <p:sp>
        <p:nvSpPr>
          <p:cNvPr id="5" name="矩形 4"/>
          <p:cNvSpPr/>
          <p:nvPr/>
        </p:nvSpPr>
        <p:spPr>
          <a:xfrm>
            <a:off x="512694" y="6311900"/>
            <a:ext cx="2953053" cy="369332"/>
          </a:xfrm>
          <a:prstGeom prst="rect">
            <a:avLst/>
          </a:prstGeom>
        </p:spPr>
        <p:txBody>
          <a:bodyPr wrap="none">
            <a:spAutoFit/>
          </a:bodyPr>
          <a:lstStyle/>
          <a:p>
            <a:r>
              <a:rPr lang="en-US" altLang="zh-CN" u="sng" kern="0" dirty="0">
                <a:solidFill>
                  <a:srgbClr val="0563C1"/>
                </a:solidFill>
                <a:latin typeface="Calibri" panose="020F0502020204030204" pitchFamily="34" charset="0"/>
                <a:cs typeface="Calibri" panose="020F0502020204030204" pitchFamily="34" charset="0"/>
                <a:hlinkClick r:id="rId2"/>
              </a:rPr>
              <a:t>Click here to join the meeting</a:t>
            </a:r>
            <a:endParaRPr lang="zh-CN" altLang="en-US" dirty="0"/>
          </a:p>
        </p:txBody>
      </p:sp>
    </p:spTree>
    <p:extLst>
      <p:ext uri="{BB962C8B-B14F-4D97-AF65-F5344CB8AC3E}">
        <p14:creationId xmlns:p14="http://schemas.microsoft.com/office/powerpoint/2010/main" val="1902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199" y="365125"/>
            <a:ext cx="10787743" cy="1325563"/>
          </a:xfrm>
        </p:spPr>
        <p:txBody>
          <a:bodyPr>
            <a:normAutofit/>
          </a:bodyPr>
          <a:lstStyle/>
          <a:p>
            <a:r>
              <a:rPr lang="en-US" altLang="zh-CN" sz="4000" b="1" dirty="0"/>
              <a:t>KI#1: Discussion on EN regarding Data Key in 23.502</a:t>
            </a:r>
            <a:endParaRPr lang="zh-CN" altLang="en-US" sz="4000" b="1" dirty="0"/>
          </a:p>
        </p:txBody>
      </p:sp>
      <p:graphicFrame>
        <p:nvGraphicFramePr>
          <p:cNvPr id="26" name="表格 25"/>
          <p:cNvGraphicFramePr>
            <a:graphicFrameLocks noGrp="1"/>
          </p:cNvGraphicFramePr>
          <p:nvPr>
            <p:extLst>
              <p:ext uri="{D42A27DB-BD31-4B8C-83A1-F6EECF244321}">
                <p14:modId xmlns:p14="http://schemas.microsoft.com/office/powerpoint/2010/main" val="1128799117"/>
              </p:ext>
            </p:extLst>
          </p:nvPr>
        </p:nvGraphicFramePr>
        <p:xfrm>
          <a:off x="4546297" y="1931193"/>
          <a:ext cx="1724454" cy="685800"/>
        </p:xfrm>
        <a:graphic>
          <a:graphicData uri="http://schemas.openxmlformats.org/drawingml/2006/table">
            <a:tbl>
              <a:tblPr firstRow="1" bandRow="1">
                <a:tableStyleId>{5940675A-B579-460E-94D1-54222C63F5DA}</a:tableStyleId>
              </a:tblPr>
              <a:tblGrid>
                <a:gridCol w="862227">
                  <a:extLst>
                    <a:ext uri="{9D8B030D-6E8A-4147-A177-3AD203B41FA5}">
                      <a16:colId xmlns="" xmlns:a16="http://schemas.microsoft.com/office/drawing/2014/main" val="20000"/>
                    </a:ext>
                  </a:extLst>
                </a:gridCol>
                <a:gridCol w="862227">
                  <a:extLst>
                    <a:ext uri="{9D8B030D-6E8A-4147-A177-3AD203B41FA5}">
                      <a16:colId xmlns="" xmlns:a16="http://schemas.microsoft.com/office/drawing/2014/main" val="20001"/>
                    </a:ext>
                  </a:extLst>
                </a:gridCol>
              </a:tblGrid>
              <a:tr h="187210">
                <a:tc>
                  <a:txBody>
                    <a:bodyPr/>
                    <a:lstStyle/>
                    <a:p>
                      <a:pPr algn="ctr"/>
                      <a:r>
                        <a:rPr lang="en-US" altLang="zh-CN" sz="1200" b="1" dirty="0"/>
                        <a:t>Data Key</a:t>
                      </a:r>
                      <a:endParaRPr lang="zh-CN" altLang="en-US" sz="1200" b="1" dirty="0"/>
                    </a:p>
                  </a:txBody>
                  <a:tcPr anchor="ctr"/>
                </a:tc>
                <a:tc>
                  <a:txBody>
                    <a:bodyPr/>
                    <a:lstStyle/>
                    <a:p>
                      <a:pPr algn="ctr"/>
                      <a:endParaRPr lang="zh-CN" altLang="en-US" sz="1200" b="1" dirty="0"/>
                    </a:p>
                  </a:txBody>
                  <a:tcPr anchor="ctr"/>
                </a:tc>
                <a:extLst>
                  <a:ext uri="{0D108BD9-81ED-4DB2-BD59-A6C34878D82A}">
                    <a16:rowId xmlns="" xmlns:a16="http://schemas.microsoft.com/office/drawing/2014/main" val="10000"/>
                  </a:ext>
                </a:extLst>
              </a:tr>
              <a:tr h="280815">
                <a:tc>
                  <a:txBody>
                    <a:bodyPr/>
                    <a:lstStyle/>
                    <a:p>
                      <a:pPr marL="0" algn="ctr" defTabSz="914400" rtl="0" eaLnBrk="1" latinLnBrk="0" hangingPunct="1"/>
                      <a:r>
                        <a:rPr lang="en-US" altLang="zh-CN" sz="1200" kern="1200" dirty="0">
                          <a:solidFill>
                            <a:schemeClr val="tx1"/>
                          </a:solidFill>
                          <a:latin typeface="+mn-lt"/>
                          <a:ea typeface="+mn-ea"/>
                          <a:cs typeface="+mn-cs"/>
                        </a:rPr>
                        <a:t>SUPI</a:t>
                      </a:r>
                      <a:endParaRPr lang="zh-CN" altLang="en-US" sz="1200" kern="1200" dirty="0">
                        <a:solidFill>
                          <a:schemeClr val="tx1"/>
                        </a:solidFill>
                        <a:latin typeface="+mn-lt"/>
                        <a:ea typeface="+mn-ea"/>
                        <a:cs typeface="+mn-cs"/>
                      </a:endParaRPr>
                    </a:p>
                  </a:txBody>
                  <a:tcPr anchor="ctr"/>
                </a:tc>
                <a:tc>
                  <a:txBody>
                    <a:bodyPr/>
                    <a:lstStyle/>
                    <a:p>
                      <a:pPr algn="ctr"/>
                      <a:r>
                        <a:rPr lang="en-US" altLang="zh-CN" sz="1050" dirty="0"/>
                        <a:t>MBS session ID </a:t>
                      </a:r>
                      <a:endParaRPr lang="zh-CN" altLang="en-US" sz="1050" dirty="0">
                        <a:highlight>
                          <a:srgbClr val="FFFF00"/>
                        </a:highlight>
                      </a:endParaRPr>
                    </a:p>
                  </a:txBody>
                  <a:tcPr anchor="ctr"/>
                </a:tc>
                <a:extLst>
                  <a:ext uri="{0D108BD9-81ED-4DB2-BD59-A6C34878D82A}">
                    <a16:rowId xmlns="" xmlns:a16="http://schemas.microsoft.com/office/drawing/2014/main" val="10001"/>
                  </a:ext>
                </a:extLst>
              </a:tr>
            </a:tbl>
          </a:graphicData>
        </a:graphic>
      </p:graphicFrame>
      <p:graphicFrame>
        <p:nvGraphicFramePr>
          <p:cNvPr id="27" name="表格 26"/>
          <p:cNvGraphicFramePr>
            <a:graphicFrameLocks noGrp="1"/>
          </p:cNvGraphicFramePr>
          <p:nvPr>
            <p:extLst>
              <p:ext uri="{D42A27DB-BD31-4B8C-83A1-F6EECF244321}">
                <p14:modId xmlns:p14="http://schemas.microsoft.com/office/powerpoint/2010/main" val="210741213"/>
              </p:ext>
            </p:extLst>
          </p:nvPr>
        </p:nvGraphicFramePr>
        <p:xfrm>
          <a:off x="4488267" y="4120567"/>
          <a:ext cx="1724454" cy="731520"/>
        </p:xfrm>
        <a:graphic>
          <a:graphicData uri="http://schemas.openxmlformats.org/drawingml/2006/table">
            <a:tbl>
              <a:tblPr firstRow="1" bandRow="1">
                <a:tableStyleId>{5940675A-B579-460E-94D1-54222C63F5DA}</a:tableStyleId>
              </a:tblPr>
              <a:tblGrid>
                <a:gridCol w="853951">
                  <a:extLst>
                    <a:ext uri="{9D8B030D-6E8A-4147-A177-3AD203B41FA5}">
                      <a16:colId xmlns="" xmlns:a16="http://schemas.microsoft.com/office/drawing/2014/main" val="20000"/>
                    </a:ext>
                  </a:extLst>
                </a:gridCol>
                <a:gridCol w="870503">
                  <a:extLst>
                    <a:ext uri="{9D8B030D-6E8A-4147-A177-3AD203B41FA5}">
                      <a16:colId xmlns="" xmlns:a16="http://schemas.microsoft.com/office/drawing/2014/main" val="20001"/>
                    </a:ext>
                  </a:extLst>
                </a:gridCol>
              </a:tblGrid>
              <a:tr h="0">
                <a:tc>
                  <a:txBody>
                    <a:bodyPr/>
                    <a:lstStyle/>
                    <a:p>
                      <a:pPr algn="ctr"/>
                      <a:r>
                        <a:rPr lang="en-US" altLang="zh-CN" sz="1200" b="1" dirty="0"/>
                        <a:t>Data Key</a:t>
                      </a:r>
                      <a:endParaRPr lang="zh-CN" altLang="en-US" sz="1200" b="1" dirty="0"/>
                    </a:p>
                  </a:txBody>
                  <a:tcPr anchor="ctr"/>
                </a:tc>
                <a:tc>
                  <a:txBody>
                    <a:bodyPr/>
                    <a:lstStyle/>
                    <a:p>
                      <a:pPr algn="ctr"/>
                      <a:endParaRPr lang="zh-CN" altLang="en-US" sz="1200" dirty="0"/>
                    </a:p>
                  </a:txBody>
                  <a:tcPr anchor="ctr"/>
                </a:tc>
                <a:extLst>
                  <a:ext uri="{0D108BD9-81ED-4DB2-BD59-A6C34878D82A}">
                    <a16:rowId xmlns="" xmlns:a16="http://schemas.microsoft.com/office/drawing/2014/main" val="10000"/>
                  </a:ext>
                </a:extLst>
              </a:tr>
              <a:tr h="249333">
                <a:tc>
                  <a:txBody>
                    <a:bodyPr/>
                    <a:lstStyle/>
                    <a:p>
                      <a:pPr algn="ctr"/>
                      <a:r>
                        <a:rPr lang="en-US" altLang="zh-CN" sz="1200" dirty="0"/>
                        <a:t>MBS session ID</a:t>
                      </a:r>
                      <a:endParaRPr lang="zh-CN" altLang="en-US" sz="1200" dirty="0"/>
                    </a:p>
                  </a:txBody>
                  <a:tcPr anchor="ctr"/>
                </a:tc>
                <a:tc>
                  <a:txBody>
                    <a:bodyPr/>
                    <a:lstStyle/>
                    <a:p>
                      <a:pPr algn="ctr"/>
                      <a:r>
                        <a:rPr lang="en-US" altLang="zh-CN" sz="1050" dirty="0"/>
                        <a:t>GPSI </a:t>
                      </a:r>
                      <a:r>
                        <a:rPr lang="en-US" altLang="zh-CN" sz="1050" i="1" dirty="0"/>
                        <a:t>x</a:t>
                      </a:r>
                      <a:r>
                        <a:rPr lang="en-US" altLang="zh-CN" sz="1050" dirty="0"/>
                        <a:t>; GPSI </a:t>
                      </a:r>
                      <a:r>
                        <a:rPr lang="en-US" altLang="zh-CN" sz="1050" i="1" dirty="0"/>
                        <a:t>y</a:t>
                      </a:r>
                      <a:r>
                        <a:rPr lang="en-US" altLang="zh-CN" sz="1050" dirty="0"/>
                        <a:t>; GPSI </a:t>
                      </a:r>
                      <a:r>
                        <a:rPr lang="en-US" altLang="zh-CN" sz="1050" i="1" dirty="0"/>
                        <a:t>z</a:t>
                      </a:r>
                      <a:r>
                        <a:rPr lang="en-US" altLang="zh-CN" sz="1050" dirty="0"/>
                        <a:t>; …</a:t>
                      </a:r>
                      <a:endParaRPr lang="zh-CN" altLang="en-US" sz="1050" dirty="0"/>
                    </a:p>
                  </a:txBody>
                  <a:tcPr anchor="ctr"/>
                </a:tc>
                <a:extLst>
                  <a:ext uri="{0D108BD9-81ED-4DB2-BD59-A6C34878D82A}">
                    <a16:rowId xmlns="" xmlns:a16="http://schemas.microsoft.com/office/drawing/2014/main" val="10001"/>
                  </a:ext>
                </a:extLst>
              </a:tr>
            </a:tbl>
          </a:graphicData>
        </a:graphic>
      </p:graphicFrame>
      <p:grpSp>
        <p:nvGrpSpPr>
          <p:cNvPr id="18" name="组合 17"/>
          <p:cNvGrpSpPr/>
          <p:nvPr/>
        </p:nvGrpSpPr>
        <p:grpSpPr>
          <a:xfrm>
            <a:off x="181831" y="2661390"/>
            <a:ext cx="6030890" cy="1215566"/>
            <a:chOff x="142371" y="3078209"/>
            <a:chExt cx="8740372" cy="1215566"/>
          </a:xfrm>
        </p:grpSpPr>
        <p:sp>
          <p:nvSpPr>
            <p:cNvPr id="4" name="矩形 3">
              <a:extLst>
                <a:ext uri="{FF2B5EF4-FFF2-40B4-BE49-F238E27FC236}">
                  <a16:creationId xmlns="" xmlns:a16="http://schemas.microsoft.com/office/drawing/2014/main" id="{3100E92D-1635-4D5F-91C4-07A210737A77}"/>
                </a:ext>
              </a:extLst>
            </p:cNvPr>
            <p:cNvSpPr/>
            <p:nvPr/>
          </p:nvSpPr>
          <p:spPr>
            <a:xfrm>
              <a:off x="1988850" y="3350563"/>
              <a:ext cx="9525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AF</a:t>
              </a:r>
              <a:endParaRPr lang="zh-CN" altLang="en-US" sz="1600" dirty="0"/>
            </a:p>
          </p:txBody>
        </p:sp>
        <p:sp>
          <p:nvSpPr>
            <p:cNvPr id="5" name="矩形 4">
              <a:extLst>
                <a:ext uri="{FF2B5EF4-FFF2-40B4-BE49-F238E27FC236}">
                  <a16:creationId xmlns="" xmlns:a16="http://schemas.microsoft.com/office/drawing/2014/main" id="{33732784-14E7-4E03-8B7F-315F2B08D3CE}"/>
                </a:ext>
              </a:extLst>
            </p:cNvPr>
            <p:cNvSpPr/>
            <p:nvPr/>
          </p:nvSpPr>
          <p:spPr>
            <a:xfrm>
              <a:off x="5151151" y="3304396"/>
              <a:ext cx="952501" cy="4374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NEF</a:t>
              </a:r>
              <a:endParaRPr lang="zh-CN" altLang="en-US" sz="1600" dirty="0"/>
            </a:p>
          </p:txBody>
        </p:sp>
        <p:cxnSp>
          <p:nvCxnSpPr>
            <p:cNvPr id="6" name="直接箭头连接符 5">
              <a:extLst>
                <a:ext uri="{FF2B5EF4-FFF2-40B4-BE49-F238E27FC236}">
                  <a16:creationId xmlns="" xmlns:a16="http://schemas.microsoft.com/office/drawing/2014/main" id="{48DD2DA7-9A44-45C4-9AE7-7AC50DAD9799}"/>
                </a:ext>
              </a:extLst>
            </p:cNvPr>
            <p:cNvCxnSpPr>
              <a:cxnSpLocks/>
              <a:stCxn id="4" idx="3"/>
              <a:endCxn id="5" idx="1"/>
            </p:cNvCxnSpPr>
            <p:nvPr/>
          </p:nvCxnSpPr>
          <p:spPr>
            <a:xfrm flipV="1">
              <a:off x="2941351" y="3523114"/>
              <a:ext cx="2209799" cy="121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文本框 6">
              <a:extLst>
                <a:ext uri="{FF2B5EF4-FFF2-40B4-BE49-F238E27FC236}">
                  <a16:creationId xmlns="" xmlns:a16="http://schemas.microsoft.com/office/drawing/2014/main" id="{2246ECFD-E83B-4D91-AC53-CCB8F64FC15C}"/>
                </a:ext>
              </a:extLst>
            </p:cNvPr>
            <p:cNvSpPr txBox="1"/>
            <p:nvPr/>
          </p:nvSpPr>
          <p:spPr>
            <a:xfrm>
              <a:off x="3114586" y="3317211"/>
              <a:ext cx="2072639" cy="230832"/>
            </a:xfrm>
            <a:prstGeom prst="rect">
              <a:avLst/>
            </a:prstGeom>
            <a:noFill/>
          </p:spPr>
          <p:txBody>
            <a:bodyPr wrap="square" rtlCol="0">
              <a:spAutoFit/>
            </a:bodyPr>
            <a:lstStyle/>
            <a:p>
              <a:r>
                <a:rPr lang="en-US" altLang="zh-CN" sz="900" dirty="0"/>
                <a:t>MBS session ID + GPSI(s)</a:t>
              </a:r>
              <a:endParaRPr lang="zh-CN" altLang="en-US" sz="900" dirty="0"/>
            </a:p>
          </p:txBody>
        </p:sp>
        <p:sp>
          <p:nvSpPr>
            <p:cNvPr id="8" name="矩形 7">
              <a:extLst>
                <a:ext uri="{FF2B5EF4-FFF2-40B4-BE49-F238E27FC236}">
                  <a16:creationId xmlns="" xmlns:a16="http://schemas.microsoft.com/office/drawing/2014/main" id="{8A4E48EF-2133-4003-890D-74C510428E0C}"/>
                </a:ext>
              </a:extLst>
            </p:cNvPr>
            <p:cNvSpPr/>
            <p:nvPr/>
          </p:nvSpPr>
          <p:spPr>
            <a:xfrm>
              <a:off x="7837200" y="3350563"/>
              <a:ext cx="9525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UDM</a:t>
              </a:r>
              <a:endParaRPr lang="zh-CN" altLang="en-US" sz="1600" dirty="0"/>
            </a:p>
          </p:txBody>
        </p:sp>
        <p:cxnSp>
          <p:nvCxnSpPr>
            <p:cNvPr id="9" name="直接箭头连接符 8">
              <a:extLst>
                <a:ext uri="{FF2B5EF4-FFF2-40B4-BE49-F238E27FC236}">
                  <a16:creationId xmlns="" xmlns:a16="http://schemas.microsoft.com/office/drawing/2014/main" id="{D54E1620-21B9-43FE-8C9F-A036C3BDEB5F}"/>
                </a:ext>
              </a:extLst>
            </p:cNvPr>
            <p:cNvCxnSpPr>
              <a:cxnSpLocks/>
            </p:cNvCxnSpPr>
            <p:nvPr/>
          </p:nvCxnSpPr>
          <p:spPr>
            <a:xfrm>
              <a:off x="6103650" y="3381825"/>
              <a:ext cx="17335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 xmlns:a16="http://schemas.microsoft.com/office/drawing/2014/main" id="{17750B5C-E58F-4C9E-8C2C-0A74529DAFC5}"/>
                </a:ext>
              </a:extLst>
            </p:cNvPr>
            <p:cNvSpPr txBox="1"/>
            <p:nvPr/>
          </p:nvSpPr>
          <p:spPr>
            <a:xfrm>
              <a:off x="6239450" y="3078209"/>
              <a:ext cx="1539990" cy="369332"/>
            </a:xfrm>
            <a:prstGeom prst="rect">
              <a:avLst/>
            </a:prstGeom>
            <a:noFill/>
          </p:spPr>
          <p:txBody>
            <a:bodyPr wrap="square" rtlCol="0">
              <a:spAutoFit/>
            </a:bodyPr>
            <a:lstStyle/>
            <a:p>
              <a:r>
                <a:rPr lang="en-US" altLang="zh-CN" sz="900" dirty="0"/>
                <a:t>SUPI + MBS session ID</a:t>
              </a:r>
              <a:endParaRPr lang="zh-CN" altLang="en-US" sz="900" dirty="0"/>
            </a:p>
          </p:txBody>
        </p:sp>
        <p:sp>
          <p:nvSpPr>
            <p:cNvPr id="11" name="矩形 10">
              <a:extLst>
                <a:ext uri="{FF2B5EF4-FFF2-40B4-BE49-F238E27FC236}">
                  <a16:creationId xmlns="" xmlns:a16="http://schemas.microsoft.com/office/drawing/2014/main" id="{AC6E0FD7-D5BB-47C4-A3E8-C222FD833FD2}"/>
                </a:ext>
              </a:extLst>
            </p:cNvPr>
            <p:cNvSpPr/>
            <p:nvPr/>
          </p:nvSpPr>
          <p:spPr>
            <a:xfrm>
              <a:off x="1988850" y="3882622"/>
              <a:ext cx="9525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AF</a:t>
              </a:r>
              <a:endParaRPr lang="zh-CN" altLang="en-US" sz="1600" dirty="0"/>
            </a:p>
          </p:txBody>
        </p:sp>
        <p:sp>
          <p:nvSpPr>
            <p:cNvPr id="12" name="矩形 11">
              <a:extLst>
                <a:ext uri="{FF2B5EF4-FFF2-40B4-BE49-F238E27FC236}">
                  <a16:creationId xmlns="" xmlns:a16="http://schemas.microsoft.com/office/drawing/2014/main" id="{BD1DC4F8-D0F0-4C1A-B3B0-E3A0D26CEF16}"/>
                </a:ext>
              </a:extLst>
            </p:cNvPr>
            <p:cNvSpPr/>
            <p:nvPr/>
          </p:nvSpPr>
          <p:spPr>
            <a:xfrm>
              <a:off x="5151150" y="3882622"/>
              <a:ext cx="9525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NEF</a:t>
              </a:r>
              <a:endParaRPr lang="zh-CN" altLang="en-US" sz="1600" dirty="0"/>
            </a:p>
          </p:txBody>
        </p:sp>
        <p:cxnSp>
          <p:nvCxnSpPr>
            <p:cNvPr id="13" name="直接箭头连接符 12">
              <a:extLst>
                <a:ext uri="{FF2B5EF4-FFF2-40B4-BE49-F238E27FC236}">
                  <a16:creationId xmlns="" xmlns:a16="http://schemas.microsoft.com/office/drawing/2014/main" id="{7B41BBEA-93B7-4EF0-997E-763C1115CC6E}"/>
                </a:ext>
              </a:extLst>
            </p:cNvPr>
            <p:cNvCxnSpPr>
              <a:stCxn id="11" idx="3"/>
              <a:endCxn id="12" idx="1"/>
            </p:cNvCxnSpPr>
            <p:nvPr/>
          </p:nvCxnSpPr>
          <p:spPr>
            <a:xfrm>
              <a:off x="2941350" y="4067288"/>
              <a:ext cx="2209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 xmlns:a16="http://schemas.microsoft.com/office/drawing/2014/main" id="{FBFFC42E-138C-4B87-BC64-B68D42C44092}"/>
                </a:ext>
              </a:extLst>
            </p:cNvPr>
            <p:cNvSpPr txBox="1"/>
            <p:nvPr/>
          </p:nvSpPr>
          <p:spPr>
            <a:xfrm>
              <a:off x="3105333" y="4045351"/>
              <a:ext cx="2102965" cy="230832"/>
            </a:xfrm>
            <a:prstGeom prst="rect">
              <a:avLst/>
            </a:prstGeom>
            <a:noFill/>
          </p:spPr>
          <p:txBody>
            <a:bodyPr wrap="square" rtlCol="0">
              <a:spAutoFit/>
            </a:bodyPr>
            <a:lstStyle/>
            <a:p>
              <a:r>
                <a:rPr lang="en-US" altLang="zh-CN" sz="900" dirty="0"/>
                <a:t>MBS session ID + GPSI(s)</a:t>
              </a:r>
              <a:endParaRPr lang="zh-CN" altLang="en-US" sz="900" dirty="0"/>
            </a:p>
          </p:txBody>
        </p:sp>
        <p:sp>
          <p:nvSpPr>
            <p:cNvPr id="15" name="矩形 14">
              <a:extLst>
                <a:ext uri="{FF2B5EF4-FFF2-40B4-BE49-F238E27FC236}">
                  <a16:creationId xmlns="" xmlns:a16="http://schemas.microsoft.com/office/drawing/2014/main" id="{1EB935F4-4D08-4B83-ACCA-F38D9D3F2B46}"/>
                </a:ext>
              </a:extLst>
            </p:cNvPr>
            <p:cNvSpPr/>
            <p:nvPr/>
          </p:nvSpPr>
          <p:spPr>
            <a:xfrm>
              <a:off x="7837200" y="3882622"/>
              <a:ext cx="9525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UDM</a:t>
              </a:r>
              <a:endParaRPr lang="zh-CN" altLang="en-US" sz="1600" dirty="0"/>
            </a:p>
          </p:txBody>
        </p:sp>
        <p:cxnSp>
          <p:nvCxnSpPr>
            <p:cNvPr id="16" name="直接箭头连接符 15">
              <a:extLst>
                <a:ext uri="{FF2B5EF4-FFF2-40B4-BE49-F238E27FC236}">
                  <a16:creationId xmlns="" xmlns:a16="http://schemas.microsoft.com/office/drawing/2014/main" id="{5F12CDAC-FB81-4C8B-BE46-36BBFC90545F}"/>
                </a:ext>
              </a:extLst>
            </p:cNvPr>
            <p:cNvCxnSpPr>
              <a:cxnSpLocks/>
              <a:stCxn id="12" idx="3"/>
              <a:endCxn id="15" idx="1"/>
            </p:cNvCxnSpPr>
            <p:nvPr/>
          </p:nvCxnSpPr>
          <p:spPr>
            <a:xfrm>
              <a:off x="6103650" y="4067288"/>
              <a:ext cx="17335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 xmlns:a16="http://schemas.microsoft.com/office/drawing/2014/main" id="{4B572920-8BFE-4A35-B08F-FF68909F7B4F}"/>
                </a:ext>
              </a:extLst>
            </p:cNvPr>
            <p:cNvSpPr txBox="1"/>
            <p:nvPr/>
          </p:nvSpPr>
          <p:spPr>
            <a:xfrm>
              <a:off x="6208778" y="3892732"/>
              <a:ext cx="1769347" cy="369332"/>
            </a:xfrm>
            <a:prstGeom prst="rect">
              <a:avLst/>
            </a:prstGeom>
            <a:noFill/>
          </p:spPr>
          <p:txBody>
            <a:bodyPr wrap="square" rtlCol="0">
              <a:spAutoFit/>
            </a:bodyPr>
            <a:lstStyle/>
            <a:p>
              <a:r>
                <a:rPr lang="en-US" altLang="zh-CN" sz="900" dirty="0"/>
                <a:t>MBS session ID + GPSI(s)</a:t>
              </a:r>
              <a:endParaRPr lang="zh-CN" altLang="en-US" sz="900" dirty="0"/>
            </a:p>
          </p:txBody>
        </p:sp>
        <p:cxnSp>
          <p:nvCxnSpPr>
            <p:cNvPr id="29" name="直接连接符 28"/>
            <p:cNvCxnSpPr/>
            <p:nvPr/>
          </p:nvCxnSpPr>
          <p:spPr>
            <a:xfrm>
              <a:off x="269663" y="3855703"/>
              <a:ext cx="8613080" cy="0"/>
            </a:xfrm>
            <a:prstGeom prst="line">
              <a:avLst/>
            </a:prstGeom>
            <a:ln w="254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142371" y="3309478"/>
              <a:ext cx="1806773" cy="415498"/>
            </a:xfrm>
            <a:prstGeom prst="rect">
              <a:avLst/>
            </a:prstGeom>
            <a:noFill/>
          </p:spPr>
          <p:txBody>
            <a:bodyPr wrap="square" rtlCol="0">
              <a:spAutoFit/>
            </a:bodyPr>
            <a:lstStyle/>
            <a:p>
              <a:r>
                <a:rPr lang="en-US" altLang="zh-CN" sz="1000" b="1" dirty="0"/>
                <a:t>Alt #1</a:t>
              </a:r>
              <a:r>
                <a:rPr lang="en-US" altLang="zh-CN" sz="1000" dirty="0"/>
                <a:t>: using GPSI as data key</a:t>
              </a:r>
              <a:endParaRPr lang="zh-CN" altLang="en-US" sz="1000" dirty="0"/>
            </a:p>
          </p:txBody>
        </p:sp>
        <p:sp>
          <p:nvSpPr>
            <p:cNvPr id="31" name="文本框 30"/>
            <p:cNvSpPr txBox="1"/>
            <p:nvPr/>
          </p:nvSpPr>
          <p:spPr>
            <a:xfrm>
              <a:off x="142371" y="3893665"/>
              <a:ext cx="1972479" cy="400110"/>
            </a:xfrm>
            <a:prstGeom prst="rect">
              <a:avLst/>
            </a:prstGeom>
            <a:noFill/>
          </p:spPr>
          <p:txBody>
            <a:bodyPr wrap="square" rtlCol="0">
              <a:spAutoFit/>
            </a:bodyPr>
            <a:lstStyle/>
            <a:p>
              <a:r>
                <a:rPr lang="en-US" altLang="zh-CN" sz="1000" b="1" dirty="0"/>
                <a:t>Alt #2</a:t>
              </a:r>
              <a:r>
                <a:rPr lang="en-US" altLang="zh-CN" sz="1000" dirty="0"/>
                <a:t>: using MBS session ID as data key</a:t>
              </a:r>
              <a:endParaRPr lang="zh-CN" altLang="en-US" sz="1000" dirty="0"/>
            </a:p>
          </p:txBody>
        </p:sp>
      </p:grpSp>
      <p:cxnSp>
        <p:nvCxnSpPr>
          <p:cNvPr id="22" name="直接箭头连接符 21"/>
          <p:cNvCxnSpPr>
            <a:stCxn id="27" idx="0"/>
          </p:cNvCxnSpPr>
          <p:nvPr/>
        </p:nvCxnSpPr>
        <p:spPr>
          <a:xfrm flipH="1" flipV="1">
            <a:off x="5273964" y="3821991"/>
            <a:ext cx="76530" cy="298576"/>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接箭头连接符 32"/>
          <p:cNvCxnSpPr>
            <a:stCxn id="26" idx="2"/>
          </p:cNvCxnSpPr>
          <p:nvPr/>
        </p:nvCxnSpPr>
        <p:spPr>
          <a:xfrm flipH="1">
            <a:off x="5197432" y="2616993"/>
            <a:ext cx="211092" cy="230385"/>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35" name="表格 34"/>
          <p:cNvGraphicFramePr>
            <a:graphicFrameLocks noGrp="1"/>
          </p:cNvGraphicFramePr>
          <p:nvPr>
            <p:extLst>
              <p:ext uri="{D42A27DB-BD31-4B8C-83A1-F6EECF244321}">
                <p14:modId xmlns:p14="http://schemas.microsoft.com/office/powerpoint/2010/main" val="830849862"/>
              </p:ext>
            </p:extLst>
          </p:nvPr>
        </p:nvGraphicFramePr>
        <p:xfrm>
          <a:off x="7369022" y="2485538"/>
          <a:ext cx="4067478" cy="2243988"/>
        </p:xfrm>
        <a:graphic>
          <a:graphicData uri="http://schemas.openxmlformats.org/drawingml/2006/table">
            <a:tbl>
              <a:tblPr firstRow="1" firstCol="1" bandRow="1"/>
              <a:tblGrid>
                <a:gridCol w="1542990">
                  <a:extLst>
                    <a:ext uri="{9D8B030D-6E8A-4147-A177-3AD203B41FA5}">
                      <a16:colId xmlns="" xmlns:a16="http://schemas.microsoft.com/office/drawing/2014/main" val="20000"/>
                    </a:ext>
                  </a:extLst>
                </a:gridCol>
                <a:gridCol w="841496">
                  <a:extLst>
                    <a:ext uri="{9D8B030D-6E8A-4147-A177-3AD203B41FA5}">
                      <a16:colId xmlns="" xmlns:a16="http://schemas.microsoft.com/office/drawing/2014/main" val="20001"/>
                    </a:ext>
                  </a:extLst>
                </a:gridCol>
                <a:gridCol w="1682992">
                  <a:extLst>
                    <a:ext uri="{9D8B030D-6E8A-4147-A177-3AD203B41FA5}">
                      <a16:colId xmlns="" xmlns:a16="http://schemas.microsoft.com/office/drawing/2014/main" val="20002"/>
                    </a:ext>
                  </a:extLst>
                </a:gridCol>
              </a:tblGrid>
              <a:tr h="106857">
                <a:tc>
                  <a:txBody>
                    <a:bodyPr/>
                    <a:lstStyle/>
                    <a:p>
                      <a:pPr marL="0" marR="0" algn="ctr">
                        <a:spcBef>
                          <a:spcPts val="0"/>
                        </a:spcBef>
                        <a:spcAft>
                          <a:spcPts val="0"/>
                        </a:spcAft>
                      </a:pPr>
                      <a:r>
                        <a:rPr lang="en-GB" sz="700" b="1" dirty="0">
                          <a:effectLst/>
                          <a:latin typeface="Arial" panose="020B0604020202020204" pitchFamily="34" charset="0"/>
                          <a:ea typeface="宋体" panose="02010600030101010101" pitchFamily="2" charset="-122"/>
                          <a:cs typeface="Times New Roman" panose="02020603050405020304" pitchFamily="18" charset="0"/>
                        </a:rPr>
                        <a:t>Parameter Provision Data Types</a:t>
                      </a:r>
                      <a:endParaRPr lang="zh-CN" sz="700" b="1" dirty="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700" b="1">
                          <a:effectLst/>
                          <a:latin typeface="Arial" panose="020B0604020202020204" pitchFamily="34" charset="0"/>
                          <a:ea typeface="宋体" panose="02010600030101010101" pitchFamily="2" charset="-122"/>
                          <a:cs typeface="Times New Roman" panose="02020603050405020304" pitchFamily="18" charset="0"/>
                        </a:rPr>
                        <a:t>Data Key</a:t>
                      </a:r>
                      <a:endParaRPr lang="zh-CN" sz="700" b="1">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700" b="1">
                          <a:effectLst/>
                          <a:latin typeface="Arial" panose="020B0604020202020204" pitchFamily="34" charset="0"/>
                          <a:ea typeface="宋体" panose="02010600030101010101" pitchFamily="2" charset="-122"/>
                          <a:cs typeface="Times New Roman" panose="02020603050405020304" pitchFamily="18" charset="0"/>
                        </a:rPr>
                        <a:t>Data Sub Key</a:t>
                      </a:r>
                      <a:endParaRPr lang="zh-CN" sz="700" b="1">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213713">
                <a:tc>
                  <a:txBody>
                    <a:bodyPr/>
                    <a:lstStyle/>
                    <a:p>
                      <a:pPr marL="0" marR="0">
                        <a:spcBef>
                          <a:spcPts val="0"/>
                        </a:spcBef>
                        <a:spcAft>
                          <a:spcPts val="0"/>
                        </a:spcAft>
                      </a:pPr>
                      <a:r>
                        <a:rPr lang="en-GB" sz="700">
                          <a:effectLst/>
                          <a:latin typeface="Arial" panose="020B0604020202020204" pitchFamily="34" charset="0"/>
                          <a:ea typeface="Malgun Gothic" panose="020B0503020000020004" pitchFamily="34" charset="-127"/>
                          <a:cs typeface="Times New Roman" panose="02020603050405020304" pitchFamily="18" charset="0"/>
                        </a:rPr>
                        <a:t>Expected UE Behaviour parameters</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GPSI or External Group ID</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06857">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Network Configuration parameters</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GPSI</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13713">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5G VN group data</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External Group Identifier</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13713">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5G VN group membership management parameters </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External Group Identifier</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13713">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Location Privacy Indication parameters.</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GPSI</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213713">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Enhanced Coverage Restriction Information</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GPSI</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320570">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ECS Address Configuration Information</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GPSI or External Group ID or any UE</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dirty="0">
                          <a:effectLst/>
                          <a:latin typeface="Arial" panose="020B0604020202020204" pitchFamily="34" charset="0"/>
                          <a:ea typeface="宋体" panose="02010600030101010101" pitchFamily="2" charset="-122"/>
                          <a:cs typeface="Times New Roman" panose="02020603050405020304" pitchFamily="18" charset="0"/>
                        </a:rPr>
                        <a:t>-</a:t>
                      </a:r>
                      <a:endParaRPr lang="zh-CN" sz="700" dirty="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r h="213713">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Multicast MBS group membership management parameters</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External Group Identifier</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8"/>
                  </a:ext>
                </a:extLst>
              </a:tr>
              <a:tr h="213713">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MBS Session Authorization information</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External Group ID</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a:effectLst/>
                          <a:latin typeface="Arial" panose="020B0604020202020204" pitchFamily="34" charset="0"/>
                          <a:ea typeface="宋体" panose="02010600030101010101" pitchFamily="2" charset="-122"/>
                          <a:cs typeface="Times New Roman" panose="02020603050405020304" pitchFamily="18" charset="0"/>
                        </a:rPr>
                        <a:t>-</a:t>
                      </a:r>
                      <a:endParaRPr lang="zh-CN" sz="70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9"/>
                  </a:ext>
                </a:extLst>
              </a:tr>
              <a:tr h="213713">
                <a:tc>
                  <a:txBody>
                    <a:bodyPr/>
                    <a:lstStyle/>
                    <a:p>
                      <a:pPr marL="0" marR="0">
                        <a:spcBef>
                          <a:spcPts val="0"/>
                        </a:spcBef>
                        <a:spcAft>
                          <a:spcPts val="0"/>
                        </a:spcAft>
                      </a:pPr>
                      <a:r>
                        <a:rPr lang="en-GB" sz="700" dirty="0">
                          <a:effectLst/>
                          <a:latin typeface="Arial" panose="020B0604020202020204" pitchFamily="34" charset="0"/>
                          <a:ea typeface="宋体" panose="02010600030101010101" pitchFamily="2" charset="-122"/>
                          <a:cs typeface="Times New Roman" panose="02020603050405020304" pitchFamily="18" charset="0"/>
                        </a:rPr>
                        <a:t>MBS Session Assistance Information</a:t>
                      </a:r>
                      <a:endParaRPr lang="zh-CN" sz="700" dirty="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dirty="0">
                          <a:effectLst/>
                          <a:latin typeface="Arial" panose="020B0604020202020204" pitchFamily="34" charset="0"/>
                          <a:ea typeface="宋体" panose="02010600030101010101" pitchFamily="2" charset="-122"/>
                          <a:cs typeface="Times New Roman" panose="02020603050405020304" pitchFamily="18" charset="0"/>
                        </a:rPr>
                        <a:t> </a:t>
                      </a:r>
                      <a:endParaRPr lang="zh-CN" sz="700" dirty="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700" dirty="0">
                          <a:effectLst/>
                          <a:latin typeface="Arial" panose="020B0604020202020204" pitchFamily="34" charset="0"/>
                          <a:ea typeface="宋体" panose="02010600030101010101" pitchFamily="2" charset="-122"/>
                          <a:cs typeface="Times New Roman" panose="02020603050405020304" pitchFamily="18" charset="0"/>
                        </a:rPr>
                        <a:t> </a:t>
                      </a:r>
                      <a:endParaRPr lang="zh-CN" sz="700" dirty="0">
                        <a:effectLst/>
                        <a:latin typeface="Arial" panose="020B0604020202020204" pitchFamily="34" charset="0"/>
                        <a:ea typeface="宋体" panose="02010600030101010101" pitchFamily="2" charset="-122"/>
                        <a:cs typeface="Times New Roman" panose="02020603050405020304" pitchFamily="18" charset="0"/>
                      </a:endParaRPr>
                    </a:p>
                  </a:txBody>
                  <a:tcPr marL="53428" marR="53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10"/>
                  </a:ext>
                </a:extLst>
              </a:tr>
            </a:tbl>
          </a:graphicData>
        </a:graphic>
      </p:graphicFrame>
      <p:sp>
        <p:nvSpPr>
          <p:cNvPr id="36" name="Rectangle 2"/>
          <p:cNvSpPr>
            <a:spLocks noChangeArrowheads="1"/>
          </p:cNvSpPr>
          <p:nvPr/>
        </p:nvSpPr>
        <p:spPr bwMode="auto">
          <a:xfrm>
            <a:off x="6993238" y="4852087"/>
            <a:ext cx="503214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zh-CN" sz="1000" b="0" i="0" u="none" strike="noStrike" cap="none" normalizeH="0" baseline="0" dirty="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Editor’s Note: Whether GPSI or MBS Session ID should be used as data key is to be decided. </a:t>
            </a:r>
            <a:endParaRPr kumimoji="0" lang="en-GB" altLang="zh-CN" sz="1800" b="0" i="0" u="none" strike="noStrike" cap="none" normalizeH="0" baseline="0" dirty="0">
              <a:ln>
                <a:noFill/>
              </a:ln>
              <a:solidFill>
                <a:schemeClr val="tx1"/>
              </a:solidFill>
              <a:effectLst/>
              <a:latin typeface="Arial" panose="020B0604020202020204" pitchFamily="34" charset="0"/>
            </a:endParaRPr>
          </a:p>
        </p:txBody>
      </p:sp>
      <p:sp>
        <p:nvSpPr>
          <p:cNvPr id="37" name="矩形 36"/>
          <p:cNvSpPr/>
          <p:nvPr/>
        </p:nvSpPr>
        <p:spPr>
          <a:xfrm>
            <a:off x="7620310" y="2221443"/>
            <a:ext cx="3464410" cy="246221"/>
          </a:xfrm>
          <a:prstGeom prst="rect">
            <a:avLst/>
          </a:prstGeom>
        </p:spPr>
        <p:txBody>
          <a:bodyPr wrap="none">
            <a:spAutoFit/>
          </a:bodyPr>
          <a:lstStyle/>
          <a:p>
            <a:pPr lvl="0" eaLnBrk="0" fontAlgn="base" hangingPunct="0">
              <a:spcBef>
                <a:spcPct val="0"/>
              </a:spcBef>
              <a:spcAft>
                <a:spcPct val="0"/>
              </a:spcAft>
            </a:pPr>
            <a:r>
              <a:rPr lang="en-GB" altLang="zh-CN" sz="1000" b="1" dirty="0">
                <a:solidFill>
                  <a:prstClr val="black"/>
                </a:solidFill>
                <a:latin typeface="Arial" panose="020B0604020202020204" pitchFamily="34" charset="0"/>
                <a:cs typeface="Arial" panose="020B0604020202020204" pitchFamily="34" charset="0"/>
              </a:rPr>
              <a:t>Table 5.2.3.6.1-2: Parameter Provision data types keys</a:t>
            </a:r>
            <a:endParaRPr lang="en-GB" altLang="zh-CN" sz="800" dirty="0">
              <a:solidFill>
                <a:prstClr val="black"/>
              </a:solidFill>
            </a:endParaRPr>
          </a:p>
        </p:txBody>
      </p:sp>
      <p:sp>
        <p:nvSpPr>
          <p:cNvPr id="38" name="矩形 37"/>
          <p:cNvSpPr/>
          <p:nvPr/>
        </p:nvSpPr>
        <p:spPr>
          <a:xfrm>
            <a:off x="8863197" y="4474526"/>
            <a:ext cx="915285" cy="269779"/>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42" name="表格 41"/>
          <p:cNvGraphicFramePr>
            <a:graphicFrameLocks noGrp="1"/>
          </p:cNvGraphicFramePr>
          <p:nvPr>
            <p:extLst>
              <p:ext uri="{D42A27DB-BD31-4B8C-83A1-F6EECF244321}">
                <p14:modId xmlns:p14="http://schemas.microsoft.com/office/powerpoint/2010/main" val="141133303"/>
              </p:ext>
            </p:extLst>
          </p:nvPr>
        </p:nvGraphicFramePr>
        <p:xfrm>
          <a:off x="598750" y="5944246"/>
          <a:ext cx="3889517" cy="548640"/>
        </p:xfrm>
        <a:graphic>
          <a:graphicData uri="http://schemas.openxmlformats.org/drawingml/2006/table">
            <a:tbl>
              <a:tblPr firstRow="1" firstCol="1" bandRow="1"/>
              <a:tblGrid>
                <a:gridCol w="1143880">
                  <a:extLst>
                    <a:ext uri="{9D8B030D-6E8A-4147-A177-3AD203B41FA5}">
                      <a16:colId xmlns="" xmlns:a16="http://schemas.microsoft.com/office/drawing/2014/main" val="20000"/>
                    </a:ext>
                  </a:extLst>
                </a:gridCol>
                <a:gridCol w="2745637">
                  <a:extLst>
                    <a:ext uri="{9D8B030D-6E8A-4147-A177-3AD203B41FA5}">
                      <a16:colId xmlns="" xmlns:a16="http://schemas.microsoft.com/office/drawing/2014/main" val="20001"/>
                    </a:ext>
                  </a:extLst>
                </a:gridCol>
              </a:tblGrid>
              <a:tr h="0">
                <a:tc>
                  <a:txBody>
                    <a:bodyPr/>
                    <a:lstStyle/>
                    <a:p>
                      <a:pPr marL="0" marR="0" algn="ctr" hangingPunct="0">
                        <a:spcBef>
                          <a:spcPts val="0"/>
                        </a:spcBef>
                        <a:spcAft>
                          <a:spcPts val="0"/>
                        </a:spcAft>
                      </a:pPr>
                      <a:r>
                        <a:rPr lang="en-GB" sz="900" b="1" dirty="0">
                          <a:effectLst/>
                          <a:latin typeface="Arial" panose="020B0604020202020204" pitchFamily="34" charset="0"/>
                          <a:ea typeface="Times New Roman" panose="02020603050405020304" pitchFamily="18" charset="0"/>
                          <a:cs typeface="Times New Roman" panose="02020603050405020304" pitchFamily="18" charset="0"/>
                        </a:rPr>
                        <a:t>Parameters</a:t>
                      </a:r>
                      <a:endParaRPr lang="zh-CN" sz="9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0"/>
                        </a:spcBef>
                        <a:spcAft>
                          <a:spcPts val="0"/>
                        </a:spcAft>
                      </a:pPr>
                      <a:r>
                        <a:rPr lang="en-GB" sz="900" b="1">
                          <a:effectLst/>
                          <a:latin typeface="Arial" panose="020B0604020202020204" pitchFamily="34" charset="0"/>
                          <a:ea typeface="Times New Roman" panose="02020603050405020304" pitchFamily="18" charset="0"/>
                          <a:cs typeface="Times New Roman" panose="02020603050405020304" pitchFamily="18" charset="0"/>
                        </a:rPr>
                        <a:t>Description</a:t>
                      </a:r>
                      <a:endParaRPr lang="zh-CN" sz="9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0">
                <a:tc>
                  <a:txBody>
                    <a:bodyPr/>
                    <a:lstStyle/>
                    <a:p>
                      <a:pPr marL="0" marR="0" hangingPunct="0">
                        <a:spcBef>
                          <a:spcPts val="0"/>
                        </a:spcBef>
                        <a:spcAft>
                          <a:spcPts val="0"/>
                        </a:spcAft>
                      </a:pPr>
                      <a:r>
                        <a:rPr lang="en-GB" sz="900">
                          <a:effectLst/>
                          <a:latin typeface="Arial" panose="020B0604020202020204" pitchFamily="34" charset="0"/>
                          <a:ea typeface="Times New Roman" panose="02020603050405020304" pitchFamily="18" charset="0"/>
                          <a:cs typeface="Times New Roman" panose="02020603050405020304" pitchFamily="18" charset="0"/>
                        </a:rPr>
                        <a:t>List of GPSI</a:t>
                      </a:r>
                      <a:endParaRPr lang="zh-CN" sz="9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900" dirty="0">
                          <a:effectLst/>
                          <a:latin typeface="Arial" panose="020B0604020202020204" pitchFamily="34" charset="0"/>
                          <a:ea typeface="Times New Roman" panose="02020603050405020304" pitchFamily="18" charset="0"/>
                          <a:cs typeface="Times New Roman" panose="02020603050405020304" pitchFamily="18" charset="0"/>
                        </a:rPr>
                        <a:t>List of multicast group members, each member is identified by GPSI.</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0">
                <a:tc>
                  <a:txBody>
                    <a:bodyPr/>
                    <a:lstStyle/>
                    <a:p>
                      <a:pPr marL="0" marR="0" hangingPunct="0">
                        <a:spcBef>
                          <a:spcPts val="0"/>
                        </a:spcBef>
                        <a:spcAft>
                          <a:spcPts val="0"/>
                        </a:spcAft>
                      </a:pPr>
                      <a:r>
                        <a:rPr lang="en-GB" sz="900" dirty="0">
                          <a:effectLst/>
                          <a:latin typeface="Arial" panose="020B0604020202020204" pitchFamily="34" charset="0"/>
                          <a:ea typeface="Times New Roman" panose="02020603050405020304" pitchFamily="18" charset="0"/>
                          <a:cs typeface="Times New Roman" panose="02020603050405020304" pitchFamily="18" charset="0"/>
                        </a:rPr>
                        <a:t>External Group ID</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0"/>
                        </a:spcBef>
                        <a:spcAft>
                          <a:spcPts val="0"/>
                        </a:spcAft>
                      </a:pPr>
                      <a:r>
                        <a:rPr lang="en-GB" sz="900" dirty="0">
                          <a:effectLst/>
                          <a:latin typeface="Arial" panose="020B0604020202020204" pitchFamily="34" charset="0"/>
                          <a:ea typeface="Times New Roman" panose="02020603050405020304" pitchFamily="18" charset="0"/>
                          <a:cs typeface="Times New Roman" panose="02020603050405020304" pitchFamily="18" charset="0"/>
                        </a:rPr>
                        <a:t>Identifier for multicast MBS group.</a:t>
                      </a:r>
                      <a:endParaRPr lang="zh-CN"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sp>
        <p:nvSpPr>
          <p:cNvPr id="44" name="矩形 43"/>
          <p:cNvSpPr/>
          <p:nvPr/>
        </p:nvSpPr>
        <p:spPr>
          <a:xfrm>
            <a:off x="133084" y="4729526"/>
            <a:ext cx="5455447" cy="1131079"/>
          </a:xfrm>
          <a:prstGeom prst="rect">
            <a:avLst/>
          </a:prstGeom>
        </p:spPr>
        <p:txBody>
          <a:bodyPr wrap="square">
            <a:spAutoFit/>
          </a:bodyPr>
          <a:lstStyle/>
          <a:p>
            <a:pPr marL="360680" marR="0" indent="-180340" hangingPunct="0">
              <a:spcBef>
                <a:spcPts val="0"/>
              </a:spcBef>
              <a:spcAft>
                <a:spcPts val="900"/>
              </a:spcAft>
            </a:pPr>
            <a:r>
              <a:rPr lang="en-GB" altLang="zh-CN" sz="1000" b="1" dirty="0">
                <a:effectLst/>
                <a:latin typeface="Times New Roman" panose="02020603050405020304" pitchFamily="18" charset="0"/>
                <a:ea typeface="Times New Roman" panose="02020603050405020304" pitchFamily="18" charset="0"/>
              </a:rPr>
              <a:t>Existing Text in TS 23.247:</a:t>
            </a:r>
          </a:p>
          <a:p>
            <a:pPr marL="360680" marR="0" indent="-180340" hangingPunct="0">
              <a:spcBef>
                <a:spcPts val="0"/>
              </a:spcBef>
              <a:spcAft>
                <a:spcPts val="900"/>
              </a:spcAft>
            </a:pPr>
            <a:r>
              <a:rPr lang="en-GB" altLang="zh-CN" sz="1000" dirty="0">
                <a:effectLst/>
                <a:latin typeface="Times New Roman" panose="02020603050405020304" pitchFamily="18" charset="0"/>
                <a:ea typeface="Times New Roman" panose="02020603050405020304" pitchFamily="18" charset="0"/>
              </a:rPr>
              <a:t>-	If the AF is authorised by the UDM to provision the MBS Session Authorization information, the UDM resolves the GPSI of each MBS session group member to SUPI, and requests to create, update or delete the provisioned MBS Session Authorization information as part of the MBS subscription data for each SUPI via </a:t>
            </a:r>
            <a:r>
              <a:rPr lang="en-GB" altLang="zh-CN" sz="1000" dirty="0" err="1">
                <a:effectLst/>
                <a:latin typeface="Times New Roman" panose="02020603050405020304" pitchFamily="18" charset="0"/>
                <a:ea typeface="Times New Roman" panose="02020603050405020304" pitchFamily="18" charset="0"/>
              </a:rPr>
              <a:t>Nudr_DM_Create</a:t>
            </a:r>
            <a:r>
              <a:rPr lang="en-GB" altLang="zh-CN" sz="1000" dirty="0">
                <a:effectLst/>
                <a:latin typeface="Times New Roman" panose="02020603050405020304" pitchFamily="18" charset="0"/>
                <a:ea typeface="Times New Roman" panose="02020603050405020304" pitchFamily="18" charset="0"/>
              </a:rPr>
              <a:t>/Update/Delete Request message, and the message includes the provisioned MBS Session Authorization information.</a:t>
            </a:r>
            <a:endParaRPr lang="zh-CN" altLang="zh-CN" sz="1000" dirty="0">
              <a:effectLst/>
              <a:latin typeface="Times New Roman" panose="02020603050405020304" pitchFamily="18" charset="0"/>
              <a:ea typeface="Times New Roman" panose="02020603050405020304" pitchFamily="18" charset="0"/>
            </a:endParaRPr>
          </a:p>
        </p:txBody>
      </p:sp>
      <p:sp>
        <p:nvSpPr>
          <p:cNvPr id="32" name="文本框 31">
            <a:extLst>
              <a:ext uri="{FF2B5EF4-FFF2-40B4-BE49-F238E27FC236}">
                <a16:creationId xmlns="" xmlns:a16="http://schemas.microsoft.com/office/drawing/2014/main" id="{373358AD-4489-48C3-9C21-5987DF89203C}"/>
              </a:ext>
            </a:extLst>
          </p:cNvPr>
          <p:cNvSpPr txBox="1"/>
          <p:nvPr/>
        </p:nvSpPr>
        <p:spPr>
          <a:xfrm>
            <a:off x="4408766" y="3124855"/>
            <a:ext cx="1062599" cy="369332"/>
          </a:xfrm>
          <a:prstGeom prst="rect">
            <a:avLst/>
          </a:prstGeom>
          <a:noFill/>
        </p:spPr>
        <p:txBody>
          <a:bodyPr wrap="square" rtlCol="0">
            <a:spAutoFit/>
          </a:bodyPr>
          <a:lstStyle/>
          <a:p>
            <a:r>
              <a:rPr lang="en-US" altLang="zh-CN" sz="900" dirty="0"/>
              <a:t>SUPI + MBS session ID</a:t>
            </a:r>
            <a:endParaRPr lang="zh-CN" altLang="en-US" sz="900" dirty="0"/>
          </a:p>
        </p:txBody>
      </p:sp>
      <p:cxnSp>
        <p:nvCxnSpPr>
          <p:cNvPr id="34" name="直接箭头连接符 33">
            <a:extLst>
              <a:ext uri="{FF2B5EF4-FFF2-40B4-BE49-F238E27FC236}">
                <a16:creationId xmlns="" xmlns:a16="http://schemas.microsoft.com/office/drawing/2014/main" id="{773BDB96-CD87-4575-861F-3A70024DD974}"/>
              </a:ext>
            </a:extLst>
          </p:cNvPr>
          <p:cNvCxnSpPr>
            <a:cxnSpLocks/>
          </p:cNvCxnSpPr>
          <p:nvPr/>
        </p:nvCxnSpPr>
        <p:spPr>
          <a:xfrm>
            <a:off x="4295136" y="3303076"/>
            <a:ext cx="11961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文本框 38">
            <a:extLst>
              <a:ext uri="{FF2B5EF4-FFF2-40B4-BE49-F238E27FC236}">
                <a16:creationId xmlns="" xmlns:a16="http://schemas.microsoft.com/office/drawing/2014/main" id="{85B66F45-2747-4929-9446-8338FF326321}"/>
              </a:ext>
            </a:extLst>
          </p:cNvPr>
          <p:cNvSpPr txBox="1"/>
          <p:nvPr/>
        </p:nvSpPr>
        <p:spPr>
          <a:xfrm>
            <a:off x="4510137" y="2893990"/>
            <a:ext cx="411718" cy="276999"/>
          </a:xfrm>
          <a:prstGeom prst="rect">
            <a:avLst/>
          </a:prstGeom>
          <a:noFill/>
        </p:spPr>
        <p:txBody>
          <a:bodyPr wrap="square" rtlCol="0">
            <a:spAutoFit/>
          </a:bodyPr>
          <a:lstStyle/>
          <a:p>
            <a:r>
              <a:rPr lang="en-US" altLang="zh-CN" sz="1200" dirty="0"/>
              <a:t>…..</a:t>
            </a:r>
            <a:endParaRPr lang="zh-CN" altLang="en-US" sz="1200" dirty="0"/>
          </a:p>
        </p:txBody>
      </p:sp>
    </p:spTree>
    <p:extLst>
      <p:ext uri="{BB962C8B-B14F-4D97-AF65-F5344CB8AC3E}">
        <p14:creationId xmlns:p14="http://schemas.microsoft.com/office/powerpoint/2010/main" val="1974961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梯形 63"/>
          <p:cNvSpPr/>
          <p:nvPr/>
        </p:nvSpPr>
        <p:spPr>
          <a:xfrm>
            <a:off x="1115404" y="2583785"/>
            <a:ext cx="2846995" cy="528227"/>
          </a:xfrm>
          <a:prstGeom prst="trapezoid">
            <a:avLst>
              <a:gd name="adj" fmla="val 199472"/>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normAutofit/>
          </a:bodyPr>
          <a:lstStyle/>
          <a:p>
            <a:r>
              <a:rPr lang="en-US" altLang="zh-CN" sz="4000" b="1" dirty="0"/>
              <a:t>KI#2: TMGI index for MOCN broadcast</a:t>
            </a:r>
            <a:endParaRPr lang="zh-CN" altLang="en-US" sz="4000" b="1" dirty="0"/>
          </a:p>
        </p:txBody>
      </p:sp>
      <p:sp>
        <p:nvSpPr>
          <p:cNvPr id="57" name="矩形 56">
            <a:extLst>
              <a:ext uri="{FF2B5EF4-FFF2-40B4-BE49-F238E27FC236}">
                <a16:creationId xmlns="" xmlns:a16="http://schemas.microsoft.com/office/drawing/2014/main" id="{3100E92D-1635-4D5F-91C4-07A210737A77}"/>
              </a:ext>
            </a:extLst>
          </p:cNvPr>
          <p:cNvSpPr/>
          <p:nvPr/>
        </p:nvSpPr>
        <p:spPr>
          <a:xfrm>
            <a:off x="936533" y="2212565"/>
            <a:ext cx="65722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UE</a:t>
            </a:r>
          </a:p>
        </p:txBody>
      </p:sp>
      <p:sp>
        <p:nvSpPr>
          <p:cNvPr id="58" name="矩形 57">
            <a:extLst>
              <a:ext uri="{FF2B5EF4-FFF2-40B4-BE49-F238E27FC236}">
                <a16:creationId xmlns="" xmlns:a16="http://schemas.microsoft.com/office/drawing/2014/main" id="{3100E92D-1635-4D5F-91C4-07A210737A77}"/>
              </a:ext>
            </a:extLst>
          </p:cNvPr>
          <p:cNvSpPr/>
          <p:nvPr/>
        </p:nvSpPr>
        <p:spPr>
          <a:xfrm>
            <a:off x="2180447" y="2212565"/>
            <a:ext cx="65722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RAN</a:t>
            </a:r>
          </a:p>
        </p:txBody>
      </p:sp>
      <p:sp>
        <p:nvSpPr>
          <p:cNvPr id="59" name="矩形 58">
            <a:extLst>
              <a:ext uri="{FF2B5EF4-FFF2-40B4-BE49-F238E27FC236}">
                <a16:creationId xmlns="" xmlns:a16="http://schemas.microsoft.com/office/drawing/2014/main" id="{3100E92D-1635-4D5F-91C4-07A210737A77}"/>
              </a:ext>
            </a:extLst>
          </p:cNvPr>
          <p:cNvSpPr/>
          <p:nvPr/>
        </p:nvSpPr>
        <p:spPr>
          <a:xfrm>
            <a:off x="3486021" y="2212565"/>
            <a:ext cx="65722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AMF</a:t>
            </a:r>
          </a:p>
        </p:txBody>
      </p:sp>
      <p:sp>
        <p:nvSpPr>
          <p:cNvPr id="60" name="矩形 59">
            <a:extLst>
              <a:ext uri="{FF2B5EF4-FFF2-40B4-BE49-F238E27FC236}">
                <a16:creationId xmlns="" xmlns:a16="http://schemas.microsoft.com/office/drawing/2014/main" id="{3100E92D-1635-4D5F-91C4-07A210737A77}"/>
              </a:ext>
            </a:extLst>
          </p:cNvPr>
          <p:cNvSpPr/>
          <p:nvPr/>
        </p:nvSpPr>
        <p:spPr>
          <a:xfrm>
            <a:off x="4721696" y="2212565"/>
            <a:ext cx="888272"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dirty="0"/>
              <a:t>MB-SMF</a:t>
            </a:r>
          </a:p>
        </p:txBody>
      </p:sp>
      <p:sp>
        <p:nvSpPr>
          <p:cNvPr id="61" name="矩形 60">
            <a:extLst>
              <a:ext uri="{FF2B5EF4-FFF2-40B4-BE49-F238E27FC236}">
                <a16:creationId xmlns="" xmlns:a16="http://schemas.microsoft.com/office/drawing/2014/main" id="{3100E92D-1635-4D5F-91C4-07A210737A77}"/>
              </a:ext>
            </a:extLst>
          </p:cNvPr>
          <p:cNvSpPr/>
          <p:nvPr/>
        </p:nvSpPr>
        <p:spPr>
          <a:xfrm>
            <a:off x="6199363" y="2212565"/>
            <a:ext cx="72865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AF</a:t>
            </a:r>
          </a:p>
        </p:txBody>
      </p:sp>
      <p:graphicFrame>
        <p:nvGraphicFramePr>
          <p:cNvPr id="63" name="表格 62"/>
          <p:cNvGraphicFramePr>
            <a:graphicFrameLocks noGrp="1"/>
          </p:cNvGraphicFramePr>
          <p:nvPr>
            <p:extLst>
              <p:ext uri="{D42A27DB-BD31-4B8C-83A1-F6EECF244321}">
                <p14:modId xmlns:p14="http://schemas.microsoft.com/office/powerpoint/2010/main" val="3583424784"/>
              </p:ext>
            </p:extLst>
          </p:nvPr>
        </p:nvGraphicFramePr>
        <p:xfrm>
          <a:off x="1135380" y="3112012"/>
          <a:ext cx="2827019" cy="1577340"/>
        </p:xfrm>
        <a:graphic>
          <a:graphicData uri="http://schemas.openxmlformats.org/drawingml/2006/table">
            <a:tbl>
              <a:tblPr firstRow="1" bandRow="1">
                <a:tableStyleId>{5940675A-B579-460E-94D1-54222C63F5DA}</a:tableStyleId>
              </a:tblPr>
              <a:tblGrid>
                <a:gridCol w="1006384">
                  <a:extLst>
                    <a:ext uri="{9D8B030D-6E8A-4147-A177-3AD203B41FA5}">
                      <a16:colId xmlns="" xmlns:a16="http://schemas.microsoft.com/office/drawing/2014/main" val="20000"/>
                    </a:ext>
                  </a:extLst>
                </a:gridCol>
                <a:gridCol w="1820635">
                  <a:extLst>
                    <a:ext uri="{9D8B030D-6E8A-4147-A177-3AD203B41FA5}">
                      <a16:colId xmlns="" xmlns:a16="http://schemas.microsoft.com/office/drawing/2014/main" val="20001"/>
                    </a:ext>
                  </a:extLst>
                </a:gridCol>
              </a:tblGrid>
              <a:tr h="135453">
                <a:tc gridSpan="2">
                  <a:txBody>
                    <a:bodyPr/>
                    <a:lstStyle/>
                    <a:p>
                      <a:pPr algn="l"/>
                      <a:r>
                        <a:rPr lang="en-US" altLang="zh-CN" sz="1200" b="1" dirty="0"/>
                        <a:t>Association of MBS session identifiers</a:t>
                      </a:r>
                      <a:endParaRPr lang="zh-CN" altLang="en-US" sz="1200" b="1" dirty="0"/>
                    </a:p>
                  </a:txBody>
                  <a:tcPr anchor="ctr"/>
                </a:tc>
                <a:tc hMerge="1">
                  <a:txBody>
                    <a:bodyPr/>
                    <a:lstStyle/>
                    <a:p>
                      <a:pPr algn="ctr"/>
                      <a:endParaRPr lang="zh-CN" altLang="en-US" sz="1200" dirty="0"/>
                    </a:p>
                  </a:txBody>
                  <a:tcPr anchor="ctr"/>
                </a:tc>
                <a:extLst>
                  <a:ext uri="{0D108BD9-81ED-4DB2-BD59-A6C34878D82A}">
                    <a16:rowId xmlns="" xmlns:a16="http://schemas.microsoft.com/office/drawing/2014/main" val="10000"/>
                  </a:ext>
                </a:extLst>
              </a:tr>
              <a:tr h="361207">
                <a:tc>
                  <a:txBody>
                    <a:bodyPr/>
                    <a:lstStyle/>
                    <a:p>
                      <a:pPr algn="ctr"/>
                      <a:r>
                        <a:rPr lang="en-US" altLang="zh-CN" sz="1000" dirty="0"/>
                        <a:t>Association relationship </a:t>
                      </a:r>
                      <a:r>
                        <a:rPr lang="en-US" altLang="zh-CN" sz="1000" i="1" dirty="0"/>
                        <a:t>x</a:t>
                      </a:r>
                      <a:endParaRPr lang="zh-CN" altLang="en-US" sz="1000" i="1" dirty="0"/>
                    </a:p>
                  </a:txBody>
                  <a:tcPr anchor="ctr"/>
                </a:tc>
                <a:tc>
                  <a:txBody>
                    <a:bodyPr/>
                    <a:lstStyle/>
                    <a:p>
                      <a:pPr algn="ctr"/>
                      <a:r>
                        <a:rPr lang="en-US" altLang="zh-CN" sz="1050" dirty="0"/>
                        <a:t>TMGI </a:t>
                      </a:r>
                      <a:r>
                        <a:rPr lang="en-US" altLang="zh-CN" sz="1050" i="1" dirty="0" err="1"/>
                        <a:t>xa</a:t>
                      </a:r>
                      <a:r>
                        <a:rPr lang="en-US" altLang="zh-CN" sz="1050" dirty="0"/>
                        <a:t> (PLMN </a:t>
                      </a:r>
                      <a:r>
                        <a:rPr lang="en-US" altLang="zh-CN" sz="1050" i="1" dirty="0"/>
                        <a:t>a</a:t>
                      </a:r>
                      <a:r>
                        <a:rPr lang="en-US" altLang="zh-CN" sz="1050" dirty="0"/>
                        <a:t>);</a:t>
                      </a:r>
                    </a:p>
                    <a:p>
                      <a:pPr algn="ctr"/>
                      <a:r>
                        <a:rPr lang="en-US" altLang="zh-CN" sz="1050" dirty="0"/>
                        <a:t>TMGI </a:t>
                      </a:r>
                      <a:r>
                        <a:rPr lang="en-US" altLang="zh-CN" sz="1050" i="1" dirty="0" err="1"/>
                        <a:t>xb</a:t>
                      </a:r>
                      <a:r>
                        <a:rPr lang="en-US" altLang="zh-CN" sz="1050" i="1" dirty="0"/>
                        <a:t> </a:t>
                      </a:r>
                      <a:r>
                        <a:rPr lang="en-US" altLang="zh-CN" sz="1050" dirty="0"/>
                        <a:t>(PLMN </a:t>
                      </a:r>
                      <a:r>
                        <a:rPr lang="en-US" altLang="zh-CN" sz="1050" i="1" dirty="0"/>
                        <a:t>b</a:t>
                      </a:r>
                      <a:r>
                        <a:rPr lang="en-US" altLang="zh-CN" sz="1050" dirty="0"/>
                        <a:t>);</a:t>
                      </a:r>
                    </a:p>
                    <a:p>
                      <a:pPr algn="ctr"/>
                      <a:r>
                        <a:rPr lang="en-US" altLang="zh-CN" sz="1050" dirty="0"/>
                        <a:t>TMGI </a:t>
                      </a:r>
                      <a:r>
                        <a:rPr lang="en-US" altLang="zh-CN" sz="1050" i="1" dirty="0"/>
                        <a:t>xc </a:t>
                      </a:r>
                      <a:r>
                        <a:rPr lang="en-US" altLang="zh-CN" sz="1050" dirty="0"/>
                        <a:t>(PLMN </a:t>
                      </a:r>
                      <a:r>
                        <a:rPr lang="en-US" altLang="zh-CN" sz="1050" i="1" dirty="0"/>
                        <a:t>c</a:t>
                      </a:r>
                      <a:r>
                        <a:rPr lang="en-US" altLang="zh-CN" sz="1050" dirty="0"/>
                        <a:t>);</a:t>
                      </a:r>
                    </a:p>
                    <a:p>
                      <a:pPr algn="ctr"/>
                      <a:r>
                        <a:rPr lang="en-US" altLang="zh-CN" sz="1050" dirty="0"/>
                        <a:t>TMGI </a:t>
                      </a:r>
                      <a:r>
                        <a:rPr lang="en-US" altLang="zh-CN" sz="1050" i="1" dirty="0" err="1"/>
                        <a:t>xd</a:t>
                      </a:r>
                      <a:r>
                        <a:rPr lang="en-US" altLang="zh-CN" sz="1050" i="1" dirty="0"/>
                        <a:t> </a:t>
                      </a:r>
                      <a:r>
                        <a:rPr lang="en-US" altLang="zh-CN" sz="1050" dirty="0"/>
                        <a:t>(PLMN </a:t>
                      </a:r>
                      <a:r>
                        <a:rPr lang="en-US" altLang="zh-CN" sz="1050" i="1" dirty="0"/>
                        <a:t>d</a:t>
                      </a:r>
                      <a:r>
                        <a:rPr lang="en-US" altLang="zh-CN" sz="1050" dirty="0"/>
                        <a:t>);</a:t>
                      </a:r>
                      <a:endParaRPr lang="zh-CN" altLang="en-US" sz="1050" dirty="0"/>
                    </a:p>
                  </a:txBody>
                  <a:tcPr anchor="ctr"/>
                </a:tc>
                <a:extLst>
                  <a:ext uri="{0D108BD9-81ED-4DB2-BD59-A6C34878D82A}">
                    <a16:rowId xmlns="" xmlns:a16="http://schemas.microsoft.com/office/drawing/2014/main" val="10001"/>
                  </a:ext>
                </a:extLst>
              </a:tr>
              <a:tr h="282193">
                <a:tc>
                  <a:txBody>
                    <a:bodyPr/>
                    <a:lstStyle/>
                    <a:p>
                      <a:pPr algn="ctr"/>
                      <a:r>
                        <a:rPr lang="en-US" altLang="zh-CN" sz="1000" dirty="0"/>
                        <a:t>Association relationship</a:t>
                      </a:r>
                      <a:r>
                        <a:rPr lang="en-US" altLang="zh-CN" sz="1000" i="1" dirty="0"/>
                        <a:t> y</a:t>
                      </a:r>
                      <a:endParaRPr lang="zh-CN" altLang="en-US" sz="1000" i="1" dirty="0"/>
                    </a:p>
                  </a:txBody>
                  <a:tcPr anchor="ctr"/>
                </a:tc>
                <a:tc>
                  <a:txBody>
                    <a:bodyPr/>
                    <a:lstStyle/>
                    <a:p>
                      <a:pPr algn="ctr"/>
                      <a:r>
                        <a:rPr lang="en-US" altLang="zh-CN" sz="1050" dirty="0"/>
                        <a:t>TMGI </a:t>
                      </a:r>
                      <a:r>
                        <a:rPr lang="en-US" altLang="zh-CN" sz="1050" i="1" dirty="0" err="1"/>
                        <a:t>ya</a:t>
                      </a:r>
                      <a:r>
                        <a:rPr lang="en-US" altLang="zh-CN" sz="1050" dirty="0"/>
                        <a:t> (PLMN </a:t>
                      </a:r>
                      <a:r>
                        <a:rPr lang="en-US" altLang="zh-CN" sz="1050" i="1" dirty="0"/>
                        <a:t>a</a:t>
                      </a:r>
                      <a:r>
                        <a:rPr lang="en-US" altLang="zh-CN" sz="1050" dirty="0"/>
                        <a:t>);</a:t>
                      </a:r>
                    </a:p>
                    <a:p>
                      <a:pPr algn="ctr"/>
                      <a:r>
                        <a:rPr lang="en-US" altLang="zh-CN" sz="1050" dirty="0"/>
                        <a:t>TMGI </a:t>
                      </a:r>
                      <a:r>
                        <a:rPr lang="en-US" altLang="zh-CN" sz="1050" i="1" dirty="0" err="1"/>
                        <a:t>yb</a:t>
                      </a:r>
                      <a:r>
                        <a:rPr lang="en-US" altLang="zh-CN" sz="1050" i="1" dirty="0"/>
                        <a:t> </a:t>
                      </a:r>
                      <a:r>
                        <a:rPr lang="en-US" altLang="zh-CN" sz="1050" dirty="0"/>
                        <a:t>(PLMN </a:t>
                      </a:r>
                      <a:r>
                        <a:rPr lang="en-US" altLang="zh-CN" sz="1050" i="1" dirty="0"/>
                        <a:t>b</a:t>
                      </a:r>
                      <a:r>
                        <a:rPr lang="en-US" altLang="zh-CN" sz="1050" dirty="0"/>
                        <a:t>);</a:t>
                      </a:r>
                    </a:p>
                    <a:p>
                      <a:pPr algn="ctr"/>
                      <a:r>
                        <a:rPr lang="en-US" altLang="zh-CN" sz="1050" dirty="0"/>
                        <a:t>TMGI </a:t>
                      </a:r>
                      <a:r>
                        <a:rPr lang="en-US" altLang="zh-CN" sz="1050" i="1" dirty="0" err="1"/>
                        <a:t>yc</a:t>
                      </a:r>
                      <a:r>
                        <a:rPr lang="en-US" altLang="zh-CN" sz="1050" i="1" dirty="0"/>
                        <a:t> </a:t>
                      </a:r>
                      <a:r>
                        <a:rPr lang="en-US" altLang="zh-CN" sz="1050" dirty="0"/>
                        <a:t>(PLMN </a:t>
                      </a:r>
                      <a:r>
                        <a:rPr lang="en-US" altLang="zh-CN" sz="1050" i="1" kern="1200" dirty="0">
                          <a:solidFill>
                            <a:schemeClr val="tx1"/>
                          </a:solidFill>
                          <a:latin typeface="+mn-lt"/>
                          <a:ea typeface="+mn-ea"/>
                          <a:cs typeface="+mn-cs"/>
                        </a:rPr>
                        <a:t>c</a:t>
                      </a:r>
                      <a:r>
                        <a:rPr lang="en-US" altLang="zh-CN" sz="1050" dirty="0"/>
                        <a:t>);</a:t>
                      </a:r>
                    </a:p>
                  </a:txBody>
                  <a:tcPr anchor="ctr"/>
                </a:tc>
                <a:extLst>
                  <a:ext uri="{0D108BD9-81ED-4DB2-BD59-A6C34878D82A}">
                    <a16:rowId xmlns="" xmlns:a16="http://schemas.microsoft.com/office/drawing/2014/main" val="10002"/>
                  </a:ext>
                </a:extLst>
              </a:tr>
            </a:tbl>
          </a:graphicData>
        </a:graphic>
      </p:graphicFrame>
      <p:sp>
        <p:nvSpPr>
          <p:cNvPr id="28" name="文本框 27"/>
          <p:cNvSpPr txBox="1"/>
          <p:nvPr/>
        </p:nvSpPr>
        <p:spPr>
          <a:xfrm>
            <a:off x="1266264" y="2826775"/>
            <a:ext cx="2554722" cy="276999"/>
          </a:xfrm>
          <a:prstGeom prst="rect">
            <a:avLst/>
          </a:prstGeom>
          <a:noFill/>
        </p:spPr>
        <p:txBody>
          <a:bodyPr wrap="square" rtlCol="0">
            <a:spAutoFit/>
          </a:bodyPr>
          <a:lstStyle/>
          <a:p>
            <a:pPr algn="ctr"/>
            <a:r>
              <a:rPr lang="en-US" altLang="zh-CN" sz="1200" dirty="0"/>
              <a:t>Configuration example at RAN nodes</a:t>
            </a:r>
            <a:endParaRPr lang="zh-CN" altLang="en-US" sz="1200" dirty="0"/>
          </a:p>
        </p:txBody>
      </p:sp>
      <p:cxnSp>
        <p:nvCxnSpPr>
          <p:cNvPr id="66" name="直接箭头连接符 65"/>
          <p:cNvCxnSpPr>
            <a:stCxn id="61" idx="1"/>
            <a:endCxn id="60" idx="3"/>
          </p:cNvCxnSpPr>
          <p:nvPr/>
        </p:nvCxnSpPr>
        <p:spPr>
          <a:xfrm flipH="1">
            <a:off x="5609968" y="2397231"/>
            <a:ext cx="589395" cy="0"/>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8" name="直接箭头连接符 67"/>
          <p:cNvCxnSpPr>
            <a:stCxn id="60" idx="1"/>
            <a:endCxn id="59" idx="3"/>
          </p:cNvCxnSpPr>
          <p:nvPr/>
        </p:nvCxnSpPr>
        <p:spPr>
          <a:xfrm flipH="1">
            <a:off x="4143250" y="2397231"/>
            <a:ext cx="578446" cy="0"/>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接箭头连接符 70"/>
          <p:cNvCxnSpPr>
            <a:stCxn id="59" idx="1"/>
            <a:endCxn id="58" idx="3"/>
          </p:cNvCxnSpPr>
          <p:nvPr/>
        </p:nvCxnSpPr>
        <p:spPr>
          <a:xfrm flipH="1">
            <a:off x="2837676" y="2397231"/>
            <a:ext cx="648345" cy="0"/>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4" name="直接箭头连接符 73"/>
          <p:cNvCxnSpPr>
            <a:stCxn id="58" idx="1"/>
            <a:endCxn id="57" idx="3"/>
          </p:cNvCxnSpPr>
          <p:nvPr/>
        </p:nvCxnSpPr>
        <p:spPr>
          <a:xfrm flipH="1">
            <a:off x="1593762" y="2397231"/>
            <a:ext cx="586685" cy="0"/>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8" name="文本框 77"/>
          <p:cNvSpPr txBox="1"/>
          <p:nvPr/>
        </p:nvSpPr>
        <p:spPr>
          <a:xfrm>
            <a:off x="936532" y="1703790"/>
            <a:ext cx="4092667" cy="276999"/>
          </a:xfrm>
          <a:prstGeom prst="rect">
            <a:avLst/>
          </a:prstGeom>
          <a:noFill/>
        </p:spPr>
        <p:txBody>
          <a:bodyPr wrap="square" rtlCol="0">
            <a:spAutoFit/>
          </a:bodyPr>
          <a:lstStyle/>
          <a:p>
            <a:pPr algn="ctr"/>
            <a:r>
              <a:rPr lang="en-US" altLang="zh-CN" sz="1200" dirty="0"/>
              <a:t>Broadcast MBS session create and MBS session start procedure</a:t>
            </a:r>
            <a:endParaRPr lang="zh-CN" altLang="en-US" sz="1200" dirty="0"/>
          </a:p>
        </p:txBody>
      </p:sp>
      <p:sp>
        <p:nvSpPr>
          <p:cNvPr id="81" name="文本框 80"/>
          <p:cNvSpPr txBox="1"/>
          <p:nvPr/>
        </p:nvSpPr>
        <p:spPr>
          <a:xfrm>
            <a:off x="5165831" y="2965274"/>
            <a:ext cx="5937597" cy="1969770"/>
          </a:xfrm>
          <a:prstGeom prst="rect">
            <a:avLst/>
          </a:prstGeom>
          <a:noFill/>
        </p:spPr>
        <p:txBody>
          <a:bodyPr wrap="square" rtlCol="0">
            <a:spAutoFit/>
          </a:bodyPr>
          <a:lstStyle/>
          <a:p>
            <a:r>
              <a:rPr lang="en-US" altLang="zh-CN" sz="1600" b="1" dirty="0"/>
              <a:t>Question: How could the AF know the TMGI that will be used for a certain broadcast service?</a:t>
            </a:r>
          </a:p>
          <a:p>
            <a:pPr marL="285750" indent="-285750">
              <a:spcBef>
                <a:spcPts val="600"/>
              </a:spcBef>
              <a:buFont typeface="Arial" panose="020B0604020202020204" pitchFamily="34" charset="0"/>
              <a:buChar char="•"/>
            </a:pPr>
            <a:r>
              <a:rPr lang="en-US" altLang="zh-CN" sz="1600" b="1" dirty="0"/>
              <a:t>Alt#1</a:t>
            </a:r>
            <a:r>
              <a:rPr lang="en-US" altLang="zh-CN" sz="1600" dirty="0"/>
              <a:t>: AF is pre-configured the TMGIs used for this service (static but little impact to current design);</a:t>
            </a:r>
          </a:p>
          <a:p>
            <a:pPr marL="285750" indent="-285750">
              <a:spcBef>
                <a:spcPts val="600"/>
              </a:spcBef>
              <a:buFont typeface="Arial" panose="020B0604020202020204" pitchFamily="34" charset="0"/>
              <a:buChar char="•"/>
            </a:pPr>
            <a:r>
              <a:rPr lang="en-US" altLang="zh-CN" sz="1600" b="1" dirty="0"/>
              <a:t>Alt#2</a:t>
            </a:r>
            <a:r>
              <a:rPr lang="en-US" altLang="zh-CN" sz="1600" dirty="0"/>
              <a:t>: AF provides TMGI index representing the broadcast service, and MB-SMF returns AF the TMGI based on the TMGI index (dynamic but need enhancement on MB-SMF and AF);</a:t>
            </a:r>
            <a:endParaRPr lang="zh-CN" altLang="en-US" sz="1600" dirty="0"/>
          </a:p>
        </p:txBody>
      </p:sp>
      <p:graphicFrame>
        <p:nvGraphicFramePr>
          <p:cNvPr id="82" name="表格 81"/>
          <p:cNvGraphicFramePr>
            <a:graphicFrameLocks noGrp="1"/>
          </p:cNvGraphicFramePr>
          <p:nvPr>
            <p:extLst>
              <p:ext uri="{D42A27DB-BD31-4B8C-83A1-F6EECF244321}">
                <p14:modId xmlns:p14="http://schemas.microsoft.com/office/powerpoint/2010/main" val="2605039743"/>
              </p:ext>
            </p:extLst>
          </p:nvPr>
        </p:nvGraphicFramePr>
        <p:xfrm>
          <a:off x="5514512" y="5100192"/>
          <a:ext cx="2827019" cy="1280160"/>
        </p:xfrm>
        <a:graphic>
          <a:graphicData uri="http://schemas.openxmlformats.org/drawingml/2006/table">
            <a:tbl>
              <a:tblPr firstRow="1" bandRow="1">
                <a:tableStyleId>{5940675A-B579-460E-94D1-54222C63F5DA}</a:tableStyleId>
              </a:tblPr>
              <a:tblGrid>
                <a:gridCol w="1006384">
                  <a:extLst>
                    <a:ext uri="{9D8B030D-6E8A-4147-A177-3AD203B41FA5}">
                      <a16:colId xmlns="" xmlns:a16="http://schemas.microsoft.com/office/drawing/2014/main" val="20000"/>
                    </a:ext>
                  </a:extLst>
                </a:gridCol>
                <a:gridCol w="1820635">
                  <a:extLst>
                    <a:ext uri="{9D8B030D-6E8A-4147-A177-3AD203B41FA5}">
                      <a16:colId xmlns="" xmlns:a16="http://schemas.microsoft.com/office/drawing/2014/main" val="20001"/>
                    </a:ext>
                  </a:extLst>
                </a:gridCol>
              </a:tblGrid>
              <a:tr h="0">
                <a:tc gridSpan="2">
                  <a:txBody>
                    <a:bodyPr/>
                    <a:lstStyle/>
                    <a:p>
                      <a:pPr algn="l"/>
                      <a:r>
                        <a:rPr lang="en-US" altLang="zh-CN" sz="1200" b="1" dirty="0"/>
                        <a:t>Introduced extra</a:t>
                      </a:r>
                      <a:r>
                        <a:rPr lang="en-US" altLang="zh-CN" sz="1200" b="1" baseline="0" dirty="0"/>
                        <a:t> </a:t>
                      </a:r>
                      <a:r>
                        <a:rPr lang="en-US" altLang="zh-CN" sz="1200" b="1" dirty="0"/>
                        <a:t>information in MB-SMF</a:t>
                      </a:r>
                      <a:endParaRPr lang="zh-CN" altLang="en-US" sz="1200" b="1" dirty="0"/>
                    </a:p>
                  </a:txBody>
                  <a:tcPr anchor="ctr"/>
                </a:tc>
                <a:tc hMerge="1">
                  <a:txBody>
                    <a:bodyPr/>
                    <a:lstStyle/>
                    <a:p>
                      <a:pPr algn="ctr"/>
                      <a:endParaRPr lang="zh-CN" altLang="en-US" sz="1200" dirty="0"/>
                    </a:p>
                  </a:txBody>
                  <a:tcPr anchor="ctr"/>
                </a:tc>
                <a:extLst>
                  <a:ext uri="{0D108BD9-81ED-4DB2-BD59-A6C34878D82A}">
                    <a16:rowId xmlns="" xmlns:a16="http://schemas.microsoft.com/office/drawing/2014/main" val="10000"/>
                  </a:ext>
                </a:extLst>
              </a:tr>
              <a:tr h="0">
                <a:tc>
                  <a:txBody>
                    <a:bodyPr/>
                    <a:lstStyle/>
                    <a:p>
                      <a:pPr algn="ctr"/>
                      <a:r>
                        <a:rPr lang="en-US" altLang="zh-CN" sz="1000" dirty="0"/>
                        <a:t>TMGI index</a:t>
                      </a:r>
                      <a:endParaRPr lang="zh-CN" altLang="en-US" sz="1000" i="1" dirty="0"/>
                    </a:p>
                  </a:txBody>
                  <a:tcPr anchor="ctr"/>
                </a:tc>
                <a:tc>
                  <a:txBody>
                    <a:bodyPr/>
                    <a:lstStyle/>
                    <a:p>
                      <a:pPr algn="ctr"/>
                      <a:r>
                        <a:rPr lang="en-US" altLang="zh-CN" sz="1050" dirty="0"/>
                        <a:t>TMGI value</a:t>
                      </a:r>
                      <a:endParaRPr lang="zh-CN" altLang="en-US" sz="1050" dirty="0"/>
                    </a:p>
                  </a:txBody>
                  <a:tcPr anchor="ctr"/>
                </a:tc>
                <a:extLst>
                  <a:ext uri="{0D108BD9-81ED-4DB2-BD59-A6C34878D82A}">
                    <a16:rowId xmlns="" xmlns:a16="http://schemas.microsoft.com/office/drawing/2014/main" val="10001"/>
                  </a:ext>
                </a:extLst>
              </a:tr>
              <a:tr h="0">
                <a:tc>
                  <a:txBody>
                    <a:bodyPr/>
                    <a:lstStyle/>
                    <a:p>
                      <a:pPr algn="ctr"/>
                      <a:r>
                        <a:rPr lang="en-US" altLang="zh-CN" sz="1000" i="0" dirty="0"/>
                        <a:t>1</a:t>
                      </a:r>
                      <a:endParaRPr lang="zh-CN" altLang="en-US" sz="1000" i="0" dirty="0"/>
                    </a:p>
                  </a:txBody>
                  <a:tcPr anchor="ctr"/>
                </a:tc>
                <a:tc>
                  <a:txBody>
                    <a:bodyPr/>
                    <a:lstStyle/>
                    <a:p>
                      <a:pPr algn="ctr"/>
                      <a:r>
                        <a:rPr lang="en-US" altLang="zh-CN" sz="1050" dirty="0"/>
                        <a:t>TMGI a</a:t>
                      </a:r>
                    </a:p>
                  </a:txBody>
                  <a:tcPr anchor="ctr"/>
                </a:tc>
                <a:extLst>
                  <a:ext uri="{0D108BD9-81ED-4DB2-BD59-A6C34878D82A}">
                    <a16:rowId xmlns="" xmlns:a16="http://schemas.microsoft.com/office/drawing/2014/main" val="10002"/>
                  </a:ext>
                </a:extLst>
              </a:tr>
              <a:tr h="0">
                <a:tc>
                  <a:txBody>
                    <a:bodyPr/>
                    <a:lstStyle/>
                    <a:p>
                      <a:pPr algn="ctr"/>
                      <a:r>
                        <a:rPr lang="en-US" altLang="zh-CN" sz="1000" i="0" dirty="0"/>
                        <a:t>2</a:t>
                      </a:r>
                      <a:endParaRPr lang="zh-CN" altLang="en-US" sz="1000" i="0" dirty="0"/>
                    </a:p>
                  </a:txBody>
                  <a:tcPr anchor="ctr"/>
                </a:tc>
                <a:tc>
                  <a:txBody>
                    <a:bodyPr/>
                    <a:lstStyle/>
                    <a:p>
                      <a:pPr algn="ctr"/>
                      <a:r>
                        <a:rPr lang="en-US" altLang="zh-CN" sz="1050" dirty="0"/>
                        <a:t>TMGI b</a:t>
                      </a:r>
                    </a:p>
                  </a:txBody>
                  <a:tcPr anchor="ctr"/>
                </a:tc>
                <a:extLst>
                  <a:ext uri="{0D108BD9-81ED-4DB2-BD59-A6C34878D82A}">
                    <a16:rowId xmlns="" xmlns:a16="http://schemas.microsoft.com/office/drawing/2014/main" val="10003"/>
                  </a:ext>
                </a:extLst>
              </a:tr>
              <a:tr h="0">
                <a:tc>
                  <a:txBody>
                    <a:bodyPr/>
                    <a:lstStyle/>
                    <a:p>
                      <a:pPr algn="ctr"/>
                      <a:r>
                        <a:rPr lang="en-US" altLang="zh-CN" sz="1000" i="0" dirty="0"/>
                        <a:t>3</a:t>
                      </a:r>
                      <a:endParaRPr lang="zh-CN" altLang="en-US" sz="1000" i="0" dirty="0"/>
                    </a:p>
                  </a:txBody>
                  <a:tcPr anchor="ctr"/>
                </a:tc>
                <a:tc>
                  <a:txBody>
                    <a:bodyPr/>
                    <a:lstStyle/>
                    <a:p>
                      <a:pPr algn="ctr"/>
                      <a:r>
                        <a:rPr lang="en-US" altLang="zh-CN" sz="1050" dirty="0"/>
                        <a:t>TMGI c</a:t>
                      </a:r>
                    </a:p>
                  </a:txBody>
                  <a:tcPr anchor="ctr"/>
                </a:tc>
                <a:extLst>
                  <a:ext uri="{0D108BD9-81ED-4DB2-BD59-A6C34878D82A}">
                    <a16:rowId xmlns="" xmlns:a16="http://schemas.microsoft.com/office/drawing/2014/main" val="10004"/>
                  </a:ext>
                </a:extLst>
              </a:tr>
            </a:tbl>
          </a:graphicData>
        </a:graphic>
      </p:graphicFrame>
      <p:grpSp>
        <p:nvGrpSpPr>
          <p:cNvPr id="12" name="组合 11">
            <a:extLst>
              <a:ext uri="{FF2B5EF4-FFF2-40B4-BE49-F238E27FC236}">
                <a16:creationId xmlns="" xmlns:a16="http://schemas.microsoft.com/office/drawing/2014/main" id="{B74635B0-A96D-41A6-9F7F-8C5BCEEDAD96}"/>
              </a:ext>
            </a:extLst>
          </p:cNvPr>
          <p:cNvGrpSpPr/>
          <p:nvPr/>
        </p:nvGrpSpPr>
        <p:grpSpPr>
          <a:xfrm>
            <a:off x="3623733" y="3522133"/>
            <a:ext cx="685800" cy="753534"/>
            <a:chOff x="3623733" y="3522133"/>
            <a:chExt cx="685800" cy="753534"/>
          </a:xfrm>
        </p:grpSpPr>
        <p:cxnSp>
          <p:nvCxnSpPr>
            <p:cNvPr id="4" name="直接箭头连接符 3">
              <a:extLst>
                <a:ext uri="{FF2B5EF4-FFF2-40B4-BE49-F238E27FC236}">
                  <a16:creationId xmlns="" xmlns:a16="http://schemas.microsoft.com/office/drawing/2014/main" id="{C15F182D-A7D3-4C85-9F99-6D34AC5C9D32}"/>
                </a:ext>
              </a:extLst>
            </p:cNvPr>
            <p:cNvCxnSpPr>
              <a:cxnSpLocks/>
            </p:cNvCxnSpPr>
            <p:nvPr/>
          </p:nvCxnSpPr>
          <p:spPr>
            <a:xfrm>
              <a:off x="3623733" y="3522133"/>
              <a:ext cx="685800"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 name="直接箭头连接符 5">
              <a:extLst>
                <a:ext uri="{FF2B5EF4-FFF2-40B4-BE49-F238E27FC236}">
                  <a16:creationId xmlns="" xmlns:a16="http://schemas.microsoft.com/office/drawing/2014/main" id="{151AE0BE-98E1-4A66-9864-DA2587AAFC2C}"/>
                </a:ext>
              </a:extLst>
            </p:cNvPr>
            <p:cNvCxnSpPr>
              <a:cxnSpLocks/>
            </p:cNvCxnSpPr>
            <p:nvPr/>
          </p:nvCxnSpPr>
          <p:spPr>
            <a:xfrm>
              <a:off x="3623733" y="4275667"/>
              <a:ext cx="685800"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 xmlns:a16="http://schemas.microsoft.com/office/drawing/2014/main" id="{32721FD5-142C-416E-8CD4-7F177C974DDD}"/>
                </a:ext>
              </a:extLst>
            </p:cNvPr>
            <p:cNvCxnSpPr>
              <a:cxnSpLocks/>
            </p:cNvCxnSpPr>
            <p:nvPr/>
          </p:nvCxnSpPr>
          <p:spPr>
            <a:xfrm>
              <a:off x="4309533" y="3522133"/>
              <a:ext cx="0" cy="753534"/>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9" name="组合 28">
            <a:extLst>
              <a:ext uri="{FF2B5EF4-FFF2-40B4-BE49-F238E27FC236}">
                <a16:creationId xmlns="" xmlns:a16="http://schemas.microsoft.com/office/drawing/2014/main" id="{F851F77F-C25D-4F7B-946A-E4C7629A927D}"/>
              </a:ext>
            </a:extLst>
          </p:cNvPr>
          <p:cNvGrpSpPr/>
          <p:nvPr/>
        </p:nvGrpSpPr>
        <p:grpSpPr>
          <a:xfrm>
            <a:off x="3721272" y="3673594"/>
            <a:ext cx="685800" cy="753534"/>
            <a:chOff x="3623733" y="3522133"/>
            <a:chExt cx="685800" cy="753534"/>
          </a:xfrm>
        </p:grpSpPr>
        <p:cxnSp>
          <p:nvCxnSpPr>
            <p:cNvPr id="30" name="直接箭头连接符 29">
              <a:extLst>
                <a:ext uri="{FF2B5EF4-FFF2-40B4-BE49-F238E27FC236}">
                  <a16:creationId xmlns="" xmlns:a16="http://schemas.microsoft.com/office/drawing/2014/main" id="{6077CE46-533D-462A-8E00-F5BF86ADC6C7}"/>
                </a:ext>
              </a:extLst>
            </p:cNvPr>
            <p:cNvCxnSpPr>
              <a:cxnSpLocks/>
            </p:cNvCxnSpPr>
            <p:nvPr/>
          </p:nvCxnSpPr>
          <p:spPr>
            <a:xfrm>
              <a:off x="3623733" y="3522133"/>
              <a:ext cx="685800"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直接箭头连接符 30">
              <a:extLst>
                <a:ext uri="{FF2B5EF4-FFF2-40B4-BE49-F238E27FC236}">
                  <a16:creationId xmlns="" xmlns:a16="http://schemas.microsoft.com/office/drawing/2014/main" id="{AD292B2A-899E-4388-942D-A97EB749B0E2}"/>
                </a:ext>
              </a:extLst>
            </p:cNvPr>
            <p:cNvCxnSpPr>
              <a:cxnSpLocks/>
            </p:cNvCxnSpPr>
            <p:nvPr/>
          </p:nvCxnSpPr>
          <p:spPr>
            <a:xfrm>
              <a:off x="3623733" y="4275667"/>
              <a:ext cx="685800"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直接连接符 31">
              <a:extLst>
                <a:ext uri="{FF2B5EF4-FFF2-40B4-BE49-F238E27FC236}">
                  <a16:creationId xmlns="" xmlns:a16="http://schemas.microsoft.com/office/drawing/2014/main" id="{913D69B9-2CDF-440B-91EF-E6FBBE8AA768}"/>
                </a:ext>
              </a:extLst>
            </p:cNvPr>
            <p:cNvCxnSpPr>
              <a:cxnSpLocks/>
            </p:cNvCxnSpPr>
            <p:nvPr/>
          </p:nvCxnSpPr>
          <p:spPr>
            <a:xfrm>
              <a:off x="4309533" y="3522133"/>
              <a:ext cx="0" cy="753534"/>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33" name="组合 32">
            <a:extLst>
              <a:ext uri="{FF2B5EF4-FFF2-40B4-BE49-F238E27FC236}">
                <a16:creationId xmlns="" xmlns:a16="http://schemas.microsoft.com/office/drawing/2014/main" id="{290056BB-1804-444A-BC97-70A7B16C463A}"/>
              </a:ext>
            </a:extLst>
          </p:cNvPr>
          <p:cNvGrpSpPr/>
          <p:nvPr/>
        </p:nvGrpSpPr>
        <p:grpSpPr>
          <a:xfrm>
            <a:off x="3800350" y="3825055"/>
            <a:ext cx="685800" cy="753534"/>
            <a:chOff x="3623733" y="3522133"/>
            <a:chExt cx="685800" cy="753534"/>
          </a:xfrm>
        </p:grpSpPr>
        <p:cxnSp>
          <p:nvCxnSpPr>
            <p:cNvPr id="34" name="直接箭头连接符 33">
              <a:extLst>
                <a:ext uri="{FF2B5EF4-FFF2-40B4-BE49-F238E27FC236}">
                  <a16:creationId xmlns="" xmlns:a16="http://schemas.microsoft.com/office/drawing/2014/main" id="{2D0A7B97-DA8A-4725-97AE-E0343D6CC838}"/>
                </a:ext>
              </a:extLst>
            </p:cNvPr>
            <p:cNvCxnSpPr>
              <a:cxnSpLocks/>
            </p:cNvCxnSpPr>
            <p:nvPr/>
          </p:nvCxnSpPr>
          <p:spPr>
            <a:xfrm>
              <a:off x="3623733" y="3522133"/>
              <a:ext cx="685800"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5" name="直接箭头连接符 34">
              <a:extLst>
                <a:ext uri="{FF2B5EF4-FFF2-40B4-BE49-F238E27FC236}">
                  <a16:creationId xmlns="" xmlns:a16="http://schemas.microsoft.com/office/drawing/2014/main" id="{E53EF5C3-B714-40EB-85B9-8CA4B0E89352}"/>
                </a:ext>
              </a:extLst>
            </p:cNvPr>
            <p:cNvCxnSpPr>
              <a:cxnSpLocks/>
            </p:cNvCxnSpPr>
            <p:nvPr/>
          </p:nvCxnSpPr>
          <p:spPr>
            <a:xfrm>
              <a:off x="3623733" y="4275667"/>
              <a:ext cx="685800"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6" name="直接连接符 35">
              <a:extLst>
                <a:ext uri="{FF2B5EF4-FFF2-40B4-BE49-F238E27FC236}">
                  <a16:creationId xmlns="" xmlns:a16="http://schemas.microsoft.com/office/drawing/2014/main" id="{99303BE0-38EA-4DD3-9216-0CF533650C06}"/>
                </a:ext>
              </a:extLst>
            </p:cNvPr>
            <p:cNvCxnSpPr>
              <a:cxnSpLocks/>
            </p:cNvCxnSpPr>
            <p:nvPr/>
          </p:nvCxnSpPr>
          <p:spPr>
            <a:xfrm>
              <a:off x="4309533" y="3522133"/>
              <a:ext cx="0" cy="753534"/>
            </a:xfrm>
            <a:prstGeom prst="line">
              <a:avLst/>
            </a:prstGeom>
          </p:spPr>
          <p:style>
            <a:lnRef idx="1">
              <a:schemeClr val="accent1"/>
            </a:lnRef>
            <a:fillRef idx="0">
              <a:schemeClr val="accent1"/>
            </a:fillRef>
            <a:effectRef idx="0">
              <a:schemeClr val="accent1"/>
            </a:effectRef>
            <a:fontRef idx="minor">
              <a:schemeClr val="tx1"/>
            </a:fontRef>
          </p:style>
        </p:cxnSp>
      </p:grpSp>
      <p:sp>
        <p:nvSpPr>
          <p:cNvPr id="3" name="椭圆 2"/>
          <p:cNvSpPr/>
          <p:nvPr/>
        </p:nvSpPr>
        <p:spPr>
          <a:xfrm>
            <a:off x="6090017" y="1923555"/>
            <a:ext cx="947351" cy="947351"/>
          </a:xfrm>
          <a:prstGeom prst="ellipse">
            <a:avLst/>
          </a:prstGeom>
          <a:noFill/>
          <a:ln w="254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571965" y="5103325"/>
            <a:ext cx="4457234" cy="769441"/>
          </a:xfrm>
          <a:prstGeom prst="rect">
            <a:avLst/>
          </a:prstGeom>
        </p:spPr>
        <p:txBody>
          <a:bodyPr wrap="square">
            <a:spAutoFit/>
          </a:bodyPr>
          <a:lstStyle/>
          <a:p>
            <a:r>
              <a:rPr lang="zh-CN" altLang="en-US" sz="1100" dirty="0">
                <a:hlinkClick r:id="rId2"/>
              </a:rPr>
              <a:t>https://www.3gpp.org/ftp/tsg_sa/WG2_Arch/TSGS2_156E_Electronic_2023-04/INBOX/DRAFTS/5MBS/S2-230xxxx%20Discussion%20TMGI%20allocation%20for%20MOCN%20RAN%20sharing.</a:t>
            </a:r>
            <a:r>
              <a:rPr lang="zh-CN" altLang="en-US" sz="1100" dirty="0" smtClean="0">
                <a:hlinkClick r:id="rId2"/>
              </a:rPr>
              <a:t>docx</a:t>
            </a:r>
            <a:endParaRPr lang="en-US" altLang="zh-CN" sz="1100" dirty="0" smtClean="0"/>
          </a:p>
        </p:txBody>
      </p:sp>
    </p:spTree>
    <p:extLst>
      <p:ext uri="{BB962C8B-B14F-4D97-AF65-F5344CB8AC3E}">
        <p14:creationId xmlns:p14="http://schemas.microsoft.com/office/powerpoint/2010/main" val="846597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b="1" dirty="0"/>
              <a:t>KI#2: Location dependent scenario for MOCN broadcast</a:t>
            </a:r>
            <a:endParaRPr lang="zh-CN" altLang="en-US" sz="4000" b="1" dirty="0"/>
          </a:p>
        </p:txBody>
      </p:sp>
      <p:sp>
        <p:nvSpPr>
          <p:cNvPr id="81" name="文本框 80"/>
          <p:cNvSpPr txBox="1"/>
          <p:nvPr/>
        </p:nvSpPr>
        <p:spPr>
          <a:xfrm>
            <a:off x="5334902" y="1732835"/>
            <a:ext cx="6600071" cy="2492990"/>
          </a:xfrm>
          <a:prstGeom prst="rect">
            <a:avLst/>
          </a:prstGeom>
          <a:noFill/>
        </p:spPr>
        <p:txBody>
          <a:bodyPr wrap="square" rtlCol="0">
            <a:spAutoFit/>
          </a:bodyPr>
          <a:lstStyle/>
          <a:p>
            <a:pPr>
              <a:spcBef>
                <a:spcPts val="600"/>
              </a:spcBef>
              <a:spcAft>
                <a:spcPts val="600"/>
              </a:spcAft>
            </a:pPr>
            <a:r>
              <a:rPr lang="en-US" altLang="zh-CN" b="1" dirty="0"/>
              <a:t>Open issues: Which alternative is the way forward?</a:t>
            </a:r>
          </a:p>
          <a:p>
            <a:pPr marL="285750" indent="-285750">
              <a:spcBef>
                <a:spcPts val="600"/>
              </a:spcBef>
              <a:spcAft>
                <a:spcPts val="600"/>
              </a:spcAft>
              <a:buFont typeface="Arial" panose="020B0604020202020204" pitchFamily="34" charset="0"/>
              <a:buChar char="•"/>
            </a:pPr>
            <a:r>
              <a:rPr lang="en-US" altLang="zh-CN" sz="1200" b="1" dirty="0"/>
              <a:t>Alt#1</a:t>
            </a:r>
            <a:r>
              <a:rPr lang="en-US" altLang="zh-CN" sz="1200" dirty="0"/>
              <a:t>: Only use Associated session ID. Different area session of the broadcast MBS session will use </a:t>
            </a:r>
            <a:r>
              <a:rPr lang="en-US" altLang="zh-CN" sz="1200" b="1" dirty="0"/>
              <a:t>same</a:t>
            </a:r>
            <a:r>
              <a:rPr lang="en-US" altLang="zh-CN" sz="1200" dirty="0"/>
              <a:t> Associated session ID, how the RAN detect the data flow, i.e. N3mb tunnel,  depends on RAN and not affect SA2;</a:t>
            </a:r>
          </a:p>
          <a:p>
            <a:pPr marL="285750" indent="-285750">
              <a:spcBef>
                <a:spcPts val="600"/>
              </a:spcBef>
              <a:spcAft>
                <a:spcPts val="600"/>
              </a:spcAft>
              <a:buFont typeface="Arial" panose="020B0604020202020204" pitchFamily="34" charset="0"/>
              <a:buChar char="•"/>
            </a:pPr>
            <a:r>
              <a:rPr lang="en-US" altLang="zh-CN" sz="1200" b="1" dirty="0"/>
              <a:t>Alt#2</a:t>
            </a:r>
            <a:r>
              <a:rPr lang="en-US" altLang="zh-CN" sz="1200" dirty="0"/>
              <a:t>: Only use Associated session ID, but different area session of the broadcast MBS session will use </a:t>
            </a:r>
            <a:r>
              <a:rPr lang="en-US" altLang="zh-CN" sz="1200" b="1" dirty="0"/>
              <a:t>separated </a:t>
            </a:r>
            <a:r>
              <a:rPr lang="en-US" altLang="zh-CN" sz="1200" dirty="0"/>
              <a:t>Associated session ID; the RAN detect the data flow , i.e. N3mb tunnel, based on Associated session ID.</a:t>
            </a:r>
          </a:p>
          <a:p>
            <a:pPr marL="285750" indent="-285750">
              <a:spcBef>
                <a:spcPts val="600"/>
              </a:spcBef>
              <a:spcAft>
                <a:spcPts val="600"/>
              </a:spcAft>
              <a:buFont typeface="Arial" panose="020B0604020202020204" pitchFamily="34" charset="0"/>
              <a:buChar char="•"/>
            </a:pPr>
            <a:r>
              <a:rPr lang="en-US" altLang="zh-CN" sz="1200" b="1" dirty="0"/>
              <a:t>Alt#3</a:t>
            </a:r>
            <a:r>
              <a:rPr lang="en-US" altLang="zh-CN" sz="1200" dirty="0"/>
              <a:t>: In addition to associated Session ID, AF will provide an extra ID for location dependent scenario to identify data flow of a certain area session. RAN can detect the data flow , i.e. N3mb tunnel, based on extra ID.</a:t>
            </a:r>
            <a:endParaRPr lang="zh-CN" altLang="en-US" sz="1200" dirty="0"/>
          </a:p>
        </p:txBody>
      </p:sp>
      <p:grpSp>
        <p:nvGrpSpPr>
          <p:cNvPr id="31" name="组合 30"/>
          <p:cNvGrpSpPr/>
          <p:nvPr/>
        </p:nvGrpSpPr>
        <p:grpSpPr>
          <a:xfrm>
            <a:off x="426398" y="1961563"/>
            <a:ext cx="4639958" cy="2934519"/>
            <a:chOff x="331025" y="2078115"/>
            <a:chExt cx="4639958" cy="2934519"/>
          </a:xfrm>
        </p:grpSpPr>
        <p:sp>
          <p:nvSpPr>
            <p:cNvPr id="18" name="矩形 17">
              <a:extLst>
                <a:ext uri="{FF2B5EF4-FFF2-40B4-BE49-F238E27FC236}">
                  <a16:creationId xmlns="" xmlns:a16="http://schemas.microsoft.com/office/drawing/2014/main" id="{3100E92D-1635-4D5F-91C4-07A210737A77}"/>
                </a:ext>
              </a:extLst>
            </p:cNvPr>
            <p:cNvSpPr/>
            <p:nvPr/>
          </p:nvSpPr>
          <p:spPr>
            <a:xfrm>
              <a:off x="1767824" y="4429927"/>
              <a:ext cx="942197" cy="58270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chemeClr val="tx1"/>
                  </a:solidFill>
                </a:rPr>
                <a:t>MOCN </a:t>
              </a:r>
            </a:p>
            <a:p>
              <a:pPr algn="ctr"/>
              <a:r>
                <a:rPr lang="en-US" altLang="zh-CN" sz="1600" b="1" dirty="0">
                  <a:solidFill>
                    <a:schemeClr val="tx1"/>
                  </a:solidFill>
                </a:rPr>
                <a:t>RAN</a:t>
              </a:r>
            </a:p>
          </p:txBody>
        </p:sp>
        <p:sp>
          <p:nvSpPr>
            <p:cNvPr id="39" name="矩形 38"/>
            <p:cNvSpPr/>
            <p:nvPr/>
          </p:nvSpPr>
          <p:spPr>
            <a:xfrm>
              <a:off x="3672212" y="2083447"/>
              <a:ext cx="942197" cy="363894"/>
            </a:xfrm>
            <a:prstGeom prst="rect">
              <a:avLst/>
            </a:prstGeom>
            <a:solidFill>
              <a:schemeClr val="bg1">
                <a:lumMod val="8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sz="1200" b="1" dirty="0">
                  <a:solidFill>
                    <a:schemeClr val="tx1"/>
                  </a:solidFill>
                </a:rPr>
                <a:t>AF2</a:t>
              </a:r>
              <a:endParaRPr lang="zh-CN" altLang="en-US" sz="1200" b="1" strike="sngStrike" dirty="0">
                <a:solidFill>
                  <a:srgbClr val="FF0000"/>
                </a:solidFill>
              </a:endParaRPr>
            </a:p>
          </p:txBody>
        </p:sp>
        <p:sp>
          <p:nvSpPr>
            <p:cNvPr id="23" name="任意多边形 22"/>
            <p:cNvSpPr/>
            <p:nvPr/>
          </p:nvSpPr>
          <p:spPr>
            <a:xfrm>
              <a:off x="1356923" y="2258008"/>
              <a:ext cx="473684" cy="2435290"/>
            </a:xfrm>
            <a:custGeom>
              <a:avLst/>
              <a:gdLst>
                <a:gd name="connsiteX0" fmla="*/ 473684 w 473684"/>
                <a:gd name="connsiteY0" fmla="*/ 0 h 2705878"/>
                <a:gd name="connsiteX1" fmla="*/ 25815 w 473684"/>
                <a:gd name="connsiteY1" fmla="*/ 830425 h 2705878"/>
                <a:gd name="connsiteX2" fmla="*/ 91129 w 473684"/>
                <a:gd name="connsiteY2" fmla="*/ 2071396 h 2705878"/>
                <a:gd name="connsiteX3" fmla="*/ 399040 w 473684"/>
                <a:gd name="connsiteY3" fmla="*/ 2705878 h 2705878"/>
              </a:gdLst>
              <a:ahLst/>
              <a:cxnLst>
                <a:cxn ang="0">
                  <a:pos x="connsiteX0" y="connsiteY0"/>
                </a:cxn>
                <a:cxn ang="0">
                  <a:pos x="connsiteX1" y="connsiteY1"/>
                </a:cxn>
                <a:cxn ang="0">
                  <a:pos x="connsiteX2" y="connsiteY2"/>
                </a:cxn>
                <a:cxn ang="0">
                  <a:pos x="connsiteX3" y="connsiteY3"/>
                </a:cxn>
              </a:cxnLst>
              <a:rect l="l" t="t" r="r" b="b"/>
              <a:pathLst>
                <a:path w="473684" h="2705878">
                  <a:moveTo>
                    <a:pt x="473684" y="0"/>
                  </a:moveTo>
                  <a:cubicBezTo>
                    <a:pt x="281629" y="242596"/>
                    <a:pt x="89574" y="485192"/>
                    <a:pt x="25815" y="830425"/>
                  </a:cubicBezTo>
                  <a:cubicBezTo>
                    <a:pt x="-37944" y="1175658"/>
                    <a:pt x="28925" y="1758820"/>
                    <a:pt x="91129" y="2071396"/>
                  </a:cubicBezTo>
                  <a:cubicBezTo>
                    <a:pt x="153333" y="2383972"/>
                    <a:pt x="335281" y="2607906"/>
                    <a:pt x="399040" y="2705878"/>
                  </a:cubicBezTo>
                </a:path>
              </a:pathLst>
            </a:custGeom>
            <a:noFill/>
            <a:ln w="25400">
              <a:solidFill>
                <a:srgbClr val="C00000"/>
              </a:solidFill>
              <a:prstDash val="solid"/>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a:extLst>
                <a:ext uri="{FF2B5EF4-FFF2-40B4-BE49-F238E27FC236}">
                  <a16:creationId xmlns="" xmlns:a16="http://schemas.microsoft.com/office/drawing/2014/main" id="{3100E92D-1635-4D5F-91C4-07A210737A77}"/>
                </a:ext>
              </a:extLst>
            </p:cNvPr>
            <p:cNvSpPr/>
            <p:nvPr/>
          </p:nvSpPr>
          <p:spPr>
            <a:xfrm>
              <a:off x="1007959" y="3167286"/>
              <a:ext cx="890301" cy="6288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5GC of PLMN a</a:t>
              </a:r>
            </a:p>
          </p:txBody>
        </p:sp>
        <p:sp>
          <p:nvSpPr>
            <p:cNvPr id="44" name="任意多边形 43"/>
            <p:cNvSpPr/>
            <p:nvPr/>
          </p:nvSpPr>
          <p:spPr>
            <a:xfrm flipH="1">
              <a:off x="2632589" y="2265394"/>
              <a:ext cx="486442" cy="2435290"/>
            </a:xfrm>
            <a:custGeom>
              <a:avLst/>
              <a:gdLst>
                <a:gd name="connsiteX0" fmla="*/ 473684 w 473684"/>
                <a:gd name="connsiteY0" fmla="*/ 0 h 2705878"/>
                <a:gd name="connsiteX1" fmla="*/ 25815 w 473684"/>
                <a:gd name="connsiteY1" fmla="*/ 830425 h 2705878"/>
                <a:gd name="connsiteX2" fmla="*/ 91129 w 473684"/>
                <a:gd name="connsiteY2" fmla="*/ 2071396 h 2705878"/>
                <a:gd name="connsiteX3" fmla="*/ 399040 w 473684"/>
                <a:gd name="connsiteY3" fmla="*/ 2705878 h 2705878"/>
              </a:gdLst>
              <a:ahLst/>
              <a:cxnLst>
                <a:cxn ang="0">
                  <a:pos x="connsiteX0" y="connsiteY0"/>
                </a:cxn>
                <a:cxn ang="0">
                  <a:pos x="connsiteX1" y="connsiteY1"/>
                </a:cxn>
                <a:cxn ang="0">
                  <a:pos x="connsiteX2" y="connsiteY2"/>
                </a:cxn>
                <a:cxn ang="0">
                  <a:pos x="connsiteX3" y="connsiteY3"/>
                </a:cxn>
              </a:cxnLst>
              <a:rect l="l" t="t" r="r" b="b"/>
              <a:pathLst>
                <a:path w="473684" h="2705878">
                  <a:moveTo>
                    <a:pt x="473684" y="0"/>
                  </a:moveTo>
                  <a:cubicBezTo>
                    <a:pt x="281629" y="242596"/>
                    <a:pt x="89574" y="485192"/>
                    <a:pt x="25815" y="830425"/>
                  </a:cubicBezTo>
                  <a:cubicBezTo>
                    <a:pt x="-37944" y="1175658"/>
                    <a:pt x="28925" y="1758820"/>
                    <a:pt x="91129" y="2071396"/>
                  </a:cubicBezTo>
                  <a:cubicBezTo>
                    <a:pt x="153333" y="2383972"/>
                    <a:pt x="335281" y="2607906"/>
                    <a:pt x="399040" y="2705878"/>
                  </a:cubicBezTo>
                </a:path>
              </a:pathLst>
            </a:custGeom>
            <a:noFill/>
            <a:ln w="25400">
              <a:solidFill>
                <a:srgbClr val="C00000"/>
              </a:solidFill>
              <a:prstDash val="solid"/>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任意多边形 23"/>
            <p:cNvSpPr/>
            <p:nvPr/>
          </p:nvSpPr>
          <p:spPr>
            <a:xfrm>
              <a:off x="2689024" y="2442010"/>
              <a:ext cx="1485678" cy="2363256"/>
            </a:xfrm>
            <a:custGeom>
              <a:avLst/>
              <a:gdLst>
                <a:gd name="connsiteX0" fmla="*/ 1474236 w 1474236"/>
                <a:gd name="connsiteY0" fmla="*/ 0 h 2313991"/>
                <a:gd name="connsiteX1" fmla="*/ 578498 w 1474236"/>
                <a:gd name="connsiteY1" fmla="*/ 998375 h 2313991"/>
                <a:gd name="connsiteX2" fmla="*/ 699796 w 1474236"/>
                <a:gd name="connsiteY2" fmla="*/ 1772816 h 2313991"/>
                <a:gd name="connsiteX3" fmla="*/ 0 w 1474236"/>
                <a:gd name="connsiteY3" fmla="*/ 2313991 h 2313991"/>
              </a:gdLst>
              <a:ahLst/>
              <a:cxnLst>
                <a:cxn ang="0">
                  <a:pos x="connsiteX0" y="connsiteY0"/>
                </a:cxn>
                <a:cxn ang="0">
                  <a:pos x="connsiteX1" y="connsiteY1"/>
                </a:cxn>
                <a:cxn ang="0">
                  <a:pos x="connsiteX2" y="connsiteY2"/>
                </a:cxn>
                <a:cxn ang="0">
                  <a:pos x="connsiteX3" y="connsiteY3"/>
                </a:cxn>
              </a:cxnLst>
              <a:rect l="l" t="t" r="r" b="b"/>
              <a:pathLst>
                <a:path w="1474236" h="2313991">
                  <a:moveTo>
                    <a:pt x="1474236" y="0"/>
                  </a:moveTo>
                  <a:cubicBezTo>
                    <a:pt x="1090903" y="351453"/>
                    <a:pt x="707571" y="702906"/>
                    <a:pt x="578498" y="998375"/>
                  </a:cubicBezTo>
                  <a:cubicBezTo>
                    <a:pt x="449425" y="1293844"/>
                    <a:pt x="796212" y="1553547"/>
                    <a:pt x="699796" y="1772816"/>
                  </a:cubicBezTo>
                  <a:cubicBezTo>
                    <a:pt x="603380" y="1992085"/>
                    <a:pt x="301690" y="2153038"/>
                    <a:pt x="0" y="2313991"/>
                  </a:cubicBezTo>
                </a:path>
              </a:pathLst>
            </a:custGeom>
            <a:noFill/>
            <a:ln w="25400">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a:extLst>
                <a:ext uri="{FF2B5EF4-FFF2-40B4-BE49-F238E27FC236}">
                  <a16:creationId xmlns="" xmlns:a16="http://schemas.microsoft.com/office/drawing/2014/main" id="{3100E92D-1635-4D5F-91C4-07A210737A77}"/>
                </a:ext>
              </a:extLst>
            </p:cNvPr>
            <p:cNvSpPr/>
            <p:nvPr/>
          </p:nvSpPr>
          <p:spPr>
            <a:xfrm>
              <a:off x="2561783" y="3167286"/>
              <a:ext cx="890301" cy="628827"/>
            </a:xfrm>
            <a:prstGeom prst="rect">
              <a:avLst/>
            </a:prstGeom>
            <a:solidFill>
              <a:schemeClr val="accent1">
                <a:lumMod val="20000"/>
                <a:lumOff val="8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altLang="zh-CN" sz="1600" dirty="0">
                  <a:solidFill>
                    <a:schemeClr val="tx1"/>
                  </a:solidFill>
                </a:rPr>
                <a:t>5GC of PLMN b</a:t>
              </a:r>
            </a:p>
          </p:txBody>
        </p:sp>
        <p:sp>
          <p:nvSpPr>
            <p:cNvPr id="4" name="矩形 3"/>
            <p:cNvSpPr/>
            <p:nvPr/>
          </p:nvSpPr>
          <p:spPr>
            <a:xfrm>
              <a:off x="1767824" y="2078115"/>
              <a:ext cx="942197" cy="363894"/>
            </a:xfrm>
            <a:prstGeom prst="rect">
              <a:avLst/>
            </a:prstGeom>
            <a:solidFill>
              <a:schemeClr val="bg1">
                <a:lumMod val="8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sz="1200" b="1" dirty="0">
                  <a:solidFill>
                    <a:schemeClr val="tx1"/>
                  </a:solidFill>
                </a:rPr>
                <a:t>AF1</a:t>
              </a:r>
              <a:endParaRPr lang="zh-CN" altLang="en-US" sz="1200" b="1" strike="sngStrike" dirty="0">
                <a:solidFill>
                  <a:srgbClr val="FF0000"/>
                </a:solidFill>
              </a:endParaRPr>
            </a:p>
          </p:txBody>
        </p:sp>
        <p:sp>
          <p:nvSpPr>
            <p:cNvPr id="26" name="文本框 25"/>
            <p:cNvSpPr txBox="1"/>
            <p:nvPr/>
          </p:nvSpPr>
          <p:spPr>
            <a:xfrm>
              <a:off x="3522635" y="2690832"/>
              <a:ext cx="1448348" cy="646331"/>
            </a:xfrm>
            <a:prstGeom prst="rect">
              <a:avLst/>
            </a:prstGeom>
            <a:solidFill>
              <a:schemeClr val="bg1">
                <a:alpha val="70000"/>
              </a:schemeClr>
            </a:solidFill>
          </p:spPr>
          <p:txBody>
            <a:bodyPr wrap="square" rtlCol="0">
              <a:spAutoFit/>
            </a:bodyPr>
            <a:lstStyle/>
            <a:p>
              <a:pPr marL="171450" indent="-171450">
                <a:buFont typeface="Arial" panose="020B0604020202020204" pitchFamily="34" charset="0"/>
                <a:buChar char="•"/>
              </a:pPr>
              <a:r>
                <a:rPr lang="en-US" altLang="zh-CN" sz="900" dirty="0"/>
                <a:t>Associated session ID </a:t>
              </a:r>
              <a:r>
                <a:rPr lang="en-US" altLang="zh-CN" sz="900" b="1" dirty="0"/>
                <a:t>x</a:t>
              </a:r>
              <a:r>
                <a:rPr lang="en-US" altLang="zh-CN" sz="900" dirty="0"/>
                <a:t>;</a:t>
              </a:r>
            </a:p>
            <a:p>
              <a:pPr marL="171450" indent="-171450">
                <a:buFont typeface="Arial" panose="020B0604020202020204" pitchFamily="34" charset="0"/>
                <a:buChar char="•"/>
              </a:pPr>
              <a:r>
                <a:rPr lang="en-US" altLang="zh-CN" sz="900" dirty="0"/>
                <a:t>TMGI </a:t>
              </a:r>
              <a:r>
                <a:rPr lang="en-US" altLang="zh-CN" sz="900" b="1" i="1" dirty="0" err="1"/>
                <a:t>xb</a:t>
              </a:r>
              <a:r>
                <a:rPr lang="en-US" altLang="zh-CN" sz="900" dirty="0"/>
                <a:t>; </a:t>
              </a:r>
            </a:p>
            <a:p>
              <a:pPr marL="171450" indent="-171450">
                <a:buFont typeface="Arial" panose="020B0604020202020204" pitchFamily="34" charset="0"/>
                <a:buChar char="•"/>
              </a:pPr>
              <a:r>
                <a:rPr lang="en-US" altLang="zh-CN" sz="900" dirty="0"/>
                <a:t>area session ID </a:t>
              </a:r>
              <a:r>
                <a:rPr lang="en-US" altLang="zh-CN" sz="900" b="1" i="1" dirty="0"/>
                <a:t>b2</a:t>
              </a:r>
              <a:r>
                <a:rPr lang="en-US" altLang="zh-CN" sz="900" dirty="0"/>
                <a:t>;</a:t>
              </a:r>
            </a:p>
            <a:p>
              <a:pPr marL="171450" indent="-171450">
                <a:buFont typeface="Arial" panose="020B0604020202020204" pitchFamily="34" charset="0"/>
                <a:buChar char="•"/>
              </a:pPr>
              <a:r>
                <a:rPr lang="en-US" altLang="zh-CN" sz="900" dirty="0"/>
                <a:t>Data flow 2;</a:t>
              </a:r>
              <a:endParaRPr lang="zh-CN" altLang="en-US" sz="900" dirty="0"/>
            </a:p>
          </p:txBody>
        </p:sp>
        <p:sp>
          <p:nvSpPr>
            <p:cNvPr id="48" name="文本框 47"/>
            <p:cNvSpPr txBox="1"/>
            <p:nvPr/>
          </p:nvSpPr>
          <p:spPr>
            <a:xfrm>
              <a:off x="331025" y="2483053"/>
              <a:ext cx="1448348" cy="646331"/>
            </a:xfrm>
            <a:prstGeom prst="rect">
              <a:avLst/>
            </a:prstGeom>
            <a:solidFill>
              <a:schemeClr val="bg1">
                <a:alpha val="70000"/>
              </a:schemeClr>
            </a:solidFill>
          </p:spPr>
          <p:txBody>
            <a:bodyPr wrap="square" rtlCol="0">
              <a:spAutoFit/>
            </a:bodyPr>
            <a:lstStyle/>
            <a:p>
              <a:pPr marL="171450" indent="-171450">
                <a:buFont typeface="Arial" panose="020B0604020202020204" pitchFamily="34" charset="0"/>
                <a:buChar char="•"/>
              </a:pPr>
              <a:r>
                <a:rPr lang="en-US" altLang="zh-CN" sz="900" dirty="0"/>
                <a:t>Associated session ID </a:t>
              </a:r>
              <a:r>
                <a:rPr lang="en-US" altLang="zh-CN" sz="900" b="1" dirty="0"/>
                <a:t>x</a:t>
              </a:r>
              <a:r>
                <a:rPr lang="en-US" altLang="zh-CN" sz="900" dirty="0"/>
                <a:t>;</a:t>
              </a:r>
            </a:p>
            <a:p>
              <a:pPr marL="171450" indent="-171450">
                <a:buFont typeface="Arial" panose="020B0604020202020204" pitchFamily="34" charset="0"/>
                <a:buChar char="•"/>
              </a:pPr>
              <a:r>
                <a:rPr lang="en-US" altLang="zh-CN" sz="900" dirty="0"/>
                <a:t>TMGI </a:t>
              </a:r>
              <a:r>
                <a:rPr lang="en-US" altLang="zh-CN" sz="900" b="1" i="1" dirty="0" err="1"/>
                <a:t>xa</a:t>
              </a:r>
              <a:r>
                <a:rPr lang="en-US" altLang="zh-CN" sz="900" dirty="0"/>
                <a:t>; </a:t>
              </a:r>
            </a:p>
            <a:p>
              <a:pPr marL="171450" indent="-171450">
                <a:buFont typeface="Arial" panose="020B0604020202020204" pitchFamily="34" charset="0"/>
                <a:buChar char="•"/>
              </a:pPr>
              <a:r>
                <a:rPr lang="en-US" altLang="zh-CN" sz="900" dirty="0"/>
                <a:t>area session ID </a:t>
              </a:r>
              <a:r>
                <a:rPr lang="en-US" altLang="zh-CN" sz="900" b="1" i="1" dirty="0"/>
                <a:t>a1</a:t>
              </a:r>
              <a:r>
                <a:rPr lang="en-US" altLang="zh-CN" sz="900" dirty="0"/>
                <a:t>;</a:t>
              </a:r>
            </a:p>
            <a:p>
              <a:pPr marL="171450" indent="-171450">
                <a:buFont typeface="Arial" panose="020B0604020202020204" pitchFamily="34" charset="0"/>
                <a:buChar char="•"/>
              </a:pPr>
              <a:r>
                <a:rPr lang="en-US" altLang="zh-CN" sz="900" dirty="0"/>
                <a:t>Data flow 1;</a:t>
              </a:r>
              <a:endParaRPr lang="zh-CN" altLang="en-US" sz="900" dirty="0"/>
            </a:p>
          </p:txBody>
        </p:sp>
        <p:sp>
          <p:nvSpPr>
            <p:cNvPr id="49" name="文本框 48"/>
            <p:cNvSpPr txBox="1"/>
            <p:nvPr/>
          </p:nvSpPr>
          <p:spPr>
            <a:xfrm>
              <a:off x="1946640" y="2500820"/>
              <a:ext cx="1448348" cy="646331"/>
            </a:xfrm>
            <a:prstGeom prst="rect">
              <a:avLst/>
            </a:prstGeom>
            <a:solidFill>
              <a:schemeClr val="bg1">
                <a:alpha val="70000"/>
              </a:schemeClr>
            </a:solidFill>
          </p:spPr>
          <p:txBody>
            <a:bodyPr wrap="square" rtlCol="0">
              <a:spAutoFit/>
            </a:bodyPr>
            <a:lstStyle/>
            <a:p>
              <a:pPr marL="171450" indent="-171450">
                <a:buFont typeface="Arial" panose="020B0604020202020204" pitchFamily="34" charset="0"/>
                <a:buChar char="•"/>
              </a:pPr>
              <a:r>
                <a:rPr lang="en-US" altLang="zh-CN" sz="900" dirty="0"/>
                <a:t>Associated session ID </a:t>
              </a:r>
              <a:r>
                <a:rPr lang="en-US" altLang="zh-CN" sz="900" b="1" dirty="0"/>
                <a:t>x</a:t>
              </a:r>
              <a:r>
                <a:rPr lang="en-US" altLang="zh-CN" sz="900" dirty="0"/>
                <a:t>;</a:t>
              </a:r>
            </a:p>
            <a:p>
              <a:pPr marL="171450" indent="-171450">
                <a:buFont typeface="Arial" panose="020B0604020202020204" pitchFamily="34" charset="0"/>
                <a:buChar char="•"/>
              </a:pPr>
              <a:r>
                <a:rPr lang="en-US" altLang="zh-CN" sz="900" dirty="0"/>
                <a:t>TMGI </a:t>
              </a:r>
              <a:r>
                <a:rPr lang="en-US" altLang="zh-CN" sz="900" b="1" i="1" dirty="0" err="1"/>
                <a:t>xb</a:t>
              </a:r>
              <a:r>
                <a:rPr lang="en-US" altLang="zh-CN" sz="900" dirty="0"/>
                <a:t>; </a:t>
              </a:r>
            </a:p>
            <a:p>
              <a:pPr marL="171450" indent="-171450">
                <a:buFont typeface="Arial" panose="020B0604020202020204" pitchFamily="34" charset="0"/>
                <a:buChar char="•"/>
              </a:pPr>
              <a:r>
                <a:rPr lang="en-US" altLang="zh-CN" sz="900" dirty="0"/>
                <a:t>area session ID </a:t>
              </a:r>
              <a:r>
                <a:rPr lang="en-US" altLang="zh-CN" sz="900" b="1" i="1" dirty="0"/>
                <a:t>b1</a:t>
              </a:r>
              <a:r>
                <a:rPr lang="en-US" altLang="zh-CN" sz="900" dirty="0"/>
                <a:t>;</a:t>
              </a:r>
            </a:p>
            <a:p>
              <a:pPr marL="171450" indent="-171450">
                <a:buFont typeface="Arial" panose="020B0604020202020204" pitchFamily="34" charset="0"/>
                <a:buChar char="•"/>
              </a:pPr>
              <a:r>
                <a:rPr lang="en-US" altLang="zh-CN" sz="900" dirty="0"/>
                <a:t>Data flow 1;</a:t>
              </a:r>
              <a:endParaRPr lang="zh-CN" altLang="en-US" sz="900" dirty="0"/>
            </a:p>
          </p:txBody>
        </p:sp>
      </p:grpSp>
      <p:sp>
        <p:nvSpPr>
          <p:cNvPr id="51" name="文本框 50"/>
          <p:cNvSpPr txBox="1"/>
          <p:nvPr/>
        </p:nvSpPr>
        <p:spPr>
          <a:xfrm>
            <a:off x="274063" y="4954893"/>
            <a:ext cx="4792293" cy="1415772"/>
          </a:xfrm>
          <a:prstGeom prst="rect">
            <a:avLst/>
          </a:prstGeom>
          <a:noFill/>
        </p:spPr>
        <p:txBody>
          <a:bodyPr wrap="square" rtlCol="0">
            <a:spAutoFit/>
          </a:bodyPr>
          <a:lstStyle/>
          <a:p>
            <a:pPr>
              <a:spcBef>
                <a:spcPts val="600"/>
              </a:spcBef>
            </a:pPr>
            <a:r>
              <a:rPr lang="en-US" altLang="zh-CN" sz="1600" b="1" dirty="0"/>
              <a:t>Issue: </a:t>
            </a:r>
          </a:p>
          <a:p>
            <a:pPr marL="285750" indent="-285750">
              <a:spcBef>
                <a:spcPts val="600"/>
              </a:spcBef>
              <a:buFont typeface="Arial" panose="020B0604020202020204" pitchFamily="34" charset="0"/>
              <a:buChar char="•"/>
            </a:pPr>
            <a:r>
              <a:rPr lang="en-US" altLang="zh-CN" sz="1200" dirty="0"/>
              <a:t>For the MOCN RAN in the figure above, whether and how to enhance current mechanism to enable RAN to differentiate different data flows?</a:t>
            </a:r>
          </a:p>
          <a:p>
            <a:pPr marL="285750" indent="-285750">
              <a:spcBef>
                <a:spcPts val="600"/>
              </a:spcBef>
              <a:buFont typeface="Arial" panose="020B0604020202020204" pitchFamily="34" charset="0"/>
              <a:buChar char="•"/>
            </a:pPr>
            <a:r>
              <a:rPr lang="en-US" altLang="zh-CN" sz="1200" dirty="0"/>
              <a:t>See S2-2303059, S2-2302325, S2-2302678 in #155, and </a:t>
            </a:r>
            <a:r>
              <a:rPr lang="en-US" altLang="zh-CN" sz="1200" u="sng" dirty="0">
                <a:solidFill>
                  <a:srgbClr val="0000FF"/>
                </a:solidFill>
                <a:latin typeface="Times New Roman" panose="02020603050405020304" pitchFamily="18" charset="0"/>
                <a:hlinkClick r:id="rId2"/>
              </a:rPr>
              <a:t>ER_S2-230xxxx_DP_5MBSph2_MOCN_LocationDependent_r3.docx</a:t>
            </a:r>
            <a:endParaRPr lang="zh-CN" altLang="zh-CN" sz="1200" dirty="0">
              <a:latin typeface="Calibri" panose="020F0502020204030204" pitchFamily="34" charset="0"/>
            </a:endParaRPr>
          </a:p>
        </p:txBody>
      </p:sp>
      <p:graphicFrame>
        <p:nvGraphicFramePr>
          <p:cNvPr id="19" name="表格 18"/>
          <p:cNvGraphicFramePr>
            <a:graphicFrameLocks noGrp="1"/>
          </p:cNvGraphicFramePr>
          <p:nvPr>
            <p:extLst>
              <p:ext uri="{D42A27DB-BD31-4B8C-83A1-F6EECF244321}">
                <p14:modId xmlns:p14="http://schemas.microsoft.com/office/powerpoint/2010/main" val="1395574190"/>
              </p:ext>
            </p:extLst>
          </p:nvPr>
        </p:nvGraphicFramePr>
        <p:xfrm>
          <a:off x="5477258" y="4430800"/>
          <a:ext cx="6335802" cy="1737360"/>
        </p:xfrm>
        <a:graphic>
          <a:graphicData uri="http://schemas.openxmlformats.org/drawingml/2006/table">
            <a:tbl>
              <a:tblPr firstRow="1" bandRow="1">
                <a:tableStyleId>{5C22544A-7EE6-4342-B048-85BDC9FD1C3A}</a:tableStyleId>
              </a:tblPr>
              <a:tblGrid>
                <a:gridCol w="637654">
                  <a:extLst>
                    <a:ext uri="{9D8B030D-6E8A-4147-A177-3AD203B41FA5}">
                      <a16:colId xmlns="" xmlns:a16="http://schemas.microsoft.com/office/drawing/2014/main" val="20000"/>
                    </a:ext>
                  </a:extLst>
                </a:gridCol>
                <a:gridCol w="5698148">
                  <a:extLst>
                    <a:ext uri="{9D8B030D-6E8A-4147-A177-3AD203B41FA5}">
                      <a16:colId xmlns="" xmlns:a16="http://schemas.microsoft.com/office/drawing/2014/main" val="20001"/>
                    </a:ext>
                  </a:extLst>
                </a:gridCol>
              </a:tblGrid>
              <a:tr h="0">
                <a:tc>
                  <a:txBody>
                    <a:bodyPr/>
                    <a:lstStyle/>
                    <a:p>
                      <a:pPr algn="ctr"/>
                      <a:r>
                        <a:rPr lang="en-US" altLang="zh-CN" sz="1000" dirty="0"/>
                        <a:t>No.</a:t>
                      </a:r>
                      <a:endParaRPr lang="zh-CN" altLang="en-US" sz="1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a:t>Questions to be checked.</a:t>
                      </a:r>
                      <a:endParaRPr lang="zh-CN" altLang="en-US" sz="1000" dirty="0"/>
                    </a:p>
                  </a:txBody>
                  <a:tcPr/>
                </a:tc>
                <a:extLst>
                  <a:ext uri="{0D108BD9-81ED-4DB2-BD59-A6C34878D82A}">
                    <a16:rowId xmlns="" xmlns:a16="http://schemas.microsoft.com/office/drawing/2014/main" val="10000"/>
                  </a:ext>
                </a:extLst>
              </a:tr>
              <a:tr h="0">
                <a:tc>
                  <a:txBody>
                    <a:bodyPr/>
                    <a:lstStyle/>
                    <a:p>
                      <a:pPr algn="ctr"/>
                      <a:r>
                        <a:rPr lang="en-US" altLang="zh-CN" sz="1000" dirty="0"/>
                        <a:t>1</a:t>
                      </a:r>
                      <a:endParaRPr lang="zh-CN" altLang="en-US" sz="1000" dirty="0"/>
                    </a:p>
                  </a:txBody>
                  <a:tcPr anchor="ctr"/>
                </a:tc>
                <a:tc>
                  <a:txBody>
                    <a:bodyPr/>
                    <a:lstStyle/>
                    <a:p>
                      <a:r>
                        <a:rPr lang="en-US" altLang="zh-CN" sz="1000" b="1" dirty="0"/>
                        <a:t>Whether</a:t>
                      </a:r>
                      <a:r>
                        <a:rPr lang="en-US" altLang="zh-CN" sz="1000" b="1" baseline="0" dirty="0"/>
                        <a:t> it is allowed that:</a:t>
                      </a:r>
                    </a:p>
                    <a:p>
                      <a:pPr marL="171450" indent="-171450">
                        <a:buFont typeface="Arial" panose="020B0604020202020204" pitchFamily="34" charset="0"/>
                        <a:buChar char="•"/>
                      </a:pPr>
                      <a:r>
                        <a:rPr lang="en-US" altLang="zh-CN" sz="1000" b="0" baseline="0" dirty="0"/>
                        <a:t>A certain cell broadcasts two different data flows for a certain broadcast MBS service from different PLMNs.</a:t>
                      </a:r>
                    </a:p>
                    <a:p>
                      <a:pPr marL="628650" lvl="1" indent="-171450">
                        <a:buFont typeface="Arial" panose="020B0604020202020204" pitchFamily="34" charset="0"/>
                        <a:buChar char="•"/>
                      </a:pPr>
                      <a:r>
                        <a:rPr lang="en-US" altLang="zh-CN" sz="1000" b="0" baseline="0" dirty="0"/>
                        <a:t>View 1: yes, it is possible;</a:t>
                      </a:r>
                    </a:p>
                    <a:p>
                      <a:pPr marL="628650" lvl="1" indent="-171450">
                        <a:buFont typeface="Arial" panose="020B0604020202020204" pitchFamily="34" charset="0"/>
                        <a:buChar char="•"/>
                      </a:pPr>
                      <a:r>
                        <a:rPr lang="en-US" altLang="zh-CN" sz="1000" b="0" baseline="0" dirty="0"/>
                        <a:t>View 2: no, it is a misconfiguration. </a:t>
                      </a:r>
                    </a:p>
                  </a:txBody>
                  <a:tcPr/>
                </a:tc>
                <a:extLst>
                  <a:ext uri="{0D108BD9-81ED-4DB2-BD59-A6C34878D82A}">
                    <a16:rowId xmlns="" xmlns:a16="http://schemas.microsoft.com/office/drawing/2014/main" val="10001"/>
                  </a:ext>
                </a:extLst>
              </a:tr>
              <a:tr h="0">
                <a:tc>
                  <a:txBody>
                    <a:bodyPr/>
                    <a:lstStyle/>
                    <a:p>
                      <a:pPr algn="ctr"/>
                      <a:r>
                        <a:rPr lang="en-US" altLang="zh-CN" sz="1000" dirty="0" smtClean="0"/>
                        <a:t>2</a:t>
                      </a:r>
                      <a:endParaRPr lang="zh-CN" altLang="en-US" sz="10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CN" sz="1000" b="1" dirty="0"/>
                        <a:t>If the answer</a:t>
                      </a:r>
                      <a:r>
                        <a:rPr lang="en-US" altLang="zh-CN" sz="1000" b="1" baseline="0" dirty="0"/>
                        <a:t> of 1 </a:t>
                      </a:r>
                      <a:r>
                        <a:rPr lang="en-US" altLang="zh-CN" sz="1000" b="1" kern="1200" dirty="0">
                          <a:solidFill>
                            <a:schemeClr val="dk1"/>
                          </a:solidFill>
                          <a:latin typeface="+mn-lt"/>
                          <a:ea typeface="+mn-ea"/>
                          <a:cs typeface="+mn-cs"/>
                        </a:rPr>
                        <a:t>is </a:t>
                      </a:r>
                      <a:r>
                        <a:rPr lang="en-US" altLang="zh-CN" sz="1000" b="1" u="sng" kern="1200" dirty="0" smtClean="0">
                          <a:solidFill>
                            <a:schemeClr val="dk1"/>
                          </a:solidFill>
                          <a:latin typeface="+mn-lt"/>
                          <a:ea typeface="+mn-ea"/>
                          <a:cs typeface="+mn-cs"/>
                        </a:rPr>
                        <a:t>yes</a:t>
                      </a:r>
                      <a:r>
                        <a:rPr lang="en-US" altLang="zh-CN" sz="1000" b="1" baseline="0" dirty="0" smtClean="0"/>
                        <a:t>: </a:t>
                      </a:r>
                      <a:endParaRPr lang="en-US" altLang="zh-CN" sz="1000" b="1" dirty="0"/>
                    </a:p>
                    <a:p>
                      <a:pPr marL="171450" indent="-171450">
                        <a:buFont typeface="Arial" panose="020B0604020202020204" pitchFamily="34" charset="0"/>
                        <a:buChar char="•"/>
                      </a:pPr>
                      <a:r>
                        <a:rPr lang="en-US" altLang="zh-CN" sz="1000" b="0" kern="1200" baseline="0" dirty="0">
                          <a:solidFill>
                            <a:schemeClr val="dk1"/>
                          </a:solidFill>
                          <a:latin typeface="+mn-lt"/>
                          <a:ea typeface="+mn-ea"/>
                          <a:cs typeface="+mn-cs"/>
                        </a:rPr>
                        <a:t>For one cell how could </a:t>
                      </a:r>
                      <a:r>
                        <a:rPr lang="en-US" altLang="zh-CN" sz="1000" b="0" baseline="0" dirty="0"/>
                        <a:t>the NG-RAN node determine the number of data flows it needs to send in </a:t>
                      </a:r>
                      <a:r>
                        <a:rPr lang="en-US" altLang="zh-CN" sz="1000" b="1" baseline="0" dirty="0" smtClean="0"/>
                        <a:t>Uu</a:t>
                      </a:r>
                      <a:r>
                        <a:rPr lang="en-US" altLang="zh-CN" sz="1000" b="0" baseline="0" dirty="0" smtClean="0"/>
                        <a:t>?</a:t>
                      </a:r>
                      <a:endParaRPr lang="zh-CN" altLang="en-US" sz="1000" b="0" dirty="0"/>
                    </a:p>
                  </a:txBody>
                  <a:tcPr/>
                </a:tc>
                <a:extLst>
                  <a:ext uri="{0D108BD9-81ED-4DB2-BD59-A6C34878D82A}">
                    <a16:rowId xmlns="" xmlns:a16="http://schemas.microsoft.com/office/drawing/2014/main" val="10003"/>
                  </a:ext>
                </a:extLst>
              </a:tr>
              <a:tr h="0">
                <a:tc>
                  <a:txBody>
                    <a:bodyPr/>
                    <a:lstStyle/>
                    <a:p>
                      <a:pPr algn="ctr"/>
                      <a:r>
                        <a:rPr lang="en-US" altLang="zh-CN" sz="1000" dirty="0" smtClean="0"/>
                        <a:t>3</a:t>
                      </a:r>
                      <a:endParaRPr lang="zh-CN" altLang="en-US" sz="1000" dirty="0"/>
                    </a:p>
                  </a:txBody>
                  <a:tcPr anchor="ctr"/>
                </a:tc>
                <a:tc>
                  <a:txBody>
                    <a:bodyPr/>
                    <a:lstStyle/>
                    <a:p>
                      <a:pPr marL="171450" indent="-171450">
                        <a:buFont typeface="Arial" panose="020B0604020202020204" pitchFamily="34" charset="0"/>
                        <a:buChar char="•"/>
                      </a:pPr>
                      <a:r>
                        <a:rPr lang="en-US" altLang="zh-CN" sz="1000" b="0" baseline="0" dirty="0"/>
                        <a:t>How could the NG-RAN node determine the </a:t>
                      </a:r>
                      <a:r>
                        <a:rPr lang="en-US" altLang="zh-CN" sz="1000" b="1" baseline="0" dirty="0"/>
                        <a:t>N3mb tunnels </a:t>
                      </a:r>
                      <a:r>
                        <a:rPr lang="en-US" altLang="zh-CN" sz="1000" b="0" baseline="0" dirty="0"/>
                        <a:t>to be established for those data flows?</a:t>
                      </a:r>
                      <a:endParaRPr lang="zh-CN" altLang="en-US" sz="1000" b="0" dirty="0"/>
                    </a:p>
                  </a:txBody>
                  <a:tcPr/>
                </a:tc>
                <a:extLst>
                  <a:ext uri="{0D108BD9-81ED-4DB2-BD59-A6C34878D82A}">
                    <a16:rowId xmlns="" xmlns:a16="http://schemas.microsoft.com/office/drawing/2014/main" val="2167996493"/>
                  </a:ext>
                </a:extLst>
              </a:tr>
            </a:tbl>
          </a:graphicData>
        </a:graphic>
      </p:graphicFrame>
    </p:spTree>
    <p:extLst>
      <p:ext uri="{BB962C8B-B14F-4D97-AF65-F5344CB8AC3E}">
        <p14:creationId xmlns:p14="http://schemas.microsoft.com/office/powerpoint/2010/main" val="161255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KI#5: Service announcement enhancement</a:t>
            </a:r>
            <a:endParaRPr lang="zh-CN" altLang="en-US" b="1" dirty="0"/>
          </a:p>
        </p:txBody>
      </p:sp>
      <p:sp>
        <p:nvSpPr>
          <p:cNvPr id="3" name="内容占位符 2"/>
          <p:cNvSpPr>
            <a:spLocks noGrp="1"/>
          </p:cNvSpPr>
          <p:nvPr>
            <p:ph idx="1"/>
          </p:nvPr>
        </p:nvSpPr>
        <p:spPr/>
        <p:txBody>
          <a:bodyPr>
            <a:normAutofit/>
          </a:bodyPr>
          <a:lstStyle/>
          <a:p>
            <a:r>
              <a:rPr lang="en-GB" altLang="zh-CN" sz="2400" b="1" dirty="0"/>
              <a:t>EN in 6.11 of TS 23.247</a:t>
            </a:r>
            <a:r>
              <a:rPr lang="en-GB" altLang="zh-CN" sz="2000" b="1" dirty="0"/>
              <a:t>.</a:t>
            </a:r>
          </a:p>
          <a:p>
            <a:pPr lvl="1"/>
            <a:r>
              <a:rPr lang="en-GB" altLang="zh-CN" sz="1800" dirty="0"/>
              <a:t>Asynchronous issue between UE and AF: </a:t>
            </a:r>
            <a:r>
              <a:rPr lang="en-US" altLang="zh-CN" sz="1800" b="1" dirty="0">
                <a:solidFill>
                  <a:srgbClr val="0070C0"/>
                </a:solidFill>
              </a:rPr>
              <a:t>the activation time assumed by UE and network are different</a:t>
            </a:r>
            <a:r>
              <a:rPr lang="en-US" altLang="zh-CN" sz="1800" dirty="0"/>
              <a:t>. </a:t>
            </a:r>
            <a:endParaRPr lang="en-GB" altLang="zh-CN" sz="1800" dirty="0"/>
          </a:p>
          <a:p>
            <a:pPr lvl="1"/>
            <a:r>
              <a:rPr lang="en-GB" altLang="zh-CN" sz="1800" dirty="0"/>
              <a:t>AF could provides UE the scheduled activation time but the UE and AF are not time synchronized.</a:t>
            </a:r>
            <a:endParaRPr lang="zh-CN" altLang="en-US" sz="1800" dirty="0"/>
          </a:p>
        </p:txBody>
      </p:sp>
      <p:grpSp>
        <p:nvGrpSpPr>
          <p:cNvPr id="34" name="组合 33"/>
          <p:cNvGrpSpPr/>
          <p:nvPr/>
        </p:nvGrpSpPr>
        <p:grpSpPr>
          <a:xfrm>
            <a:off x="1094377" y="3058324"/>
            <a:ext cx="4377407" cy="1695183"/>
            <a:chOff x="967713" y="3304734"/>
            <a:chExt cx="4377407" cy="1695183"/>
          </a:xfrm>
        </p:grpSpPr>
        <p:sp>
          <p:nvSpPr>
            <p:cNvPr id="4" name="矩形 3">
              <a:extLst>
                <a:ext uri="{FF2B5EF4-FFF2-40B4-BE49-F238E27FC236}">
                  <a16:creationId xmlns="" xmlns:a16="http://schemas.microsoft.com/office/drawing/2014/main" id="{3100E92D-1635-4D5F-91C4-07A210737A77}"/>
                </a:ext>
              </a:extLst>
            </p:cNvPr>
            <p:cNvSpPr/>
            <p:nvPr/>
          </p:nvSpPr>
          <p:spPr>
            <a:xfrm>
              <a:off x="1151138" y="3350901"/>
              <a:ext cx="65722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UE</a:t>
              </a:r>
            </a:p>
          </p:txBody>
        </p:sp>
        <p:sp>
          <p:nvSpPr>
            <p:cNvPr id="8" name="矩形 7">
              <a:extLst>
                <a:ext uri="{FF2B5EF4-FFF2-40B4-BE49-F238E27FC236}">
                  <a16:creationId xmlns="" xmlns:a16="http://schemas.microsoft.com/office/drawing/2014/main" id="{3100E92D-1635-4D5F-91C4-07A210737A77}"/>
                </a:ext>
              </a:extLst>
            </p:cNvPr>
            <p:cNvSpPr/>
            <p:nvPr/>
          </p:nvSpPr>
          <p:spPr>
            <a:xfrm>
              <a:off x="4560130" y="3350901"/>
              <a:ext cx="72865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AF</a:t>
              </a:r>
            </a:p>
          </p:txBody>
        </p:sp>
        <p:cxnSp>
          <p:nvCxnSpPr>
            <p:cNvPr id="9" name="直接箭头连接符 8"/>
            <p:cNvCxnSpPr>
              <a:stCxn id="8" idx="1"/>
              <a:endCxn id="4" idx="3"/>
            </p:cNvCxnSpPr>
            <p:nvPr/>
          </p:nvCxnSpPr>
          <p:spPr>
            <a:xfrm flipH="1">
              <a:off x="1808367" y="3535567"/>
              <a:ext cx="2751763" cy="0"/>
            </a:xfrm>
            <a:prstGeom prst="straightConnector1">
              <a:avLst/>
            </a:prstGeom>
            <a:ln w="25400">
              <a:solidFill>
                <a:schemeClr val="bg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2093313" y="3304734"/>
              <a:ext cx="2391976" cy="461665"/>
            </a:xfrm>
            <a:prstGeom prst="rect">
              <a:avLst/>
            </a:prstGeom>
            <a:noFill/>
          </p:spPr>
          <p:txBody>
            <a:bodyPr wrap="square" rtlCol="0">
              <a:spAutoFit/>
            </a:bodyPr>
            <a:lstStyle/>
            <a:p>
              <a:r>
                <a:rPr lang="en-US" altLang="zh-CN" sz="1200" dirty="0"/>
                <a:t>Service Announcement (Start time, scheduled activation time: 9:05 am)</a:t>
              </a:r>
              <a:endParaRPr lang="zh-CN" altLang="en-US" sz="1200" dirty="0"/>
            </a:p>
          </p:txBody>
        </p:sp>
        <p:sp>
          <p:nvSpPr>
            <p:cNvPr id="17" name="矩形 16">
              <a:extLst>
                <a:ext uri="{FF2B5EF4-FFF2-40B4-BE49-F238E27FC236}">
                  <a16:creationId xmlns="" xmlns:a16="http://schemas.microsoft.com/office/drawing/2014/main" id="{3100E92D-1635-4D5F-91C4-07A210737A77}"/>
                </a:ext>
              </a:extLst>
            </p:cNvPr>
            <p:cNvSpPr/>
            <p:nvPr/>
          </p:nvSpPr>
          <p:spPr>
            <a:xfrm>
              <a:off x="1190383" y="4315409"/>
              <a:ext cx="657229" cy="369332"/>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UE</a:t>
              </a:r>
            </a:p>
          </p:txBody>
        </p:sp>
        <p:sp>
          <p:nvSpPr>
            <p:cNvPr id="18" name="矩形 17">
              <a:extLst>
                <a:ext uri="{FF2B5EF4-FFF2-40B4-BE49-F238E27FC236}">
                  <a16:creationId xmlns="" xmlns:a16="http://schemas.microsoft.com/office/drawing/2014/main" id="{3100E92D-1635-4D5F-91C4-07A210737A77}"/>
                </a:ext>
              </a:extLst>
            </p:cNvPr>
            <p:cNvSpPr/>
            <p:nvPr/>
          </p:nvSpPr>
          <p:spPr>
            <a:xfrm>
              <a:off x="4599375" y="4315409"/>
              <a:ext cx="72865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t>AF</a:t>
              </a:r>
            </a:p>
          </p:txBody>
        </p:sp>
        <p:sp>
          <p:nvSpPr>
            <p:cNvPr id="22" name="文本框 21"/>
            <p:cNvSpPr txBox="1"/>
            <p:nvPr/>
          </p:nvSpPr>
          <p:spPr>
            <a:xfrm>
              <a:off x="1190383" y="4705064"/>
              <a:ext cx="730365" cy="276999"/>
            </a:xfrm>
            <a:prstGeom prst="rect">
              <a:avLst/>
            </a:prstGeom>
            <a:noFill/>
          </p:spPr>
          <p:txBody>
            <a:bodyPr wrap="square" rtlCol="0">
              <a:spAutoFit/>
            </a:bodyPr>
            <a:lstStyle/>
            <a:p>
              <a:r>
                <a:rPr lang="en-US" altLang="zh-CN" sz="1200" dirty="0"/>
                <a:t>9:03 am</a:t>
              </a:r>
              <a:endParaRPr lang="zh-CN" altLang="en-US" sz="1200" dirty="0"/>
            </a:p>
          </p:txBody>
        </p:sp>
        <p:sp>
          <p:nvSpPr>
            <p:cNvPr id="23" name="文本框 22"/>
            <p:cNvSpPr txBox="1"/>
            <p:nvPr/>
          </p:nvSpPr>
          <p:spPr>
            <a:xfrm>
              <a:off x="4614755" y="4722918"/>
              <a:ext cx="730365" cy="276999"/>
            </a:xfrm>
            <a:prstGeom prst="rect">
              <a:avLst/>
            </a:prstGeom>
            <a:noFill/>
          </p:spPr>
          <p:txBody>
            <a:bodyPr wrap="square" rtlCol="0">
              <a:spAutoFit/>
            </a:bodyPr>
            <a:lstStyle/>
            <a:p>
              <a:r>
                <a:rPr lang="en-US" altLang="zh-CN" sz="1200" dirty="0"/>
                <a:t>9:05 am</a:t>
              </a:r>
              <a:endParaRPr lang="zh-CN" altLang="en-US" sz="1200" dirty="0"/>
            </a:p>
          </p:txBody>
        </p:sp>
        <p:sp>
          <p:nvSpPr>
            <p:cNvPr id="24" name="文本框 23"/>
            <p:cNvSpPr txBox="1"/>
            <p:nvPr/>
          </p:nvSpPr>
          <p:spPr>
            <a:xfrm>
              <a:off x="1151137" y="3736616"/>
              <a:ext cx="730365" cy="276999"/>
            </a:xfrm>
            <a:prstGeom prst="rect">
              <a:avLst/>
            </a:prstGeom>
            <a:noFill/>
          </p:spPr>
          <p:txBody>
            <a:bodyPr wrap="square" rtlCol="0">
              <a:spAutoFit/>
            </a:bodyPr>
            <a:lstStyle/>
            <a:p>
              <a:r>
                <a:rPr lang="en-US" altLang="zh-CN" sz="1200" dirty="0"/>
                <a:t>8:00 am</a:t>
              </a:r>
              <a:endParaRPr lang="zh-CN" altLang="en-US" sz="1200" dirty="0"/>
            </a:p>
          </p:txBody>
        </p:sp>
        <p:sp>
          <p:nvSpPr>
            <p:cNvPr id="25" name="文本框 24"/>
            <p:cNvSpPr txBox="1"/>
            <p:nvPr/>
          </p:nvSpPr>
          <p:spPr>
            <a:xfrm>
              <a:off x="4558424" y="3736616"/>
              <a:ext cx="730365" cy="276999"/>
            </a:xfrm>
            <a:prstGeom prst="rect">
              <a:avLst/>
            </a:prstGeom>
            <a:noFill/>
          </p:spPr>
          <p:txBody>
            <a:bodyPr wrap="square" rtlCol="0">
              <a:spAutoFit/>
            </a:bodyPr>
            <a:lstStyle/>
            <a:p>
              <a:r>
                <a:rPr lang="en-US" altLang="zh-CN" sz="1200" dirty="0"/>
                <a:t>8:00 am</a:t>
              </a:r>
              <a:endParaRPr lang="zh-CN" altLang="en-US" sz="1200" dirty="0"/>
            </a:p>
          </p:txBody>
        </p:sp>
        <p:sp>
          <p:nvSpPr>
            <p:cNvPr id="26" name="文本框 25"/>
            <p:cNvSpPr txBox="1"/>
            <p:nvPr/>
          </p:nvSpPr>
          <p:spPr>
            <a:xfrm>
              <a:off x="967713" y="4043155"/>
              <a:ext cx="1102568" cy="276999"/>
            </a:xfrm>
            <a:prstGeom prst="rect">
              <a:avLst/>
            </a:prstGeom>
            <a:noFill/>
          </p:spPr>
          <p:txBody>
            <a:bodyPr wrap="square" rtlCol="0">
              <a:spAutoFit/>
            </a:bodyPr>
            <a:lstStyle/>
            <a:p>
              <a:pPr algn="ctr"/>
              <a:r>
                <a:rPr lang="en-US" altLang="zh-CN" sz="1200" dirty="0"/>
                <a:t>Deep sleeping</a:t>
              </a:r>
              <a:endParaRPr lang="zh-CN" altLang="en-US" sz="1200" dirty="0"/>
            </a:p>
          </p:txBody>
        </p:sp>
        <p:sp>
          <p:nvSpPr>
            <p:cNvPr id="27" name="左箭头 26"/>
            <p:cNvSpPr/>
            <p:nvPr/>
          </p:nvSpPr>
          <p:spPr>
            <a:xfrm>
              <a:off x="2070281" y="4375693"/>
              <a:ext cx="2518057" cy="248763"/>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p>
          </p:txBody>
        </p:sp>
        <p:sp>
          <p:nvSpPr>
            <p:cNvPr id="28" name="文本框 27"/>
            <p:cNvSpPr txBox="1"/>
            <p:nvPr/>
          </p:nvSpPr>
          <p:spPr>
            <a:xfrm>
              <a:off x="2778025" y="4176282"/>
              <a:ext cx="1102568" cy="276999"/>
            </a:xfrm>
            <a:prstGeom prst="rect">
              <a:avLst/>
            </a:prstGeom>
            <a:noFill/>
          </p:spPr>
          <p:txBody>
            <a:bodyPr wrap="square" rtlCol="0">
              <a:spAutoFit/>
            </a:bodyPr>
            <a:lstStyle/>
            <a:p>
              <a:pPr algn="ctr"/>
              <a:r>
                <a:rPr lang="en-US" altLang="zh-CN" sz="1200" dirty="0"/>
                <a:t>Data loss…</a:t>
              </a:r>
              <a:endParaRPr lang="zh-CN" altLang="en-US" sz="1200" dirty="0"/>
            </a:p>
          </p:txBody>
        </p:sp>
      </p:grpSp>
      <p:sp>
        <p:nvSpPr>
          <p:cNvPr id="32" name="矩形 31"/>
          <p:cNvSpPr/>
          <p:nvPr/>
        </p:nvSpPr>
        <p:spPr>
          <a:xfrm>
            <a:off x="1332280" y="4761427"/>
            <a:ext cx="4228209" cy="836126"/>
          </a:xfrm>
          <a:prstGeom prst="rect">
            <a:avLst/>
          </a:prstGeom>
        </p:spPr>
        <p:txBody>
          <a:bodyPr wrap="square">
            <a:spAutoFit/>
          </a:bodyPr>
          <a:lstStyle/>
          <a:p>
            <a:pPr marL="228600" indent="-228600">
              <a:spcBef>
                <a:spcPts val="600"/>
              </a:spcBef>
              <a:buFont typeface="Arial" panose="020B0604020202020204" pitchFamily="34" charset="0"/>
              <a:buChar char="•"/>
            </a:pPr>
            <a:r>
              <a:rPr lang="en-US" altLang="zh-CN" sz="1600" b="1" dirty="0"/>
              <a:t>In fact the key of this problem is:</a:t>
            </a:r>
            <a:endParaRPr lang="zh-CN" altLang="zh-CN" sz="1600" b="1" dirty="0"/>
          </a:p>
          <a:p>
            <a:pPr marL="685800" marR="0" lvl="1" indent="-228600">
              <a:spcBef>
                <a:spcPts val="500"/>
              </a:spcBef>
              <a:buFont typeface="+mj-lt"/>
              <a:buAutoNum type="alphaLcParenR"/>
            </a:pPr>
            <a:r>
              <a:rPr lang="en-GB" altLang="zh-CN" sz="1200" dirty="0"/>
              <a:t>Whether AF/UE can detect such misalignment; and</a:t>
            </a:r>
            <a:endParaRPr lang="zh-CN" altLang="zh-CN" sz="1200" dirty="0"/>
          </a:p>
          <a:p>
            <a:pPr marL="685800" lvl="1" indent="-228600">
              <a:spcBef>
                <a:spcPts val="500"/>
              </a:spcBef>
              <a:buFont typeface="+mj-lt"/>
              <a:buAutoNum type="alphaLcParenR"/>
            </a:pPr>
            <a:r>
              <a:rPr lang="en-GB" altLang="zh-CN" sz="1200" dirty="0"/>
              <a:t>How to make the information aligned if not.</a:t>
            </a:r>
          </a:p>
        </p:txBody>
      </p:sp>
      <p:sp>
        <p:nvSpPr>
          <p:cNvPr id="37" name="矩形 36"/>
          <p:cNvSpPr/>
          <p:nvPr/>
        </p:nvSpPr>
        <p:spPr>
          <a:xfrm>
            <a:off x="665415" y="5720491"/>
            <a:ext cx="5290994" cy="938719"/>
          </a:xfrm>
          <a:prstGeom prst="rect">
            <a:avLst/>
          </a:prstGeom>
        </p:spPr>
        <p:txBody>
          <a:bodyPr wrap="square">
            <a:spAutoFit/>
          </a:bodyPr>
          <a:lstStyle/>
          <a:p>
            <a:pPr marL="989965" marR="0" indent="-810260" hangingPunct="0">
              <a:spcBef>
                <a:spcPts val="0"/>
              </a:spcBef>
              <a:spcAft>
                <a:spcPts val="900"/>
              </a:spcAft>
            </a:pPr>
            <a:r>
              <a:rPr lang="en-GB" altLang="zh-CN" sz="1100" dirty="0">
                <a:solidFill>
                  <a:srgbClr val="FF0000"/>
                </a:solidFill>
                <a:effectLst/>
                <a:latin typeface="Times New Roman" panose="02020603050405020304" pitchFamily="18" charset="0"/>
                <a:ea typeface="等线" panose="02010600030101010101" pitchFamily="2" charset="-122"/>
              </a:rPr>
              <a:t>Editor's note:	It is FFS how to deal with the case that the information of start time and/or a sequence of scheduled activation times for the MBS session stored in the UE is asynchronous with that in the AF, e.g. due to UE is unreachable and fails to receive the updated service announcement which is provided via unicast PDU session.</a:t>
            </a:r>
            <a:endParaRPr lang="zh-CN" altLang="zh-CN" sz="1100" dirty="0">
              <a:solidFill>
                <a:srgbClr val="FF0000"/>
              </a:solidFill>
              <a:effectLst/>
              <a:latin typeface="Times New Roman" panose="02020603050405020304" pitchFamily="18" charset="0"/>
              <a:ea typeface="Times New Roman" panose="02020603050405020304" pitchFamily="18" charset="0"/>
            </a:endParaRPr>
          </a:p>
        </p:txBody>
      </p:sp>
      <p:sp>
        <p:nvSpPr>
          <p:cNvPr id="38" name="矩形 37"/>
          <p:cNvSpPr/>
          <p:nvPr/>
        </p:nvSpPr>
        <p:spPr>
          <a:xfrm>
            <a:off x="6134235" y="3275454"/>
            <a:ext cx="5761040" cy="1451679"/>
          </a:xfrm>
          <a:prstGeom prst="rect">
            <a:avLst/>
          </a:prstGeom>
          <a:solidFill>
            <a:schemeClr val="bg1"/>
          </a:solidFill>
        </p:spPr>
        <p:txBody>
          <a:bodyPr wrap="square">
            <a:spAutoFit/>
          </a:bodyPr>
          <a:lstStyle/>
          <a:p>
            <a:pPr>
              <a:spcBef>
                <a:spcPts val="500"/>
              </a:spcBef>
            </a:pPr>
            <a:r>
              <a:rPr lang="en-US" altLang="zh-CN" sz="1600" b="1" dirty="0">
                <a:latin typeface="Calibri" panose="020F0502020204030204" pitchFamily="34" charset="0"/>
                <a:cs typeface="Calibri" panose="020F0502020204030204" pitchFamily="34" charset="0"/>
              </a:rPr>
              <a:t>Question: Do we need to clarify anything?</a:t>
            </a:r>
          </a:p>
          <a:p>
            <a:pPr marL="285750" indent="-285750">
              <a:spcBef>
                <a:spcPts val="500"/>
              </a:spcBef>
              <a:buFont typeface="Arial" panose="020B0604020202020204" pitchFamily="34" charset="0"/>
              <a:buChar char="•"/>
            </a:pPr>
            <a:r>
              <a:rPr lang="en-US" altLang="zh-CN" sz="1600" b="1" dirty="0">
                <a:latin typeface="Calibri" panose="020F0502020204030204" pitchFamily="34" charset="0"/>
                <a:cs typeface="Calibri" panose="020F0502020204030204" pitchFamily="34" charset="0"/>
              </a:rPr>
              <a:t>Alt#1: </a:t>
            </a:r>
            <a:r>
              <a:rPr lang="en-US" altLang="zh-CN" sz="1600" dirty="0">
                <a:latin typeface="Calibri" panose="020F0502020204030204" pitchFamily="34" charset="0"/>
                <a:cs typeface="Calibri" panose="020F0502020204030204" pitchFamily="34" charset="0"/>
              </a:rPr>
              <a:t>Directly remove the EN, since current existing mechanisms can sufficiently cover that.</a:t>
            </a:r>
          </a:p>
          <a:p>
            <a:pPr marL="285750" indent="-285750">
              <a:spcBef>
                <a:spcPts val="500"/>
              </a:spcBef>
              <a:buFont typeface="Arial" panose="020B0604020202020204" pitchFamily="34" charset="0"/>
              <a:buChar char="•"/>
            </a:pPr>
            <a:r>
              <a:rPr lang="en-US" altLang="zh-CN" sz="1600" b="1" dirty="0">
                <a:latin typeface="Calibri" panose="020F0502020204030204" pitchFamily="34" charset="0"/>
                <a:cs typeface="Calibri" panose="020F0502020204030204" pitchFamily="34" charset="0"/>
              </a:rPr>
              <a:t>Alt#2: </a:t>
            </a:r>
            <a:r>
              <a:rPr lang="en-US" altLang="zh-CN" sz="1600" dirty="0">
                <a:latin typeface="Calibri" panose="020F0502020204030204" pitchFamily="34" charset="0"/>
                <a:cs typeface="Calibri" panose="020F0502020204030204" pitchFamily="34" charset="0"/>
              </a:rPr>
              <a:t>Remove the EN but also add a note for clarification that how to resolve that. </a:t>
            </a:r>
            <a:endParaRPr lang="zh-CN" altLang="zh-CN" sz="1600" dirty="0">
              <a:latin typeface="Calibri" panose="020F0502020204030204" pitchFamily="34" charset="0"/>
              <a:cs typeface="Calibri" panose="020F0502020204030204" pitchFamily="34" charset="0"/>
            </a:endParaRPr>
          </a:p>
        </p:txBody>
      </p:sp>
      <p:sp>
        <p:nvSpPr>
          <p:cNvPr id="5" name="矩形 4"/>
          <p:cNvSpPr/>
          <p:nvPr/>
        </p:nvSpPr>
        <p:spPr>
          <a:xfrm>
            <a:off x="6413546" y="4943032"/>
            <a:ext cx="5224606" cy="954107"/>
          </a:xfrm>
          <a:prstGeom prst="rect">
            <a:avLst/>
          </a:prstGeom>
        </p:spPr>
        <p:txBody>
          <a:bodyPr wrap="square">
            <a:spAutoFit/>
          </a:bodyPr>
          <a:lstStyle/>
          <a:p>
            <a:r>
              <a:rPr lang="en-US" altLang="zh-CN" sz="1400" dirty="0">
                <a:hlinkClick r:id="rId2"/>
              </a:rPr>
              <a:t>https://</a:t>
            </a:r>
            <a:r>
              <a:rPr lang="en-US" altLang="zh-CN" sz="1400" dirty="0" smtClean="0">
                <a:hlinkClick r:id="rId2"/>
              </a:rPr>
              <a:t>www.3gpp.org/ftp/tsg_sa/WG2_Arch/TSGS2_156E_Electronic_2023-04/INBOX/DRAFTS/5MBS/S2-230xxxx%20Discussion%20MBS%20service%20announcement%20updates.docx</a:t>
            </a:r>
            <a:endParaRPr lang="en-US" altLang="zh-CN" sz="1400" dirty="0" smtClean="0"/>
          </a:p>
        </p:txBody>
      </p:sp>
    </p:spTree>
    <p:extLst>
      <p:ext uri="{BB962C8B-B14F-4D97-AF65-F5344CB8AC3E}">
        <p14:creationId xmlns:p14="http://schemas.microsoft.com/office/powerpoint/2010/main" val="2158574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4000" b="1" dirty="0"/>
              <a:t>Rel-17: The way of correcting </a:t>
            </a:r>
            <a:r>
              <a:rPr lang="en-GB" altLang="zh-CN" sz="4000" b="1" dirty="0"/>
              <a:t>N3mb unicast transport for broadcast</a:t>
            </a:r>
            <a:endParaRPr lang="zh-CN" altLang="en-US" sz="4000" b="1" dirty="0"/>
          </a:p>
        </p:txBody>
      </p:sp>
      <p:graphicFrame>
        <p:nvGraphicFramePr>
          <p:cNvPr id="4" name="对象 3"/>
          <p:cNvGraphicFramePr>
            <a:graphicFrameLocks noChangeAspect="1"/>
          </p:cNvGraphicFramePr>
          <p:nvPr>
            <p:extLst>
              <p:ext uri="{D42A27DB-BD31-4B8C-83A1-F6EECF244321}">
                <p14:modId xmlns:p14="http://schemas.microsoft.com/office/powerpoint/2010/main" val="4043794354"/>
              </p:ext>
            </p:extLst>
          </p:nvPr>
        </p:nvGraphicFramePr>
        <p:xfrm>
          <a:off x="236764" y="1614001"/>
          <a:ext cx="6579416" cy="3433666"/>
        </p:xfrm>
        <a:graphic>
          <a:graphicData uri="http://schemas.openxmlformats.org/presentationml/2006/ole">
            <mc:AlternateContent xmlns:mc="http://schemas.openxmlformats.org/markup-compatibility/2006">
              <mc:Choice xmlns:v="urn:schemas-microsoft-com:vml" Requires="v">
                <p:oleObj spid="_x0000_s5160" r:id="rId4" imgW="7677409" imgH="4407250" progId="Visio.Drawing.15">
                  <p:embed/>
                </p:oleObj>
              </mc:Choice>
              <mc:Fallback>
                <p:oleObj r:id="rId4" imgW="7677409" imgH="4407250"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b="8046"/>
                      <a:stretch>
                        <a:fillRect/>
                      </a:stretch>
                    </p:blipFill>
                    <p:spPr bwMode="auto">
                      <a:xfrm>
                        <a:off x="236764" y="1614001"/>
                        <a:ext cx="6579416" cy="3433666"/>
                      </a:xfrm>
                      <a:prstGeom prst="rect">
                        <a:avLst/>
                      </a:prstGeom>
                      <a:noFill/>
                    </p:spPr>
                  </p:pic>
                </p:oleObj>
              </mc:Fallback>
            </mc:AlternateContent>
          </a:graphicData>
        </a:graphic>
      </p:graphicFrame>
      <p:sp>
        <p:nvSpPr>
          <p:cNvPr id="5" name="矩形 4"/>
          <p:cNvSpPr/>
          <p:nvPr/>
        </p:nvSpPr>
        <p:spPr>
          <a:xfrm>
            <a:off x="6733592" y="1875718"/>
            <a:ext cx="4858333" cy="1715854"/>
          </a:xfrm>
          <a:prstGeom prst="rect">
            <a:avLst/>
          </a:prstGeom>
        </p:spPr>
        <p:txBody>
          <a:bodyPr wrap="square">
            <a:spAutoFit/>
          </a:bodyPr>
          <a:lstStyle/>
          <a:p>
            <a:pPr marL="360680" marR="0" indent="-180340" hangingPunct="0">
              <a:spcBef>
                <a:spcPts val="0"/>
              </a:spcBef>
              <a:spcAft>
                <a:spcPts val="900"/>
              </a:spcAft>
            </a:pPr>
            <a:r>
              <a:rPr lang="en-GB" altLang="zh-CN" sz="1400" dirty="0">
                <a:effectLst/>
                <a:latin typeface="Times New Roman" panose="02020603050405020304" pitchFamily="18" charset="0"/>
                <a:ea typeface="Times New Roman" panose="02020603050405020304" pitchFamily="18" charset="0"/>
              </a:rPr>
              <a:t>5.	If NG-RAN prefers to use N3mb multicast transport (and if LL SSM is available in NG-RAN), the NG-RAN joins the multicast group (i.e. LL SSM).</a:t>
            </a:r>
            <a:endParaRPr lang="zh-CN" altLang="zh-CN" sz="1400" dirty="0">
              <a:effectLst/>
              <a:latin typeface="Times New Roman" panose="02020603050405020304" pitchFamily="18" charset="0"/>
              <a:ea typeface="Times New Roman" panose="02020603050405020304" pitchFamily="18" charset="0"/>
            </a:endParaRPr>
          </a:p>
          <a:p>
            <a:pPr marL="360680" marR="0" indent="-180340" hangingPunct="0">
              <a:spcBef>
                <a:spcPts val="0"/>
              </a:spcBef>
              <a:spcAft>
                <a:spcPts val="900"/>
              </a:spcAft>
            </a:pPr>
            <a:r>
              <a:rPr lang="en-GB" altLang="zh-CN" sz="1400" dirty="0">
                <a:effectLst/>
                <a:latin typeface="Times New Roman" panose="02020603050405020304" pitchFamily="18" charset="0"/>
                <a:ea typeface="Yu Mincho" panose="02020400000000000000" pitchFamily="18" charset="-128"/>
              </a:rPr>
              <a:t>	If NG-RAN</a:t>
            </a:r>
            <a:r>
              <a:rPr lang="en-GB" altLang="zh-CN" sz="1400" dirty="0">
                <a:effectLst/>
                <a:latin typeface="Times New Roman" panose="02020603050405020304" pitchFamily="18" charset="0"/>
                <a:ea typeface="Times New Roman" panose="02020603050405020304" pitchFamily="18" charset="0"/>
              </a:rPr>
              <a:t> prefers to use N3mb unicast transport (or if the LL SSM is not available in NG-RAN) between the NG-RAN and MB-UPF, NG-RAN provides its N3mb DL Tunnel Info.</a:t>
            </a:r>
            <a:endParaRPr lang="zh-CN" altLang="zh-CN" sz="1400" dirty="0">
              <a:effectLst/>
              <a:latin typeface="Times New Roman" panose="02020603050405020304" pitchFamily="18" charset="0"/>
              <a:ea typeface="Times New Roman" panose="02020603050405020304" pitchFamily="18" charset="0"/>
            </a:endParaRPr>
          </a:p>
        </p:txBody>
      </p:sp>
      <p:sp>
        <p:nvSpPr>
          <p:cNvPr id="6" name="矩形 5"/>
          <p:cNvSpPr/>
          <p:nvPr/>
        </p:nvSpPr>
        <p:spPr>
          <a:xfrm>
            <a:off x="7101930" y="2619375"/>
            <a:ext cx="4489995" cy="972197"/>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9715500" y="3591572"/>
            <a:ext cx="2054263" cy="369332"/>
          </a:xfrm>
          <a:prstGeom prst="rect">
            <a:avLst/>
          </a:prstGeom>
          <a:noFill/>
        </p:spPr>
        <p:txBody>
          <a:bodyPr wrap="square" rtlCol="0">
            <a:spAutoFit/>
          </a:bodyPr>
          <a:lstStyle/>
          <a:p>
            <a:r>
              <a:rPr lang="en-US" altLang="zh-CN" dirty="0">
                <a:solidFill>
                  <a:srgbClr val="C00000"/>
                </a:solidFill>
              </a:rPr>
              <a:t>Not a correct place.</a:t>
            </a:r>
            <a:endParaRPr lang="zh-CN" altLang="en-US" dirty="0">
              <a:solidFill>
                <a:srgbClr val="C00000"/>
              </a:solidFill>
            </a:endParaRPr>
          </a:p>
        </p:txBody>
      </p:sp>
      <p:sp>
        <p:nvSpPr>
          <p:cNvPr id="24" name="矩形 23"/>
          <p:cNvSpPr/>
          <p:nvPr/>
        </p:nvSpPr>
        <p:spPr>
          <a:xfrm>
            <a:off x="1209675" y="3095949"/>
            <a:ext cx="3438526" cy="256852"/>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文本框 24"/>
          <p:cNvSpPr txBox="1"/>
          <p:nvPr/>
        </p:nvSpPr>
        <p:spPr>
          <a:xfrm>
            <a:off x="6816180" y="4093924"/>
            <a:ext cx="5114924" cy="1138773"/>
          </a:xfrm>
          <a:prstGeom prst="rect">
            <a:avLst/>
          </a:prstGeom>
          <a:noFill/>
        </p:spPr>
        <p:txBody>
          <a:bodyPr wrap="square" rtlCol="0">
            <a:spAutoFit/>
          </a:bodyPr>
          <a:lstStyle/>
          <a:p>
            <a:pPr>
              <a:spcBef>
                <a:spcPts val="600"/>
              </a:spcBef>
              <a:spcAft>
                <a:spcPts val="600"/>
              </a:spcAft>
            </a:pPr>
            <a:r>
              <a:rPr lang="en-US" altLang="zh-CN" sz="1600" b="1" dirty="0"/>
              <a:t>Question: which step the highlighted part will be put?</a:t>
            </a:r>
          </a:p>
          <a:p>
            <a:pPr marL="285750" indent="-285750">
              <a:spcBef>
                <a:spcPts val="600"/>
              </a:spcBef>
              <a:spcAft>
                <a:spcPts val="600"/>
              </a:spcAft>
              <a:buFont typeface="Arial" panose="020B0604020202020204" pitchFamily="34" charset="0"/>
              <a:buChar char="•"/>
            </a:pPr>
            <a:r>
              <a:rPr lang="en-US" altLang="zh-CN" sz="1600" b="1" dirty="0"/>
              <a:t>Alt#1: </a:t>
            </a:r>
            <a:r>
              <a:rPr lang="en-US" altLang="zh-CN" sz="1600" dirty="0"/>
              <a:t>Step 4, since it is related to MBS session context</a:t>
            </a:r>
            <a:r>
              <a:rPr lang="en-US" altLang="zh-CN" sz="1600" b="1" dirty="0"/>
              <a:t>;</a:t>
            </a:r>
          </a:p>
          <a:p>
            <a:pPr marL="285750" indent="-285750">
              <a:spcBef>
                <a:spcPts val="600"/>
              </a:spcBef>
              <a:spcAft>
                <a:spcPts val="600"/>
              </a:spcAft>
              <a:buFont typeface="Arial" panose="020B0604020202020204" pitchFamily="34" charset="0"/>
              <a:buChar char="•"/>
            </a:pPr>
            <a:r>
              <a:rPr lang="en-US" altLang="zh-CN" sz="1600" b="1" dirty="0"/>
              <a:t>Alt#2: </a:t>
            </a:r>
            <a:r>
              <a:rPr lang="en-US" altLang="zh-CN" sz="1600" dirty="0"/>
              <a:t>Step 6, since it is related to NGAP message.</a:t>
            </a:r>
          </a:p>
        </p:txBody>
      </p:sp>
      <p:sp>
        <p:nvSpPr>
          <p:cNvPr id="8" name="文本框 7"/>
          <p:cNvSpPr txBox="1"/>
          <p:nvPr/>
        </p:nvSpPr>
        <p:spPr>
          <a:xfrm>
            <a:off x="6086476" y="5467350"/>
            <a:ext cx="5505450" cy="646331"/>
          </a:xfrm>
          <a:prstGeom prst="rect">
            <a:avLst/>
          </a:prstGeom>
          <a:noFill/>
        </p:spPr>
        <p:txBody>
          <a:bodyPr wrap="square" rtlCol="0">
            <a:spAutoFit/>
          </a:bodyPr>
          <a:lstStyle/>
          <a:p>
            <a:r>
              <a:rPr lang="en-US" altLang="zh-CN" b="1" dirty="0"/>
              <a:t>Proposal</a:t>
            </a:r>
            <a:r>
              <a:rPr lang="en-US" altLang="zh-CN" dirty="0"/>
              <a:t>: N3mb DL tunnel info will be updated in step 4, and the impact to NGAP message will be added in step 6. </a:t>
            </a:r>
            <a:endParaRPr lang="zh-CN" altLang="en-US" dirty="0"/>
          </a:p>
        </p:txBody>
      </p:sp>
      <p:sp>
        <p:nvSpPr>
          <p:cNvPr id="9" name="文本框 8"/>
          <p:cNvSpPr txBox="1"/>
          <p:nvPr/>
        </p:nvSpPr>
        <p:spPr>
          <a:xfrm>
            <a:off x="952500" y="5119009"/>
            <a:ext cx="4448175" cy="461665"/>
          </a:xfrm>
          <a:prstGeom prst="rect">
            <a:avLst/>
          </a:prstGeom>
          <a:noFill/>
        </p:spPr>
        <p:txBody>
          <a:bodyPr wrap="square" rtlCol="0">
            <a:spAutoFit/>
          </a:bodyPr>
          <a:lstStyle/>
          <a:p>
            <a:pPr algn="ctr"/>
            <a:r>
              <a:rPr lang="en-US" altLang="zh-CN" sz="1200" i="1" dirty="0"/>
              <a:t>“Step 4: MBS session context created” to be added to the figure in the next meeting.</a:t>
            </a:r>
            <a:endParaRPr lang="zh-CN" altLang="en-US" sz="1200" i="1" dirty="0"/>
          </a:p>
        </p:txBody>
      </p:sp>
    </p:spTree>
    <p:extLst>
      <p:ext uri="{BB962C8B-B14F-4D97-AF65-F5344CB8AC3E}">
        <p14:creationId xmlns:p14="http://schemas.microsoft.com/office/powerpoint/2010/main" val="1464425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err="1"/>
              <a:t>AoB</a:t>
            </a:r>
            <a:endParaRPr lang="zh-CN" altLang="en-US" b="1" dirty="0"/>
          </a:p>
        </p:txBody>
      </p:sp>
      <p:sp>
        <p:nvSpPr>
          <p:cNvPr id="3" name="内容占位符 2"/>
          <p:cNvSpPr>
            <a:spLocks noGrp="1"/>
          </p:cNvSpPr>
          <p:nvPr>
            <p:ph idx="1"/>
          </p:nvPr>
        </p:nvSpPr>
        <p:spPr/>
        <p:txBody>
          <a:bodyPr/>
          <a:lstStyle/>
          <a:p>
            <a:r>
              <a:rPr lang="en-US" altLang="zh-CN" dirty="0"/>
              <a:t>KI#1 </a:t>
            </a:r>
            <a:endParaRPr lang="en-US" altLang="zh-CN" dirty="0" smtClean="0"/>
          </a:p>
          <a:p>
            <a:pPr lvl="1"/>
            <a:r>
              <a:rPr lang="en-US" altLang="zh-CN" dirty="0" smtClean="0"/>
              <a:t>Update</a:t>
            </a:r>
            <a:r>
              <a:rPr lang="en-US" altLang="zh-CN" dirty="0"/>
              <a:t>: </a:t>
            </a:r>
            <a:r>
              <a:rPr lang="en-US" altLang="zh-CN" u="sng" dirty="0" smtClean="0">
                <a:hlinkClick r:id="rId2"/>
              </a:rPr>
              <a:t>ER_S2-230xxxx_DP_5MBSph2_UpdateDefMBSassistInfo_r3.docx</a:t>
            </a:r>
            <a:endParaRPr lang="en-US" altLang="zh-CN" u="sng" dirty="0" smtClean="0"/>
          </a:p>
          <a:p>
            <a:pPr lvl="1"/>
            <a:r>
              <a:rPr lang="en-US" altLang="zh-CN" dirty="0" smtClean="0"/>
              <a:t>Xn handover: </a:t>
            </a:r>
            <a:r>
              <a:rPr lang="en-US" altLang="zh-CN" dirty="0" smtClean="0">
                <a:hlinkClick r:id="rId3"/>
              </a:rPr>
              <a:t>S2-230xxxx </a:t>
            </a:r>
            <a:r>
              <a:rPr lang="en-US" altLang="zh-CN" dirty="0">
                <a:hlinkClick r:id="rId3"/>
              </a:rPr>
              <a:t>Discussion Avoiding PDU session modification during Xn handover.docx</a:t>
            </a:r>
            <a:endParaRPr lang="zh-CN" altLang="en-US" dirty="0"/>
          </a:p>
        </p:txBody>
      </p:sp>
      <p:pic>
        <p:nvPicPr>
          <p:cNvPr id="6145" name="Picture 1" desc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desc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6151" name="Picture 7" desc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6153" name="Picture 9" desc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6154" name="Picture 10" desc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6155" name="Picture 11" desc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4305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Thank you!</a:t>
            </a:r>
            <a:endParaRPr lang="zh-CN" altLang="en-US" b="1" dirty="0"/>
          </a:p>
        </p:txBody>
      </p:sp>
      <p:sp>
        <p:nvSpPr>
          <p:cNvPr id="3" name="文本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41530487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461</TotalTime>
  <Words>1155</Words>
  <Application>Microsoft Office PowerPoint</Application>
  <PresentationFormat>宽屏</PresentationFormat>
  <Paragraphs>184</Paragraphs>
  <Slides>9</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9" baseType="lpstr">
      <vt:lpstr>Malgun Gothic</vt:lpstr>
      <vt:lpstr>Yu Mincho</vt:lpstr>
      <vt:lpstr>宋体</vt:lpstr>
      <vt:lpstr>等线</vt:lpstr>
      <vt:lpstr>Arial</vt:lpstr>
      <vt:lpstr>Calibri</vt:lpstr>
      <vt:lpstr>Calibri Light</vt:lpstr>
      <vt:lpstr>Times New Roman</vt:lpstr>
      <vt:lpstr>Office 主题</vt:lpstr>
      <vt:lpstr>Visio.Drawing.15</vt:lpstr>
      <vt:lpstr>SA2#156e pre-meeting CC</vt:lpstr>
      <vt:lpstr>Agenda</vt:lpstr>
      <vt:lpstr>KI#1: Discussion on EN regarding Data Key in 23.502</vt:lpstr>
      <vt:lpstr>KI#2: TMGI index for MOCN broadcast</vt:lpstr>
      <vt:lpstr>KI#2: Location dependent scenario for MOCN broadcast</vt:lpstr>
      <vt:lpstr>KI#5: Service announcement enhancement</vt:lpstr>
      <vt:lpstr>Rel-17: The way of correcting N3mb unicast transport for broadcast</vt:lpstr>
      <vt:lpstr>AoB</vt:lpstr>
      <vt:lpstr>Thank you!</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SA2#156e pre-meeting CC</dc:title>
  <dc:creator>Huawei user revision</dc:creator>
  <cp:lastModifiedBy>Huawei user revision</cp:lastModifiedBy>
  <cp:revision>66</cp:revision>
  <dcterms:created xsi:type="dcterms:W3CDTF">2023-03-29T00:21:08Z</dcterms:created>
  <dcterms:modified xsi:type="dcterms:W3CDTF">2023-03-29T08:30:32Z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1680075631</vt:lpwstr>
  </property>
</Properties>
</file>