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3"/>
  </p:notesMasterIdLst>
  <p:handoutMasterIdLst>
    <p:handoutMasterId r:id="rId14"/>
  </p:handoutMasterIdLst>
  <p:sldIdLst>
    <p:sldId id="341" r:id="rId5"/>
    <p:sldId id="375" r:id="rId6"/>
    <p:sldId id="379" r:id="rId7"/>
    <p:sldId id="378" r:id="rId8"/>
    <p:sldId id="380" r:id="rId9"/>
    <p:sldId id="381" r:id="rId10"/>
    <p:sldId id="382" r:id="rId11"/>
    <p:sldId id="376"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95" autoAdjust="0"/>
    <p:restoredTop sz="95954" autoAdjust="0"/>
  </p:normalViewPr>
  <p:slideViewPr>
    <p:cSldViewPr snapToGrid="0">
      <p:cViewPr>
        <p:scale>
          <a:sx n="66" d="100"/>
          <a:sy n="66" d="100"/>
        </p:scale>
        <p:origin x="566" y="499"/>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a:solidFill>
                  <a:schemeClr val="tx1"/>
                </a:solidFill>
                <a:effectLst/>
                <a:latin typeface="Arial" panose="020B0604020202020204" pitchFamily="34" charset="0"/>
                <a:ea typeface="+mn-ea"/>
                <a:cs typeface="Arial" panose="020B0604020202020204" pitchFamily="34" charset="0"/>
              </a:rPr>
              <a:t>SA WG2 Meeting #S2-154AH-e</a:t>
            </a:r>
            <a:r>
              <a:rPr lang="sv-SE" altLang="en-US" sz="1200" b="1" dirty="0">
                <a:latin typeface="Arial "/>
              </a:rPr>
              <a:t>	</a:t>
            </a:r>
          </a:p>
          <a:p>
            <a:r>
              <a:rPr lang="en-GB" altLang="zh-CN" sz="1000" b="1" kern="1200" dirty="0">
                <a:solidFill>
                  <a:schemeClr val="tx1"/>
                </a:solidFill>
                <a:effectLst/>
                <a:latin typeface="Arial" panose="020B0604020202020204" pitchFamily="34" charset="0"/>
                <a:ea typeface="+mn-ea"/>
                <a:cs typeface="Arial" panose="020B0604020202020204" pitchFamily="34" charset="0"/>
              </a:rPr>
              <a:t>16 - 20 January, 2023, Electronic</a:t>
            </a:r>
            <a:endParaRPr lang="zh-CN" altLang="zh-CN" sz="1000" kern="1200" dirty="0">
              <a:solidFill>
                <a:schemeClr val="tx1"/>
              </a:solidFill>
              <a:effectLst/>
              <a:latin typeface="Arial" panose="020B0604020202020204" pitchFamily="34" charset="0"/>
              <a:ea typeface="+mn-ea"/>
              <a:cs typeface="Arial" panose="020B0604020202020204" pitchFamily="34" charset="0"/>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271793" y="11004"/>
            <a:ext cx="2600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i="1" dirty="0">
                <a:latin typeface="Arial "/>
              </a:rPr>
              <a:t>S2-220xxxx </a:t>
            </a:r>
          </a:p>
          <a:p>
            <a:pPr algn="r" eaLnBrk="1" hangingPunct="1">
              <a:defRPr/>
            </a:pPr>
            <a:r>
              <a:rPr lang="sv-SE" altLang="en-US" sz="1200" b="1" i="1" dirty="0">
                <a:latin typeface="Arial "/>
              </a:rPr>
              <a:t>	</a:t>
            </a:r>
            <a:r>
              <a:rPr lang="sv-SE" altLang="en-US" sz="1200" b="1" i="1" dirty="0">
                <a:solidFill>
                  <a:srgbClr val="0070C0"/>
                </a:solidFill>
                <a:latin typeface="Arial "/>
              </a:rPr>
              <a:t>was S2-220xxxx</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3.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300976" y="1709739"/>
            <a:ext cx="10065834" cy="1965616"/>
          </a:xfrm>
        </p:spPr>
        <p:txBody>
          <a:bodyPr/>
          <a:lstStyle/>
          <a:p>
            <a:pPr eaLnBrk="1" hangingPunct="1"/>
            <a:r>
              <a:rPr lang="en-US" altLang="zh-CN" dirty="0"/>
              <a:t>GMEC:</a:t>
            </a:r>
            <a:br>
              <a:rPr lang="en-US" altLang="zh-CN" dirty="0"/>
            </a:br>
            <a:r>
              <a:rPr lang="en-US" altLang="zh-CN" dirty="0"/>
              <a:t>pre-meeting Discussion</a:t>
            </a:r>
            <a:endParaRPr lang="en-GB" altLang="en-US" dirty="0"/>
          </a:p>
        </p:txBody>
      </p:sp>
      <p:sp>
        <p:nvSpPr>
          <p:cNvPr id="2" name="文本框 1"/>
          <p:cNvSpPr txBox="1"/>
          <p:nvPr/>
        </p:nvSpPr>
        <p:spPr>
          <a:xfrm>
            <a:off x="1442225" y="4252331"/>
            <a:ext cx="1659429" cy="369332"/>
          </a:xfrm>
          <a:prstGeom prst="rect">
            <a:avLst/>
          </a:prstGeom>
          <a:noFill/>
        </p:spPr>
        <p:txBody>
          <a:bodyPr wrap="none" rtlCol="0">
            <a:spAutoFit/>
          </a:bodyPr>
          <a:lstStyle/>
          <a:p>
            <a:r>
              <a:rPr lang="en-US" altLang="zh-CN" dirty="0"/>
              <a:t>SA2#154AH-e</a:t>
            </a:r>
            <a:endParaRPr lang="zh-CN"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Key Issue #4 Conclusion</a:t>
            </a:r>
            <a:endParaRPr lang="zh-CN" altLang="en-US" dirty="0"/>
          </a:p>
        </p:txBody>
      </p:sp>
      <p:sp>
        <p:nvSpPr>
          <p:cNvPr id="3" name="内容占位符 2"/>
          <p:cNvSpPr>
            <a:spLocks noGrp="1"/>
          </p:cNvSpPr>
          <p:nvPr>
            <p:ph idx="1"/>
          </p:nvPr>
        </p:nvSpPr>
        <p:spPr>
          <a:xfrm>
            <a:off x="250053" y="1763479"/>
            <a:ext cx="11372987" cy="4484921"/>
          </a:xfrm>
        </p:spPr>
        <p:txBody>
          <a:bodyPr/>
          <a:lstStyle/>
          <a:p>
            <a:r>
              <a:rPr lang="en-GB" altLang="zh-CN" sz="1800" dirty="0"/>
              <a:t>Stable Part: </a:t>
            </a:r>
          </a:p>
          <a:p>
            <a:pPr lvl="1"/>
            <a:r>
              <a:rPr lang="en-GB" altLang="zh-CN" sz="1400" b="1" dirty="0"/>
              <a:t>reliability of the 5G VN group communication</a:t>
            </a:r>
            <a:r>
              <a:rPr lang="en-GB" altLang="zh-CN" sz="1400" dirty="0"/>
              <a:t>: With the help of Set functionality - one or more SMF sets for a VN group</a:t>
            </a:r>
          </a:p>
          <a:p>
            <a:pPr lvl="1"/>
            <a:r>
              <a:rPr lang="en-GB" altLang="zh-CN" sz="1400" b="1" dirty="0"/>
              <a:t>Rel-16 compatibility issue</a:t>
            </a:r>
            <a:r>
              <a:rPr lang="en-GB" altLang="zh-CN" sz="1400" dirty="0"/>
              <a:t>: </a:t>
            </a:r>
            <a:r>
              <a:rPr lang="en-US" altLang="zh-CN" sz="1400" dirty="0"/>
              <a:t>Proper configuration of the NRF profile (e.g. SMF(s), DNN, S-NSSAI, service area)</a:t>
            </a:r>
          </a:p>
          <a:p>
            <a:pPr lvl="1"/>
            <a:r>
              <a:rPr lang="en-GB" altLang="zh-CN" sz="1400" b="1" dirty="0"/>
              <a:t>5V VN group communication within a single SMF Set</a:t>
            </a:r>
            <a:r>
              <a:rPr lang="en-GB" altLang="zh-CN" sz="1400" dirty="0"/>
              <a:t>: </a:t>
            </a:r>
            <a:r>
              <a:rPr lang="en-US" altLang="zh-CN" sz="1400" dirty="0"/>
              <a:t>N19-based forwarding, N6-based forwarding and local switch as per Rel-17 with NOTEs mentioning this is controlled by intra SMF set information exchange</a:t>
            </a:r>
          </a:p>
          <a:p>
            <a:r>
              <a:rPr lang="en-GB" altLang="zh-CN" sz="1800" dirty="0"/>
              <a:t>5G VN group communication across different SMF Sets</a:t>
            </a:r>
            <a:endParaRPr lang="en-US" altLang="zh-CN" sz="1800" dirty="0"/>
          </a:p>
          <a:p>
            <a:pPr lvl="1"/>
            <a:r>
              <a:rPr lang="en-US" altLang="zh-CN" sz="1400" b="1" dirty="0"/>
              <a:t>UPF topology</a:t>
            </a:r>
            <a:r>
              <a:rPr lang="en-US" altLang="zh-CN" sz="1400" dirty="0"/>
              <a:t>:  For each Set, </a:t>
            </a:r>
            <a:r>
              <a:rPr lang="en-US" altLang="zh-CN" sz="1400" b="1" dirty="0"/>
              <a:t>only one </a:t>
            </a:r>
            <a:r>
              <a:rPr lang="en-US" altLang="zh-CN" sz="1400" dirty="0"/>
              <a:t>“boarder UPF” connects to counterpart “boarder UPF” of other Sets</a:t>
            </a:r>
          </a:p>
          <a:p>
            <a:pPr lvl="2"/>
            <a:r>
              <a:rPr lang="en-US" altLang="zh-CN" sz="1200" dirty="0"/>
              <a:t>Or </a:t>
            </a:r>
            <a:r>
              <a:rPr lang="en-US" altLang="zh-CN" sz="1200" b="1" dirty="0"/>
              <a:t>any number </a:t>
            </a:r>
            <a:r>
              <a:rPr lang="en-US" altLang="zh-CN" sz="1200" dirty="0"/>
              <a:t>of UPFs under a SMF Set can be “boarder UPF”?</a:t>
            </a:r>
            <a:endParaRPr lang="en-GB" altLang="zh-CN" sz="1200" dirty="0"/>
          </a:p>
          <a:p>
            <a:pPr lvl="1"/>
            <a:r>
              <a:rPr lang="en-US" altLang="zh-CN" sz="1400" b="1" dirty="0"/>
              <a:t>Static Connectivity between any two Border UPFs</a:t>
            </a:r>
            <a:r>
              <a:rPr lang="en-US" altLang="zh-CN" sz="1600" dirty="0"/>
              <a:t>: </a:t>
            </a:r>
            <a:r>
              <a:rPr lang="en-GB" altLang="zh-CN" sz="1400" dirty="0">
                <a:solidFill>
                  <a:prstClr val="black"/>
                </a:solidFill>
              </a:rPr>
              <a:t>OAM configured as tunnels using GTP-U or </a:t>
            </a:r>
            <a:r>
              <a:rPr lang="en-US" altLang="zh-CN" sz="1400" dirty="0">
                <a:solidFill>
                  <a:prstClr val="black"/>
                </a:solidFill>
              </a:rPr>
              <a:t>IETF protocols, details are out of SA2 scope</a:t>
            </a:r>
            <a:endParaRPr lang="en-GB" altLang="zh-CN" sz="1200" dirty="0">
              <a:solidFill>
                <a:prstClr val="black"/>
              </a:solidFill>
            </a:endParaRPr>
          </a:p>
          <a:p>
            <a:pPr lvl="1"/>
            <a:r>
              <a:rPr lang="en-US" altLang="zh-CN" sz="1400" b="1" dirty="0"/>
              <a:t>Dynamic control </a:t>
            </a:r>
            <a:r>
              <a:rPr lang="en-US" altLang="zh-CN" sz="1400" dirty="0"/>
              <a:t>of Connectivity between any two Border UPFs with SMF topology enhancement:</a:t>
            </a:r>
          </a:p>
          <a:p>
            <a:pPr lvl="2"/>
            <a:r>
              <a:rPr lang="en-US" altLang="zh-CN" sz="1400" dirty="0">
                <a:solidFill>
                  <a:prstClr val="black"/>
                </a:solidFill>
              </a:rPr>
              <a:t>N16a enhancements ?</a:t>
            </a:r>
          </a:p>
          <a:p>
            <a:pPr lvl="2"/>
            <a:r>
              <a:rPr lang="en-US" altLang="zh-CN" sz="1400" dirty="0">
                <a:solidFill>
                  <a:prstClr val="black"/>
                </a:solidFill>
              </a:rPr>
              <a:t>GSMF?</a:t>
            </a:r>
          </a:p>
          <a:p>
            <a:pPr lvl="2"/>
            <a:endParaRPr lang="en-GB" altLang="zh-CN" sz="1200" dirty="0">
              <a:solidFill>
                <a:prstClr val="black"/>
              </a:solidFill>
            </a:endParaRPr>
          </a:p>
          <a:p>
            <a:pPr lvl="2"/>
            <a:endParaRPr lang="en-GB" altLang="zh-CN" sz="700" dirty="0"/>
          </a:p>
        </p:txBody>
      </p:sp>
      <p:pic>
        <p:nvPicPr>
          <p:cNvPr id="35" name="图片 34">
            <a:extLst>
              <a:ext uri="{FF2B5EF4-FFF2-40B4-BE49-F238E27FC236}">
                <a16:creationId xmlns:a16="http://schemas.microsoft.com/office/drawing/2014/main" id="{4F001194-6551-4F3E-979D-9365201FB325}"/>
              </a:ext>
            </a:extLst>
          </p:cNvPr>
          <p:cNvPicPr>
            <a:picLocks noChangeAspect="1"/>
          </p:cNvPicPr>
          <p:nvPr/>
        </p:nvPicPr>
        <p:blipFill>
          <a:blip r:embed="rId3"/>
          <a:stretch>
            <a:fillRect/>
          </a:stretch>
        </p:blipFill>
        <p:spPr>
          <a:xfrm>
            <a:off x="211685" y="5023761"/>
            <a:ext cx="3068925" cy="1416133"/>
          </a:xfrm>
          <a:prstGeom prst="rect">
            <a:avLst/>
          </a:prstGeom>
        </p:spPr>
      </p:pic>
      <p:sp>
        <p:nvSpPr>
          <p:cNvPr id="39" name="矩形 38">
            <a:extLst>
              <a:ext uri="{FF2B5EF4-FFF2-40B4-BE49-F238E27FC236}">
                <a16:creationId xmlns:a16="http://schemas.microsoft.com/office/drawing/2014/main" id="{B62FEC8D-7752-4C28-897C-AFF4376988FB}"/>
              </a:ext>
            </a:extLst>
          </p:cNvPr>
          <p:cNvSpPr/>
          <p:nvPr/>
        </p:nvSpPr>
        <p:spPr>
          <a:xfrm>
            <a:off x="926957" y="6321191"/>
            <a:ext cx="1582484" cy="369332"/>
          </a:xfrm>
          <a:prstGeom prst="rect">
            <a:avLst/>
          </a:prstGeom>
        </p:spPr>
        <p:txBody>
          <a:bodyPr wrap="none">
            <a:spAutoFit/>
          </a:bodyPr>
          <a:lstStyle/>
          <a:p>
            <a:r>
              <a:rPr lang="en-US" altLang="zh-CN" dirty="0"/>
              <a:t>UPF topology</a:t>
            </a:r>
            <a:endParaRPr lang="zh-CN" altLang="en-US" dirty="0"/>
          </a:p>
        </p:txBody>
      </p:sp>
      <p:graphicFrame>
        <p:nvGraphicFramePr>
          <p:cNvPr id="41" name="对象 40">
            <a:extLst>
              <a:ext uri="{FF2B5EF4-FFF2-40B4-BE49-F238E27FC236}">
                <a16:creationId xmlns:a16="http://schemas.microsoft.com/office/drawing/2014/main" id="{B3521E20-E8E9-44EA-827E-B76A1C700761}"/>
              </a:ext>
            </a:extLst>
          </p:cNvPr>
          <p:cNvGraphicFramePr>
            <a:graphicFrameLocks noChangeAspect="1"/>
          </p:cNvGraphicFramePr>
          <p:nvPr>
            <p:extLst>
              <p:ext uri="{D42A27DB-BD31-4B8C-83A1-F6EECF244321}">
                <p14:modId xmlns:p14="http://schemas.microsoft.com/office/powerpoint/2010/main" val="524464430"/>
              </p:ext>
            </p:extLst>
          </p:nvPr>
        </p:nvGraphicFramePr>
        <p:xfrm>
          <a:off x="3320755" y="4582160"/>
          <a:ext cx="5381499" cy="1783128"/>
        </p:xfrm>
        <a:graphic>
          <a:graphicData uri="http://schemas.openxmlformats.org/presentationml/2006/ole">
            <mc:AlternateContent xmlns:mc="http://schemas.openxmlformats.org/markup-compatibility/2006">
              <mc:Choice xmlns:v="urn:schemas-microsoft-com:vml" Requires="v">
                <p:oleObj spid="_x0000_s1121" r:id="rId4" imgW="7715250" imgH="2552662" progId="Visio.Drawing.15">
                  <p:embed/>
                </p:oleObj>
              </mc:Choice>
              <mc:Fallback>
                <p:oleObj r:id="rId4" imgW="7715250" imgH="2552662" progId="Visio.Drawing.15">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20755" y="4582160"/>
                        <a:ext cx="5381499" cy="1783128"/>
                      </a:xfrm>
                      <a:prstGeom prst="rect">
                        <a:avLst/>
                      </a:prstGeom>
                      <a:noFill/>
                    </p:spPr>
                  </p:pic>
                </p:oleObj>
              </mc:Fallback>
            </mc:AlternateContent>
          </a:graphicData>
        </a:graphic>
      </p:graphicFrame>
      <p:pic>
        <p:nvPicPr>
          <p:cNvPr id="42" name="图片 41">
            <a:extLst>
              <a:ext uri="{FF2B5EF4-FFF2-40B4-BE49-F238E27FC236}">
                <a16:creationId xmlns:a16="http://schemas.microsoft.com/office/drawing/2014/main" id="{4B1A998B-1480-49D6-8593-4EE46A2DF80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15857" y="4226560"/>
            <a:ext cx="2757099" cy="2174239"/>
          </a:xfrm>
          <a:prstGeom prst="rect">
            <a:avLst/>
          </a:prstGeom>
          <a:noFill/>
        </p:spPr>
      </p:pic>
      <p:sp>
        <p:nvSpPr>
          <p:cNvPr id="43" name="矩形 42">
            <a:extLst>
              <a:ext uri="{FF2B5EF4-FFF2-40B4-BE49-F238E27FC236}">
                <a16:creationId xmlns:a16="http://schemas.microsoft.com/office/drawing/2014/main" id="{5CCEEF90-1957-4137-AB42-E6646FECDFAF}"/>
              </a:ext>
            </a:extLst>
          </p:cNvPr>
          <p:cNvSpPr/>
          <p:nvPr/>
        </p:nvSpPr>
        <p:spPr>
          <a:xfrm>
            <a:off x="5402009" y="6321191"/>
            <a:ext cx="1851789" cy="369332"/>
          </a:xfrm>
          <a:prstGeom prst="rect">
            <a:avLst/>
          </a:prstGeom>
        </p:spPr>
        <p:txBody>
          <a:bodyPr wrap="none">
            <a:spAutoFit/>
          </a:bodyPr>
          <a:lstStyle/>
          <a:p>
            <a:r>
              <a:rPr lang="en-US" altLang="zh-CN" dirty="0"/>
              <a:t> N16a extension</a:t>
            </a:r>
            <a:endParaRPr lang="zh-CN" altLang="en-US" dirty="0"/>
          </a:p>
        </p:txBody>
      </p:sp>
      <p:sp>
        <p:nvSpPr>
          <p:cNvPr id="44" name="矩形 43">
            <a:extLst>
              <a:ext uri="{FF2B5EF4-FFF2-40B4-BE49-F238E27FC236}">
                <a16:creationId xmlns:a16="http://schemas.microsoft.com/office/drawing/2014/main" id="{DF0F997E-AD7E-4D35-8A49-CAA6DD9A4854}"/>
              </a:ext>
            </a:extLst>
          </p:cNvPr>
          <p:cNvSpPr/>
          <p:nvPr/>
        </p:nvSpPr>
        <p:spPr>
          <a:xfrm>
            <a:off x="10146367" y="6321191"/>
            <a:ext cx="851515" cy="369332"/>
          </a:xfrm>
          <a:prstGeom prst="rect">
            <a:avLst/>
          </a:prstGeom>
        </p:spPr>
        <p:txBody>
          <a:bodyPr wrap="none">
            <a:spAutoFit/>
          </a:bodyPr>
          <a:lstStyle/>
          <a:p>
            <a:r>
              <a:rPr lang="en-US" altLang="zh-CN" dirty="0"/>
              <a:t>GSMF</a:t>
            </a:r>
            <a:endParaRPr lang="zh-CN" altLang="en-US" dirty="0"/>
          </a:p>
        </p:txBody>
      </p:sp>
      <p:cxnSp>
        <p:nvCxnSpPr>
          <p:cNvPr id="46" name="直接连接符 45">
            <a:extLst>
              <a:ext uri="{FF2B5EF4-FFF2-40B4-BE49-F238E27FC236}">
                <a16:creationId xmlns:a16="http://schemas.microsoft.com/office/drawing/2014/main" id="{03CAA850-EAAF-4F5E-BEFE-F61AD7A619F1}"/>
              </a:ext>
            </a:extLst>
          </p:cNvPr>
          <p:cNvCxnSpPr>
            <a:cxnSpLocks/>
          </p:cNvCxnSpPr>
          <p:nvPr/>
        </p:nvCxnSpPr>
        <p:spPr>
          <a:xfrm>
            <a:off x="5181187" y="5805616"/>
            <a:ext cx="1660633" cy="0"/>
          </a:xfrm>
          <a:prstGeom prst="line">
            <a:avLst/>
          </a:prstGeom>
        </p:spPr>
        <p:style>
          <a:lnRef idx="1">
            <a:schemeClr val="accent6"/>
          </a:lnRef>
          <a:fillRef idx="0">
            <a:schemeClr val="accent6"/>
          </a:fillRef>
          <a:effectRef idx="0">
            <a:schemeClr val="accent6"/>
          </a:effectRef>
          <a:fontRef idx="minor">
            <a:schemeClr val="tx1"/>
          </a:fontRef>
        </p:style>
      </p:cxnSp>
      <p:sp>
        <p:nvSpPr>
          <p:cNvPr id="48" name="文本框 47">
            <a:extLst>
              <a:ext uri="{FF2B5EF4-FFF2-40B4-BE49-F238E27FC236}">
                <a16:creationId xmlns:a16="http://schemas.microsoft.com/office/drawing/2014/main" id="{5787FF3C-79E8-4CD6-A34F-8DAF98B1F605}"/>
              </a:ext>
            </a:extLst>
          </p:cNvPr>
          <p:cNvSpPr txBox="1"/>
          <p:nvPr/>
        </p:nvSpPr>
        <p:spPr>
          <a:xfrm>
            <a:off x="5841763" y="5551700"/>
            <a:ext cx="508473" cy="253916"/>
          </a:xfrm>
          <a:prstGeom prst="rect">
            <a:avLst/>
          </a:prstGeom>
          <a:noFill/>
        </p:spPr>
        <p:txBody>
          <a:bodyPr wrap="none" rtlCol="0">
            <a:spAutoFit/>
          </a:bodyPr>
          <a:lstStyle/>
          <a:p>
            <a:r>
              <a:rPr lang="en-US" altLang="zh-CN" sz="1050" dirty="0"/>
              <a:t>N19?</a:t>
            </a:r>
            <a:endParaRPr lang="zh-CN" altLang="en-US" sz="1050" dirty="0"/>
          </a:p>
        </p:txBody>
      </p:sp>
      <p:sp>
        <p:nvSpPr>
          <p:cNvPr id="49" name="文本框 48">
            <a:extLst>
              <a:ext uri="{FF2B5EF4-FFF2-40B4-BE49-F238E27FC236}">
                <a16:creationId xmlns:a16="http://schemas.microsoft.com/office/drawing/2014/main" id="{1496D541-48C0-4737-B05A-CC5B5EF1A9A7}"/>
              </a:ext>
            </a:extLst>
          </p:cNvPr>
          <p:cNvSpPr txBox="1"/>
          <p:nvPr/>
        </p:nvSpPr>
        <p:spPr>
          <a:xfrm>
            <a:off x="3699723" y="5443602"/>
            <a:ext cx="971741" cy="253916"/>
          </a:xfrm>
          <a:prstGeom prst="rect">
            <a:avLst/>
          </a:prstGeom>
          <a:noFill/>
        </p:spPr>
        <p:txBody>
          <a:bodyPr wrap="none" rtlCol="0">
            <a:spAutoFit/>
          </a:bodyPr>
          <a:lstStyle/>
          <a:p>
            <a:r>
              <a:rPr lang="en-US" altLang="zh-CN" sz="1050" dirty="0"/>
              <a:t>Border UPF?</a:t>
            </a:r>
            <a:endParaRPr lang="zh-CN" altLang="en-US" sz="1050" dirty="0"/>
          </a:p>
        </p:txBody>
      </p:sp>
      <p:sp>
        <p:nvSpPr>
          <p:cNvPr id="51" name="文本框 50">
            <a:extLst>
              <a:ext uri="{FF2B5EF4-FFF2-40B4-BE49-F238E27FC236}">
                <a16:creationId xmlns:a16="http://schemas.microsoft.com/office/drawing/2014/main" id="{680C6FE4-0DF0-4F3C-A8F3-999099B8C986}"/>
              </a:ext>
            </a:extLst>
          </p:cNvPr>
          <p:cNvSpPr txBox="1"/>
          <p:nvPr/>
        </p:nvSpPr>
        <p:spPr>
          <a:xfrm>
            <a:off x="7561420" y="5424742"/>
            <a:ext cx="971741" cy="253916"/>
          </a:xfrm>
          <a:prstGeom prst="rect">
            <a:avLst/>
          </a:prstGeom>
          <a:noFill/>
        </p:spPr>
        <p:txBody>
          <a:bodyPr wrap="none" rtlCol="0">
            <a:spAutoFit/>
          </a:bodyPr>
          <a:lstStyle/>
          <a:p>
            <a:r>
              <a:rPr lang="en-US" altLang="zh-CN" sz="1050" dirty="0"/>
              <a:t>Border UPF?</a:t>
            </a:r>
            <a:endParaRPr lang="zh-CN" altLang="en-US" sz="1050" dirty="0"/>
          </a:p>
        </p:txBody>
      </p:sp>
    </p:spTree>
    <p:extLst>
      <p:ext uri="{BB962C8B-B14F-4D97-AF65-F5344CB8AC3E}">
        <p14:creationId xmlns:p14="http://schemas.microsoft.com/office/powerpoint/2010/main" val="3518590244"/>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KI#1</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800" dirty="0"/>
              <a:t>23.501 Structure</a:t>
            </a:r>
            <a:endParaRPr lang="zh-CN" altLang="zh-CN" sz="1800" dirty="0"/>
          </a:p>
          <a:p>
            <a:pPr lvl="1"/>
            <a:r>
              <a:rPr lang="en-US" altLang="zh-CN" sz="1600" dirty="0"/>
              <a:t>1) </a:t>
            </a:r>
            <a:r>
              <a:rPr lang="en-US" altLang="zh-CN" sz="1600" b="1" dirty="0"/>
              <a:t>new clause to capture the enhancements of LADN per DNN/S-NSSAI compared to 5.6.5 Support for Local Area Data Network; </a:t>
            </a:r>
          </a:p>
          <a:p>
            <a:pPr lvl="2"/>
            <a:r>
              <a:rPr lang="en-US" altLang="zh-CN" sz="1400" dirty="0"/>
              <a:t>Or updates on existing clauses, e.g. 5.6.5?</a:t>
            </a:r>
          </a:p>
          <a:p>
            <a:pPr lvl="1"/>
            <a:r>
              <a:rPr lang="en-US" altLang="zh-CN" sz="1600" dirty="0"/>
              <a:t>2) </a:t>
            </a:r>
            <a:r>
              <a:rPr lang="en-US" altLang="zh-CN" sz="1600" b="1" dirty="0"/>
              <a:t>new clause to capture the main enhancements compared to 5.29.2 5G VN group management;  </a:t>
            </a:r>
          </a:p>
          <a:p>
            <a:pPr lvl="2"/>
            <a:r>
              <a:rPr lang="en-US" altLang="zh-CN" sz="1400" dirty="0"/>
              <a:t>Or capture the main updates in existing clauses, e.g. 5.29.2, 5.20 ?</a:t>
            </a:r>
            <a:endParaRPr lang="zh-CN" altLang="zh-CN" sz="1400" dirty="0"/>
          </a:p>
          <a:p>
            <a:r>
              <a:rPr lang="en-US" altLang="zh-CN" sz="1800" dirty="0"/>
              <a:t>23.502 Structure</a:t>
            </a:r>
            <a:endParaRPr lang="zh-CN" altLang="zh-CN" sz="1800" dirty="0"/>
          </a:p>
          <a:p>
            <a:pPr lvl="1"/>
            <a:r>
              <a:rPr lang="en-US" altLang="zh-CN" sz="1600" b="1" dirty="0"/>
              <a:t>Extend the data type of 5G VN group data (using existing name or new name)</a:t>
            </a:r>
          </a:p>
          <a:p>
            <a:pPr lvl="2"/>
            <a:r>
              <a:rPr lang="en-US" altLang="zh-CN" sz="1200" dirty="0"/>
              <a:t>The existing paras (except DNN, S-NSSAI) are only applicable to 5G VN groups</a:t>
            </a:r>
          </a:p>
          <a:p>
            <a:pPr lvl="2"/>
            <a:r>
              <a:rPr lang="en-US" altLang="zh-CN" sz="1200" dirty="0"/>
              <a:t>The new paras (service area, QoS) that apply to both 5G VN group and non-5G VN groups</a:t>
            </a:r>
          </a:p>
          <a:p>
            <a:pPr lvl="1"/>
            <a:r>
              <a:rPr lang="en-US" altLang="zh-CN" sz="1600" dirty="0"/>
              <a:t>Introduce a new data type: Session Characteristics parameters or different name?</a:t>
            </a:r>
          </a:p>
          <a:p>
            <a:pPr lvl="2"/>
            <a:r>
              <a:rPr lang="en-US" altLang="zh-CN" sz="1200" dirty="0"/>
              <a:t>It is comprised of the paras that apply to both 5G VN group and non-5G VN groups</a:t>
            </a:r>
          </a:p>
          <a:p>
            <a:pPr lvl="2"/>
            <a:r>
              <a:rPr lang="en-US" altLang="zh-CN" sz="1200" dirty="0"/>
              <a:t>This new data type is also added as one component in 5G VN group data table</a:t>
            </a:r>
            <a:endParaRPr lang="zh-CN" altLang="zh-CN" sz="1200" dirty="0"/>
          </a:p>
          <a:p>
            <a:pPr lvl="1"/>
            <a:r>
              <a:rPr lang="en-US" altLang="zh-CN" sz="1600" dirty="0"/>
              <a:t>Specify a new data type (new generic group data”) that comprises the existing 5G VN group data and new paras?</a:t>
            </a:r>
          </a:p>
          <a:p>
            <a:pPr lvl="2"/>
            <a:r>
              <a:rPr lang="en-US" altLang="zh-CN" sz="1200" dirty="0"/>
              <a:t>AF can choose whether to use “5G VN group data” or “new generic group data” depending what type of group it targets and the request parameters</a:t>
            </a:r>
          </a:p>
          <a:p>
            <a:r>
              <a:rPr lang="en-US" altLang="zh-CN" sz="1800" dirty="0"/>
              <a:t>23.503 Structure (for Group-MBR)</a:t>
            </a:r>
            <a:endParaRPr lang="zh-CN" altLang="zh-CN" sz="1800" dirty="0"/>
          </a:p>
          <a:p>
            <a:pPr lvl="1"/>
            <a:r>
              <a:rPr lang="en-US" altLang="zh-CN" sz="1600" b="1" dirty="0"/>
              <a:t>new clause to capture the clarifications and mapping compared to Slice-MBR described in clause 6.1.4.1, 6.1.4.3 and 6.2.1.10.2</a:t>
            </a:r>
            <a:endParaRPr lang="zh-CN" altLang="en-US" sz="1600" dirty="0"/>
          </a:p>
        </p:txBody>
      </p:sp>
    </p:spTree>
    <p:extLst>
      <p:ext uri="{BB962C8B-B14F-4D97-AF65-F5344CB8AC3E}">
        <p14:creationId xmlns:p14="http://schemas.microsoft.com/office/powerpoint/2010/main" val="272544416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KI#3</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2000" dirty="0"/>
              <a:t>New NEF service or enhance existing NEF service </a:t>
            </a:r>
          </a:p>
          <a:p>
            <a:pPr lvl="1"/>
            <a:r>
              <a:rPr lang="en-US" altLang="zh-CN" sz="1600" b="1" dirty="0"/>
              <a:t>New NEF service (AF_request_for_QoS),</a:t>
            </a:r>
            <a:r>
              <a:rPr lang="en-US" altLang="zh-CN" sz="1600" dirty="0"/>
              <a:t> make it separate from complex AFSessionWithQoS and generic for other use</a:t>
            </a:r>
          </a:p>
          <a:p>
            <a:pPr lvl="1"/>
            <a:r>
              <a:rPr lang="en-US" altLang="zh-CN" sz="1600" dirty="0"/>
              <a:t>Enhance existing NEF service ?</a:t>
            </a:r>
          </a:p>
          <a:p>
            <a:pPr lvl="2"/>
            <a:r>
              <a:rPr lang="en-US" altLang="zh-CN" sz="1200" dirty="0"/>
              <a:t>AFSessionWithQoS</a:t>
            </a:r>
          </a:p>
          <a:p>
            <a:pPr lvl="2"/>
            <a:r>
              <a:rPr lang="en-US" altLang="zh-CN" sz="1200" dirty="0"/>
              <a:t>Service Specific Parameter</a:t>
            </a:r>
          </a:p>
          <a:p>
            <a:pPr lvl="2"/>
            <a:r>
              <a:rPr lang="en-US" altLang="zh-CN" sz="1200" dirty="0"/>
              <a:t>Traffic Influence</a:t>
            </a:r>
          </a:p>
          <a:p>
            <a:pPr lvl="2"/>
            <a:r>
              <a:rPr lang="en-US" altLang="zh-CN" sz="1200" dirty="0"/>
              <a:t>Parameter Provision </a:t>
            </a:r>
            <a:r>
              <a:rPr lang="en-US" altLang="zh-CN" sz="1200" b="1" dirty="0"/>
              <a:t>(OUT)</a:t>
            </a:r>
          </a:p>
          <a:p>
            <a:r>
              <a:rPr lang="en-US" altLang="zh-CN" sz="2000" dirty="0"/>
              <a:t>Signaling Route</a:t>
            </a:r>
          </a:p>
          <a:p>
            <a:pPr lvl="1"/>
            <a:r>
              <a:rPr lang="en-US" altLang="zh-CN" sz="1600" b="1" dirty="0"/>
              <a:t>For TSC case: AF-&gt;NEF-&gt;TSCTSF-&gt;PCF</a:t>
            </a:r>
          </a:p>
          <a:p>
            <a:pPr lvl="2"/>
            <a:r>
              <a:rPr lang="en-US" altLang="zh-CN" sz="1200" dirty="0"/>
              <a:t>TSCTSF performs the Group&lt;-&gt;members mapping, TSCAC container construction, delay pre-processing, store the AF requested QoS and status of the request, manages the time validity condition</a:t>
            </a:r>
          </a:p>
          <a:p>
            <a:pPr lvl="1"/>
            <a:r>
              <a:rPr lang="en-US" altLang="zh-CN" sz="1600" b="1" dirty="0"/>
              <a:t>For non-TSC case: AF-&gt;NEF-&gt;UDR-&gt;PCF</a:t>
            </a:r>
          </a:p>
          <a:p>
            <a:pPr lvl="2"/>
            <a:r>
              <a:rPr lang="en-US" altLang="zh-CN" sz="1200" dirty="0"/>
              <a:t>PCF performs the Group&lt;-&gt;members mapping, store the status of the request</a:t>
            </a:r>
          </a:p>
          <a:p>
            <a:pPr lvl="2"/>
            <a:r>
              <a:rPr lang="en-US" altLang="zh-CN" sz="1200" dirty="0"/>
              <a:t>UDR stores the AF requested QoS </a:t>
            </a:r>
          </a:p>
          <a:p>
            <a:pPr lvl="2"/>
            <a:r>
              <a:rPr lang="en-US" altLang="zh-CN" sz="1200" dirty="0"/>
              <a:t>NEF or PCF: manages the time validity condition</a:t>
            </a:r>
          </a:p>
          <a:p>
            <a:pPr lvl="1"/>
            <a:r>
              <a:rPr lang="en-US" altLang="zh-CN" sz="1600" dirty="0"/>
              <a:t>For non-TSC case: AF-&gt;NEF-&gt;</a:t>
            </a:r>
            <a:r>
              <a:rPr lang="en-US" altLang="zh-CN" sz="1600" b="1" dirty="0"/>
              <a:t>TSCTSF</a:t>
            </a:r>
            <a:r>
              <a:rPr lang="en-US" altLang="zh-CN" sz="1600" dirty="0"/>
              <a:t>-&gt;PCF?</a:t>
            </a:r>
          </a:p>
          <a:p>
            <a:pPr lvl="2"/>
            <a:r>
              <a:rPr lang="en-US" altLang="zh-CN" sz="1200" dirty="0"/>
              <a:t>TSCTSF performs the Group&lt;-&gt;members mapping, store the AF requested QoS and status of the request, manages the time validity condition</a:t>
            </a:r>
          </a:p>
          <a:p>
            <a:pPr lvl="2"/>
            <a:r>
              <a:rPr lang="en-US" altLang="zh-CN" sz="1200" dirty="0"/>
              <a:t>TSCTSF doesn’t active handling for TSC QoS in this case</a:t>
            </a:r>
          </a:p>
          <a:p>
            <a:pPr lvl="2"/>
            <a:endParaRPr lang="en-US" altLang="zh-CN" sz="1200" dirty="0"/>
          </a:p>
        </p:txBody>
      </p:sp>
    </p:spTree>
    <p:extLst>
      <p:ext uri="{BB962C8B-B14F-4D97-AF65-F5344CB8AC3E}">
        <p14:creationId xmlns:p14="http://schemas.microsoft.com/office/powerpoint/2010/main" val="373238129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KI#3 (</a:t>
            </a:r>
            <a:r>
              <a:rPr lang="en-US" altLang="zh-CN" dirty="0" err="1"/>
              <a:t>Con’d</a:t>
            </a:r>
            <a:r>
              <a:rPr lang="en-US" altLang="zh-CN" dirty="0"/>
              <a:t>)</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2400" dirty="0"/>
              <a:t>Handle AF-requested </a:t>
            </a:r>
            <a:r>
              <a:rPr lang="en-GB" altLang="zh-CN" sz="2400" dirty="0"/>
              <a:t>change </a:t>
            </a:r>
            <a:r>
              <a:rPr lang="en-US" altLang="zh-CN" sz="2400" dirty="0"/>
              <a:t>of </a:t>
            </a:r>
            <a:r>
              <a:rPr lang="en-GB" altLang="zh-CN" sz="2400" dirty="0"/>
              <a:t>PDU Session Type </a:t>
            </a:r>
            <a:r>
              <a:rPr lang="en-US" altLang="zh-CN" sz="2400" dirty="0"/>
              <a:t>associated with a</a:t>
            </a:r>
            <a:r>
              <a:rPr lang="en-GB" altLang="zh-CN" sz="2400" dirty="0"/>
              <a:t> group </a:t>
            </a:r>
            <a:r>
              <a:rPr lang="en-US" altLang="zh-CN" sz="2400" dirty="0"/>
              <a:t>of UEs</a:t>
            </a:r>
          </a:p>
          <a:p>
            <a:pPr lvl="1"/>
            <a:r>
              <a:rPr lang="en-GB" altLang="zh-CN" sz="2000" dirty="0"/>
              <a:t>TR conclusion: </a:t>
            </a:r>
            <a:r>
              <a:rPr lang="en-GB" altLang="zh-CN" sz="2000" b="1" dirty="0"/>
              <a:t>PDU Session Release COMMAND for re-establishment </a:t>
            </a:r>
            <a:r>
              <a:rPr lang="en-GB" altLang="zh-CN" sz="2000" dirty="0"/>
              <a:t>of the PDU Session and </a:t>
            </a:r>
            <a:r>
              <a:rPr lang="en-GB" altLang="zh-CN" sz="2000" b="1" dirty="0"/>
              <a:t>URSP rules </a:t>
            </a:r>
            <a:r>
              <a:rPr lang="en-GB" altLang="zh-CN" sz="2000" dirty="0"/>
              <a:t>for the highest priority PDU Session Type of a group are used to change PDU Session Type of the PDU Session targeting the group for each group member within the group.</a:t>
            </a:r>
          </a:p>
          <a:p>
            <a:pPr lvl="1"/>
            <a:r>
              <a:rPr lang="en-GB" altLang="zh-CN" sz="1800" dirty="0"/>
              <a:t>Which NEF service to use: </a:t>
            </a:r>
            <a:r>
              <a:rPr lang="en-US" altLang="zh-CN" sz="2000" b="1" dirty="0"/>
              <a:t>Traffic Influence + Service Specific Parameter</a:t>
            </a:r>
          </a:p>
          <a:p>
            <a:pPr lvl="2"/>
            <a:r>
              <a:rPr lang="en-US" altLang="zh-CN" sz="1800" dirty="0"/>
              <a:t>Or Parameter Provision?</a:t>
            </a:r>
          </a:p>
          <a:p>
            <a:pPr lvl="1"/>
            <a:r>
              <a:rPr lang="en-GB" altLang="zh-CN" sz="1800" dirty="0"/>
              <a:t>Issue: </a:t>
            </a:r>
            <a:r>
              <a:rPr lang="en-US" altLang="zh-CN" sz="1800" dirty="0"/>
              <a:t>TS24.501 specifies that the PDU Type will be set as the PDU type of the released PDU Session, so new URSP rules won’t be applied for reestablishment of PDU Session to the same DNN.</a:t>
            </a:r>
          </a:p>
          <a:p>
            <a:pPr lvl="2"/>
            <a:r>
              <a:rPr lang="en-US" altLang="zh-CN" sz="1600" b="1" dirty="0"/>
              <a:t>Way Forward: </a:t>
            </a:r>
            <a:r>
              <a:rPr lang="en-GB" altLang="zh-CN" sz="1600" dirty="0"/>
              <a:t>Add cause #28 as new trigger for Network-requested PDU session release procedure</a:t>
            </a:r>
            <a:r>
              <a:rPr lang="zh-CN" altLang="en-US" sz="1600" dirty="0"/>
              <a:t>？</a:t>
            </a:r>
            <a:endParaRPr lang="zh-CN" altLang="zh-CN" sz="1600" b="1" dirty="0"/>
          </a:p>
          <a:p>
            <a:pPr lvl="1"/>
            <a:endParaRPr lang="en-GB" altLang="zh-CN" sz="2000" dirty="0"/>
          </a:p>
          <a:p>
            <a:pPr lvl="2"/>
            <a:endParaRPr lang="en-GB" altLang="zh-CN" sz="1800" dirty="0"/>
          </a:p>
          <a:p>
            <a:pPr lvl="2"/>
            <a:endParaRPr lang="en-US" altLang="zh-CN" sz="1100" dirty="0"/>
          </a:p>
        </p:txBody>
      </p:sp>
      <p:pic>
        <p:nvPicPr>
          <p:cNvPr id="4" name="图片 3">
            <a:extLst>
              <a:ext uri="{FF2B5EF4-FFF2-40B4-BE49-F238E27FC236}">
                <a16:creationId xmlns:a16="http://schemas.microsoft.com/office/drawing/2014/main" id="{3DD9E5A6-AB67-4599-B135-BB36D19DBFB5}"/>
              </a:ext>
            </a:extLst>
          </p:cNvPr>
          <p:cNvPicPr>
            <a:picLocks noChangeAspect="1"/>
          </p:cNvPicPr>
          <p:nvPr/>
        </p:nvPicPr>
        <p:blipFill>
          <a:blip r:embed="rId2"/>
          <a:stretch>
            <a:fillRect/>
          </a:stretch>
        </p:blipFill>
        <p:spPr>
          <a:xfrm>
            <a:off x="284480" y="4592408"/>
            <a:ext cx="5843675" cy="1960791"/>
          </a:xfrm>
          <a:prstGeom prst="rect">
            <a:avLst/>
          </a:prstGeom>
        </p:spPr>
      </p:pic>
      <p:sp>
        <p:nvSpPr>
          <p:cNvPr id="5" name="矩形 4">
            <a:extLst>
              <a:ext uri="{FF2B5EF4-FFF2-40B4-BE49-F238E27FC236}">
                <a16:creationId xmlns:a16="http://schemas.microsoft.com/office/drawing/2014/main" id="{E1961F1F-B96C-46C7-A846-BCB1310C443D}"/>
              </a:ext>
            </a:extLst>
          </p:cNvPr>
          <p:cNvSpPr/>
          <p:nvPr/>
        </p:nvSpPr>
        <p:spPr>
          <a:xfrm>
            <a:off x="4483122" y="5299466"/>
            <a:ext cx="1249060" cy="369332"/>
          </a:xfrm>
          <a:prstGeom prst="rect">
            <a:avLst/>
          </a:prstGeom>
        </p:spPr>
        <p:txBody>
          <a:bodyPr wrap="none">
            <a:spAutoFit/>
          </a:bodyPr>
          <a:lstStyle/>
          <a:p>
            <a:r>
              <a:rPr lang="en-US" altLang="zh-CN" dirty="0"/>
              <a:t>TS 24.501</a:t>
            </a:r>
            <a:endParaRPr lang="zh-CN" altLang="en-US" dirty="0"/>
          </a:p>
        </p:txBody>
      </p:sp>
      <p:sp>
        <p:nvSpPr>
          <p:cNvPr id="6" name="矩形 5">
            <a:extLst>
              <a:ext uri="{FF2B5EF4-FFF2-40B4-BE49-F238E27FC236}">
                <a16:creationId xmlns:a16="http://schemas.microsoft.com/office/drawing/2014/main" id="{CF2097C0-95F7-4590-96F4-1E30007F064F}"/>
              </a:ext>
            </a:extLst>
          </p:cNvPr>
          <p:cNvSpPr/>
          <p:nvPr/>
        </p:nvSpPr>
        <p:spPr>
          <a:xfrm>
            <a:off x="387112" y="5069711"/>
            <a:ext cx="3738623" cy="3009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a:extLst>
              <a:ext uri="{FF2B5EF4-FFF2-40B4-BE49-F238E27FC236}">
                <a16:creationId xmlns:a16="http://schemas.microsoft.com/office/drawing/2014/main" id="{D7C6CA6D-7AC9-4E0E-BFFA-2152BB607E21}"/>
              </a:ext>
            </a:extLst>
          </p:cNvPr>
          <p:cNvPicPr>
            <a:picLocks noChangeAspect="1"/>
          </p:cNvPicPr>
          <p:nvPr/>
        </p:nvPicPr>
        <p:blipFill>
          <a:blip r:embed="rId3"/>
          <a:stretch>
            <a:fillRect/>
          </a:stretch>
        </p:blipFill>
        <p:spPr>
          <a:xfrm>
            <a:off x="6223841" y="5141721"/>
            <a:ext cx="5759746" cy="1054154"/>
          </a:xfrm>
          <a:prstGeom prst="rect">
            <a:avLst/>
          </a:prstGeom>
        </p:spPr>
      </p:pic>
      <p:sp>
        <p:nvSpPr>
          <p:cNvPr id="8" name="矩形 7">
            <a:extLst>
              <a:ext uri="{FF2B5EF4-FFF2-40B4-BE49-F238E27FC236}">
                <a16:creationId xmlns:a16="http://schemas.microsoft.com/office/drawing/2014/main" id="{F502250A-33C6-4B75-B2E9-D49069468A13}"/>
              </a:ext>
            </a:extLst>
          </p:cNvPr>
          <p:cNvSpPr/>
          <p:nvPr/>
        </p:nvSpPr>
        <p:spPr>
          <a:xfrm>
            <a:off x="5938938" y="4700379"/>
            <a:ext cx="646331" cy="369332"/>
          </a:xfrm>
          <a:prstGeom prst="rect">
            <a:avLst/>
          </a:prstGeom>
        </p:spPr>
        <p:txBody>
          <a:bodyPr wrap="none">
            <a:spAutoFit/>
          </a:bodyPr>
          <a:lstStyle/>
          <a:p>
            <a:pPr lvl="1"/>
            <a:endParaRPr lang="en-US" altLang="zh-CN" b="1" dirty="0"/>
          </a:p>
        </p:txBody>
      </p:sp>
    </p:spTree>
    <p:extLst>
      <p:ext uri="{BB962C8B-B14F-4D97-AF65-F5344CB8AC3E}">
        <p14:creationId xmlns:p14="http://schemas.microsoft.com/office/powerpoint/2010/main" val="157559117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KI#3 (</a:t>
            </a:r>
            <a:r>
              <a:rPr lang="en-US" altLang="zh-CN" dirty="0" err="1"/>
              <a:t>Con’d</a:t>
            </a:r>
            <a:r>
              <a:rPr lang="en-US" altLang="zh-CN" dirty="0"/>
              <a:t>)</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800" dirty="0"/>
              <a:t>23.501 Structure</a:t>
            </a:r>
            <a:endParaRPr lang="zh-CN" altLang="zh-CN" sz="1800" dirty="0"/>
          </a:p>
          <a:p>
            <a:pPr lvl="1"/>
            <a:r>
              <a:rPr lang="en-US" altLang="zh-CN" sz="1600" b="1" dirty="0"/>
              <a:t>new clause to capture the main enhancements for  provisioning of traffic characteristics and monitoring of performance characteristics for a group of UEs</a:t>
            </a:r>
          </a:p>
          <a:p>
            <a:pPr lvl="2"/>
            <a:endParaRPr lang="zh-CN" altLang="zh-CN" sz="1400" dirty="0"/>
          </a:p>
          <a:p>
            <a:r>
              <a:rPr lang="en-US" altLang="zh-CN" sz="1800" dirty="0"/>
              <a:t>23.502 Structure</a:t>
            </a:r>
            <a:endParaRPr lang="zh-CN" altLang="zh-CN" sz="1800" dirty="0"/>
          </a:p>
          <a:p>
            <a:pPr lvl="1"/>
            <a:r>
              <a:rPr lang="en-US" altLang="zh-CN" sz="1600" b="1" dirty="0"/>
              <a:t>New clause to capture the information flows and new service</a:t>
            </a:r>
          </a:p>
          <a:p>
            <a:pPr lvl="1"/>
            <a:r>
              <a:rPr lang="en-US" altLang="zh-CN" sz="1600" b="1" dirty="0"/>
              <a:t>Capture the PDU Type for Traffic Influence + Service Specific Parameter</a:t>
            </a:r>
          </a:p>
          <a:p>
            <a:pPr lvl="1"/>
            <a:endParaRPr lang="en-US" altLang="zh-CN" sz="1600" b="1" dirty="0"/>
          </a:p>
          <a:p>
            <a:r>
              <a:rPr lang="en-US" altLang="zh-CN" sz="1800" dirty="0"/>
              <a:t>23.503 Structure </a:t>
            </a:r>
            <a:endParaRPr lang="zh-CN" altLang="zh-CN" sz="1800" dirty="0"/>
          </a:p>
          <a:p>
            <a:pPr lvl="1"/>
            <a:r>
              <a:rPr lang="en-US" altLang="zh-CN" sz="1600" b="1" dirty="0"/>
              <a:t>new clause to capture the main enhancements for  provisioning of traffic characteristics and monitoring of performance characteristics for a group of UEs</a:t>
            </a:r>
          </a:p>
          <a:p>
            <a:pPr lvl="1"/>
            <a:endParaRPr lang="zh-CN" altLang="en-US" sz="1600" dirty="0"/>
          </a:p>
        </p:txBody>
      </p:sp>
    </p:spTree>
    <p:extLst>
      <p:ext uri="{BB962C8B-B14F-4D97-AF65-F5344CB8AC3E}">
        <p14:creationId xmlns:p14="http://schemas.microsoft.com/office/powerpoint/2010/main" val="159314171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KI#5</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800" dirty="0"/>
              <a:t>23.501 Structure</a:t>
            </a:r>
            <a:endParaRPr lang="zh-CN" altLang="zh-CN" sz="1800" dirty="0"/>
          </a:p>
          <a:p>
            <a:pPr lvl="1"/>
            <a:r>
              <a:rPr lang="en-US" altLang="zh-CN" sz="1600" b="1" dirty="0"/>
              <a:t>new informative annex</a:t>
            </a:r>
          </a:p>
          <a:p>
            <a:pPr lvl="2"/>
            <a:endParaRPr lang="zh-CN" altLang="zh-CN" sz="1400" dirty="0"/>
          </a:p>
          <a:p>
            <a:pPr lvl="1"/>
            <a:endParaRPr lang="zh-CN" altLang="en-US" sz="1600" dirty="0"/>
          </a:p>
        </p:txBody>
      </p:sp>
    </p:spTree>
    <p:extLst>
      <p:ext uri="{BB962C8B-B14F-4D97-AF65-F5344CB8AC3E}">
        <p14:creationId xmlns:p14="http://schemas.microsoft.com/office/powerpoint/2010/main" val="118708014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p>
        </p:txBody>
      </p:sp>
      <p:sp>
        <p:nvSpPr>
          <p:cNvPr id="3" name="内容占位符 2"/>
          <p:cNvSpPr>
            <a:spLocks noGrp="1"/>
          </p:cNvSpPr>
          <p:nvPr>
            <p:ph idx="1"/>
          </p:nvPr>
        </p:nvSpPr>
        <p:spPr/>
        <p:txBody>
          <a:bodyPr/>
          <a:lstStyle/>
          <a:p>
            <a:pPr lvl="1"/>
            <a:endParaRPr lang="en-US" altLang="zh-CN" sz="1600" dirty="0"/>
          </a:p>
          <a:p>
            <a:pPr lvl="1"/>
            <a:endParaRPr lang="en-US" altLang="zh-CN" sz="1600" dirty="0"/>
          </a:p>
        </p:txBody>
      </p:sp>
    </p:spTree>
    <p:extLst>
      <p:ext uri="{BB962C8B-B14F-4D97-AF65-F5344CB8AC3E}">
        <p14:creationId xmlns:p14="http://schemas.microsoft.com/office/powerpoint/2010/main" val="196206736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purl.org/dc/dcmitype/"/>
    <ds:schemaRef ds:uri="http://purl.org/dc/terms/"/>
    <ds:schemaRef ds:uri="679a257e-872f-4c98-9e8a-0a9c104f72cd"/>
    <ds:schemaRef ds:uri="280d8efa-eff2-4910-88d2-79ca146720c4"/>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8971</TotalTime>
  <Words>861</Words>
  <Application>Microsoft Office PowerPoint</Application>
  <PresentationFormat>宽屏</PresentationFormat>
  <Paragraphs>79</Paragraphs>
  <Slides>8</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6" baseType="lpstr">
      <vt:lpstr>Arial </vt:lpstr>
      <vt:lpstr>宋体</vt:lpstr>
      <vt:lpstr>Arial</vt:lpstr>
      <vt:lpstr>Calibri</vt:lpstr>
      <vt:lpstr>Calibri Light</vt:lpstr>
      <vt:lpstr>Times New Roman</vt:lpstr>
      <vt:lpstr>Office Theme</vt:lpstr>
      <vt:lpstr>Visio.Drawing.15</vt:lpstr>
      <vt:lpstr>GMEC: pre-meeting Discussion</vt:lpstr>
      <vt:lpstr>Key Issue #4 Conclusion</vt:lpstr>
      <vt:lpstr>KI#1</vt:lpstr>
      <vt:lpstr>KI#3</vt:lpstr>
      <vt:lpstr>KI#3 (Con’d)</vt:lpstr>
      <vt:lpstr>KI#3 (Con’d)</vt:lpstr>
      <vt:lpstr>KI#5</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Huawei-Z1</cp:lastModifiedBy>
  <cp:revision>1013</cp:revision>
  <dcterms:created xsi:type="dcterms:W3CDTF">2010-02-05T13:52:04Z</dcterms:created>
  <dcterms:modified xsi:type="dcterms:W3CDTF">2023-01-10T20:48:09Z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(3)WZKp5UKkb3/ULGyc0q7Aw8re0hHXC5MLbpHmIaGr1jQUJJpHB+CO9Z0QIyKzcuEapk06WcgO
DM7nJ5JKNlUhETYdOGhyOSGEoCvx4ts96t3eVp7soZTbbQE4XNt0jTDTe2wHGzowU+azgYUU
sHcMjG4Q51VBygo2NFUp5UMIiXdkFwGwat/X7KSYpurTvLvXz+ciTuXeCfieSol9IOWc7GtV
9uMGjx2ad9PwmqZU3t</vt:lpwstr>
  </property>
  <property fmtid="{D5CDD505-2E9C-101B-9397-08002B2CF9AE}" pid="4" name="_2015_ms_pID_7253431">
    <vt:lpwstr>TaKEs0WYZTChZyJxVVHq4yC6PmKiy0rdYQAXcXSFI+ys8GhnjJ2RJt
7AmLVtb+k/3wms4FJY1Pq2S10JQsDmWpP6GkyRacFHD4WRMPez29acQIGX9xgPLYBB8GQRU/
djkXsOpdvRYlw2XgsZGu8Nx8wY3Rp/1vpDLJHxzRhsZg0Mqyv+nq8TqOT7pwUG/XTbTauz8U
zjundj4hwUdkUjHGYKLxWYcRBFJOvh8SeQ9e</vt:lpwstr>
  </property>
  <property fmtid="{D5CDD505-2E9C-101B-9397-08002B2CF9AE}" pid="5" name="_2015_ms_pID_7253432">
    <vt:lpwstr>7g==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1673367224</vt:lpwstr>
  </property>
</Properties>
</file>