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73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68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3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65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04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48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1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36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497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2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76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A5C8-1549-44E4-8D17-124A8C0E8377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86E4-2584-49C5-AA6F-D3E7400ACD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847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2_Arch/TSGS2_154AHE_Electronic_2023-01/Docs/S2-2301225.zi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4AHE_Electronic_2023-01/Docs/S2-2300035.zip" TargetMode="External"/><Relationship Id="rId2" Type="http://schemas.openxmlformats.org/officeDocument/2006/relationships/hyperlink" Target="https://www.3gpp.org/ftp/tsg_sa/WG2_Arch/TSGS2_153E_Electronic_2022-10/Docs/S2-2209285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NDg4OTM4M2UtZmYzYi00NTAzLTliMWMtNTdkOGEwZGU5ZWFm%40thread.v2/0?context=%7b%22Tid%22%3a%2292e84ceb-fbfd-47ab-be52-080c6b87953f%22%2c%22Oid%22%3a%2216e398e7-407f-42da-a719-ca3982793afa%22%7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l00389314\Downloads\Docs\S2-2300684.zip" TargetMode="External"/><Relationship Id="rId13" Type="http://schemas.openxmlformats.org/officeDocument/2006/relationships/hyperlink" Target="file:///C:\Users\l00389314\Downloads\Docs\S2-2301165.zip" TargetMode="External"/><Relationship Id="rId3" Type="http://schemas.openxmlformats.org/officeDocument/2006/relationships/hyperlink" Target="file:///C:\Users\l00389314\Downloads\Docs\S2-2300329.zip" TargetMode="External"/><Relationship Id="rId7" Type="http://schemas.openxmlformats.org/officeDocument/2006/relationships/hyperlink" Target="file:///C:\Users\l00389314\Downloads\Docs\S2-2300683.zip" TargetMode="External"/><Relationship Id="rId12" Type="http://schemas.openxmlformats.org/officeDocument/2006/relationships/hyperlink" Target="file:///C:\Users\l00389314\Downloads\Docs\S2-2301164.zip" TargetMode="External"/><Relationship Id="rId2" Type="http://schemas.openxmlformats.org/officeDocument/2006/relationships/hyperlink" Target="file:///C:\Users\l00389314\Downloads\Docs\S2-2300177.zip" TargetMode="External"/><Relationship Id="rId16" Type="http://schemas.openxmlformats.org/officeDocument/2006/relationships/hyperlink" Target="file:///C:\Users\l00389314\Downloads\Docs\S2-230033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l00389314\Downloads\Docs\S2-2300682.zip" TargetMode="External"/><Relationship Id="rId11" Type="http://schemas.openxmlformats.org/officeDocument/2006/relationships/hyperlink" Target="file:///C:\Users\l00389314\Downloads\Docs\S2-2301162.zip" TargetMode="External"/><Relationship Id="rId5" Type="http://schemas.openxmlformats.org/officeDocument/2006/relationships/hyperlink" Target="file:///C:\Users\l00389314\Downloads\Docs\S2-2300656.zip" TargetMode="External"/><Relationship Id="rId15" Type="http://schemas.openxmlformats.org/officeDocument/2006/relationships/hyperlink" Target="file:///C:\Users\l00389314\Downloads\Docs\S2-2300178.zip" TargetMode="External"/><Relationship Id="rId10" Type="http://schemas.openxmlformats.org/officeDocument/2006/relationships/hyperlink" Target="file:///C:\Users\l00389314\Downloads\Docs\S2-2300686.zip" TargetMode="External"/><Relationship Id="rId4" Type="http://schemas.openxmlformats.org/officeDocument/2006/relationships/hyperlink" Target="file:///C:\Users\l00389314\Downloads\Docs\S2-2300648.zip" TargetMode="External"/><Relationship Id="rId9" Type="http://schemas.openxmlformats.org/officeDocument/2006/relationships/hyperlink" Target="file:///C:\Users\l00389314\Downloads\Docs\S2-2300685.zip" TargetMode="External"/><Relationship Id="rId14" Type="http://schemas.openxmlformats.org/officeDocument/2006/relationships/hyperlink" Target="file:///C:\Users\l00389314\Downloads\Docs\S2-2301163.zip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l00389314\Downloads\Docs\S2-2300684.zip" TargetMode="External"/><Relationship Id="rId3" Type="http://schemas.openxmlformats.org/officeDocument/2006/relationships/hyperlink" Target="file:///C:\Users\l00389314\Downloads\Docs\S2-2300656.zip" TargetMode="External"/><Relationship Id="rId7" Type="http://schemas.openxmlformats.org/officeDocument/2006/relationships/hyperlink" Target="file:///C:\Users\l00389314\Downloads\Docs\S2-2300329.zip" TargetMode="External"/><Relationship Id="rId2" Type="http://schemas.openxmlformats.org/officeDocument/2006/relationships/hyperlink" Target="file:///C:\Users\l00389314\Downloads\Docs\S2-230068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l00389314\Downloads\Docs\S2-2301163.zip" TargetMode="External"/><Relationship Id="rId5" Type="http://schemas.openxmlformats.org/officeDocument/2006/relationships/hyperlink" Target="file:///C:\Users\l00389314\Downloads\Docs\S2-2300177.zip" TargetMode="External"/><Relationship Id="rId4" Type="http://schemas.openxmlformats.org/officeDocument/2006/relationships/hyperlink" Target="file:///C:\Users\l00389314\Downloads\Docs\S2-2300648.zi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00389314\Downloads\Docs\S2-2300590.zip" TargetMode="External"/><Relationship Id="rId2" Type="http://schemas.openxmlformats.org/officeDocument/2006/relationships/hyperlink" Target="file:///C:\Users\l00389314\Downloads\Docs\S2-2300331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l00389314\Downloads\Docs\S2-2300687.zi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00389314\Downloads\Docs\S2-2300179.zip" TargetMode="External"/><Relationship Id="rId2" Type="http://schemas.openxmlformats.org/officeDocument/2006/relationships/hyperlink" Target="file:///C:\Users\l00389314\Downloads\Docs\S2-2300169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l00389314\Downloads\Docs\S2-2300589.zip" TargetMode="External"/><Relationship Id="rId4" Type="http://schemas.openxmlformats.org/officeDocument/2006/relationships/hyperlink" Target="file:///C:\Users\l00389314\Downloads\Docs\S2-2300334.zi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00389314\Downloads\Docs\S2-2300167.zip" TargetMode="External"/><Relationship Id="rId2" Type="http://schemas.openxmlformats.org/officeDocument/2006/relationships/hyperlink" Target="file:///C:\Users\l00389314\Downloads\Docs\S2-2300166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Discussion on MBS for SA2#154AH-E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LiMeng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1810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KI#5 Issues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5039" cy="468333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 b="1" dirty="0" smtClean="0"/>
              <a:t>Issue #1</a:t>
            </a:r>
            <a:r>
              <a:rPr lang="en-US" altLang="zh-CN" sz="2400" dirty="0" smtClean="0"/>
              <a:t>: Whether to use the term “UE” rather than “device” (see </a:t>
            </a:r>
            <a:r>
              <a:rPr lang="en-US" altLang="zh-CN" sz="2000" b="1" u="sng" dirty="0">
                <a:hlinkClick r:id="rId2"/>
              </a:rPr>
              <a:t>S2-2301225</a:t>
            </a:r>
            <a:r>
              <a:rPr lang="en-US" altLang="zh-CN" sz="2400" dirty="0" smtClean="0"/>
              <a:t>) </a:t>
            </a:r>
            <a:endParaRPr lang="en-US" altLang="zh-CN" sz="2400" dirty="0"/>
          </a:p>
          <a:p>
            <a:pPr>
              <a:lnSpc>
                <a:spcPct val="110000"/>
              </a:lnSpc>
            </a:pPr>
            <a:r>
              <a:rPr lang="en-US" altLang="zh-CN" sz="2400" b="1" dirty="0" smtClean="0"/>
              <a:t>Issue #2</a:t>
            </a:r>
            <a:r>
              <a:rPr lang="en-US" altLang="zh-CN" sz="2400" dirty="0" smtClean="0"/>
              <a:t>: Whether (and how) to address the “</a:t>
            </a:r>
            <a:r>
              <a:rPr lang="en-US" altLang="zh-CN" sz="2400" dirty="0" err="1" smtClean="0"/>
              <a:t>RedCap</a:t>
            </a:r>
            <a:r>
              <a:rPr lang="en-US" altLang="zh-CN" sz="2400" dirty="0" smtClean="0"/>
              <a:t> UE” issue?</a:t>
            </a:r>
          </a:p>
          <a:p>
            <a:pPr>
              <a:lnSpc>
                <a:spcPct val="110000"/>
              </a:lnSpc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57417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Rel-17: Shared NG-U termination among </a:t>
            </a:r>
            <a:r>
              <a:rPr lang="en-US" altLang="zh-CN" b="1" dirty="0" err="1" smtClean="0"/>
              <a:t>gNBs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5039" cy="468333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 b="1" dirty="0" smtClean="0"/>
              <a:t>Background</a:t>
            </a:r>
            <a:endParaRPr lang="en-US" altLang="zh-CN" sz="2400" dirty="0"/>
          </a:p>
          <a:p>
            <a:pPr lvl="1">
              <a:lnSpc>
                <a:spcPct val="110000"/>
              </a:lnSpc>
            </a:pPr>
            <a:r>
              <a:rPr lang="en-US" altLang="zh-CN" sz="2000" dirty="0" smtClean="0"/>
              <a:t>It was agreed that for the case of shared CU-UP among CU-UPs, the MB-SMF will identify the message is for the same CU-UP, and </a:t>
            </a:r>
            <a:r>
              <a:rPr lang="en-GB" altLang="zh-CN" sz="2000" dirty="0" smtClean="0"/>
              <a:t>without </a:t>
            </a:r>
            <a:r>
              <a:rPr lang="en-GB" altLang="zh-CN" sz="2000" dirty="0"/>
              <a:t>impacting the </a:t>
            </a:r>
            <a:r>
              <a:rPr lang="en-GB" altLang="zh-CN" sz="2000" dirty="0" smtClean="0"/>
              <a:t>interface/signalling. (</a:t>
            </a:r>
            <a:r>
              <a:rPr lang="en-US" altLang="zh-CN" sz="2000" b="1" u="sng" dirty="0">
                <a:hlinkClick r:id="rId2"/>
              </a:rPr>
              <a:t>S2-2209285</a:t>
            </a:r>
            <a:r>
              <a:rPr lang="en-GB" altLang="zh-CN" sz="2000" dirty="0" smtClean="0"/>
              <a:t>)</a:t>
            </a:r>
            <a:endParaRPr lang="en-US" altLang="zh-CN" sz="2000" dirty="0" smtClean="0"/>
          </a:p>
          <a:p>
            <a:pPr>
              <a:lnSpc>
                <a:spcPct val="110000"/>
              </a:lnSpc>
            </a:pPr>
            <a:endParaRPr lang="en-US" altLang="zh-CN" sz="2000" dirty="0" smtClean="0"/>
          </a:p>
          <a:p>
            <a:pPr>
              <a:lnSpc>
                <a:spcPct val="110000"/>
              </a:lnSpc>
            </a:pPr>
            <a:r>
              <a:rPr lang="en-US" altLang="zh-CN" sz="2000" b="1" dirty="0" smtClean="0"/>
              <a:t>Status</a:t>
            </a:r>
          </a:p>
          <a:p>
            <a:pPr lvl="1">
              <a:lnSpc>
                <a:spcPct val="110000"/>
              </a:lnSpc>
            </a:pPr>
            <a:r>
              <a:rPr lang="en-US" altLang="zh-CN" sz="1600" u="sng" dirty="0" smtClean="0">
                <a:hlinkClick r:id="rId3"/>
              </a:rPr>
              <a:t>S2-2300035</a:t>
            </a:r>
            <a:r>
              <a:rPr lang="en-US" altLang="zh-CN" sz="1600" u="sng" dirty="0" smtClean="0"/>
              <a:t>, </a:t>
            </a:r>
            <a:r>
              <a:rPr lang="en-US" altLang="zh-CN" sz="1600" dirty="0" smtClean="0"/>
              <a:t>CT4 would like to apprise SA2 that CT4 has assumed that the shared NG-U terminations handling is applicable for a Broadcast MBS Session as well, and has agreed a CR related to the impact of shared NG-U terminations on Broadcast MBS Session restoration.</a:t>
            </a:r>
          </a:p>
          <a:p>
            <a:pPr lvl="1">
              <a:lnSpc>
                <a:spcPct val="110000"/>
              </a:lnSpc>
            </a:pPr>
            <a:endParaRPr lang="en-GB" altLang="zh-CN" sz="1600" dirty="0" smtClean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000" b="1" dirty="0" smtClean="0"/>
              <a:t>Way forward</a:t>
            </a:r>
          </a:p>
          <a:p>
            <a:pPr lvl="1">
              <a:lnSpc>
                <a:spcPct val="110000"/>
              </a:lnSpc>
            </a:pPr>
            <a:r>
              <a:rPr lang="en-US" altLang="zh-CN" sz="1600" dirty="0" smtClean="0"/>
              <a:t>Option 1: Firstly as RAN3’s view of supporting such feature. </a:t>
            </a:r>
          </a:p>
          <a:p>
            <a:pPr lvl="1">
              <a:lnSpc>
                <a:spcPct val="110000"/>
              </a:lnSpc>
            </a:pPr>
            <a:r>
              <a:rPr lang="en-US" altLang="zh-CN" sz="1600" dirty="0" smtClean="0"/>
              <a:t>Option 2: Confirm CT4, </a:t>
            </a:r>
            <a:r>
              <a:rPr lang="en-US" altLang="zh-CN" sz="1600" dirty="0" smtClean="0"/>
              <a:t>inform RAN3</a:t>
            </a:r>
            <a:r>
              <a:rPr lang="en-US" altLang="zh-CN" sz="1600" dirty="0" smtClean="0"/>
              <a:t> and update SA2 spec. </a:t>
            </a:r>
            <a:endParaRPr lang="en-US" altLang="zh-CN" sz="1600" dirty="0" smtClean="0"/>
          </a:p>
          <a:p>
            <a:pPr lvl="1">
              <a:lnSpc>
                <a:spcPct val="110000"/>
              </a:lnSpc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54363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Agenda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Rel-18</a:t>
            </a:r>
          </a:p>
          <a:p>
            <a:pPr lvl="1">
              <a:lnSpc>
                <a:spcPct val="100000"/>
              </a:lnSpc>
            </a:pPr>
            <a:r>
              <a:rPr lang="en-US" altLang="zh-CN" dirty="0" smtClean="0"/>
              <a:t>The way of handling the documents.</a:t>
            </a:r>
          </a:p>
          <a:p>
            <a:pPr lvl="1">
              <a:lnSpc>
                <a:spcPct val="100000"/>
              </a:lnSpc>
            </a:pPr>
            <a:r>
              <a:rPr lang="en-US" altLang="zh-CN" dirty="0" smtClean="0"/>
              <a:t>Merging proposal:</a:t>
            </a:r>
          </a:p>
          <a:p>
            <a:pPr lvl="2">
              <a:lnSpc>
                <a:spcPct val="100000"/>
              </a:lnSpc>
            </a:pPr>
            <a:r>
              <a:rPr lang="en-US" altLang="zh-CN" dirty="0" smtClean="0"/>
              <a:t>KI#1/KI#2/KI#5</a:t>
            </a:r>
          </a:p>
          <a:p>
            <a:pPr lvl="1">
              <a:lnSpc>
                <a:spcPct val="100000"/>
              </a:lnSpc>
            </a:pPr>
            <a:r>
              <a:rPr lang="en-US" altLang="zh-CN" dirty="0" smtClean="0"/>
              <a:t>TR conclusion update</a:t>
            </a:r>
          </a:p>
          <a:p>
            <a:pPr lvl="1">
              <a:lnSpc>
                <a:spcPct val="100000"/>
              </a:lnSpc>
            </a:pPr>
            <a:r>
              <a:rPr lang="en-US" altLang="zh-CN" dirty="0" smtClean="0"/>
              <a:t>KI#1 Issues</a:t>
            </a:r>
          </a:p>
          <a:p>
            <a:pPr lvl="1">
              <a:lnSpc>
                <a:spcPct val="100000"/>
              </a:lnSpc>
            </a:pPr>
            <a:r>
              <a:rPr lang="en-US" altLang="zh-CN" dirty="0" smtClean="0"/>
              <a:t>KI#5 Issues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Rel-17</a:t>
            </a:r>
          </a:p>
          <a:p>
            <a:pPr lvl="1"/>
            <a:r>
              <a:rPr lang="en-US" altLang="zh-CN" dirty="0" smtClean="0"/>
              <a:t>Shared NG-U termination among gNB</a:t>
            </a:r>
          </a:p>
          <a:p>
            <a:pPr lvl="1"/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51669" y="5992297"/>
            <a:ext cx="3294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u="sng" dirty="0" smtClean="0">
                <a:solidFill>
                  <a:srgbClr val="0563C1"/>
                </a:solidFill>
                <a:effectLst/>
                <a:latin typeface="等线" panose="02010600030101010101" pitchFamily="2" charset="-122"/>
                <a:cs typeface="Times New Roman" panose="02020603050405020304" pitchFamily="18" charset="0"/>
                <a:hlinkClick r:id="rId2"/>
              </a:rPr>
              <a:t>Click here to join the meeting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6857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The way of handling the documents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85444"/>
            <a:ext cx="10515600" cy="458372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 smtClean="0"/>
              <a:t>Issue 1: Select basis contribution per KI, or per sub-topic (Rel-18)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 smtClean="0"/>
              <a:t>Option 1: </a:t>
            </a:r>
            <a:r>
              <a:rPr lang="en-US" altLang="zh-CN" dirty="0" smtClean="0"/>
              <a:t>For each KI, choose one paper as the basis, and provide updates to the basis accordingly. 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en-US" altLang="zh-CN" b="1" dirty="0" smtClean="0"/>
              <a:t>Option 2: </a:t>
            </a:r>
          </a:p>
          <a:p>
            <a:pPr lvl="2">
              <a:lnSpc>
                <a:spcPct val="120000"/>
              </a:lnSpc>
            </a:pPr>
            <a:r>
              <a:rPr lang="en-US" altLang="zh-CN" dirty="0" smtClean="0"/>
              <a:t>For each KI, further identify the sub-issues, and choose one paper for each sub-issue. </a:t>
            </a:r>
          </a:p>
          <a:p>
            <a:pPr lvl="2">
              <a:lnSpc>
                <a:spcPct val="120000"/>
              </a:lnSpc>
            </a:pPr>
            <a:r>
              <a:rPr lang="en-US" altLang="zh-CN" dirty="0" smtClean="0"/>
              <a:t>The sub-issues will be presented in the later slides.</a:t>
            </a:r>
          </a:p>
          <a:p>
            <a:pPr>
              <a:lnSpc>
                <a:spcPct val="120000"/>
              </a:lnSpc>
            </a:pPr>
            <a:r>
              <a:rPr lang="en-US" altLang="zh-CN" b="1" dirty="0" smtClean="0"/>
              <a:t>Proposal</a:t>
            </a:r>
            <a:r>
              <a:rPr lang="en-US" altLang="zh-CN" dirty="0" smtClean="0"/>
              <a:t>: to have a easy track on the changes, have a slightly preference to go with option 2?  </a:t>
            </a:r>
            <a:endParaRPr lang="zh-CN" altLang="en-US" dirty="0" smtClean="0"/>
          </a:p>
          <a:p>
            <a:pPr marL="914400" lvl="2" indent="0">
              <a:lnSpc>
                <a:spcPct val="120000"/>
              </a:lnSpc>
              <a:buNone/>
            </a:pP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en-US" altLang="zh-CN" b="1" dirty="0" smtClean="0"/>
              <a:t>Issue 2: Changing over current procedure, or have a separate clause with highlighting delta parts (Rel-18)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 smtClean="0"/>
              <a:t>Option 1: </a:t>
            </a:r>
            <a:r>
              <a:rPr lang="en-US" altLang="zh-CN" dirty="0" smtClean="0"/>
              <a:t>Directly change over current procedure, and have a general clause explaining the principle. 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 smtClean="0"/>
              <a:t>Option 2: </a:t>
            </a:r>
            <a:r>
              <a:rPr lang="en-US" altLang="zh-CN" dirty="0" smtClean="0"/>
              <a:t>Do not touch current procedure, and have separate clauses with delta part.</a:t>
            </a:r>
          </a:p>
          <a:p>
            <a:pPr lvl="2">
              <a:lnSpc>
                <a:spcPct val="120000"/>
              </a:lnSpc>
            </a:pP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b="1" dirty="0" smtClean="0"/>
              <a:t>Issue 3: Role of 501/502/503 for MBS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 smtClean="0"/>
              <a:t>Option 1: </a:t>
            </a:r>
            <a:r>
              <a:rPr lang="en-US" altLang="zh-CN" dirty="0" smtClean="0"/>
              <a:t>501/502/503 mentions only the references/services as in Rel-17, the main part will be in 23.247;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 smtClean="0"/>
              <a:t>Option 2:</a:t>
            </a:r>
            <a:r>
              <a:rPr lang="en-US" altLang="zh-CN" dirty="0" smtClean="0"/>
              <a:t> It is possible to have some detailed descriptions in 501/502/503.</a:t>
            </a:r>
          </a:p>
        </p:txBody>
      </p:sp>
    </p:spTree>
    <p:extLst>
      <p:ext uri="{BB962C8B-B14F-4D97-AF65-F5344CB8AC3E}">
        <p14:creationId xmlns:p14="http://schemas.microsoft.com/office/powerpoint/2010/main" val="26093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KI#1: Merging proposal (RRC Inactive)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b="1" dirty="0" smtClean="0"/>
              <a:t>Papers submitted in this meeting</a:t>
            </a:r>
            <a:endParaRPr lang="zh-CN" altLang="en-US" sz="2400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517949"/>
              </p:ext>
            </p:extLst>
          </p:nvPr>
        </p:nvGraphicFramePr>
        <p:xfrm>
          <a:off x="1158472" y="2406425"/>
          <a:ext cx="6126247" cy="18602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213"/>
                <a:gridCol w="4941055"/>
                <a:gridCol w="621979"/>
              </a:tblGrid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2" action="ppaction://hlinkfile"/>
                        </a:rPr>
                        <a:t>S2-2300177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CR0149 (Rel-18, 'B'): Support of MBS multicast reception by UEs in RRC_INACTIVE state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3" action="ppaction://hlinkfile"/>
                        </a:rPr>
                        <a:t>S2-2300329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CR0159 (Rel-18, 'B'): Support RRC_INACTIVE UE receiving multicast MBS data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Ericsson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4" action="ppaction://hlinkfile"/>
                        </a:rPr>
                        <a:t>S2-2300648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CR0167 (Rel-18, 'B'): Mobility of multicast MBS service for the UE in RRC_INACTIVE state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China Mobile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5" action="ppaction://hlinkfile"/>
                        </a:rPr>
                        <a:t>S2-2300656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CR0168 (Rel-18, 'B'): Support of RRC Inactive state reception for MBS session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6" action="ppaction://hlinkfile"/>
                        </a:rPr>
                        <a:t>S2-2300682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CR0171 (Rel-18, 'B'): KI#1, adding RRC inactive network functionality of NF description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47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7" action="ppaction://hlinkfile"/>
                        </a:rPr>
                        <a:t>S2-2300683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CR0172 (Rel-18, 'B'): KI#1, adding RRC inactive related subscription and parameters </a:t>
                      </a:r>
                      <a:r>
                        <a:rPr lang="en-GB" sz="800" dirty="0" err="1">
                          <a:effectLst/>
                        </a:rPr>
                        <a:t>provisionning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47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8" action="ppaction://hlinkfile"/>
                        </a:rPr>
                        <a:t>S2-2300684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CR0173 (Rel-18, 'B'): KI#1, adding session management enhancement for the RRC inactive reception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effectLst/>
                          <a:hlinkClick r:id="rId9" action="ppaction://hlinkfile"/>
                        </a:rPr>
                        <a:t>S2-2300685</a:t>
                      </a:r>
                      <a:endParaRPr lang="zh-CN" sz="8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CR0174 (Rel-18, 'B'): KI#1, adding activation for the RRC inactive reception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effectLst/>
                          <a:hlinkClick r:id="rId10" action="ppaction://hlinkfile"/>
                        </a:rPr>
                        <a:t>S2-2300686</a:t>
                      </a:r>
                      <a:endParaRPr lang="zh-CN" sz="8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CR0175 (Rel-18, 'B'): KI#1, adding mobility support for the RRC inactive reception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effectLst/>
                          <a:hlinkClick r:id="rId11" action="ppaction://hlinkfile"/>
                        </a:rPr>
                        <a:t>S2-2301162</a:t>
                      </a:r>
                      <a:endParaRPr lang="zh-CN" sz="8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CR0177 (Rel-18, 'B'): Multicast MBS Session reception by UEs in RRC Inactive state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CATT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47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effectLst/>
                          <a:hlinkClick r:id="rId12" action="ppaction://hlinkfile"/>
                        </a:rPr>
                        <a:t>S2-2301164</a:t>
                      </a:r>
                      <a:endParaRPr lang="zh-CN" sz="8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CR0179 (Rel-18, 'B'): Mobility procedures for UEs receiving multicast MBS session data in RRC Inactive state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CATT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47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effectLst/>
                          <a:hlinkClick r:id="rId13" action="ppaction://hlinkfile"/>
                        </a:rPr>
                        <a:t>S2-2301165</a:t>
                      </a:r>
                      <a:endParaRPr lang="zh-CN" sz="8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CR0180 (Rel-18, 'B'): MBS session activation and deactivation procedures for UEs in RRC Inactive state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CATT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14" action="ppaction://hlinkfile"/>
                        </a:rPr>
                        <a:t>S2-2301163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23.247 CR0178 (Rel-18, 'B'): Subscription data with UE level MBS assistance information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CATT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42191"/>
              </p:ext>
            </p:extLst>
          </p:nvPr>
        </p:nvGraphicFramePr>
        <p:xfrm>
          <a:off x="1158473" y="4714044"/>
          <a:ext cx="6126245" cy="3958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212"/>
                <a:gridCol w="4945833"/>
                <a:gridCol w="617200"/>
              </a:tblGrid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15" action="ppaction://hlinkfile"/>
                        </a:rPr>
                        <a:t>S2-2300178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23.502 CR3680 (Rel-18, 'B'): Support of MBS multicast reception by UEs in RRC_INACTIVE state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123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effectLst/>
                          <a:hlinkClick r:id="rId16" action="ppaction://hlinkfile"/>
                        </a:rPr>
                        <a:t>S2-2300330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23.502 CR3705 (Rel-18, 'B'): RRC_INACTIVE UE receiving multicast MBS data, provisioning UE level MBS assistance information</a:t>
                      </a:r>
                      <a:endParaRPr lang="zh-CN" sz="8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500" marR="5500" marT="5500" marB="55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Ericsson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91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KI#1: Merging proposal (RRC Inactive)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b="1" dirty="0" smtClean="0"/>
              <a:t>Sub-issues of KI#1</a:t>
            </a:r>
            <a:endParaRPr lang="en-US" altLang="zh-CN" sz="2400" b="1" dirty="0" smtClean="0"/>
          </a:p>
          <a:p>
            <a:pPr lvl="1"/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pPr lvl="1"/>
            <a:endParaRPr lang="zh-CN" altLang="en-US" sz="18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91118"/>
              </p:ext>
            </p:extLst>
          </p:nvPr>
        </p:nvGraphicFramePr>
        <p:xfrm>
          <a:off x="1126144" y="2335055"/>
          <a:ext cx="1003347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641"/>
                <a:gridCol w="4277661"/>
                <a:gridCol w="1730330"/>
                <a:gridCol w="1436706"/>
                <a:gridCol w="196913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Topic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Basis proposal*</a:t>
                      </a:r>
                      <a:endParaRPr lang="zh-CN" alt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Contributor</a:t>
                      </a:r>
                      <a:endParaRPr lang="zh-CN" alt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Functional entities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2" action="ppaction://hlinkfile"/>
                        </a:rPr>
                        <a:t>S2-2300682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5.3.2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General 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3" action="ppaction://hlinkfile"/>
                        </a:rPr>
                        <a:t>S2-2300656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Huawei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6.X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Mobility 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4" action="ppaction://hlinkfile"/>
                        </a:rPr>
                        <a:t>S2-2300648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CMCC</a:t>
                      </a:r>
                      <a:endParaRPr lang="zh-CN" altLang="zh-CN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Procedure enhancement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5" action="ppaction://hlinkfile"/>
                        </a:rPr>
                        <a:t>S2-2300177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Nokia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7.1.1.2/7.2.1.3/7.2.5.2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Subscription to multicast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6" action="ppaction://hlinkfile"/>
                        </a:rPr>
                        <a:t>S2-2301163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6.4.2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 provisioning multicast MBS Session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7" action="ppaction://hlinkfile"/>
                        </a:rPr>
                        <a:t>S2-2300329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7.2.X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Session update related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dirty="0" smtClean="0">
                          <a:effectLst/>
                          <a:hlinkClick r:id="rId8" action="ppaction://hlinkfile"/>
                        </a:rPr>
                        <a:t>S2-2300684</a:t>
                      </a:r>
                      <a:endParaRPr lang="zh-CN" altLang="zh-CN" sz="1800" dirty="0" smtClean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discuss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1126143" y="5369243"/>
            <a:ext cx="6103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*Basis means the document is supposed to keep only the content related to the “topic”.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CRs on 23.501 are to be discussed.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6448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838200" y="1683161"/>
            <a:ext cx="10515600" cy="4486274"/>
          </a:xfrm>
        </p:spPr>
        <p:txBody>
          <a:bodyPr>
            <a:normAutofit/>
          </a:bodyPr>
          <a:lstStyle/>
          <a:p>
            <a:r>
              <a:rPr lang="en-US" altLang="zh-CN" sz="2400" b="1" dirty="0" smtClean="0"/>
              <a:t>Papers submitted in this meeting</a:t>
            </a:r>
            <a:endParaRPr lang="zh-CN" altLang="en-US" sz="2400" b="1" dirty="0" smtClean="0"/>
          </a:p>
          <a:p>
            <a:endParaRPr lang="en-US" altLang="zh-CN" sz="2400" b="1" dirty="0" smtClean="0"/>
          </a:p>
          <a:p>
            <a:endParaRPr lang="en-US" altLang="zh-CN" sz="2400" b="1" dirty="0" smtClean="0"/>
          </a:p>
          <a:p>
            <a:r>
              <a:rPr lang="en-US" altLang="zh-CN" sz="2400" b="1" dirty="0" smtClean="0"/>
              <a:t>Sub-issues of KI#2</a:t>
            </a:r>
            <a:endParaRPr lang="en-US" altLang="zh-CN" sz="2400" b="1" dirty="0" smtClean="0"/>
          </a:p>
          <a:p>
            <a:pPr lvl="1"/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pPr lvl="1"/>
            <a:endParaRPr lang="zh-CN" altLang="en-US" sz="1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KI#2: Merging proposal (MOCN Sharing)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79353"/>
              </p:ext>
            </p:extLst>
          </p:nvPr>
        </p:nvGraphicFramePr>
        <p:xfrm>
          <a:off x="1208041" y="2235401"/>
          <a:ext cx="6756087" cy="4686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80060"/>
                <a:gridCol w="5085854"/>
                <a:gridCol w="79017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2" action="ppaction://hlinkfile"/>
                        </a:rPr>
                        <a:t>S2-2300331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23.247 CR0160 (Rel-18, 'B'): Introducing functionality of resource efficiency in MOCN Network Sharing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Ericsson</a:t>
                      </a:r>
                      <a:endParaRPr lang="zh-CN" sz="10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3" action="ppaction://hlinkfile"/>
                        </a:rPr>
                        <a:t>S2-2300590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23.247 CR0165 (Rel-18, 'B'): On resource efficiency for MBS reception in RAN sharing scenario</a:t>
                      </a:r>
                      <a:endParaRPr lang="zh-CN" sz="10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Huawei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4" action="ppaction://hlinkfile"/>
                        </a:rPr>
                        <a:t>S2-2300687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23.247 CR0176 (Rel-18, 'B'): KI#2, adding MOCN network sharing for the same content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ZTE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07238"/>
              </p:ext>
            </p:extLst>
          </p:nvPr>
        </p:nvGraphicFramePr>
        <p:xfrm>
          <a:off x="1208042" y="3675957"/>
          <a:ext cx="1014575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6576"/>
                <a:gridCol w="4237984"/>
                <a:gridCol w="2245488"/>
                <a:gridCol w="1543665"/>
                <a:gridCol w="1492045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Topic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Basis proposal*</a:t>
                      </a:r>
                      <a:endParaRPr lang="zh-CN" alt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Contributor</a:t>
                      </a:r>
                      <a:endParaRPr lang="zh-CN" alt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General parts and services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800" u="sng" dirty="0" smtClean="0">
                          <a:effectLst/>
                          <a:hlinkClick r:id="rId2" action="ppaction://hlinkfile"/>
                        </a:rPr>
                        <a:t>S2-2300331</a:t>
                      </a:r>
                      <a:endParaRPr lang="zh-CN" altLang="zh-CN" sz="2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5.3.2.7</a:t>
                      </a:r>
                      <a:r>
                        <a:rPr lang="en-US" altLang="zh-CN" sz="1400" dirty="0" smtClean="0"/>
                        <a:t>, </a:t>
                      </a:r>
                      <a:r>
                        <a:rPr lang="en-GB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6.5.X</a:t>
                      </a:r>
                      <a:r>
                        <a:rPr lang="en-US" altLang="zh-CN" sz="1400" dirty="0" smtClean="0"/>
                        <a:t>, 9.X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General Introduction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800" u="sng" dirty="0" smtClean="0">
                          <a:effectLst/>
                          <a:hlinkClick r:id="rId4" action="ppaction://hlinkfile"/>
                        </a:rPr>
                        <a:t>S2-2300687</a:t>
                      </a:r>
                      <a:endParaRPr lang="zh-CN" altLang="zh-CN" sz="2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ZTE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6.X only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Procedure enhancement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800" u="sng" dirty="0" smtClean="0">
                          <a:effectLst/>
                          <a:hlinkClick r:id="rId3" action="ppaction://hlinkfile"/>
                        </a:rPr>
                        <a:t>S2-2300590</a:t>
                      </a:r>
                      <a:endParaRPr lang="zh-CN" altLang="zh-CN" sz="2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zh-CN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135975" y="5248877"/>
            <a:ext cx="6103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* The Merging proposal might be changed as per the result of issue #2 on page 3.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7180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838200" y="1683161"/>
            <a:ext cx="10515600" cy="4363678"/>
          </a:xfrm>
        </p:spPr>
        <p:txBody>
          <a:bodyPr>
            <a:normAutofit/>
          </a:bodyPr>
          <a:lstStyle/>
          <a:p>
            <a:r>
              <a:rPr lang="en-US" altLang="zh-CN" sz="2400" b="1" dirty="0" smtClean="0"/>
              <a:t>Papers submitted in this meeting</a:t>
            </a:r>
            <a:endParaRPr lang="zh-CN" altLang="en-US" sz="2400" b="1" dirty="0" smtClean="0"/>
          </a:p>
          <a:p>
            <a:endParaRPr lang="en-US" altLang="zh-CN" sz="2400" b="1" dirty="0" smtClean="0"/>
          </a:p>
          <a:p>
            <a:pPr marL="0" indent="0">
              <a:buNone/>
            </a:pPr>
            <a:endParaRPr lang="en-US" altLang="zh-CN" sz="2400" b="1" dirty="0" smtClean="0"/>
          </a:p>
          <a:p>
            <a:r>
              <a:rPr lang="en-US" altLang="zh-CN" sz="2400" b="1" dirty="0" smtClean="0"/>
              <a:t>Sub-issues of KI#5</a:t>
            </a:r>
            <a:endParaRPr lang="en-US" altLang="zh-CN" sz="2400" b="1" dirty="0" smtClean="0"/>
          </a:p>
          <a:p>
            <a:pPr lvl="1"/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pPr lvl="1"/>
            <a:endParaRPr lang="zh-CN" altLang="en-US" sz="1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KI#5: Merging proposal (Capability-limited UEs)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74453"/>
              </p:ext>
            </p:extLst>
          </p:nvPr>
        </p:nvGraphicFramePr>
        <p:xfrm>
          <a:off x="1129450" y="3607369"/>
          <a:ext cx="978442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261"/>
                <a:gridCol w="4568832"/>
                <a:gridCol w="1946788"/>
                <a:gridCol w="1612490"/>
                <a:gridCol w="1052054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Topic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Basis proposal*</a:t>
                      </a:r>
                      <a:endParaRPr lang="zh-CN" alt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Contributor</a:t>
                      </a:r>
                      <a:endParaRPr lang="zh-CN" altLang="en-US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Any</a:t>
                      </a:r>
                      <a:r>
                        <a:rPr lang="en-US" altLang="zh-CN" baseline="0" dirty="0" smtClean="0"/>
                        <a:t> changes on 501</a:t>
                      </a:r>
                      <a:endParaRPr lang="en-US" altLang="zh-CN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800" u="sng" dirty="0" smtClean="0">
                          <a:effectLst/>
                          <a:hlinkClick r:id="rId2" action="ppaction://hlinkfile"/>
                        </a:rPr>
                        <a:t>S2-2300169</a:t>
                      </a:r>
                      <a:endParaRPr lang="zh-CN" altLang="zh-CN" sz="2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23.501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Enhancement</a:t>
                      </a:r>
                      <a:r>
                        <a:rPr lang="en-US" altLang="zh-CN" baseline="0" dirty="0" smtClean="0"/>
                        <a:t> on Service announcement</a:t>
                      </a:r>
                      <a:endParaRPr lang="en-US" altLang="zh-CN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800" u="sng" dirty="0" smtClean="0">
                          <a:effectLst/>
                          <a:hlinkClick r:id="rId3" action="ppaction://hlinkfile"/>
                        </a:rPr>
                        <a:t>S2-2300179</a:t>
                      </a:r>
                      <a:endParaRPr lang="zh-CN" altLang="zh-CN" sz="2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Nokia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6.11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Procedure enhancement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800" u="sng" dirty="0" smtClean="0">
                          <a:effectLst/>
                          <a:hlinkClick r:id="rId4" action="ppaction://hlinkfile"/>
                        </a:rPr>
                        <a:t>S2-2300334</a:t>
                      </a:r>
                      <a:endParaRPr lang="zh-CN" altLang="zh-CN" sz="2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zh-CN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7.2.X,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7.3.X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General description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file"/>
                        </a:rPr>
                        <a:t>S2-2300589</a:t>
                      </a:r>
                      <a:endParaRPr lang="zh-CN" altLang="zh-CN" sz="180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zh-CN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6.X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177996"/>
              </p:ext>
            </p:extLst>
          </p:nvPr>
        </p:nvGraphicFramePr>
        <p:xfrm>
          <a:off x="1263934" y="2272533"/>
          <a:ext cx="6965666" cy="6248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8586"/>
                <a:gridCol w="5126364"/>
                <a:gridCol w="116071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2" action="ppaction://hlinkfile"/>
                        </a:rPr>
                        <a:t>S2-2300169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23.501 CR3834 (Rel-18, 'C'): MBS service for UE using power saving functions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Qualcomm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3" action="ppaction://hlinkfile"/>
                        </a:rPr>
                        <a:t>S2-2300179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23.247 CR0150 (Rel-18, 'B'): Coexistence with existing power saving mechanisms for capability-limited devices</a:t>
                      </a:r>
                      <a:endParaRPr lang="zh-CN" sz="10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Nokia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4" action="ppaction://hlinkfile"/>
                        </a:rPr>
                        <a:t>S2-2300334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23.247 CR0162 (Rel-18, 'B'): Support MBS for UEs using power saving functions</a:t>
                      </a:r>
                      <a:endParaRPr lang="zh-CN" sz="10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Ericsson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  <a:hlinkClick r:id="rId5" action="ppaction://hlinkfile"/>
                        </a:rPr>
                        <a:t>S2-2300589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23.247 CR0164 (Rel-18, 'B'): On Clarifying the Scenario Considering the Power Saving Mechanism</a:t>
                      </a:r>
                      <a:endParaRPr lang="zh-CN" sz="100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Huawei</a:t>
                      </a:r>
                      <a:endParaRPr lang="zh-CN" sz="10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129450" y="5477204"/>
            <a:ext cx="6103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* The Merging proposal might be changed as per the result of issues on page 3.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550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 txBox="1">
            <a:spLocks/>
          </p:cNvSpPr>
          <p:nvPr/>
        </p:nvSpPr>
        <p:spPr>
          <a:xfrm>
            <a:off x="838200" y="1683161"/>
            <a:ext cx="10515600" cy="44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 smtClean="0"/>
              <a:t>Papers submitted in this meeting</a:t>
            </a:r>
            <a:endParaRPr lang="zh-CN" altLang="en-US" sz="2400" b="1" dirty="0" smtClean="0"/>
          </a:p>
          <a:p>
            <a:endParaRPr lang="en-US" altLang="zh-CN" sz="2400" b="1" dirty="0" smtClean="0"/>
          </a:p>
          <a:p>
            <a:pPr marL="457200" lvl="1" indent="0">
              <a:buNone/>
            </a:pPr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pPr lvl="1"/>
            <a:endParaRPr lang="zh-CN" altLang="en-US" sz="1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TR conclusion update</a:t>
            </a: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880094"/>
              </p:ext>
            </p:extLst>
          </p:nvPr>
        </p:nvGraphicFramePr>
        <p:xfrm>
          <a:off x="1236345" y="2220054"/>
          <a:ext cx="7632352" cy="6781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6216"/>
                <a:gridCol w="4504724"/>
                <a:gridCol w="2051412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effectLst/>
                          <a:hlinkClick r:id="rId2" action="ppaction://hlinkfile"/>
                        </a:rPr>
                        <a:t>S2-2300166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UE-CN state synchronisation in RRC_INACTIVE state.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Qualcomm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effectLst/>
                          <a:hlinkClick r:id="rId3" action="ppaction://hlinkfile"/>
                        </a:rPr>
                        <a:t>S2-2300167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23.700-47 CR0001 (Rel-18, 'C'): UE-CN state synchronisation in RRC_INACTIVE state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Qualcomm</a:t>
                      </a:r>
                      <a:endParaRPr lang="zh-CN" sz="1600" dirty="0"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140542" y="3427600"/>
            <a:ext cx="105991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 smtClean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Proposal 1: </a:t>
            </a:r>
            <a:r>
              <a:rPr lang="en-GB" altLang="zh-CN" dirty="0" smtClean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Calibri" panose="020F0502020204030204" pitchFamily="34" charset="0"/>
              </a:rPr>
              <a:t>UE and CN can synchronise the status of the MBS Sessions the UE user is actively receiving (active, inactive) using a new MBS Session Status IE in NAS MM signalling. AMF sends the MBS Status of the UE to SMF and SMF based on the status will release the UE context. </a:t>
            </a:r>
          </a:p>
          <a:p>
            <a:endParaRPr lang="en-GB" altLang="zh-CN" dirty="0">
              <a:latin typeface="Calibri" panose="020F0502020204030204" pitchFamily="34" charset="0"/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r>
              <a:rPr lang="en-GB" altLang="zh-CN" b="1" dirty="0"/>
              <a:t>Proposal 2: </a:t>
            </a:r>
            <a:r>
              <a:rPr lang="en-GB" altLang="zh-CN" dirty="0"/>
              <a:t>In order to keep the network up to date at regular time intervals with UE MBS Session Status when  the UE is in RRC_INACTIVE it is possible that a new NAS procedure (trigger for Reg. Request based on timer) and/or new AS stratum need to also be defined. Details of these procedures can be defined in consultation with RAN2 and CT1. </a:t>
            </a:r>
            <a:endParaRPr lang="zh-CN" altLang="zh-CN" dirty="0"/>
          </a:p>
          <a:p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KI#1 Issues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5039" cy="46833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sz="2400" b="1" dirty="0" smtClean="0"/>
              <a:t>Issue #1</a:t>
            </a:r>
            <a:r>
              <a:rPr lang="en-US" altLang="zh-CN" sz="2400" dirty="0" smtClean="0"/>
              <a:t>: Data Key of the (UE level) MBS session assistance information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 smtClean="0"/>
              <a:t>MBS session ID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 smtClean="0"/>
              <a:t>GPSI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 smtClean="0"/>
              <a:t>Others?</a:t>
            </a:r>
            <a:endParaRPr lang="en-US" altLang="zh-CN" sz="2000" dirty="0"/>
          </a:p>
          <a:p>
            <a:pPr>
              <a:lnSpc>
                <a:spcPct val="120000"/>
              </a:lnSpc>
            </a:pPr>
            <a:r>
              <a:rPr lang="en-US" altLang="zh-CN" sz="2400" b="1" dirty="0"/>
              <a:t>Issue </a:t>
            </a:r>
            <a:r>
              <a:rPr lang="en-US" altLang="zh-CN" sz="2400" b="1" dirty="0" smtClean="0"/>
              <a:t>#2: </a:t>
            </a:r>
            <a:r>
              <a:rPr lang="en-US" altLang="zh-CN" sz="2400" dirty="0" smtClean="0"/>
              <a:t>Form of subscription data: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 smtClean="0"/>
              <a:t>Option 1: </a:t>
            </a:r>
          </a:p>
          <a:p>
            <a:pPr lvl="1">
              <a:lnSpc>
                <a:spcPct val="120000"/>
              </a:lnSpc>
            </a:pPr>
            <a:endParaRPr lang="en-US" altLang="zh-CN" sz="2000" dirty="0"/>
          </a:p>
          <a:p>
            <a:pPr lvl="1">
              <a:lnSpc>
                <a:spcPct val="120000"/>
              </a:lnSpc>
            </a:pPr>
            <a:r>
              <a:rPr lang="en-US" altLang="zh-CN" sz="2000" dirty="0" smtClean="0"/>
              <a:t>Option 2: </a:t>
            </a:r>
          </a:p>
          <a:p>
            <a:pPr lvl="1"/>
            <a:endParaRPr lang="en-US" altLang="zh-CN" sz="2000" dirty="0"/>
          </a:p>
          <a:p>
            <a:pPr marL="457200" lvl="1" indent="0">
              <a:buNone/>
            </a:pPr>
            <a:endParaRPr lang="en-US" altLang="zh-CN" sz="2000" dirty="0" smtClean="0"/>
          </a:p>
          <a:p>
            <a:pPr>
              <a:lnSpc>
                <a:spcPct val="120000"/>
              </a:lnSpc>
            </a:pPr>
            <a:r>
              <a:rPr lang="en-US" altLang="zh-CN" sz="2400" b="1" dirty="0"/>
              <a:t>Issue </a:t>
            </a:r>
            <a:r>
              <a:rPr lang="en-US" altLang="zh-CN" sz="2400" b="1" dirty="0" smtClean="0"/>
              <a:t>#3: </a:t>
            </a:r>
            <a:r>
              <a:rPr lang="en-US" altLang="zh-CN" sz="2400" dirty="0" smtClean="0"/>
              <a:t>Provisioning MBS session assistance information upon Handover</a:t>
            </a:r>
            <a:endParaRPr lang="en-US" altLang="zh-CN" sz="2400" dirty="0"/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Option 1: S-RAN includes in the RAN container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Option 2: SMF provides such info to RAN</a:t>
            </a:r>
            <a:r>
              <a:rPr lang="en-US" altLang="zh-CN" sz="2000" dirty="0" smtClean="0"/>
              <a:t>.</a:t>
            </a:r>
          </a:p>
          <a:p>
            <a:pPr lvl="1">
              <a:lnSpc>
                <a:spcPct val="120000"/>
              </a:lnSpc>
            </a:pPr>
            <a:endParaRPr lang="en-US" altLang="zh-CN" sz="2000" dirty="0"/>
          </a:p>
          <a:p>
            <a:pPr>
              <a:lnSpc>
                <a:spcPct val="120000"/>
              </a:lnSpc>
            </a:pPr>
            <a:r>
              <a:rPr lang="en-US" altLang="zh-CN" sz="2400" b="1" dirty="0" smtClean="0"/>
              <a:t>Issue #4: Whether to address the </a:t>
            </a:r>
            <a:r>
              <a:rPr lang="en-US" altLang="zh-CN" sz="2400" dirty="0" smtClean="0"/>
              <a:t>update of the UE level MBS session assistance information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372171"/>
              </p:ext>
            </p:extLst>
          </p:nvPr>
        </p:nvGraphicFramePr>
        <p:xfrm>
          <a:off x="2526153" y="3284353"/>
          <a:ext cx="3451860" cy="411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16815"/>
                <a:gridCol w="2635045"/>
              </a:tblGrid>
              <a:tr h="0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subscription data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allowed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Session ID(s)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“UE level MBS</a:t>
                      </a:r>
                      <a:r>
                        <a:rPr lang="en-GB" sz="900" baseline="0" dirty="0" smtClean="0">
                          <a:effectLst/>
                        </a:rPr>
                        <a:t> session assistance information</a:t>
                      </a:r>
                      <a:r>
                        <a:rPr lang="en-GB" sz="900" dirty="0" smtClean="0">
                          <a:effectLst/>
                        </a:rPr>
                        <a:t>”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04573"/>
              </p:ext>
            </p:extLst>
          </p:nvPr>
        </p:nvGraphicFramePr>
        <p:xfrm>
          <a:off x="2526153" y="3830770"/>
          <a:ext cx="3451860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26647"/>
                <a:gridCol w="993058"/>
                <a:gridCol w="1632155"/>
              </a:tblGrid>
              <a:tr h="0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subscription data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allowed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Session ID(s)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 value</a:t>
                      </a:r>
                      <a:endParaRPr lang="zh-C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dirty="0" smtClean="0">
                          <a:effectLst/>
                        </a:rPr>
                        <a:t>(optional) “UE level MBS</a:t>
                      </a:r>
                      <a:r>
                        <a:rPr lang="en-GB" altLang="zh-CN" sz="900" baseline="0" dirty="0" smtClean="0">
                          <a:effectLst/>
                        </a:rPr>
                        <a:t> session assistance information</a:t>
                      </a:r>
                      <a:r>
                        <a:rPr lang="en-GB" altLang="zh-CN" sz="900" dirty="0" smtClean="0">
                          <a:effectLst/>
                        </a:rPr>
                        <a:t>”</a:t>
                      </a:r>
                      <a:endParaRPr lang="zh-CN" altLang="zh-CN" sz="900" dirty="0" smtClean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205314"/>
              </p:ext>
            </p:extLst>
          </p:nvPr>
        </p:nvGraphicFramePr>
        <p:xfrm>
          <a:off x="6264715" y="3284353"/>
          <a:ext cx="3451860" cy="411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16815"/>
                <a:gridCol w="2635045"/>
              </a:tblGrid>
              <a:tr h="0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subscription data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MBS allowed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1</a:t>
                      </a:r>
                      <a:r>
                        <a:rPr lang="en-US" sz="900" dirty="0" smtClean="0">
                          <a:effectLst/>
                        </a:rPr>
                        <a:t>,</a:t>
                      </a:r>
                      <a:r>
                        <a:rPr lang="en-US" sz="900" baseline="0" dirty="0" smtClean="0">
                          <a:effectLst/>
                        </a:rPr>
                        <a:t> 2, 3, 4, 5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lang="en-GB" altLang="zh-CN" sz="9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3, 5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34044"/>
              </p:ext>
            </p:extLst>
          </p:nvPr>
        </p:nvGraphicFramePr>
        <p:xfrm>
          <a:off x="6264715" y="3830770"/>
          <a:ext cx="3451860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26647"/>
                <a:gridCol w="993058"/>
                <a:gridCol w="1632155"/>
              </a:tblGrid>
              <a:tr h="182880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subscription data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allowed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MBS Session ID(s)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1, 2,  3,  4, 5, </a:t>
                      </a:r>
                      <a:endParaRPr lang="zh-C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No, yes, yes,</a:t>
                      </a:r>
                      <a:r>
                        <a:rPr lang="en-GB" altLang="zh-CN" sz="9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no, yes</a:t>
                      </a:r>
                      <a:endParaRPr lang="zh-CN" altLang="zh-CN" sz="900" dirty="0" smtClean="0"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10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1374</Words>
  <Application>Microsoft Office PowerPoint</Application>
  <PresentationFormat>宽屏</PresentationFormat>
  <Paragraphs>256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Malgun Gothic</vt:lpstr>
      <vt:lpstr>宋体</vt:lpstr>
      <vt:lpstr>等线</vt:lpstr>
      <vt:lpstr>Arial</vt:lpstr>
      <vt:lpstr>Calibri</vt:lpstr>
      <vt:lpstr>Calibri Light</vt:lpstr>
      <vt:lpstr>Times New Roman</vt:lpstr>
      <vt:lpstr>Office 主题</vt:lpstr>
      <vt:lpstr>Discussion on MBS for SA2#154AH-E</vt:lpstr>
      <vt:lpstr>Agenda</vt:lpstr>
      <vt:lpstr>The way of handling the documents</vt:lpstr>
      <vt:lpstr>KI#1: Merging proposal (RRC Inactive)</vt:lpstr>
      <vt:lpstr>KI#1: Merging proposal (RRC Inactive)</vt:lpstr>
      <vt:lpstr>KI#2: Merging proposal (MOCN Sharing)</vt:lpstr>
      <vt:lpstr>KI#5: Merging proposal (Capability-limited UEs)</vt:lpstr>
      <vt:lpstr>TR conclusion update</vt:lpstr>
      <vt:lpstr>KI#1 Issues</vt:lpstr>
      <vt:lpstr>KI#5 Issues</vt:lpstr>
      <vt:lpstr>Rel-17: Shared NG-U termination among gNBs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MBS for SA2#154AH-E</dc:title>
  <dc:creator>Huawei user</dc:creator>
  <cp:lastModifiedBy>Huawei user</cp:lastModifiedBy>
  <cp:revision>69</cp:revision>
  <dcterms:created xsi:type="dcterms:W3CDTF">2023-01-12T06:01:19Z</dcterms:created>
  <dcterms:modified xsi:type="dcterms:W3CDTF">2023-01-12T10:37:58Z</dcterms:modified>
</cp:coreProperties>
</file>